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70" r:id="rId3"/>
    <p:sldId id="257" r:id="rId4"/>
    <p:sldId id="262" r:id="rId5"/>
    <p:sldId id="260" r:id="rId6"/>
    <p:sldId id="258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D73-FDE8-4B26-8519-AFC039C9917C}" type="datetimeFigureOut">
              <a:rPr lang="pl-PL" smtClean="0"/>
              <a:t>2017-04-21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4378-4D61-428C-9D08-B9F90D06BC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206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D73-FDE8-4B26-8519-AFC039C9917C}" type="datetimeFigureOut">
              <a:rPr lang="pl-PL" smtClean="0"/>
              <a:t>2017-04-21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4378-4D61-428C-9D08-B9F90D06BC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250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D73-FDE8-4B26-8519-AFC039C9917C}" type="datetimeFigureOut">
              <a:rPr lang="pl-PL" smtClean="0"/>
              <a:t>2017-04-21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4378-4D61-428C-9D08-B9F90D06BC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847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D73-FDE8-4B26-8519-AFC039C9917C}" type="datetimeFigureOut">
              <a:rPr lang="pl-PL" smtClean="0"/>
              <a:t>2017-04-21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4378-4D61-428C-9D08-B9F90D06BC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9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D73-FDE8-4B26-8519-AFC039C9917C}" type="datetimeFigureOut">
              <a:rPr lang="pl-PL" smtClean="0"/>
              <a:t>2017-04-21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4378-4D61-428C-9D08-B9F90D06BC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53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D73-FDE8-4B26-8519-AFC039C9917C}" type="datetimeFigureOut">
              <a:rPr lang="pl-PL" smtClean="0"/>
              <a:t>2017-04-21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4378-4D61-428C-9D08-B9F90D06BC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02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D73-FDE8-4B26-8519-AFC039C9917C}" type="datetimeFigureOut">
              <a:rPr lang="pl-PL" smtClean="0"/>
              <a:t>2017-04-21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4378-4D61-428C-9D08-B9F90D06BC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726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D73-FDE8-4B26-8519-AFC039C9917C}" type="datetimeFigureOut">
              <a:rPr lang="pl-PL" smtClean="0"/>
              <a:t>2017-04-21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4378-4D61-428C-9D08-B9F90D06BC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899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D73-FDE8-4B26-8519-AFC039C9917C}" type="datetimeFigureOut">
              <a:rPr lang="pl-PL" smtClean="0"/>
              <a:t>2017-04-21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4378-4D61-428C-9D08-B9F90D06BC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065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D73-FDE8-4B26-8519-AFC039C9917C}" type="datetimeFigureOut">
              <a:rPr lang="pl-PL" smtClean="0"/>
              <a:t>2017-04-21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4378-4D61-428C-9D08-B9F90D06BC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367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D73-FDE8-4B26-8519-AFC039C9917C}" type="datetimeFigureOut">
              <a:rPr lang="pl-PL" smtClean="0"/>
              <a:t>2017-04-21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4378-4D61-428C-9D08-B9F90D06BC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396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6DD73-FDE8-4B26-8519-AFC039C9917C}" type="datetimeFigureOut">
              <a:rPr lang="pl-PL" smtClean="0"/>
              <a:t>2017-04-21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24378-4D61-428C-9D08-B9F90D06BC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2146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>
          <a:xfrm>
            <a:off x="4947401" y="1146755"/>
            <a:ext cx="6829441" cy="2926080"/>
          </a:xfrm>
        </p:spPr>
        <p:txBody>
          <a:bodyPr/>
          <a:lstStyle/>
          <a:p>
            <a:r>
              <a:rPr lang="pl-PL" dirty="0" err="1"/>
              <a:t>Forest</a:t>
            </a:r>
            <a:r>
              <a:rPr lang="pl-PL" dirty="0"/>
              <a:t> </a:t>
            </a:r>
            <a:r>
              <a:rPr lang="pl-PL" dirty="0" err="1"/>
              <a:t>fire</a:t>
            </a:r>
            <a:r>
              <a:rPr lang="pl-PL" dirty="0"/>
              <a:t> </a:t>
            </a:r>
            <a:r>
              <a:rPr lang="pl-PL" dirty="0" err="1"/>
              <a:t>protection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6618" cy="684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804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92214" y="3808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6000" dirty="0" err="1">
                <a:solidFill>
                  <a:srgbClr val="FF0000"/>
                </a:solidFill>
              </a:rPr>
              <a:t>competitions</a:t>
            </a:r>
            <a:endParaRPr lang="pl-PL" sz="6000" dirty="0">
              <a:solidFill>
                <a:srgbClr val="FF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602014" y="2349091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dirty="0"/>
              <a:t>This is the next </a:t>
            </a:r>
            <a:r>
              <a:rPr lang="en-US" sz="4400" dirty="0" err="1"/>
              <a:t>opion</a:t>
            </a:r>
            <a:r>
              <a:rPr lang="en-US" sz="4400" dirty="0"/>
              <a:t> to encourage people  to get </a:t>
            </a:r>
            <a:r>
              <a:rPr lang="en-US" sz="4400" dirty="0" err="1"/>
              <a:t>intrested</a:t>
            </a:r>
            <a:r>
              <a:rPr lang="en-US" sz="4400" dirty="0"/>
              <a:t> in </a:t>
            </a:r>
            <a:r>
              <a:rPr lang="en-US" sz="4400" dirty="0" err="1"/>
              <a:t>forestfire</a:t>
            </a:r>
            <a:r>
              <a:rPr lang="en-US" sz="4400" dirty="0"/>
              <a:t> protection.</a:t>
            </a:r>
            <a:endParaRPr lang="pl-PL" sz="4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7063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308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38200" y="0"/>
            <a:ext cx="10515600" cy="6858000"/>
          </a:xfrm>
          <a:prstGeom prst="rect">
            <a:avLst/>
          </a:prstGeom>
          <a:blipFill>
            <a:blip r:embed="rId2">
              <a:alphaModFix amt="79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065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7200" dirty="0" err="1">
                <a:solidFill>
                  <a:srgbClr val="FF0000"/>
                </a:solidFill>
              </a:rPr>
              <a:t>Make</a:t>
            </a:r>
            <a:r>
              <a:rPr lang="pl-PL" sz="7200" dirty="0">
                <a:solidFill>
                  <a:srgbClr val="FF0000"/>
                </a:solidFill>
              </a:rPr>
              <a:t> event.</a:t>
            </a:r>
          </a:p>
        </p:txBody>
      </p:sp>
      <p:sp>
        <p:nvSpPr>
          <p:cNvPr id="3" name="Prostokąt 2"/>
          <p:cNvSpPr/>
          <p:nvPr/>
        </p:nvSpPr>
        <p:spPr>
          <a:xfrm>
            <a:off x="2039007" y="2938681"/>
            <a:ext cx="81139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They can attract attention of the authorities and make them focus on the major problems.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143865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115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9622474">
            <a:off x="-1857704" y="24737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7200" dirty="0">
                <a:solidFill>
                  <a:srgbClr val="FF0000"/>
                </a:solidFill>
              </a:rPr>
              <a:t>Stop </a:t>
            </a:r>
            <a:r>
              <a:rPr lang="pl-PL" sz="7200" dirty="0" err="1">
                <a:solidFill>
                  <a:srgbClr val="FF0000"/>
                </a:solidFill>
              </a:rPr>
              <a:t>grassfires</a:t>
            </a:r>
            <a:r>
              <a:rPr lang="pl-PL" sz="7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Prostokąt 2"/>
          <p:cNvSpPr/>
          <p:nvPr/>
        </p:nvSpPr>
        <p:spPr>
          <a:xfrm>
            <a:off x="6511159" y="920621"/>
            <a:ext cx="550742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This is the most  common problem of wildfires in Poland. People lose control over the fire they have started intentionally and it spreads rapidly causing massive destruction.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40536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2893" y="896753"/>
            <a:ext cx="7442791" cy="1325563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https://www.youtube.com/watch?v=0sIEaE_hE38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u="sng" dirty="0"/>
              <a:t>http://www.lasy.gov.pl/publikacje/copy_of_gospodarka-lesna/ochrona_lasu/ochrona-lasow-przed-pozarami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85" y="0"/>
            <a:ext cx="45777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069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alphaModFix amt="79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152" y="2766218"/>
            <a:ext cx="10515600" cy="1325563"/>
          </a:xfrm>
        </p:spPr>
        <p:txBody>
          <a:bodyPr>
            <a:noAutofit/>
          </a:bodyPr>
          <a:lstStyle/>
          <a:p>
            <a:r>
              <a:rPr lang="pl-PL" dirty="0"/>
              <a:t>Karolina Szmajdzińska</a:t>
            </a:r>
            <a:br>
              <a:rPr lang="pl-PL" dirty="0"/>
            </a:br>
            <a:r>
              <a:rPr lang="pl-PL" dirty="0"/>
              <a:t>Katarzyna Mostowska</a:t>
            </a:r>
            <a:br>
              <a:rPr lang="pl-PL" dirty="0"/>
            </a:br>
            <a:r>
              <a:rPr lang="pl-PL" dirty="0"/>
              <a:t>Weronika Machura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Liceum Ogólnokształcące im. Jana Pawła </a:t>
            </a:r>
            <a:r>
              <a:rPr lang="pl-PL"/>
              <a:t>II </a:t>
            </a: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>w </a:t>
            </a:r>
            <a:r>
              <a:rPr lang="pl-PL" dirty="0"/>
              <a:t>Siewierzu</a:t>
            </a:r>
            <a:br>
              <a:rPr lang="pl-PL" dirty="0"/>
            </a:br>
            <a:r>
              <a:rPr lang="pl-PL" dirty="0"/>
              <a:t>Klasa I</a:t>
            </a:r>
          </a:p>
        </p:txBody>
      </p:sp>
    </p:spTree>
    <p:extLst>
      <p:ext uri="{BB962C8B-B14F-4D97-AF65-F5344CB8AC3E}">
        <p14:creationId xmlns:p14="http://schemas.microsoft.com/office/powerpoint/2010/main" val="425902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żar lasu w Łękach  k. Brzesk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5738" y="0"/>
            <a:ext cx="9123197" cy="6842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248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51000"/>
            </a:blip>
            <a:srcRect/>
            <a:stretch>
              <a:fillRect/>
            </a:stretch>
          </a:blip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45027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Fire prevention means  varied actions undertaken to prevent fire, delay its development, and reduce the area covered by fire until the firefighting actions are started.</a:t>
            </a:r>
            <a:br>
              <a:rPr lang="en-US" sz="3600" dirty="0"/>
            </a:br>
            <a:endParaRPr lang="pl-PL" sz="36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5981700"/>
            <a:ext cx="1990725" cy="87630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73" y="5981700"/>
            <a:ext cx="1990725" cy="876300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220" y="5981700"/>
            <a:ext cx="1990725" cy="876300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593" y="5981700"/>
            <a:ext cx="1990725" cy="876300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197" y="5981700"/>
            <a:ext cx="1990725" cy="876300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570" y="5981700"/>
            <a:ext cx="1990725" cy="876300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74" y="5981700"/>
            <a:ext cx="19907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6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24" y="0"/>
            <a:ext cx="5665076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8277" y="0"/>
            <a:ext cx="5202620" cy="6857999"/>
          </a:xfrm>
        </p:spPr>
        <p:txBody>
          <a:bodyPr>
            <a:normAutofit/>
          </a:bodyPr>
          <a:lstStyle/>
          <a:p>
            <a:pPr algn="ctr"/>
            <a:r>
              <a:rPr lang="pl-PL" sz="7200" dirty="0" err="1"/>
              <a:t>So</a:t>
            </a:r>
            <a:r>
              <a:rPr lang="pl-PL" sz="7200" dirty="0"/>
              <a:t> </a:t>
            </a:r>
            <a:r>
              <a:rPr lang="pl-PL" sz="7200" dirty="0" err="1"/>
              <a:t>what</a:t>
            </a:r>
            <a:r>
              <a:rPr lang="pl-PL" sz="7200" dirty="0"/>
              <a:t> </a:t>
            </a:r>
            <a:r>
              <a:rPr lang="pl-PL" sz="7200" dirty="0" err="1"/>
              <a:t>should</a:t>
            </a:r>
            <a:r>
              <a:rPr lang="pl-PL" sz="7200" dirty="0"/>
              <a:t> we do to </a:t>
            </a:r>
            <a:r>
              <a:rPr lang="pl-PL" sz="7200" dirty="0" err="1"/>
              <a:t>prevent</a:t>
            </a:r>
            <a:r>
              <a:rPr lang="pl-PL" sz="7200" dirty="0"/>
              <a:t> </a:t>
            </a:r>
            <a:r>
              <a:rPr lang="pl-PL" sz="7200" dirty="0" err="1"/>
              <a:t>forest</a:t>
            </a:r>
            <a:r>
              <a:rPr lang="pl-PL" sz="7200" dirty="0"/>
              <a:t> </a:t>
            </a:r>
            <a:r>
              <a:rPr lang="pl-PL" sz="7200" dirty="0" err="1"/>
              <a:t>fire</a:t>
            </a:r>
            <a:r>
              <a:rPr lang="pl-PL" sz="7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2649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2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1308044">
            <a:off x="917028" y="4401099"/>
            <a:ext cx="1035794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/>
            </a:r>
            <a:br>
              <a:rPr lang="en-US" dirty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 rot="21041797">
            <a:off x="3042747" y="3392602"/>
            <a:ext cx="87656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Media influence public awareness to the largest extend. That is why condemning bad behavior towards nature by media can bring extraordinary positive effects.</a:t>
            </a:r>
            <a:endParaRPr lang="pl-PL" sz="3600" dirty="0"/>
          </a:p>
        </p:txBody>
      </p:sp>
      <p:sp>
        <p:nvSpPr>
          <p:cNvPr id="5" name="Prostokąt 4"/>
          <p:cNvSpPr/>
          <p:nvPr/>
        </p:nvSpPr>
        <p:spPr>
          <a:xfrm>
            <a:off x="879473" y="946559"/>
            <a:ext cx="65206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 err="1">
                <a:solidFill>
                  <a:srgbClr val="FF0000"/>
                </a:solidFill>
              </a:rPr>
              <a:t>Share</a:t>
            </a:r>
            <a:r>
              <a:rPr lang="pl-PL" sz="4400" dirty="0">
                <a:solidFill>
                  <a:srgbClr val="FF0000"/>
                </a:solidFill>
              </a:rPr>
              <a:t> </a:t>
            </a:r>
            <a:r>
              <a:rPr lang="pl-PL" sz="4400" dirty="0" err="1">
                <a:solidFill>
                  <a:srgbClr val="FF0000"/>
                </a:solidFill>
              </a:rPr>
              <a:t>information</a:t>
            </a:r>
            <a:r>
              <a:rPr lang="pl-PL" sz="4400" dirty="0">
                <a:solidFill>
                  <a:srgbClr val="FF0000"/>
                </a:solidFill>
              </a:rPr>
              <a:t> in media</a:t>
            </a:r>
            <a:r>
              <a:rPr lang="pl-PL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68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38" y="0"/>
            <a:ext cx="53970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2529" y="3000917"/>
            <a:ext cx="6082864" cy="1325563"/>
          </a:xfrm>
        </p:spPr>
        <p:txBody>
          <a:bodyPr>
            <a:noAutofit/>
          </a:bodyPr>
          <a:lstStyle/>
          <a:p>
            <a:pPr algn="ctr"/>
            <a:r>
              <a:rPr lang="pl-PL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pl-PL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pl-PL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99393" y="158620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/>
              <a:t>T</a:t>
            </a:r>
            <a:r>
              <a:rPr lang="en-US" sz="4800" dirty="0"/>
              <a:t>hey are located at the edge of the forests and </a:t>
            </a:r>
            <a:r>
              <a:rPr lang="en-US" sz="4800" dirty="0" err="1"/>
              <a:t>incude</a:t>
            </a:r>
            <a:r>
              <a:rPr lang="en-US" sz="4800" dirty="0"/>
              <a:t> some important information about the forest which should be followed by everybody.</a:t>
            </a:r>
            <a:endParaRPr lang="pl-PL" sz="4800" dirty="0"/>
          </a:p>
        </p:txBody>
      </p:sp>
      <p:sp>
        <p:nvSpPr>
          <p:cNvPr id="11" name="Prostokąt 10"/>
          <p:cNvSpPr/>
          <p:nvPr/>
        </p:nvSpPr>
        <p:spPr>
          <a:xfrm>
            <a:off x="0" y="293546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dirty="0">
                <a:solidFill>
                  <a:srgbClr val="FF0000"/>
                </a:solidFill>
              </a:rPr>
              <a:t>Read  </a:t>
            </a:r>
            <a:r>
              <a:rPr lang="pl-PL" sz="5400" dirty="0" err="1">
                <a:solidFill>
                  <a:srgbClr val="FF0000"/>
                </a:solidFill>
              </a:rPr>
              <a:t>tables</a:t>
            </a:r>
            <a:r>
              <a:rPr lang="pl-PL" sz="24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" b="96250" l="625" r="96875">
                        <a14:foregroundMark x1="41875" y1="30938" x2="30312" y2="40625"/>
                        <a14:foregroundMark x1="30312" y1="40625" x2="28125" y2="55000"/>
                        <a14:foregroundMark x1="28125" y1="55000" x2="28750" y2="57188"/>
                        <a14:foregroundMark x1="47500" y1="54375" x2="60313" y2="45000"/>
                        <a14:foregroundMark x1="60313" y1="45000" x2="68438" y2="30938"/>
                        <a14:foregroundMark x1="68438" y1="30938" x2="80938" y2="19375"/>
                        <a14:foregroundMark x1="86250" y1="18438" x2="93438" y2="32813"/>
                        <a14:foregroundMark x1="93438" y1="32813" x2="92813" y2="66250"/>
                        <a14:foregroundMark x1="92813" y1="66250" x2="85000" y2="78438"/>
                        <a14:foregroundMark x1="85000" y1="78438" x2="73125" y2="87813"/>
                        <a14:foregroundMark x1="73125" y1="87813" x2="44063" y2="96250"/>
                        <a14:foregroundMark x1="44063" y1="96250" x2="27813" y2="92813"/>
                        <a14:foregroundMark x1="27813" y1="92813" x2="17500" y2="82188"/>
                        <a14:foregroundMark x1="17500" y1="82188" x2="48438" y2="51875"/>
                        <a14:foregroundMark x1="83438" y1="18750" x2="70938" y2="11250"/>
                        <a14:foregroundMark x1="48825" y1="8030" x2="38750" y2="6563"/>
                        <a14:foregroundMark x1="70938" y1="11250" x2="64310" y2="10285"/>
                        <a14:foregroundMark x1="38750" y1="6563" x2="23750" y2="11875"/>
                        <a14:foregroundMark x1="23750" y1="11875" x2="12500" y2="25313"/>
                        <a14:foregroundMark x1="7546" y1="49375" x2="5938" y2="57188"/>
                        <a14:foregroundMark x1="7618" y1="49026" x2="7546" y2="49375"/>
                        <a14:foregroundMark x1="12500" y1="25313" x2="10541" y2="34829"/>
                        <a14:foregroundMark x1="5938" y1="57188" x2="15000" y2="80625"/>
                        <a14:foregroundMark x1="92813" y1="34688" x2="96875" y2="66250"/>
                        <a14:foregroundMark x1="43750" y1="97188" x2="59375" y2="96250"/>
                        <a14:foregroundMark x1="59375" y1="96250" x2="62813" y2="96250"/>
                        <a14:foregroundMark x1="48729" y1="4183" x2="49688" y2="4063"/>
                        <a14:foregroundMark x1="34688" y1="5938" x2="46725" y2="4433"/>
                        <a14:foregroundMark x1="53083" y1="4329" x2="65625" y2="5313"/>
                        <a14:foregroundMark x1="51397" y1="4197" x2="52802" y2="4307"/>
                        <a14:foregroundMark x1="49688" y1="4063" x2="50173" y2="4101"/>
                        <a14:foregroundMark x1="65625" y1="5313" x2="68438" y2="8750"/>
                        <a14:foregroundMark x1="2188" y1="45313" x2="625" y2="52500"/>
                        <a14:foregroundMark x1="5610" y1="49375" x2="5000" y2="57188"/>
                        <a14:foregroundMark x1="5684" y1="48430" x2="5610" y2="49375"/>
                        <a14:foregroundMark x1="6563" y1="37188" x2="6404" y2="39220"/>
                        <a14:foregroundMark x1="5000" y1="57188" x2="5000" y2="57188"/>
                        <a14:foregroundMark x1="53750" y1="1250" x2="48438" y2="2188"/>
                        <a14:backgroundMark x1="58125" y1="12188" x2="54688" y2="8750"/>
                        <a14:backgroundMark x1="63750" y1="11875" x2="57188" y2="10313"/>
                        <a14:backgroundMark x1="65625" y1="13125" x2="61875" y2="10625"/>
                        <a14:backgroundMark x1="58125" y1="12188" x2="51875" y2="7813"/>
                        <a14:backgroundMark x1="55625" y1="9375" x2="49063" y2="8438"/>
                        <a14:backgroundMark x1="13125" y1="35625" x2="8750" y2="49375"/>
                        <a14:backgroundMark x1="8750" y1="49375" x2="8750" y2="4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69" y="4910637"/>
            <a:ext cx="1773942" cy="177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8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65" y="0"/>
            <a:ext cx="4060935" cy="6858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30566" cy="687126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pl-PL" sz="5400" dirty="0" err="1">
                <a:solidFill>
                  <a:srgbClr val="FF0000"/>
                </a:solidFill>
              </a:rPr>
              <a:t>Remamber</a:t>
            </a:r>
            <a:r>
              <a:rPr lang="pl-PL" sz="5400" dirty="0">
                <a:solidFill>
                  <a:srgbClr val="FF0000"/>
                </a:solidFill>
              </a:rPr>
              <a:t> </a:t>
            </a:r>
            <a:r>
              <a:rPr lang="pl-PL" sz="5400" dirty="0" err="1">
                <a:solidFill>
                  <a:srgbClr val="FF0000"/>
                </a:solidFill>
              </a:rPr>
              <a:t>about</a:t>
            </a:r>
            <a:r>
              <a:rPr lang="pl-PL" sz="5400" dirty="0">
                <a:solidFill>
                  <a:srgbClr val="FF0000"/>
                </a:solidFill>
              </a:rPr>
              <a:t> the </a:t>
            </a:r>
            <a:r>
              <a:rPr lang="pl-PL" sz="5400" dirty="0" err="1">
                <a:solidFill>
                  <a:srgbClr val="FF0000"/>
                </a:solidFill>
              </a:rPr>
              <a:t>rules</a:t>
            </a:r>
            <a:r>
              <a:rPr lang="pl-PL" sz="5400" dirty="0">
                <a:solidFill>
                  <a:srgbClr val="FF0000"/>
                </a:solidFill>
              </a:rPr>
              <a:t>.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315810" y="1185562"/>
            <a:ext cx="36300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When we were children we </a:t>
            </a:r>
            <a:r>
              <a:rPr lang="en-US" sz="3200" dirty="0" err="1"/>
              <a:t>lerned</a:t>
            </a:r>
            <a:r>
              <a:rPr lang="en-US" sz="3200" dirty="0"/>
              <a:t> how to behave in </a:t>
            </a:r>
            <a:r>
              <a:rPr lang="en-US" sz="3200" dirty="0" err="1"/>
              <a:t>forest.Small</a:t>
            </a:r>
            <a:r>
              <a:rPr lang="en-US" sz="3200" dirty="0"/>
              <a:t> children know that we </a:t>
            </a:r>
            <a:r>
              <a:rPr lang="en-US" sz="3200" dirty="0" err="1"/>
              <a:t>musn't</a:t>
            </a:r>
            <a:r>
              <a:rPr lang="en-US" sz="3200" dirty="0"/>
              <a:t> shout, light 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en-US" sz="3200" dirty="0"/>
              <a:t>a fire, feed animals and throw away rubbish so why we cannot obey these simple rules.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58491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alphaModFix amt="79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4800" dirty="0" err="1">
                <a:solidFill>
                  <a:srgbClr val="FF0000"/>
                </a:solidFill>
              </a:rPr>
              <a:t>Something</a:t>
            </a:r>
            <a:r>
              <a:rPr lang="pl-PL" sz="4800" dirty="0">
                <a:solidFill>
                  <a:srgbClr val="FF0000"/>
                </a:solidFill>
              </a:rPr>
              <a:t> for the </a:t>
            </a:r>
            <a:r>
              <a:rPr lang="pl-PL" sz="4800" dirty="0" err="1">
                <a:solidFill>
                  <a:srgbClr val="FF0000"/>
                </a:solidFill>
              </a:rPr>
              <a:t>youngest</a:t>
            </a:r>
            <a:r>
              <a:rPr lang="pl-PL" sz="4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Prostokąt 2"/>
          <p:cNvSpPr/>
          <p:nvPr/>
        </p:nvSpPr>
        <p:spPr>
          <a:xfrm>
            <a:off x="1539765" y="2573197"/>
            <a:ext cx="91124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Young kids are very open to new information but it has to be interesting for them. The games are a perfect option because kids can learn and play.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405359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9" y="0"/>
            <a:ext cx="446164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dirty="0" err="1">
                <a:solidFill>
                  <a:srgbClr val="FF0000"/>
                </a:solidFill>
              </a:rPr>
              <a:t>Lessons</a:t>
            </a:r>
            <a:r>
              <a:rPr lang="pl-PL" sz="5400" dirty="0">
                <a:solidFill>
                  <a:srgbClr val="FF0000"/>
                </a:solidFill>
              </a:rPr>
              <a:t> for </a:t>
            </a:r>
            <a:r>
              <a:rPr lang="pl-PL" sz="5400" dirty="0" err="1">
                <a:solidFill>
                  <a:srgbClr val="FF0000"/>
                </a:solidFill>
              </a:rPr>
              <a:t>teenagers</a:t>
            </a:r>
            <a:r>
              <a:rPr lang="pl-PL" sz="5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Prostokąt 2"/>
          <p:cNvSpPr/>
          <p:nvPr/>
        </p:nvSpPr>
        <p:spPr>
          <a:xfrm rot="765857">
            <a:off x="416656" y="2568288"/>
            <a:ext cx="96961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These types of lessons can help young people to become aware of the </a:t>
            </a:r>
            <a:r>
              <a:rPr lang="en-US" sz="4800" dirty="0" err="1"/>
              <a:t>forestfire</a:t>
            </a:r>
            <a:r>
              <a:rPr lang="en-US" sz="4800" dirty="0"/>
              <a:t> problem as well as show the effects of the fires.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364307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2026</TotalTime>
  <Words>230</Words>
  <Application>Microsoft Office PowerPoint</Application>
  <PresentationFormat>Panoramiczny</PresentationFormat>
  <Paragraphs>23</Paragraphs>
  <Slides>14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Forest fire protection</vt:lpstr>
      <vt:lpstr>Prezentacja programu PowerPoint</vt:lpstr>
      <vt:lpstr>   Fire prevention means  varied actions undertaken to prevent fire, delay its development, and reduce the area covered by fire until the firefighting actions are started. </vt:lpstr>
      <vt:lpstr>So what should we do to prevent forest fire?</vt:lpstr>
      <vt:lpstr>  </vt:lpstr>
      <vt:lpstr> </vt:lpstr>
      <vt:lpstr>Remamber about the rules.</vt:lpstr>
      <vt:lpstr>Something for the youngest.</vt:lpstr>
      <vt:lpstr>Lessons for teenagers.</vt:lpstr>
      <vt:lpstr>competitions</vt:lpstr>
      <vt:lpstr>Make event.</vt:lpstr>
      <vt:lpstr>Stop grassfires.</vt:lpstr>
      <vt:lpstr>https://www.youtube.com/watch?v=0sIEaE_hE38  http://www.lasy.gov.pl/publikacje/copy_of_gospodarka-lesna/ochrona_lasu/ochrona-lasow-przed-pozarami</vt:lpstr>
      <vt:lpstr>Karolina Szmajdzińska Katarzyna Mostowska Weronika Machura  Liceum Ogólnokształcące im. Jana Pawła II  w Siewierzu Klasa 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Weronika Machura</dc:creator>
  <cp:lastModifiedBy>LOSIEWIERZ</cp:lastModifiedBy>
  <cp:revision>28</cp:revision>
  <dcterms:created xsi:type="dcterms:W3CDTF">2017-04-18T08:41:06Z</dcterms:created>
  <dcterms:modified xsi:type="dcterms:W3CDTF">2017-04-21T08:02:19Z</dcterms:modified>
</cp:coreProperties>
</file>