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0" r:id="rId2"/>
    <p:sldId id="256" r:id="rId3"/>
    <p:sldId id="257" r:id="rId4"/>
    <p:sldId id="259" r:id="rId5"/>
    <p:sldId id="260" r:id="rId6"/>
    <p:sldId id="263" r:id="rId7"/>
    <p:sldId id="261" r:id="rId8"/>
    <p:sldId id="262" r:id="rId9"/>
    <p:sldId id="265" r:id="rId10"/>
    <p:sldId id="264" r:id="rId11"/>
    <p:sldId id="266" r:id="rId12"/>
    <p:sldId id="268" r:id="rId13"/>
    <p:sldId id="269" r:id="rId14"/>
    <p:sldId id="271" r:id="rId15"/>
    <p:sldId id="272" r:id="rId16"/>
    <p:sldId id="273" r:id="rId1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A43D3A"/>
    <a:srgbClr val="0A008A"/>
  </p:clrMru>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30" autoAdjust="0"/>
    <p:restoredTop sz="94660"/>
  </p:normalViewPr>
  <p:slideViewPr>
    <p:cSldViewPr>
      <p:cViewPr>
        <p:scale>
          <a:sx n="66" d="100"/>
          <a:sy n="66" d="100"/>
        </p:scale>
        <p:origin x="-1422"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Zeszyt1" TargetMode="External"/><Relationship Id="rId1" Type="http://schemas.openxmlformats.org/officeDocument/2006/relationships/image" Target="../media/image7.jpeg"/></Relationships>
</file>

<file path=ppt/charts/chart1.xml><?xml version="1.0" encoding="utf-8"?>
<c:chartSpace xmlns:c="http://schemas.openxmlformats.org/drawingml/2006/chart" xmlns:a="http://schemas.openxmlformats.org/drawingml/2006/main" xmlns:r="http://schemas.openxmlformats.org/officeDocument/2006/relationships">
  <c:lang val="pl-PL"/>
  <c:chart>
    <c:autoTitleDeleted val="1"/>
    <c:plotArea>
      <c:layout>
        <c:manualLayout>
          <c:layoutTarget val="inner"/>
          <c:xMode val="edge"/>
          <c:yMode val="edge"/>
          <c:x val="1.8843960224564894E-2"/>
          <c:y val="0"/>
          <c:w val="0.98115607544584027"/>
          <c:h val="0.90592600316326488"/>
        </c:manualLayout>
      </c:layout>
      <c:barChart>
        <c:barDir val="col"/>
        <c:grouping val="clustered"/>
        <c:ser>
          <c:idx val="0"/>
          <c:order val="0"/>
          <c:tx>
            <c:strRef>
              <c:f>Arkusz1!$B$1</c:f>
              <c:strCache>
                <c:ptCount val="1"/>
                <c:pt idx="0">
                  <c:v>Liczba pożarów</c:v>
                </c:pt>
              </c:strCache>
            </c:strRef>
          </c:tx>
          <c:spPr>
            <a:blipFill>
              <a:blip xmlns:r="http://schemas.openxmlformats.org/officeDocument/2006/relationships" r:embed="rId1"/>
              <a:tile tx="0" ty="0" sx="100000" sy="100000" flip="none" algn="tl"/>
            </a:blipFill>
          </c:spPr>
          <c:dPt>
            <c:idx val="2"/>
            <c:spPr>
              <a:solidFill>
                <a:schemeClr val="accent2"/>
              </a:solidFill>
            </c:spPr>
          </c:dPt>
          <c:dLbls>
            <c:txPr>
              <a:bodyPr/>
              <a:lstStyle/>
              <a:p>
                <a:pPr>
                  <a:defRPr sz="1600" b="1"/>
                </a:pPr>
                <a:endParaRPr lang="pl-PL"/>
              </a:p>
            </c:txPr>
            <c:showVal val="1"/>
          </c:dLbls>
          <c:cat>
            <c:strRef>
              <c:f>Arkusz1!$A$2:$A$7</c:f>
              <c:strCache>
                <c:ptCount val="6"/>
                <c:pt idx="0">
                  <c:v>Spain</c:v>
                </c:pt>
                <c:pt idx="1">
                  <c:v>Portugal</c:v>
                </c:pt>
                <c:pt idx="2">
                  <c:v>Poland </c:v>
                </c:pt>
                <c:pt idx="3">
                  <c:v>Swedem</c:v>
                </c:pt>
                <c:pt idx="4">
                  <c:v>Italy </c:v>
                </c:pt>
                <c:pt idx="5">
                  <c:v>France</c:v>
                </c:pt>
              </c:strCache>
            </c:strRef>
          </c:cat>
          <c:val>
            <c:numRef>
              <c:f>Arkusz1!$B$2:$B$7</c:f>
              <c:numCache>
                <c:formatCode>General</c:formatCode>
                <c:ptCount val="6"/>
                <c:pt idx="0">
                  <c:v>9771</c:v>
                </c:pt>
                <c:pt idx="1">
                  <c:v>7067</c:v>
                </c:pt>
                <c:pt idx="2">
                  <c:v>5245</c:v>
                </c:pt>
                <c:pt idx="3">
                  <c:v>4374</c:v>
                </c:pt>
                <c:pt idx="4">
                  <c:v>3257</c:v>
                </c:pt>
                <c:pt idx="5">
                  <c:v>2778</c:v>
                </c:pt>
              </c:numCache>
            </c:numRef>
          </c:val>
        </c:ser>
        <c:dLbls>
          <c:showVal val="1"/>
        </c:dLbls>
        <c:overlap val="-25"/>
        <c:axId val="98693504"/>
        <c:axId val="98695040"/>
      </c:barChart>
      <c:catAx>
        <c:axId val="98693504"/>
        <c:scaling>
          <c:orientation val="minMax"/>
        </c:scaling>
        <c:axPos val="b"/>
        <c:majorTickMark val="none"/>
        <c:tickLblPos val="nextTo"/>
        <c:txPr>
          <a:bodyPr/>
          <a:lstStyle/>
          <a:p>
            <a:pPr>
              <a:defRPr sz="1600"/>
            </a:pPr>
            <a:endParaRPr lang="pl-PL"/>
          </a:p>
        </c:txPr>
        <c:crossAx val="98695040"/>
        <c:crosses val="autoZero"/>
        <c:auto val="1"/>
        <c:lblAlgn val="ctr"/>
        <c:lblOffset val="100"/>
      </c:catAx>
      <c:valAx>
        <c:axId val="98695040"/>
        <c:scaling>
          <c:orientation val="minMax"/>
        </c:scaling>
        <c:delete val="1"/>
        <c:axPos val="l"/>
        <c:numFmt formatCode="General" sourceLinked="1"/>
        <c:majorTickMark val="none"/>
        <c:tickLblPos val="none"/>
        <c:crossAx val="98693504"/>
        <c:crosses val="autoZero"/>
        <c:crossBetween val="between"/>
      </c:valAx>
    </c:plotArea>
    <c:plotVisOnly val="1"/>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5ADD6A-268B-4054-92C6-BC75CD0C5FE9}" type="datetimeFigureOut">
              <a:rPr lang="pl-PL" smtClean="0"/>
              <a:t>22.04.2017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359FC8-7BC9-4F90-A91B-A7C68ED42BB1}" type="slidenum">
              <a:rPr lang="pl-PL" smtClean="0"/>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FA359FC8-7BC9-4F90-A91B-A7C68ED42BB1}" type="slidenum">
              <a:rPr lang="pl-PL" smtClean="0"/>
              <a:t>13</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5AABDDCB-240E-4C84-BEDE-E1A6FCC90532}" type="datetimeFigureOut">
              <a:rPr lang="pl-PL" smtClean="0"/>
              <a:pPr/>
              <a:t>22.04.2017</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8BD6CE43-AEBE-4C5E-9EB9-D245FDCE4261}" type="slidenum">
              <a:rPr lang="pl-PL" smtClean="0"/>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AABDDCB-240E-4C84-BEDE-E1A6FCC90532}" type="datetimeFigureOut">
              <a:rPr lang="pl-PL" smtClean="0"/>
              <a:pPr/>
              <a:t>22.04.2017</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8BD6CE43-AEBE-4C5E-9EB9-D245FDCE4261}"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AABDDCB-240E-4C84-BEDE-E1A6FCC90532}" type="datetimeFigureOut">
              <a:rPr lang="pl-PL" smtClean="0"/>
              <a:pPr/>
              <a:t>22.04.2017</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8BD6CE43-AEBE-4C5E-9EB9-D245FDCE4261}"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AABDDCB-240E-4C84-BEDE-E1A6FCC90532}" type="datetimeFigureOut">
              <a:rPr lang="pl-PL" smtClean="0"/>
              <a:pPr/>
              <a:t>22.04.2017</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8BD6CE43-AEBE-4C5E-9EB9-D245FDCE4261}" type="slidenum">
              <a:rPr lang="pl-PL" smtClean="0"/>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AABDDCB-240E-4C84-BEDE-E1A6FCC90532}" type="datetimeFigureOut">
              <a:rPr lang="pl-PL" smtClean="0"/>
              <a:pPr/>
              <a:t>22.04.2017</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8BD6CE43-AEBE-4C5E-9EB9-D245FDCE4261}" type="slidenum">
              <a:rPr lang="pl-PL" smtClean="0"/>
              <a:pPr/>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5AABDDCB-240E-4C84-BEDE-E1A6FCC90532}" type="datetimeFigureOut">
              <a:rPr lang="pl-PL" smtClean="0"/>
              <a:pPr/>
              <a:t>22.04.2017</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8BD6CE43-AEBE-4C5E-9EB9-D245FDCE4261}" type="slidenum">
              <a:rPr lang="pl-PL" smtClean="0"/>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5AABDDCB-240E-4C84-BEDE-E1A6FCC90532}" type="datetimeFigureOut">
              <a:rPr lang="pl-PL" smtClean="0"/>
              <a:pPr/>
              <a:t>22.04.2017</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8BD6CE43-AEBE-4C5E-9EB9-D245FDCE4261}" type="slidenum">
              <a:rPr lang="pl-PL" smtClean="0"/>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5AABDDCB-240E-4C84-BEDE-E1A6FCC90532}" type="datetimeFigureOut">
              <a:rPr lang="pl-PL" smtClean="0"/>
              <a:pPr/>
              <a:t>22.04.2017</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8BD6CE43-AEBE-4C5E-9EB9-D245FDCE4261}" type="slidenum">
              <a:rPr lang="pl-PL" smtClean="0"/>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AABDDCB-240E-4C84-BEDE-E1A6FCC90532}" type="datetimeFigureOut">
              <a:rPr lang="pl-PL" smtClean="0"/>
              <a:pPr/>
              <a:t>22.04.2017</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8BD6CE43-AEBE-4C5E-9EB9-D245FDCE4261}"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AABDDCB-240E-4C84-BEDE-E1A6FCC90532}" type="datetimeFigureOut">
              <a:rPr lang="pl-PL" smtClean="0"/>
              <a:pPr/>
              <a:t>22.04.2017</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8BD6CE43-AEBE-4C5E-9EB9-D245FDCE4261}" type="slidenum">
              <a:rPr lang="pl-PL" smtClean="0"/>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AABDDCB-240E-4C84-BEDE-E1A6FCC90532}" type="datetimeFigureOut">
              <a:rPr lang="pl-PL" smtClean="0"/>
              <a:pPr/>
              <a:t>22.04.2017</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8BD6CE43-AEBE-4C5E-9EB9-D245FDCE4261}" type="slidenum">
              <a:rPr lang="pl-PL" smtClean="0"/>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BDDCB-240E-4C84-BEDE-E1A6FCC90532}" type="datetimeFigureOut">
              <a:rPr lang="pl-PL" smtClean="0"/>
              <a:pPr/>
              <a:t>22.04.2017</a:t>
            </a:fld>
            <a:endParaRPr lang="pl-PL" dirty="0"/>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6CE43-AEBE-4C5E-9EB9-D245FDCE4261}"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F:\YPEF%20VII%20PL%20Procyk,%20Sopel,%20Polek\1.wma" TargetMode="Externa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3.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7.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hyperlink" Target="http://effis.jrc.ec.europa.eu/" TargetMode="External"/><Relationship Id="rId2" Type="http://schemas.openxmlformats.org/officeDocument/2006/relationships/hyperlink" Target="http://www.fao.org/forestry/27221-06293a5348df37bc8b14e24472df64810.pdf" TargetMode="External"/><Relationship Id="rId1" Type="http://schemas.openxmlformats.org/officeDocument/2006/relationships/slideLayout" Target="../slideLayouts/slideLayout2.xml"/><Relationship Id="rId4" Type="http://schemas.openxmlformats.org/officeDocument/2006/relationships/hyperlink" Target="https://pl.wikipedia.org/wiki/Po%C5%BCary_w_Polsc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audio" Target="file:///F:\YPEF%20VII%20PL%20Procyk,%20Sopel,%20Polek\2.mp3"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2.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4.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9.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1.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6000" dirty="0" smtClean="0">
                <a:latin typeface="Gabriola" pitchFamily="82" charset="0"/>
              </a:rPr>
              <a:t>Lesson</a:t>
            </a:r>
            <a:endParaRPr lang="pl-PL" sz="6000" dirty="0">
              <a:latin typeface="Gabriola" pitchFamily="82" charset="0"/>
            </a:endParaRPr>
          </a:p>
        </p:txBody>
      </p:sp>
      <p:sp>
        <p:nvSpPr>
          <p:cNvPr id="3" name="Symbol zastępczy zawartości 2"/>
          <p:cNvSpPr>
            <a:spLocks noGrp="1"/>
          </p:cNvSpPr>
          <p:nvPr>
            <p:ph idx="1"/>
          </p:nvPr>
        </p:nvSpPr>
        <p:spPr>
          <a:xfrm>
            <a:off x="539552" y="1484784"/>
            <a:ext cx="8229600" cy="4525963"/>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pl-PL" sz="3600" spc="50" dirty="0" smtClean="0">
                <a:ln w="11430"/>
                <a:effectLst/>
                <a:latin typeface="Gabriola" pitchFamily="82" charset="0"/>
              </a:rPr>
              <a:t>  Subject: </a:t>
            </a:r>
            <a:r>
              <a:rPr lang="pl-PL" sz="6000" spc="50" dirty="0" smtClean="0">
                <a:ln w="11430"/>
                <a:effectLst/>
                <a:latin typeface="Gabriola" pitchFamily="82" charset="0"/>
              </a:rPr>
              <a:t>Causes of </a:t>
            </a:r>
            <a:r>
              <a:rPr lang="pl-PL" sz="6000" spc="50" dirty="0" err="1" smtClean="0">
                <a:ln w="11430"/>
                <a:effectLst/>
                <a:latin typeface="Gabriola" pitchFamily="82" charset="0"/>
              </a:rPr>
              <a:t>forest</a:t>
            </a:r>
            <a:r>
              <a:rPr lang="pl-PL" sz="6000" spc="50" dirty="0" smtClean="0">
                <a:ln w="11430"/>
                <a:effectLst/>
                <a:latin typeface="Gabriola" pitchFamily="82" charset="0"/>
              </a:rPr>
              <a:t> </a:t>
            </a:r>
            <a:r>
              <a:rPr lang="pl-PL" sz="6000" spc="50" dirty="0" err="1" smtClean="0">
                <a:ln w="11430"/>
                <a:effectLst/>
                <a:latin typeface="Gabriola" pitchFamily="82" charset="0"/>
              </a:rPr>
              <a:t>fires</a:t>
            </a:r>
            <a:r>
              <a:rPr lang="pl-PL" sz="6000" spc="50" dirty="0" smtClean="0">
                <a:ln w="11430"/>
                <a:effectLst/>
                <a:latin typeface="Gabriola" pitchFamily="82" charset="0"/>
              </a:rPr>
              <a:t> in Poland. </a:t>
            </a:r>
            <a:endParaRPr lang="pl-PL" sz="6000" spc="50" dirty="0">
              <a:ln w="11430"/>
              <a:effectLst/>
              <a:latin typeface="Gabriola" pitchFamily="82" charset="0"/>
            </a:endParaRPr>
          </a:p>
        </p:txBody>
      </p:sp>
      <p:pic>
        <p:nvPicPr>
          <p:cNvPr id="1032" name="Picture 8" descr="Znalezione obrazy dla zapytania fire draw"/>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1188640" y="2564904"/>
            <a:ext cx="12241360" cy="5543525"/>
          </a:xfrm>
          <a:prstGeom prst="rect">
            <a:avLst/>
          </a:prstGeom>
          <a:noFill/>
        </p:spPr>
      </p:pic>
      <p:pic>
        <p:nvPicPr>
          <p:cNvPr id="6" name="1.wma">
            <a:hlinkClick r:id="" action="ppaction://media"/>
          </p:cNvPr>
          <p:cNvPicPr>
            <a:picLocks noRot="1" noChangeAspect="1"/>
          </p:cNvPicPr>
          <p:nvPr>
            <a:audioFile r:link="rId2"/>
          </p:nvPr>
        </p:nvPicPr>
        <p:blipFill>
          <a:blip r:embed="rId5" cstate="screen"/>
          <a:stretch>
            <a:fillRect/>
          </a:stretch>
        </p:blipFill>
        <p:spPr>
          <a:xfrm>
            <a:off x="971600" y="0"/>
            <a:ext cx="304800" cy="304800"/>
          </a:xfrm>
          <a:prstGeom prst="rect">
            <a:avLst/>
          </a:prstGeom>
        </p:spPr>
      </p:pic>
    </p:spTree>
    <p:custDataLst>
      <p:tags r:id="rId1"/>
    </p:custDataLst>
  </p:cSld>
  <p:clrMapOvr>
    <a:masterClrMapping/>
  </p:clrMapOvr>
  <p:transition advTm="2154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slide(fromBottom)">
                                      <p:cBhvr>
                                        <p:cTn id="7" dur="500"/>
                                        <p:tgtEl>
                                          <p:spTgt spid="1032"/>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Znalezione obrazy dla zapytania crazy eyes png"/>
          <p:cNvPicPr>
            <a:picLocks noChangeAspect="1" noChangeArrowheads="1"/>
          </p:cNvPicPr>
          <p:nvPr/>
        </p:nvPicPr>
        <p:blipFill>
          <a:blip r:embed="rId3" cstate="email"/>
          <a:srcRect/>
          <a:stretch>
            <a:fillRect/>
          </a:stretch>
        </p:blipFill>
        <p:spPr bwMode="auto">
          <a:xfrm>
            <a:off x="5580112" y="2883762"/>
            <a:ext cx="2448272" cy="3731104"/>
          </a:xfrm>
          <a:prstGeom prst="rect">
            <a:avLst/>
          </a:prstGeom>
          <a:noFill/>
        </p:spPr>
      </p:pic>
      <p:sp>
        <p:nvSpPr>
          <p:cNvPr id="2" name="Tytuł 1"/>
          <p:cNvSpPr>
            <a:spLocks noGrp="1"/>
          </p:cNvSpPr>
          <p:nvPr>
            <p:ph type="title"/>
          </p:nvPr>
        </p:nvSpPr>
        <p:spPr>
          <a:xfrm>
            <a:off x="251520" y="6858000"/>
            <a:ext cx="8229600" cy="1143000"/>
          </a:xfrm>
        </p:spPr>
        <p:txBody>
          <a:bodyPr/>
          <a:lstStyle/>
          <a:p>
            <a:r>
              <a:rPr lang="pl-PL" dirty="0" smtClean="0"/>
              <a:t>.</a:t>
            </a:r>
            <a:endParaRPr lang="pl-PL" dirty="0"/>
          </a:p>
        </p:txBody>
      </p:sp>
      <p:sp>
        <p:nvSpPr>
          <p:cNvPr id="3" name="Symbol zastępczy zawartości 2"/>
          <p:cNvSpPr>
            <a:spLocks noGrp="1"/>
          </p:cNvSpPr>
          <p:nvPr>
            <p:ph idx="1"/>
          </p:nvPr>
        </p:nvSpPr>
        <p:spPr>
          <a:xfrm>
            <a:off x="683568" y="1700808"/>
            <a:ext cx="8229600" cy="4525963"/>
          </a:xfrm>
        </p:spPr>
        <p:txBody>
          <a:bodyPr>
            <a:normAutofit/>
          </a:bodyPr>
          <a:lstStyle/>
          <a:p>
            <a:pPr>
              <a:buNone/>
            </a:pPr>
            <a:r>
              <a:rPr lang="pl-PL" sz="4400" dirty="0" smtClean="0">
                <a:latin typeface="Gabriola" pitchFamily="82" charset="0"/>
              </a:rPr>
              <a:t>        </a:t>
            </a:r>
            <a:r>
              <a:rPr lang="pl-PL" sz="4400" i="1" dirty="0" smtClean="0">
                <a:latin typeface="Gabriola" pitchFamily="82" charset="0"/>
              </a:rPr>
              <a:t>a</a:t>
            </a:r>
            <a:r>
              <a:rPr lang="en-GB" sz="4400" i="1" dirty="0" err="1" smtClean="0">
                <a:latin typeface="Gabriola" pitchFamily="82" charset="0"/>
              </a:rPr>
              <a:t>rsons</a:t>
            </a:r>
            <a:r>
              <a:rPr lang="en-GB" sz="4400" i="1" dirty="0" smtClean="0">
                <a:latin typeface="Gabriola" pitchFamily="82" charset="0"/>
              </a:rPr>
              <a:t> </a:t>
            </a:r>
            <a:r>
              <a:rPr lang="en-GB" sz="4400" dirty="0" smtClean="0">
                <a:latin typeface="Gabriola" pitchFamily="82" charset="0"/>
              </a:rPr>
              <a:t>– fires intentionally caused by people </a:t>
            </a:r>
            <a:r>
              <a:rPr lang="pl-PL" sz="4400" dirty="0" err="1" smtClean="0">
                <a:latin typeface="Gabriola" pitchFamily="82" charset="0"/>
              </a:rPr>
              <a:t>especially</a:t>
            </a:r>
            <a:r>
              <a:rPr lang="en-GB" sz="4400" dirty="0" smtClean="0">
                <a:latin typeface="Gabriola" pitchFamily="82" charset="0"/>
              </a:rPr>
              <a:t> mentally ill ones (e.g. pyromancers)</a:t>
            </a:r>
            <a:endParaRPr lang="pl-PL" sz="4400" dirty="0">
              <a:latin typeface="Gabriola" pitchFamily="82" charset="0"/>
            </a:endParaRPr>
          </a:p>
        </p:txBody>
      </p:sp>
      <p:pic>
        <p:nvPicPr>
          <p:cNvPr id="4" name="Picture 4" descr="Znalezione obrazy dla zapytania pin"/>
          <p:cNvPicPr>
            <a:picLocks noChangeAspect="1" noChangeArrowheads="1"/>
          </p:cNvPicPr>
          <p:nvPr/>
        </p:nvPicPr>
        <p:blipFill>
          <a:blip r:embed="rId4" cstate="screen"/>
          <a:srcRect/>
          <a:stretch>
            <a:fillRect/>
          </a:stretch>
        </p:blipFill>
        <p:spPr bwMode="auto">
          <a:xfrm flipH="1">
            <a:off x="899592" y="1844824"/>
            <a:ext cx="633670" cy="576064"/>
          </a:xfrm>
          <a:prstGeom prst="rect">
            <a:avLst/>
          </a:prstGeom>
          <a:noFill/>
        </p:spPr>
      </p:pic>
      <p:pic>
        <p:nvPicPr>
          <p:cNvPr id="6" name="Obraz 5" descr="zapalka.jpg"/>
          <p:cNvPicPr>
            <a:picLocks noChangeAspect="1"/>
          </p:cNvPicPr>
          <p:nvPr/>
        </p:nvPicPr>
        <p:blipFill>
          <a:blip r:embed="rId5" cstate="screen">
            <a:lum bright="-10000" contrast="20000"/>
          </a:blip>
          <a:stretch>
            <a:fillRect/>
          </a:stretch>
        </p:blipFill>
        <p:spPr>
          <a:xfrm rot="16200000">
            <a:off x="1363082" y="-463491"/>
            <a:ext cx="7317432" cy="8244409"/>
          </a:xfrm>
          <a:prstGeom prst="rect">
            <a:avLst/>
          </a:prstGeom>
        </p:spPr>
      </p:pic>
    </p:spTree>
    <p:custDataLst>
      <p:tags r:id="rId1"/>
    </p:custDataLst>
  </p:cSld>
  <p:clrMapOvr>
    <a:masterClrMapping/>
  </p:clrMapOvr>
  <p:transition advTm="76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14400" y="1268760"/>
            <a:ext cx="8229600" cy="4525963"/>
          </a:xfrm>
        </p:spPr>
        <p:txBody>
          <a:bodyPr>
            <a:normAutofit/>
          </a:bodyPr>
          <a:lstStyle/>
          <a:p>
            <a:pPr>
              <a:buNone/>
            </a:pPr>
            <a:r>
              <a:rPr lang="pl-PL" sz="4400" dirty="0" smtClean="0">
                <a:latin typeface="Gabriola" pitchFamily="82" charset="0"/>
              </a:rPr>
              <a:t>       </a:t>
            </a:r>
            <a:r>
              <a:rPr lang="pl-PL" sz="4400" i="1" dirty="0" smtClean="0">
                <a:latin typeface="Gabriola" pitchFamily="82" charset="0"/>
              </a:rPr>
              <a:t>u</a:t>
            </a:r>
            <a:r>
              <a:rPr lang="en-GB" sz="4400" i="1" dirty="0" err="1" smtClean="0">
                <a:latin typeface="Gabriola" pitchFamily="82" charset="0"/>
              </a:rPr>
              <a:t>nknown</a:t>
            </a:r>
            <a:r>
              <a:rPr lang="en-GB" sz="4400" dirty="0" smtClean="0">
                <a:latin typeface="Gabriola" pitchFamily="82" charset="0"/>
              </a:rPr>
              <a:t> – causes of fires can't be established</a:t>
            </a:r>
            <a:endParaRPr lang="pl-PL" sz="4400" dirty="0" smtClean="0">
              <a:latin typeface="Gabriola" pitchFamily="82" charset="0"/>
            </a:endParaRPr>
          </a:p>
          <a:p>
            <a:endParaRPr lang="pl-PL" sz="4400" dirty="0"/>
          </a:p>
        </p:txBody>
      </p:sp>
      <p:pic>
        <p:nvPicPr>
          <p:cNvPr id="4" name="Picture 4" descr="Znalezione obrazy dla zapytania pin"/>
          <p:cNvPicPr>
            <a:picLocks noChangeAspect="1" noChangeArrowheads="1"/>
          </p:cNvPicPr>
          <p:nvPr/>
        </p:nvPicPr>
        <p:blipFill>
          <a:blip r:embed="rId3" cstate="screen"/>
          <a:srcRect/>
          <a:stretch>
            <a:fillRect/>
          </a:stretch>
        </p:blipFill>
        <p:spPr bwMode="auto">
          <a:xfrm flipH="1">
            <a:off x="827584" y="1412776"/>
            <a:ext cx="633670" cy="576064"/>
          </a:xfrm>
          <a:prstGeom prst="rect">
            <a:avLst/>
          </a:prstGeom>
          <a:noFill/>
        </p:spPr>
      </p:pic>
      <p:pic>
        <p:nvPicPr>
          <p:cNvPr id="4098" name="Picture 2" descr="Znalezione obrazy dla zapytania question draw"/>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5292080" y="2348880"/>
            <a:ext cx="2592288" cy="3743325"/>
          </a:xfrm>
          <a:prstGeom prst="rect">
            <a:avLst/>
          </a:prstGeom>
          <a:noFill/>
        </p:spPr>
      </p:pic>
    </p:spTree>
    <p:custDataLst>
      <p:tags r:id="rId1"/>
    </p:custDataLst>
  </p:cSld>
  <p:clrMapOvr>
    <a:masterClrMapping/>
  </p:clrMapOvr>
  <p:transition advTm="340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098"/>
                                        </p:tgtEl>
                                      </p:cBhvr>
                                    </p:animEffect>
                                    <p:animScale>
                                      <p:cBhvr>
                                        <p:cTn id="7" dur="250" autoRev="1" fill="hold"/>
                                        <p:tgtEl>
                                          <p:spTgt spid="409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188640"/>
            <a:ext cx="8229600" cy="1143000"/>
          </a:xfrm>
        </p:spPr>
        <p:txBody>
          <a:bodyPr>
            <a:normAutofit/>
          </a:bodyPr>
          <a:lstStyle/>
          <a:p>
            <a:r>
              <a:rPr lang="en-GB" sz="6000" dirty="0" smtClean="0">
                <a:solidFill>
                  <a:srgbClr val="C00000"/>
                </a:solidFill>
                <a:latin typeface="Gabriola" pitchFamily="82" charset="0"/>
              </a:rPr>
              <a:t>If you notice a fire in the forest:</a:t>
            </a:r>
            <a:endParaRPr lang="pl-PL" sz="6000" dirty="0">
              <a:solidFill>
                <a:srgbClr val="C00000"/>
              </a:solidFill>
              <a:latin typeface="Gabriola" pitchFamily="82" charset="0"/>
            </a:endParaRPr>
          </a:p>
        </p:txBody>
      </p:sp>
      <p:sp>
        <p:nvSpPr>
          <p:cNvPr id="3" name="Symbol zastępczy zawartości 2"/>
          <p:cNvSpPr>
            <a:spLocks noGrp="1"/>
          </p:cNvSpPr>
          <p:nvPr>
            <p:ph idx="1"/>
          </p:nvPr>
        </p:nvSpPr>
        <p:spPr>
          <a:xfrm>
            <a:off x="914400" y="1628800"/>
            <a:ext cx="8229600" cy="4525963"/>
          </a:xfrm>
        </p:spPr>
        <p:txBody>
          <a:bodyPr>
            <a:normAutofit lnSpcReduction="10000"/>
          </a:bodyPr>
          <a:lstStyle/>
          <a:p>
            <a:r>
              <a:rPr lang="en-GB" sz="3600" dirty="0" smtClean="0">
                <a:latin typeface="Gabriola" pitchFamily="82" charset="0"/>
              </a:rPr>
              <a:t> inform fire brigade (call 998 or 112)</a:t>
            </a:r>
            <a:endParaRPr lang="pl-PL" sz="3600" dirty="0" smtClean="0">
              <a:latin typeface="Gabriola" pitchFamily="82" charset="0"/>
            </a:endParaRPr>
          </a:p>
          <a:p>
            <a:pPr>
              <a:buNone/>
            </a:pPr>
            <a:endParaRPr lang="pl-PL" sz="3600" dirty="0" smtClean="0">
              <a:latin typeface="Gabriola" pitchFamily="82" charset="0"/>
            </a:endParaRPr>
          </a:p>
          <a:p>
            <a:r>
              <a:rPr lang="en-GB" sz="3600" dirty="0" smtClean="0">
                <a:latin typeface="Gabriola" pitchFamily="82" charset="0"/>
              </a:rPr>
              <a:t> estimate the situation, if you see smoldering forest cover, grass or single twigs </a:t>
            </a:r>
            <a:r>
              <a:rPr lang="pl-PL" sz="3600" dirty="0" err="1" smtClean="0">
                <a:latin typeface="Gabriola" pitchFamily="82" charset="0"/>
              </a:rPr>
              <a:t>in</a:t>
            </a:r>
            <a:r>
              <a:rPr lang="en-GB" sz="3600" dirty="0" smtClean="0">
                <a:latin typeface="Gabriola" pitchFamily="82" charset="0"/>
              </a:rPr>
              <a:t> a small area (a few m</a:t>
            </a:r>
            <a:r>
              <a:rPr lang="en-GB" sz="3600" baseline="30000" dirty="0" smtClean="0">
                <a:latin typeface="Gabriola" pitchFamily="82" charset="0"/>
              </a:rPr>
              <a:t>2</a:t>
            </a:r>
            <a:r>
              <a:rPr lang="en-GB" sz="3600" dirty="0" smtClean="0">
                <a:latin typeface="Gabriola" pitchFamily="82" charset="0"/>
              </a:rPr>
              <a:t>) try to extinguish it with branches, blanket, piece of clothing, water(if you have access to it) or try to use shovel to uncover layer of soil to prevent fire from spreading.</a:t>
            </a:r>
            <a:endParaRPr lang="pl-PL" sz="3600" dirty="0" smtClean="0">
              <a:latin typeface="Gabriola" pitchFamily="82" charset="0"/>
            </a:endParaRPr>
          </a:p>
          <a:p>
            <a:endParaRPr lang="pl-PL" sz="3600" dirty="0">
              <a:latin typeface="Gabriola" pitchFamily="82" charset="0"/>
            </a:endParaRPr>
          </a:p>
        </p:txBody>
      </p:sp>
      <p:sp>
        <p:nvSpPr>
          <p:cNvPr id="3074" name="AutoShape 2" descr="Znalezione obrazy dla zapytania phone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076" name="AutoShape 4" descr="Znalezione obrazy dla zapytania phone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080" name="AutoShape 8" descr="Znalezione obrazy dla zapytania phone  png"/>
          <p:cNvSpPr>
            <a:spLocks noChangeAspect="1" noChangeArrowheads="1"/>
          </p:cNvSpPr>
          <p:nvPr/>
        </p:nvSpPr>
        <p:spPr bwMode="auto">
          <a:xfrm>
            <a:off x="155575" y="-1790700"/>
            <a:ext cx="3743325" cy="3743325"/>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8" name="Obraz 7" descr="tel.png"/>
          <p:cNvPicPr>
            <a:picLocks noChangeAspect="1"/>
          </p:cNvPicPr>
          <p:nvPr/>
        </p:nvPicPr>
        <p:blipFill>
          <a:blip r:embed="rId3" cstate="email">
            <a:clrChange>
              <a:clrFrom>
                <a:srgbClr val="FFFFFF"/>
              </a:clrFrom>
              <a:clrTo>
                <a:srgbClr val="FFFFFF">
                  <a:alpha val="0"/>
                </a:srgbClr>
              </a:clrTo>
            </a:clrChange>
            <a:duotone>
              <a:schemeClr val="accent3">
                <a:shade val="45000"/>
                <a:satMod val="135000"/>
              </a:schemeClr>
              <a:prstClr val="white"/>
            </a:duotone>
          </a:blip>
          <a:stretch>
            <a:fillRect/>
          </a:stretch>
        </p:blipFill>
        <p:spPr>
          <a:xfrm>
            <a:off x="6804248" y="1484784"/>
            <a:ext cx="1224135" cy="1224135"/>
          </a:xfrm>
          <a:prstGeom prst="rect">
            <a:avLst/>
          </a:prstGeom>
        </p:spPr>
      </p:pic>
    </p:spTree>
    <p:custDataLst>
      <p:tags r:id="rId1"/>
    </p:custDataLst>
  </p:cSld>
  <p:clrMapOvr>
    <a:masterClrMapping/>
  </p:clrMapOvr>
  <p:transition advTm="1373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Clr clrSpc="rgb">
                                      <p:cBhvr override="childStyle">
                                        <p:cTn id="10" dur="100" fill="hold"/>
                                        <p:tgtEl>
                                          <p:spTgt spid="8"/>
                                        </p:tgtEl>
                                        <p:attrNameLst>
                                          <p:attrName>style.color</p:attrName>
                                        </p:attrNameLst>
                                      </p:cBhvr>
                                      <p:to>
                                        <a:schemeClr val="bg1"/>
                                      </p:to>
                                    </p:animClr>
                                    <p:animClr clrSpc="rgb">
                                      <p:cBhvr>
                                        <p:cTn id="11" dur="100" fill="hold"/>
                                        <p:tgtEl>
                                          <p:spTgt spid="8"/>
                                        </p:tgtEl>
                                        <p:attrNameLst>
                                          <p:attrName>fillcolor</p:attrName>
                                        </p:attrNameLst>
                                      </p:cBhvr>
                                      <p:to>
                                        <a:schemeClr val="bg1"/>
                                      </p:to>
                                    </p:animClr>
                                    <p:set>
                                      <p:cBhvr>
                                        <p:cTn id="12" dur="100" fill="hold"/>
                                        <p:tgtEl>
                                          <p:spTgt spid="8"/>
                                        </p:tgtEl>
                                        <p:attrNameLst>
                                          <p:attrName>fill.type</p:attrName>
                                        </p:attrNameLst>
                                      </p:cBhvr>
                                      <p:to>
                                        <p:strVal val="solid"/>
                                      </p:to>
                                    </p:set>
                                    <p:set>
                                      <p:cBhvr>
                                        <p:cTn id="13" dur="100" fill="hold"/>
                                        <p:tgtEl>
                                          <p:spTgt spid="8"/>
                                        </p:tgtEl>
                                        <p:attrNameLst>
                                          <p:attrName>fill.on</p:attrName>
                                        </p:attrNameLst>
                                      </p:cBhvr>
                                      <p:to>
                                        <p:strVal val="true"/>
                                      </p:to>
                                    </p:set>
                                    <p:animRot by="120000">
                                      <p:cBhvr>
                                        <p:cTn id="14" dur="100" fill="hold">
                                          <p:stCondLst>
                                            <p:cond delay="0"/>
                                          </p:stCondLst>
                                        </p:cTn>
                                        <p:tgtEl>
                                          <p:spTgt spid="8"/>
                                        </p:tgtEl>
                                        <p:attrNameLst>
                                          <p:attrName>r</p:attrName>
                                        </p:attrNameLst>
                                      </p:cBhvr>
                                    </p:animRot>
                                    <p:animRot by="-240000">
                                      <p:cBhvr>
                                        <p:cTn id="15" dur="200" fill="hold">
                                          <p:stCondLst>
                                            <p:cond delay="200"/>
                                          </p:stCondLst>
                                        </p:cTn>
                                        <p:tgtEl>
                                          <p:spTgt spid="8"/>
                                        </p:tgtEl>
                                        <p:attrNameLst>
                                          <p:attrName>r</p:attrName>
                                        </p:attrNameLst>
                                      </p:cBhvr>
                                    </p:animRot>
                                    <p:animRot by="240000">
                                      <p:cBhvr>
                                        <p:cTn id="16" dur="200" fill="hold">
                                          <p:stCondLst>
                                            <p:cond delay="400"/>
                                          </p:stCondLst>
                                        </p:cTn>
                                        <p:tgtEl>
                                          <p:spTgt spid="8"/>
                                        </p:tgtEl>
                                        <p:attrNameLst>
                                          <p:attrName>r</p:attrName>
                                        </p:attrNameLst>
                                      </p:cBhvr>
                                    </p:animRot>
                                    <p:animRot by="-240000">
                                      <p:cBhvr>
                                        <p:cTn id="17" dur="200" fill="hold">
                                          <p:stCondLst>
                                            <p:cond delay="600"/>
                                          </p:stCondLst>
                                        </p:cTn>
                                        <p:tgtEl>
                                          <p:spTgt spid="8"/>
                                        </p:tgtEl>
                                        <p:attrNameLst>
                                          <p:attrName>r</p:attrName>
                                        </p:attrNameLst>
                                      </p:cBhvr>
                                    </p:animRot>
                                    <p:animRot by="120000">
                                      <p:cBhvr>
                                        <p:cTn id="18"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14400" y="764704"/>
            <a:ext cx="8229600" cy="4525963"/>
          </a:xfrm>
        </p:spPr>
        <p:txBody>
          <a:bodyPr>
            <a:noAutofit/>
          </a:bodyPr>
          <a:lstStyle/>
          <a:p>
            <a:r>
              <a:rPr lang="en-GB" dirty="0" smtClean="0">
                <a:latin typeface="Gabriola" pitchFamily="82" charset="0"/>
              </a:rPr>
              <a:t>if fire is impossible to extinguish using available resources check  if you are in the safe place, if not – </a:t>
            </a:r>
            <a:r>
              <a:rPr lang="en-GB" b="1" dirty="0" smtClean="0">
                <a:solidFill>
                  <a:srgbClr val="C00000"/>
                </a:solidFill>
                <a:latin typeface="Gabriola" pitchFamily="82" charset="0"/>
              </a:rPr>
              <a:t>run</a:t>
            </a:r>
            <a:r>
              <a:rPr lang="en-GB" dirty="0" smtClean="0">
                <a:latin typeface="Gabriola" pitchFamily="82" charset="0"/>
              </a:rPr>
              <a:t>! In case of fire spreading evacuate in the direction perpendicular to the direction of the wind. If you find yourself in the smoke zone lean forward very low</a:t>
            </a:r>
            <a:r>
              <a:rPr lang="pl-PL" dirty="0" smtClean="0">
                <a:latin typeface="Gabriola" pitchFamily="82" charset="0"/>
              </a:rPr>
              <a:t> (</a:t>
            </a:r>
            <a:r>
              <a:rPr lang="en-GB" dirty="0" smtClean="0">
                <a:latin typeface="Gabriola" pitchFamily="82" charset="0"/>
              </a:rPr>
              <a:t>there is less smoke close to the ground) and cover your mouth and nose with some kind of cloth or piece of clothing.</a:t>
            </a:r>
            <a:endParaRPr lang="pl-PL" dirty="0" smtClean="0">
              <a:latin typeface="Gabriola" pitchFamily="82" charset="0"/>
            </a:endParaRPr>
          </a:p>
          <a:p>
            <a:r>
              <a:rPr lang="en-GB" dirty="0" smtClean="0">
                <a:latin typeface="Gabriola" pitchFamily="82" charset="0"/>
              </a:rPr>
              <a:t>if possible go to the driveway to the forest and wait for fire brigade or forestry service and point them the place where fire originated.</a:t>
            </a:r>
            <a:endParaRPr lang="pl-PL" dirty="0" smtClean="0">
              <a:latin typeface="Gabriola" pitchFamily="82" charset="0"/>
            </a:endParaRPr>
          </a:p>
          <a:p>
            <a:endParaRPr lang="pl-PL" dirty="0">
              <a:latin typeface="Gabriola" pitchFamily="82" charset="0"/>
            </a:endParaRPr>
          </a:p>
        </p:txBody>
      </p:sp>
      <p:pic>
        <p:nvPicPr>
          <p:cNvPr id="2050" name="Picture 2" descr="Znalezione obrazy dla zapytania woz stra&amp;zdot;acki png"/>
          <p:cNvPicPr>
            <a:picLocks noChangeAspect="1" noChangeArrowheads="1"/>
          </p:cNvPicPr>
          <p:nvPr/>
        </p:nvPicPr>
        <p:blipFill>
          <a:blip r:embed="rId4" cstate="email"/>
          <a:srcRect/>
          <a:stretch>
            <a:fillRect/>
          </a:stretch>
        </p:blipFill>
        <p:spPr bwMode="auto">
          <a:xfrm>
            <a:off x="5831632" y="5192958"/>
            <a:ext cx="3312368" cy="1665042"/>
          </a:xfrm>
          <a:prstGeom prst="rect">
            <a:avLst/>
          </a:prstGeom>
          <a:noFill/>
        </p:spPr>
      </p:pic>
      <p:pic>
        <p:nvPicPr>
          <p:cNvPr id="5" name="Obraz 4" descr="jelennn.jpg"/>
          <p:cNvPicPr>
            <a:picLocks noChangeAspect="1"/>
          </p:cNvPicPr>
          <p:nvPr/>
        </p:nvPicPr>
        <p:blipFill>
          <a:blip r:embed="rId5" cstate="email">
            <a:clrChange>
              <a:clrFrom>
                <a:srgbClr val="FFFFFF"/>
              </a:clrFrom>
              <a:clrTo>
                <a:srgbClr val="FFFFFF">
                  <a:alpha val="0"/>
                </a:srgbClr>
              </a:clrTo>
            </a:clrChange>
          </a:blip>
          <a:stretch>
            <a:fillRect/>
          </a:stretch>
        </p:blipFill>
        <p:spPr>
          <a:xfrm rot="4316611">
            <a:off x="177338" y="-1210562"/>
            <a:ext cx="2183264" cy="2163943"/>
          </a:xfrm>
          <a:prstGeom prst="rect">
            <a:avLst/>
          </a:prstGeom>
        </p:spPr>
      </p:pic>
    </p:spTree>
    <p:custDataLst>
      <p:tags r:id="rId1"/>
    </p:custDataLst>
  </p:cSld>
  <p:clrMapOvr>
    <a:masterClrMapping/>
  </p:clrMapOvr>
  <p:transition advTm="2176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lide(fromRigh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az 19" descr="bron.jpg"/>
          <p:cNvPicPr>
            <a:picLocks noChangeAspect="1"/>
          </p:cNvPicPr>
          <p:nvPr/>
        </p:nvPicPr>
        <p:blipFill>
          <a:blip r:embed="rId3" cstate="screen">
            <a:lum bright="-10000" contrast="10000"/>
          </a:blip>
          <a:stretch>
            <a:fillRect/>
          </a:stretch>
        </p:blipFill>
        <p:spPr>
          <a:xfrm rot="16200000">
            <a:off x="1888441" y="4744408"/>
            <a:ext cx="1827583" cy="2077086"/>
          </a:xfrm>
          <a:prstGeom prst="rect">
            <a:avLst/>
          </a:prstGeom>
        </p:spPr>
      </p:pic>
      <p:pic>
        <p:nvPicPr>
          <p:cNvPr id="22" name="Obraz 21" descr="zapalka.jpg"/>
          <p:cNvPicPr>
            <a:picLocks noChangeAspect="1"/>
          </p:cNvPicPr>
          <p:nvPr/>
        </p:nvPicPr>
        <p:blipFill>
          <a:blip r:embed="rId4" cstate="screen">
            <a:lum bright="-10000" contrast="20000"/>
          </a:blip>
          <a:stretch>
            <a:fillRect/>
          </a:stretch>
        </p:blipFill>
        <p:spPr>
          <a:xfrm rot="16200000">
            <a:off x="5697510" y="4751761"/>
            <a:ext cx="1853438" cy="2088233"/>
          </a:xfrm>
          <a:prstGeom prst="rect">
            <a:avLst/>
          </a:prstGeom>
        </p:spPr>
      </p:pic>
      <p:pic>
        <p:nvPicPr>
          <p:cNvPr id="21" name="Obraz 20" descr="szlug.jpg"/>
          <p:cNvPicPr>
            <a:picLocks noChangeAspect="1"/>
          </p:cNvPicPr>
          <p:nvPr/>
        </p:nvPicPr>
        <p:blipFill>
          <a:blip r:embed="rId5" cstate="screen">
            <a:lum bright="-10000" contrast="20000"/>
          </a:blip>
          <a:stretch>
            <a:fillRect/>
          </a:stretch>
        </p:blipFill>
        <p:spPr>
          <a:xfrm rot="5400000">
            <a:off x="5800870" y="2530145"/>
            <a:ext cx="1718724" cy="2016225"/>
          </a:xfrm>
          <a:prstGeom prst="rect">
            <a:avLst/>
          </a:prstGeom>
        </p:spPr>
      </p:pic>
      <p:pic>
        <p:nvPicPr>
          <p:cNvPr id="19" name="Obraz 18" descr="ognisko.jpg"/>
          <p:cNvPicPr>
            <a:picLocks noChangeAspect="1"/>
          </p:cNvPicPr>
          <p:nvPr/>
        </p:nvPicPr>
        <p:blipFill>
          <a:blip r:embed="rId6" cstate="screen">
            <a:lum bright="-10000" contrast="20000"/>
          </a:blip>
          <a:stretch>
            <a:fillRect/>
          </a:stretch>
        </p:blipFill>
        <p:spPr>
          <a:xfrm rot="5400000">
            <a:off x="1945324" y="2527283"/>
            <a:ext cx="1796967" cy="2160240"/>
          </a:xfrm>
          <a:prstGeom prst="rect">
            <a:avLst/>
          </a:prstGeom>
        </p:spPr>
      </p:pic>
      <p:sp>
        <p:nvSpPr>
          <p:cNvPr id="2" name="Tytuł 1"/>
          <p:cNvSpPr>
            <a:spLocks noGrp="1"/>
          </p:cNvSpPr>
          <p:nvPr>
            <p:ph type="title"/>
          </p:nvPr>
        </p:nvSpPr>
        <p:spPr>
          <a:xfrm>
            <a:off x="467544" y="0"/>
            <a:ext cx="8229600" cy="1143000"/>
          </a:xfrm>
        </p:spPr>
        <p:txBody>
          <a:bodyPr>
            <a:normAutofit/>
          </a:bodyPr>
          <a:lstStyle/>
          <a:p>
            <a:r>
              <a:rPr lang="pl-PL" sz="6000" dirty="0" err="1" smtClean="0">
                <a:solidFill>
                  <a:srgbClr val="C00000"/>
                </a:solidFill>
                <a:latin typeface="Gabriola" pitchFamily="82" charset="0"/>
              </a:rPr>
              <a:t>Always</a:t>
            </a:r>
            <a:r>
              <a:rPr lang="pl-PL" sz="6000" dirty="0" smtClean="0">
                <a:solidFill>
                  <a:srgbClr val="C00000"/>
                </a:solidFill>
                <a:latin typeface="Gabriola" pitchFamily="82" charset="0"/>
              </a:rPr>
              <a:t> </a:t>
            </a:r>
            <a:r>
              <a:rPr lang="pl-PL" sz="6000" dirty="0" err="1" smtClean="0">
                <a:solidFill>
                  <a:srgbClr val="C00000"/>
                </a:solidFill>
                <a:latin typeface="Gabriola" pitchFamily="82" charset="0"/>
              </a:rPr>
              <a:t>remember</a:t>
            </a:r>
            <a:r>
              <a:rPr lang="pl-PL" sz="6000" dirty="0" smtClean="0">
                <a:solidFill>
                  <a:srgbClr val="C00000"/>
                </a:solidFill>
                <a:latin typeface="Gabriola" pitchFamily="82" charset="0"/>
              </a:rPr>
              <a:t>!</a:t>
            </a:r>
            <a:endParaRPr lang="pl-PL" sz="6000" dirty="0">
              <a:solidFill>
                <a:srgbClr val="C00000"/>
              </a:solidFill>
              <a:latin typeface="Gabriola" pitchFamily="82" charset="0"/>
            </a:endParaRPr>
          </a:p>
        </p:txBody>
      </p:sp>
      <p:sp>
        <p:nvSpPr>
          <p:cNvPr id="3" name="Symbol zastępczy zawartości 2"/>
          <p:cNvSpPr>
            <a:spLocks noGrp="1"/>
          </p:cNvSpPr>
          <p:nvPr>
            <p:ph idx="1"/>
          </p:nvPr>
        </p:nvSpPr>
        <p:spPr>
          <a:xfrm>
            <a:off x="467544" y="1124745"/>
            <a:ext cx="8229600" cy="1368152"/>
          </a:xfrm>
        </p:spPr>
        <p:txBody>
          <a:bodyPr/>
          <a:lstStyle/>
          <a:p>
            <a:pPr algn="ctr">
              <a:buNone/>
            </a:pPr>
            <a:r>
              <a:rPr lang="pl-PL" dirty="0" err="1" smtClean="0">
                <a:latin typeface="Gabriola" pitchFamily="82" charset="0"/>
              </a:rPr>
              <a:t>When</a:t>
            </a:r>
            <a:r>
              <a:rPr lang="pl-PL" dirty="0" smtClean="0">
                <a:latin typeface="Gabriola" pitchFamily="82" charset="0"/>
              </a:rPr>
              <a:t> </a:t>
            </a:r>
            <a:r>
              <a:rPr lang="pl-PL" dirty="0" err="1" smtClean="0">
                <a:latin typeface="Gabriola" pitchFamily="82" charset="0"/>
              </a:rPr>
              <a:t>you</a:t>
            </a:r>
            <a:r>
              <a:rPr lang="pl-PL" dirty="0" smtClean="0">
                <a:latin typeface="Gabriola" pitchFamily="82" charset="0"/>
              </a:rPr>
              <a:t> </a:t>
            </a:r>
            <a:r>
              <a:rPr lang="pl-PL" dirty="0" err="1" smtClean="0">
                <a:latin typeface="Gabriola" pitchFamily="82" charset="0"/>
              </a:rPr>
              <a:t>see</a:t>
            </a:r>
            <a:r>
              <a:rPr lang="pl-PL" dirty="0" smtClean="0">
                <a:latin typeface="Gabriola" pitchFamily="82" charset="0"/>
              </a:rPr>
              <a:t> </a:t>
            </a:r>
            <a:r>
              <a:rPr lang="pl-PL" dirty="0" err="1" smtClean="0">
                <a:latin typeface="Gabriola" pitchFamily="82" charset="0"/>
              </a:rPr>
              <a:t>fire</a:t>
            </a:r>
            <a:r>
              <a:rPr lang="pl-PL" dirty="0" smtClean="0">
                <a:latin typeface="Gabriola" pitchFamily="82" charset="0"/>
              </a:rPr>
              <a:t>, </a:t>
            </a:r>
            <a:r>
              <a:rPr lang="pl-PL" dirty="0" err="1" smtClean="0">
                <a:latin typeface="Gabriola" pitchFamily="82" charset="0"/>
              </a:rPr>
              <a:t>call</a:t>
            </a:r>
            <a:r>
              <a:rPr lang="pl-PL" dirty="0" smtClean="0">
                <a:latin typeface="Gabriola" pitchFamily="82" charset="0"/>
              </a:rPr>
              <a:t> </a:t>
            </a:r>
            <a:r>
              <a:rPr lang="pl-PL" b="1" dirty="0" smtClean="0">
                <a:solidFill>
                  <a:srgbClr val="FF0000"/>
                </a:solidFill>
                <a:latin typeface="Gabriola" pitchFamily="82" charset="0"/>
              </a:rPr>
              <a:t>112</a:t>
            </a:r>
            <a:r>
              <a:rPr lang="pl-PL" dirty="0" smtClean="0">
                <a:solidFill>
                  <a:srgbClr val="FF0000"/>
                </a:solidFill>
                <a:latin typeface="Gabriola" pitchFamily="82" charset="0"/>
              </a:rPr>
              <a:t> </a:t>
            </a:r>
            <a:r>
              <a:rPr lang="pl-PL" dirty="0" err="1" smtClean="0">
                <a:latin typeface="Gabriola" pitchFamily="82" charset="0"/>
              </a:rPr>
              <a:t>or</a:t>
            </a:r>
            <a:r>
              <a:rPr lang="pl-PL" dirty="0" smtClean="0">
                <a:latin typeface="Gabriola" pitchFamily="82" charset="0"/>
              </a:rPr>
              <a:t> </a:t>
            </a:r>
            <a:r>
              <a:rPr lang="pl-PL" b="1" dirty="0" smtClean="0">
                <a:solidFill>
                  <a:srgbClr val="FF0000"/>
                </a:solidFill>
                <a:latin typeface="Gabriola" pitchFamily="82" charset="0"/>
              </a:rPr>
              <a:t>998.</a:t>
            </a:r>
            <a:r>
              <a:rPr lang="pl-PL" dirty="0" smtClean="0">
                <a:solidFill>
                  <a:srgbClr val="FF0000"/>
                </a:solidFill>
                <a:latin typeface="Gabriola" pitchFamily="82" charset="0"/>
              </a:rPr>
              <a:t> </a:t>
            </a:r>
          </a:p>
          <a:p>
            <a:pPr algn="ctr">
              <a:buNone/>
            </a:pPr>
            <a:r>
              <a:rPr lang="pl-PL" dirty="0" err="1" smtClean="0">
                <a:latin typeface="Gabriola" pitchFamily="82" charset="0"/>
              </a:rPr>
              <a:t>When</a:t>
            </a:r>
            <a:r>
              <a:rPr lang="pl-PL" dirty="0" smtClean="0">
                <a:latin typeface="Gabriola" pitchFamily="82" charset="0"/>
              </a:rPr>
              <a:t> </a:t>
            </a:r>
            <a:r>
              <a:rPr lang="pl-PL" dirty="0" err="1" smtClean="0">
                <a:latin typeface="Gabriola" pitchFamily="82" charset="0"/>
              </a:rPr>
              <a:t>you</a:t>
            </a:r>
            <a:r>
              <a:rPr lang="pl-PL" dirty="0" smtClean="0">
                <a:latin typeface="Gabriola" pitchFamily="82" charset="0"/>
              </a:rPr>
              <a:t> </a:t>
            </a:r>
            <a:r>
              <a:rPr lang="pl-PL" dirty="0" err="1" smtClean="0">
                <a:latin typeface="Gabriola" pitchFamily="82" charset="0"/>
              </a:rPr>
              <a:t>are</a:t>
            </a:r>
            <a:r>
              <a:rPr lang="pl-PL" dirty="0" smtClean="0">
                <a:latin typeface="Gabriola" pitchFamily="82" charset="0"/>
              </a:rPr>
              <a:t> </a:t>
            </a:r>
            <a:r>
              <a:rPr lang="pl-PL" dirty="0" err="1" smtClean="0">
                <a:latin typeface="Gabriola" pitchFamily="82" charset="0"/>
              </a:rPr>
              <a:t>in</a:t>
            </a:r>
            <a:r>
              <a:rPr lang="pl-PL" dirty="0" smtClean="0">
                <a:latin typeface="Gabriola" pitchFamily="82" charset="0"/>
              </a:rPr>
              <a:t> a </a:t>
            </a:r>
            <a:r>
              <a:rPr lang="pl-PL" dirty="0" err="1" smtClean="0">
                <a:latin typeface="Gabriola" pitchFamily="82" charset="0"/>
              </a:rPr>
              <a:t>forest</a:t>
            </a:r>
            <a:r>
              <a:rPr lang="pl-PL" dirty="0" smtClean="0">
                <a:latin typeface="Gabriola" pitchFamily="82" charset="0"/>
              </a:rPr>
              <a:t>: </a:t>
            </a:r>
          </a:p>
          <a:p>
            <a:endParaRPr lang="pl-PL" dirty="0" smtClean="0">
              <a:latin typeface="Gabriola" pitchFamily="82" charset="0"/>
            </a:endParaRPr>
          </a:p>
          <a:p>
            <a:endParaRPr lang="pl-PL" dirty="0">
              <a:latin typeface="Gabriola" pitchFamily="82" charset="0"/>
            </a:endParaRPr>
          </a:p>
        </p:txBody>
      </p:sp>
      <p:sp>
        <p:nvSpPr>
          <p:cNvPr id="10" name="Znak zakazu 9"/>
          <p:cNvSpPr/>
          <p:nvPr/>
        </p:nvSpPr>
        <p:spPr>
          <a:xfrm>
            <a:off x="1691680" y="2420888"/>
            <a:ext cx="2232248" cy="2160240"/>
          </a:xfrm>
          <a:prstGeom prst="noSmoking">
            <a:avLst>
              <a:gd name="adj" fmla="val 4406"/>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Znak zakazu 10"/>
          <p:cNvSpPr/>
          <p:nvPr/>
        </p:nvSpPr>
        <p:spPr>
          <a:xfrm>
            <a:off x="5508104" y="2420888"/>
            <a:ext cx="2232248" cy="2160240"/>
          </a:xfrm>
          <a:prstGeom prst="noSmoking">
            <a:avLst>
              <a:gd name="adj" fmla="val 4406"/>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Znak zakazu 11"/>
          <p:cNvSpPr/>
          <p:nvPr/>
        </p:nvSpPr>
        <p:spPr>
          <a:xfrm>
            <a:off x="5508104" y="4697760"/>
            <a:ext cx="2232248" cy="2160240"/>
          </a:xfrm>
          <a:prstGeom prst="noSmoking">
            <a:avLst>
              <a:gd name="adj" fmla="val 4406"/>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Znak zakazu 12"/>
          <p:cNvSpPr/>
          <p:nvPr/>
        </p:nvSpPr>
        <p:spPr>
          <a:xfrm>
            <a:off x="1619672" y="4697760"/>
            <a:ext cx="2232248" cy="2160240"/>
          </a:xfrm>
          <a:prstGeom prst="noSmoking">
            <a:avLst>
              <a:gd name="adj" fmla="val 4406"/>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ustDataLst>
      <p:tags r:id="rId1"/>
    </p:custDataLst>
  </p:cSld>
  <p:clrMapOvr>
    <a:masterClrMapping/>
  </p:clrMapOvr>
  <p:transition advTm="96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229600" cy="1143000"/>
          </a:xfrm>
        </p:spPr>
        <p:txBody>
          <a:bodyPr>
            <a:normAutofit/>
          </a:bodyPr>
          <a:lstStyle/>
          <a:p>
            <a:r>
              <a:rPr lang="pl-PL" sz="4800" dirty="0" err="1" smtClean="0">
                <a:latin typeface="Gabriola" pitchFamily="82" charset="0"/>
              </a:rPr>
              <a:t>Bibliography</a:t>
            </a:r>
            <a:endParaRPr lang="pl-PL" sz="4800" dirty="0">
              <a:latin typeface="Gabriola" pitchFamily="82" charset="0"/>
            </a:endParaRPr>
          </a:p>
        </p:txBody>
      </p:sp>
      <p:sp>
        <p:nvSpPr>
          <p:cNvPr id="3" name="Symbol zastępczy zawartości 2"/>
          <p:cNvSpPr>
            <a:spLocks noGrp="1"/>
          </p:cNvSpPr>
          <p:nvPr>
            <p:ph idx="1"/>
          </p:nvPr>
        </p:nvSpPr>
        <p:spPr>
          <a:xfrm>
            <a:off x="914400" y="1052736"/>
            <a:ext cx="8229600" cy="4525963"/>
          </a:xfrm>
        </p:spPr>
        <p:txBody>
          <a:bodyPr>
            <a:noAutofit/>
          </a:bodyPr>
          <a:lstStyle/>
          <a:p>
            <a:pPr marL="514350" indent="-514350">
              <a:buAutoNum type="arabicPeriod"/>
            </a:pPr>
            <a:r>
              <a:rPr lang="pl-PL" sz="3600" b="1" dirty="0" err="1" smtClean="0">
                <a:latin typeface="Gabriola" pitchFamily="82" charset="0"/>
              </a:rPr>
              <a:t>Drawings</a:t>
            </a:r>
            <a:r>
              <a:rPr lang="pl-PL" sz="3600" b="1" dirty="0" smtClean="0">
                <a:latin typeface="Gabriola" pitchFamily="82" charset="0"/>
              </a:rPr>
              <a:t> </a:t>
            </a:r>
            <a:r>
              <a:rPr lang="pl-PL" sz="3600" b="1" dirty="0" err="1" smtClean="0">
                <a:latin typeface="Gabriola" pitchFamily="82" charset="0"/>
              </a:rPr>
              <a:t>were</a:t>
            </a:r>
            <a:r>
              <a:rPr lang="pl-PL" sz="3600" b="1" dirty="0" smtClean="0">
                <a:latin typeface="Gabriola" pitchFamily="82" charset="0"/>
              </a:rPr>
              <a:t> </a:t>
            </a:r>
            <a:r>
              <a:rPr lang="pl-PL" sz="3600" b="1" dirty="0" err="1" smtClean="0">
                <a:latin typeface="Gabriola" pitchFamily="82" charset="0"/>
              </a:rPr>
              <a:t>made</a:t>
            </a:r>
            <a:r>
              <a:rPr lang="pl-PL" sz="3600" b="1" dirty="0" smtClean="0">
                <a:latin typeface="Gabriola" pitchFamily="82" charset="0"/>
              </a:rPr>
              <a:t> by </a:t>
            </a:r>
            <a:r>
              <a:rPr lang="pl-PL" sz="3600" b="1" dirty="0" err="1" smtClean="0">
                <a:latin typeface="Gabriola" pitchFamily="82" charset="0"/>
              </a:rPr>
              <a:t>us</a:t>
            </a:r>
            <a:r>
              <a:rPr lang="pl-PL" sz="3600" b="1" dirty="0" smtClean="0">
                <a:latin typeface="Gabriola" pitchFamily="82" charset="0"/>
              </a:rPr>
              <a:t>. </a:t>
            </a:r>
          </a:p>
          <a:p>
            <a:pPr marL="514350" indent="-514350">
              <a:buAutoNum type="arabicPeriod" startAt="2"/>
            </a:pPr>
            <a:r>
              <a:rPr lang="pl-PL" sz="3600" dirty="0" err="1" smtClean="0">
                <a:latin typeface="Gabriola" pitchFamily="82" charset="0"/>
              </a:rPr>
              <a:t>Music</a:t>
            </a:r>
            <a:r>
              <a:rPr lang="pl-PL" sz="3600" dirty="0" smtClean="0">
                <a:latin typeface="Gabriola" pitchFamily="82" charset="0"/>
              </a:rPr>
              <a:t>: „Forest Fire Song” – ParrMr </a:t>
            </a:r>
            <a:r>
              <a:rPr lang="pl-PL" sz="3600" dirty="0" smtClean="0">
                <a:latin typeface="Gabriola" pitchFamily="82" charset="0"/>
                <a:hlinkClick r:id="rId2"/>
              </a:rPr>
              <a:t>(https://www.youtube.com/watch?v=YZvhkoKAd0U)</a:t>
            </a:r>
          </a:p>
          <a:p>
            <a:pPr marL="514350" indent="-514350">
              <a:buFont typeface="Arial" pitchFamily="34" charset="0"/>
              <a:buAutoNum type="arabicPeriod" startAt="2"/>
            </a:pPr>
            <a:r>
              <a:rPr lang="pl-PL" sz="3600" dirty="0" err="1" smtClean="0">
                <a:latin typeface="Gabriola" pitchFamily="82" charset="0"/>
              </a:rPr>
              <a:t>Laurowski</a:t>
            </a:r>
            <a:r>
              <a:rPr lang="pl-PL" sz="3600" dirty="0" smtClean="0">
                <a:latin typeface="Gabriola" pitchFamily="82" charset="0"/>
              </a:rPr>
              <a:t> Tadeusz , Vademecum ochrony przeciwpożarowej ,KABE, 2006,  ISBN 83-89387-31-x</a:t>
            </a:r>
          </a:p>
          <a:p>
            <a:pPr marL="514350" indent="-514350">
              <a:buAutoNum type="arabicPeriod" startAt="2"/>
            </a:pPr>
            <a:r>
              <a:rPr lang="pl-PL" sz="3600" dirty="0" smtClean="0">
                <a:latin typeface="Gabriola" pitchFamily="82" charset="0"/>
                <a:hlinkClick r:id="rId2"/>
              </a:rPr>
              <a:t>http://www.fao.org/forestry/27221-06293a5348df37bc8b14e24472df64810.pdf</a:t>
            </a:r>
            <a:endParaRPr lang="pl-PL" sz="3600" dirty="0" smtClean="0">
              <a:latin typeface="Gabriola" pitchFamily="82" charset="0"/>
            </a:endParaRPr>
          </a:p>
          <a:p>
            <a:pPr marL="514350" indent="-514350">
              <a:buAutoNum type="arabicPeriod" startAt="2"/>
            </a:pPr>
            <a:r>
              <a:rPr lang="pl-PL" sz="3600" dirty="0" smtClean="0">
                <a:latin typeface="Gabriola" pitchFamily="82" charset="0"/>
                <a:hlinkClick r:id="rId3"/>
              </a:rPr>
              <a:t>http://effis.jrc.ec.europa.eu/</a:t>
            </a:r>
            <a:endParaRPr lang="pl-PL" sz="3600" dirty="0" smtClean="0">
              <a:latin typeface="Gabriola" pitchFamily="82" charset="0"/>
            </a:endParaRPr>
          </a:p>
          <a:p>
            <a:pPr marL="514350" indent="-514350">
              <a:buAutoNum type="arabicPeriod" startAt="2"/>
            </a:pPr>
            <a:r>
              <a:rPr lang="pl-PL" sz="3600" dirty="0" smtClean="0">
                <a:latin typeface="Gabriola" pitchFamily="82" charset="0"/>
                <a:hlinkClick r:id="rId4"/>
              </a:rPr>
              <a:t>https://pl.wikipedia.org/wiki/Po%C5%BCary_w_Polsce</a:t>
            </a:r>
            <a:endParaRPr lang="pl-PL" sz="3600" dirty="0" smtClean="0">
              <a:latin typeface="Gabriola" pitchFamily="82" charset="0"/>
            </a:endParaRPr>
          </a:p>
          <a:p>
            <a:pPr marL="514350" indent="-514350">
              <a:buAutoNum type="arabicPeriod"/>
            </a:pPr>
            <a:endParaRPr lang="pl-PL" sz="4400" dirty="0" smtClean="0">
              <a:latin typeface="Gabriola" pitchFamily="82" charset="0"/>
            </a:endParaRPr>
          </a:p>
          <a:p>
            <a:pPr marL="514350" indent="-514350">
              <a:buAutoNum type="arabicPeriod"/>
            </a:pPr>
            <a:endParaRPr lang="pl-PL" sz="4400" dirty="0">
              <a:latin typeface="Gabriola" pitchFamily="82" charset="0"/>
            </a:endParaRPr>
          </a:p>
        </p:txBody>
      </p:sp>
    </p:spTree>
  </p:cSld>
  <p:clrMapOvr>
    <a:masterClrMapping/>
  </p:clrMapOvr>
  <p:transition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914400" y="1268760"/>
            <a:ext cx="8229600" cy="4525963"/>
          </a:xfrm>
        </p:spPr>
        <p:txBody>
          <a:bodyPr>
            <a:normAutofit/>
          </a:bodyPr>
          <a:lstStyle/>
          <a:p>
            <a:pPr>
              <a:buFont typeface="Wingdings" pitchFamily="2" charset="2"/>
              <a:buChar char="§"/>
            </a:pPr>
            <a:r>
              <a:rPr lang="pl-PL" sz="4000" dirty="0" smtClean="0">
                <a:latin typeface="Gabriola" pitchFamily="82" charset="0"/>
              </a:rPr>
              <a:t>Gabriela </a:t>
            </a:r>
            <a:r>
              <a:rPr lang="pl-PL" sz="4000" dirty="0" err="1" smtClean="0">
                <a:latin typeface="Gabriola" pitchFamily="82" charset="0"/>
              </a:rPr>
              <a:t>Procyk</a:t>
            </a:r>
            <a:r>
              <a:rPr lang="pl-PL" sz="4000" dirty="0" smtClean="0">
                <a:latin typeface="Gabriola" pitchFamily="82" charset="0"/>
              </a:rPr>
              <a:t> </a:t>
            </a:r>
          </a:p>
          <a:p>
            <a:pPr>
              <a:buFont typeface="Wingdings" pitchFamily="2" charset="2"/>
              <a:buChar char="§"/>
            </a:pPr>
            <a:r>
              <a:rPr lang="pl-PL" sz="4000" dirty="0" smtClean="0">
                <a:latin typeface="Gabriola" pitchFamily="82" charset="0"/>
              </a:rPr>
              <a:t>Anna Sopel</a:t>
            </a:r>
          </a:p>
          <a:p>
            <a:pPr>
              <a:buFont typeface="Wingdings" pitchFamily="2" charset="2"/>
              <a:buChar char="§"/>
            </a:pPr>
            <a:r>
              <a:rPr lang="pl-PL" sz="4000" dirty="0" smtClean="0">
                <a:latin typeface="Gabriola" pitchFamily="82" charset="0"/>
              </a:rPr>
              <a:t>Hubert Polek</a:t>
            </a:r>
          </a:p>
          <a:p>
            <a:pPr>
              <a:buFont typeface="Wingdings" pitchFamily="2" charset="2"/>
              <a:buChar char="§"/>
            </a:pPr>
            <a:r>
              <a:rPr lang="pl-PL" sz="4000" dirty="0" smtClean="0">
                <a:latin typeface="Gabriola" pitchFamily="82" charset="0"/>
              </a:rPr>
              <a:t>II Liceum Ogólnokształcące w Rzeszowie</a:t>
            </a:r>
          </a:p>
          <a:p>
            <a:pPr>
              <a:buFont typeface="Wingdings" pitchFamily="2" charset="2"/>
              <a:buChar char="§"/>
            </a:pPr>
            <a:r>
              <a:rPr lang="pl-PL" sz="4000" dirty="0" smtClean="0">
                <a:latin typeface="Angsana New" pitchFamily="18" charset="-34"/>
                <a:cs typeface="Angsana New" pitchFamily="18" charset="-34"/>
              </a:rPr>
              <a:t>1</a:t>
            </a:r>
            <a:r>
              <a:rPr lang="pl-PL" sz="4000" dirty="0" smtClean="0">
                <a:latin typeface="Gabriola" pitchFamily="82" charset="0"/>
              </a:rPr>
              <a:t>D </a:t>
            </a:r>
            <a:endParaRPr lang="pl-PL" sz="4000" dirty="0">
              <a:latin typeface="Gabriola" pitchFamily="82" charset="0"/>
            </a:endParaRPr>
          </a:p>
        </p:txBody>
      </p:sp>
    </p:spTree>
  </p:cSld>
  <p:clrMapOvr>
    <a:masterClrMapping/>
  </p:clrMapOvr>
  <p:transition advTm="3859"/>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99592" y="1268760"/>
            <a:ext cx="7988424" cy="1470025"/>
          </a:xfrm>
        </p:spPr>
        <p:txBody>
          <a:bodyPr>
            <a:noAutofit/>
          </a:bodyPr>
          <a:lstStyle/>
          <a:p>
            <a:pPr algn="l"/>
            <a:r>
              <a:rPr lang="pl-PL" sz="4800" dirty="0" smtClean="0">
                <a:solidFill>
                  <a:schemeClr val="accent2"/>
                </a:solidFill>
                <a:latin typeface="Gabriola" pitchFamily="82" charset="0"/>
              </a:rPr>
              <a:t> </a:t>
            </a:r>
            <a:r>
              <a:rPr lang="pl-PL" sz="7200" dirty="0" smtClean="0">
                <a:solidFill>
                  <a:schemeClr val="accent2"/>
                </a:solidFill>
                <a:latin typeface="Gabriola" pitchFamily="82" charset="0"/>
              </a:rPr>
              <a:t>1.  </a:t>
            </a:r>
            <a:r>
              <a:rPr lang="pl-PL" sz="4000" dirty="0" smtClean="0">
                <a:latin typeface="Gabriola" pitchFamily="82" charset="0"/>
              </a:rPr>
              <a:t>Poland is a country with a high </a:t>
            </a:r>
            <a:r>
              <a:rPr lang="pl-PL" sz="4000" dirty="0" err="1" smtClean="0">
                <a:latin typeface="Gabriola" pitchFamily="82" charset="0"/>
              </a:rPr>
              <a:t>forest</a:t>
            </a:r>
            <a:r>
              <a:rPr lang="pl-PL" sz="4000" dirty="0" smtClean="0">
                <a:latin typeface="Gabriola" pitchFamily="82" charset="0"/>
              </a:rPr>
              <a:t> cover, unfortunately it's also one of those where the most fires happen. About 40% of world's </a:t>
            </a:r>
            <a:r>
              <a:rPr lang="pl-PL" sz="4000" dirty="0" err="1" smtClean="0">
                <a:latin typeface="Gabriola" pitchFamily="82" charset="0"/>
              </a:rPr>
              <a:t>forest</a:t>
            </a:r>
            <a:r>
              <a:rPr lang="pl-PL" sz="4000" dirty="0" smtClean="0">
                <a:latin typeface="Gabriola" pitchFamily="82" charset="0"/>
              </a:rPr>
              <a:t> resources </a:t>
            </a:r>
            <a:r>
              <a:rPr lang="pl-PL" sz="4000" dirty="0" err="1" smtClean="0">
                <a:latin typeface="Gabriola" pitchFamily="82" charset="0"/>
              </a:rPr>
              <a:t>are</a:t>
            </a:r>
            <a:r>
              <a:rPr lang="pl-PL" sz="4000" dirty="0" smtClean="0">
                <a:latin typeface="Gabriola" pitchFamily="82" charset="0"/>
              </a:rPr>
              <a:t> highly flammable, in Europe almost 65% and in </a:t>
            </a:r>
            <a:r>
              <a:rPr lang="pl-PL" sz="4000" u="sng" dirty="0" smtClean="0">
                <a:solidFill>
                  <a:schemeClr val="accent2"/>
                </a:solidFill>
                <a:latin typeface="Gabriola" pitchFamily="82" charset="0"/>
              </a:rPr>
              <a:t>Poland 85% </a:t>
            </a:r>
            <a:r>
              <a:rPr lang="pl-PL" sz="4000" dirty="0" smtClean="0">
                <a:latin typeface="Gabriola" pitchFamily="82" charset="0"/>
              </a:rPr>
              <a:t>of </a:t>
            </a:r>
            <a:r>
              <a:rPr lang="pl-PL" sz="4000" dirty="0" err="1" smtClean="0">
                <a:latin typeface="Gabriola" pitchFamily="82" charset="0"/>
              </a:rPr>
              <a:t>forest</a:t>
            </a:r>
            <a:r>
              <a:rPr lang="pl-PL" sz="4000" dirty="0" smtClean="0">
                <a:latin typeface="Gabriola" pitchFamily="82" charset="0"/>
              </a:rPr>
              <a:t> cover.</a:t>
            </a:r>
            <a:endParaRPr lang="pl-PL" sz="4800" dirty="0">
              <a:latin typeface="Gabriola" pitchFamily="82" charset="0"/>
            </a:endParaRPr>
          </a:p>
        </p:txBody>
      </p:sp>
      <p:sp>
        <p:nvSpPr>
          <p:cNvPr id="3" name="Podtytuł 2"/>
          <p:cNvSpPr>
            <a:spLocks noGrp="1"/>
          </p:cNvSpPr>
          <p:nvPr>
            <p:ph type="subTitle" idx="1"/>
          </p:nvPr>
        </p:nvSpPr>
        <p:spPr>
          <a:xfrm>
            <a:off x="2743200" y="6858000"/>
            <a:ext cx="6400800" cy="1752600"/>
          </a:xfrm>
        </p:spPr>
        <p:txBody>
          <a:bodyPr/>
          <a:lstStyle/>
          <a:p>
            <a:r>
              <a:rPr lang="pl-PL" dirty="0" smtClean="0"/>
              <a:t>.</a:t>
            </a:r>
            <a:endParaRPr lang="pl-PL" dirty="0"/>
          </a:p>
        </p:txBody>
      </p:sp>
      <p:sp>
        <p:nvSpPr>
          <p:cNvPr id="15362" name="AutoShape 2" descr="One free icon"/>
          <p:cNvSpPr>
            <a:spLocks noChangeAspect="1" noChangeArrowheads="1"/>
          </p:cNvSpPr>
          <p:nvPr/>
        </p:nvSpPr>
        <p:spPr bwMode="auto">
          <a:xfrm>
            <a:off x="155575" y="-1020763"/>
            <a:ext cx="2133600" cy="2133601"/>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sp>
        <p:nvSpPr>
          <p:cNvPr id="15364" name="AutoShape 4" descr="One free icon"/>
          <p:cNvSpPr>
            <a:spLocks noChangeAspect="1" noChangeArrowheads="1"/>
          </p:cNvSpPr>
          <p:nvPr/>
        </p:nvSpPr>
        <p:spPr bwMode="auto">
          <a:xfrm>
            <a:off x="155575" y="-1020763"/>
            <a:ext cx="2133600" cy="2133601"/>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pic>
        <p:nvPicPr>
          <p:cNvPr id="9" name="2.mp3">
            <a:hlinkClick r:id="" action="ppaction://media"/>
          </p:cNvPr>
          <p:cNvPicPr>
            <a:picLocks noRot="1" noChangeAspect="1"/>
          </p:cNvPicPr>
          <p:nvPr>
            <a:audioFile r:link="rId1"/>
          </p:nvPr>
        </p:nvPicPr>
        <p:blipFill>
          <a:blip r:embed="rId3" cstate="screen"/>
          <a:stretch>
            <a:fillRect/>
          </a:stretch>
        </p:blipFill>
        <p:spPr>
          <a:xfrm>
            <a:off x="899592" y="0"/>
            <a:ext cx="304800" cy="304800"/>
          </a:xfrm>
          <a:prstGeom prst="rect">
            <a:avLst/>
          </a:prstGeom>
        </p:spPr>
      </p:pic>
      <p:pic>
        <p:nvPicPr>
          <p:cNvPr id="8" name="Obraz 7" descr="trees.jpg"/>
          <p:cNvPicPr>
            <a:picLocks noChangeAspect="1"/>
          </p:cNvPicPr>
          <p:nvPr/>
        </p:nvPicPr>
        <p:blipFill>
          <a:blip r:embed="rId4" cstate="email">
            <a:clrChange>
              <a:clrFrom>
                <a:srgbClr val="FFFFFF"/>
              </a:clrFrom>
              <a:clrTo>
                <a:srgbClr val="FFFFFF">
                  <a:alpha val="0"/>
                </a:srgbClr>
              </a:clrTo>
            </a:clrChange>
          </a:blip>
          <a:stretch>
            <a:fillRect/>
          </a:stretch>
        </p:blipFill>
        <p:spPr>
          <a:xfrm rot="16200000">
            <a:off x="1314414" y="-946262"/>
            <a:ext cx="7342758" cy="8316418"/>
          </a:xfrm>
          <a:prstGeom prst="rect">
            <a:avLst/>
          </a:prstGeom>
        </p:spPr>
      </p:pic>
    </p:spTree>
  </p:cSld>
  <p:clrMapOvr>
    <a:masterClrMapping/>
  </p:clrMapOvr>
  <p:transition advTm="198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jelen.png"/>
          <p:cNvPicPr>
            <a:picLocks noChangeAspect="1"/>
          </p:cNvPicPr>
          <p:nvPr/>
        </p:nvPicPr>
        <p:blipFill>
          <a:blip r:embed="rId3" cstate="email">
            <a:clrChange>
              <a:clrFrom>
                <a:srgbClr val="FFFFFF"/>
              </a:clrFrom>
              <a:clrTo>
                <a:srgbClr val="FFFFFF">
                  <a:alpha val="0"/>
                </a:srgbClr>
              </a:clrTo>
            </a:clrChange>
            <a:lum bright="-10000" contrast="10000"/>
          </a:blip>
          <a:srcRect/>
          <a:stretch>
            <a:fillRect/>
          </a:stretch>
        </p:blipFill>
        <p:spPr>
          <a:xfrm rot="16914462">
            <a:off x="9425216" y="2834697"/>
            <a:ext cx="2974930" cy="2987823"/>
          </a:xfrm>
          <a:prstGeom prst="rect">
            <a:avLst/>
          </a:prstGeom>
        </p:spPr>
      </p:pic>
      <p:sp>
        <p:nvSpPr>
          <p:cNvPr id="2" name="Tytuł 1"/>
          <p:cNvSpPr>
            <a:spLocks noGrp="1"/>
          </p:cNvSpPr>
          <p:nvPr>
            <p:ph type="title"/>
          </p:nvPr>
        </p:nvSpPr>
        <p:spPr>
          <a:xfrm>
            <a:off x="8604448" y="3645024"/>
            <a:ext cx="5266928" cy="436910"/>
          </a:xfrm>
        </p:spPr>
        <p:txBody>
          <a:bodyPr>
            <a:normAutofit fontScale="90000"/>
          </a:bodyPr>
          <a:lstStyle/>
          <a:p>
            <a:r>
              <a:rPr lang="pl-PL" dirty="0" smtClean="0"/>
              <a:t>.</a:t>
            </a:r>
            <a:endParaRPr lang="pl-PL" dirty="0"/>
          </a:p>
        </p:txBody>
      </p:sp>
      <p:sp>
        <p:nvSpPr>
          <p:cNvPr id="3" name="Symbol zastępczy zawartości 2"/>
          <p:cNvSpPr>
            <a:spLocks noGrp="1"/>
          </p:cNvSpPr>
          <p:nvPr>
            <p:ph idx="1"/>
          </p:nvPr>
        </p:nvSpPr>
        <p:spPr>
          <a:xfrm>
            <a:off x="467544" y="332656"/>
            <a:ext cx="8229600" cy="4525963"/>
          </a:xfrm>
        </p:spPr>
        <p:txBody>
          <a:bodyPr>
            <a:normAutofit/>
          </a:bodyPr>
          <a:lstStyle/>
          <a:p>
            <a:pPr>
              <a:buNone/>
            </a:pPr>
            <a:r>
              <a:rPr lang="pl-PL" sz="4400" dirty="0" smtClean="0">
                <a:latin typeface="Gabriola" pitchFamily="82" charset="0"/>
              </a:rPr>
              <a:t>     </a:t>
            </a:r>
            <a:r>
              <a:rPr lang="pl-PL" sz="6000" dirty="0" smtClean="0">
                <a:solidFill>
                  <a:schemeClr val="accent2"/>
                </a:solidFill>
                <a:latin typeface="Gabriola" pitchFamily="82" charset="0"/>
              </a:rPr>
              <a:t>2. </a:t>
            </a:r>
            <a:r>
              <a:rPr lang="pl-PL" sz="4400" dirty="0" smtClean="0">
                <a:latin typeface="Gabriola" pitchFamily="82" charset="0"/>
              </a:rPr>
              <a:t>P</a:t>
            </a:r>
            <a:r>
              <a:rPr lang="en-GB" sz="4400" dirty="0" err="1" smtClean="0">
                <a:latin typeface="Gabriola" pitchFamily="82" charset="0"/>
              </a:rPr>
              <a:t>oland</a:t>
            </a:r>
            <a:r>
              <a:rPr lang="en-GB" sz="4400" dirty="0" smtClean="0">
                <a:latin typeface="Gabriola" pitchFamily="82" charset="0"/>
              </a:rPr>
              <a:t> is in the </a:t>
            </a:r>
            <a:r>
              <a:rPr lang="pl-PL" sz="4400" dirty="0" smtClean="0">
                <a:latin typeface="Gabriola" pitchFamily="82" charset="0"/>
              </a:rPr>
              <a:t>third</a:t>
            </a:r>
            <a:r>
              <a:rPr lang="en-GB" sz="4400" dirty="0" smtClean="0">
                <a:latin typeface="Gabriola" pitchFamily="82" charset="0"/>
              </a:rPr>
              <a:t> place in </a:t>
            </a:r>
            <a:r>
              <a:rPr lang="pl-PL" sz="4400" dirty="0" smtClean="0">
                <a:latin typeface="Gabriola" pitchFamily="82" charset="0"/>
              </a:rPr>
              <a:t>Europe </a:t>
            </a:r>
            <a:r>
              <a:rPr lang="en-GB" sz="4400" dirty="0" smtClean="0">
                <a:latin typeface="Gabriola" pitchFamily="82" charset="0"/>
              </a:rPr>
              <a:t>when it comes to number of fires</a:t>
            </a:r>
            <a:r>
              <a:rPr lang="pl-PL" sz="4400" dirty="0" smtClean="0">
                <a:latin typeface="Gabriola" pitchFamily="82" charset="0"/>
              </a:rPr>
              <a:t>.</a:t>
            </a:r>
            <a:endParaRPr lang="pl-PL" dirty="0">
              <a:latin typeface="Gabriola" pitchFamily="82" charset="0"/>
            </a:endParaRPr>
          </a:p>
        </p:txBody>
      </p:sp>
      <p:graphicFrame>
        <p:nvGraphicFramePr>
          <p:cNvPr id="7" name="Wykres 6"/>
          <p:cNvGraphicFramePr/>
          <p:nvPr/>
        </p:nvGraphicFramePr>
        <p:xfrm>
          <a:off x="1115616" y="2143737"/>
          <a:ext cx="7704856" cy="4714263"/>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advTm="61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2" presetClass="path" presetSubtype="0" accel="50000" fill="hold" nodeType="clickEffect">
                                  <p:stCondLst>
                                    <p:cond delay="0"/>
                                  </p:stCondLst>
                                  <p:childTnLst>
                                    <p:animMotion origin="layout" path="M -0.53542 -0.07884 L -0.49809 -0.11561 L -0.47292 -0.0541 L -0.43594 -0.08902 L -0.41076 -0.02867 L -0.37222 -0.06682 L -0.34705 -0.0037 L -0.3099 -0.04092 L -0.2842 0.01965 L -0.24635 -0.01665 L -0.22309 0.04462 L -0.18402 0.0074 L -0.18194 0.00624 L -0.18229 0.0037 L -0.18489 -0.00347 L -0.15902 0.06636 " pathEditMode="fixed" rAng="-462647" ptsTypes="FFFFFFFFFFFFFFAF">
                                      <p:cBhvr>
                                        <p:cTn id="6" dur="3000" spd="-100000" fill="hold"/>
                                        <p:tgtEl>
                                          <p:spTgt spid="5"/>
                                        </p:tgtEl>
                                        <p:attrNameLst>
                                          <p:attrName>ppt_x</p:attrName>
                                          <p:attrName>ppt_y</p:attrName>
                                        </p:attrNameLst>
                                      </p:cBhvr>
                                      <p:rCtr x="187" y="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Znalezione obrazy dla zapytania tourists pn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5508104" y="3717032"/>
            <a:ext cx="3384376" cy="3476918"/>
          </a:xfrm>
          <a:prstGeom prst="rect">
            <a:avLst/>
          </a:prstGeom>
          <a:noFill/>
        </p:spPr>
      </p:pic>
      <p:sp>
        <p:nvSpPr>
          <p:cNvPr id="2" name="Tytuł 1"/>
          <p:cNvSpPr>
            <a:spLocks noGrp="1"/>
          </p:cNvSpPr>
          <p:nvPr>
            <p:ph type="title"/>
          </p:nvPr>
        </p:nvSpPr>
        <p:spPr>
          <a:xfrm>
            <a:off x="611560" y="-315416"/>
            <a:ext cx="8229600" cy="1143000"/>
          </a:xfrm>
        </p:spPr>
        <p:txBody>
          <a:bodyPr>
            <a:noAutofit/>
          </a:bodyPr>
          <a:lstStyle/>
          <a:p>
            <a:r>
              <a:rPr lang="en-GB" sz="5400" dirty="0" smtClean="0">
                <a:solidFill>
                  <a:srgbClr val="0A008A"/>
                </a:solidFill>
                <a:latin typeface="Gabriola" pitchFamily="82" charset="0"/>
              </a:rPr>
              <a:t> </a:t>
            </a:r>
            <a:r>
              <a:rPr lang="pl-PL" sz="5400" dirty="0" smtClean="0">
                <a:solidFill>
                  <a:srgbClr val="0A008A"/>
                </a:solidFill>
                <a:latin typeface="Gabriola" pitchFamily="82" charset="0"/>
              </a:rPr>
              <a:t/>
            </a:r>
            <a:br>
              <a:rPr lang="pl-PL" sz="5400" dirty="0" smtClean="0">
                <a:solidFill>
                  <a:srgbClr val="0A008A"/>
                </a:solidFill>
                <a:latin typeface="Gabriola" pitchFamily="82" charset="0"/>
              </a:rPr>
            </a:br>
            <a:r>
              <a:rPr lang="pl-PL" sz="8000" u="wavy" dirty="0" smtClean="0">
                <a:solidFill>
                  <a:srgbClr val="A43D3A"/>
                </a:solidFill>
                <a:latin typeface="Gabriola" pitchFamily="82" charset="0"/>
              </a:rPr>
              <a:t>Causes of </a:t>
            </a:r>
            <a:r>
              <a:rPr lang="pl-PL" sz="8000" u="wavy" dirty="0" err="1" smtClean="0">
                <a:solidFill>
                  <a:srgbClr val="A43D3A"/>
                </a:solidFill>
                <a:latin typeface="Gabriola" pitchFamily="82" charset="0"/>
              </a:rPr>
              <a:t>fire</a:t>
            </a:r>
            <a:endParaRPr lang="pl-PL" sz="5400" dirty="0">
              <a:solidFill>
                <a:srgbClr val="A43D3A"/>
              </a:solidFill>
              <a:latin typeface="Gabriola" pitchFamily="82" charset="0"/>
            </a:endParaRPr>
          </a:p>
        </p:txBody>
      </p:sp>
      <p:sp>
        <p:nvSpPr>
          <p:cNvPr id="3" name="Symbol zastępczy zawartości 2"/>
          <p:cNvSpPr>
            <a:spLocks noGrp="1"/>
          </p:cNvSpPr>
          <p:nvPr>
            <p:ph idx="1"/>
          </p:nvPr>
        </p:nvSpPr>
        <p:spPr>
          <a:xfrm>
            <a:off x="755576" y="1628800"/>
            <a:ext cx="8229600" cy="4525963"/>
          </a:xfrm>
        </p:spPr>
        <p:txBody>
          <a:bodyPr/>
          <a:lstStyle/>
          <a:p>
            <a:pPr>
              <a:buNone/>
            </a:pPr>
            <a:r>
              <a:rPr lang="pl-PL" sz="3600" dirty="0" smtClean="0">
                <a:latin typeface="Gabriola" pitchFamily="82" charset="0"/>
              </a:rPr>
              <a:t>          </a:t>
            </a:r>
            <a:r>
              <a:rPr lang="en-GB" sz="4400" i="1" dirty="0" smtClean="0">
                <a:latin typeface="Gabriola" pitchFamily="82" charset="0"/>
              </a:rPr>
              <a:t>reckless adults </a:t>
            </a:r>
            <a:r>
              <a:rPr lang="en-GB" sz="4400" dirty="0" smtClean="0">
                <a:latin typeface="Gabriola" pitchFamily="82" charset="0"/>
              </a:rPr>
              <a:t>– tourism and recreation are the reason of a lot of fire outbreakes. The direct causes of them are smoking cigarettes, making bonfires, using grills and burning tree branches</a:t>
            </a:r>
            <a:endParaRPr lang="pl-PL" sz="3600" dirty="0" smtClean="0">
              <a:latin typeface="Gabriola" pitchFamily="82" charset="0"/>
            </a:endParaRPr>
          </a:p>
          <a:p>
            <a:endParaRPr lang="pl-PL" dirty="0"/>
          </a:p>
        </p:txBody>
      </p:sp>
      <p:pic>
        <p:nvPicPr>
          <p:cNvPr id="11268" name="Picture 4" descr="Znalezione obrazy dla zapytania pin"/>
          <p:cNvPicPr>
            <a:picLocks noChangeAspect="1" noChangeArrowheads="1"/>
          </p:cNvPicPr>
          <p:nvPr/>
        </p:nvPicPr>
        <p:blipFill>
          <a:blip r:embed="rId4" cstate="screen"/>
          <a:srcRect/>
          <a:stretch>
            <a:fillRect/>
          </a:stretch>
        </p:blipFill>
        <p:spPr bwMode="auto">
          <a:xfrm flipH="1">
            <a:off x="899592" y="1700808"/>
            <a:ext cx="633670" cy="576064"/>
          </a:xfrm>
          <a:prstGeom prst="rect">
            <a:avLst/>
          </a:prstGeom>
          <a:noFill/>
        </p:spPr>
      </p:pic>
      <p:pic>
        <p:nvPicPr>
          <p:cNvPr id="6" name="Obraz 5" descr="ognisko.jpg"/>
          <p:cNvPicPr>
            <a:picLocks noChangeAspect="1"/>
          </p:cNvPicPr>
          <p:nvPr/>
        </p:nvPicPr>
        <p:blipFill>
          <a:blip r:embed="rId5" cstate="email">
            <a:lum bright="-10000" contrast="20000"/>
          </a:blip>
          <a:stretch>
            <a:fillRect/>
          </a:stretch>
        </p:blipFill>
        <p:spPr>
          <a:xfrm rot="5400000">
            <a:off x="1592796" y="-665822"/>
            <a:ext cx="6858002" cy="8244410"/>
          </a:xfrm>
          <a:prstGeom prst="rect">
            <a:avLst/>
          </a:prstGeom>
        </p:spPr>
      </p:pic>
    </p:spTree>
    <p:custDataLst>
      <p:tags r:id="rId1"/>
    </p:custDataLst>
  </p:cSld>
  <p:clrMapOvr>
    <a:masterClrMapping/>
  </p:clrMapOvr>
  <p:transition advTm="1217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54" presetClass="entr" presetSubtype="0" accel="10000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ppt_w*0.05"/>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anim calcmode="lin" valueType="num">
                                      <p:cBhvr>
                                        <p:cTn id="13" dur="500" fill="hold"/>
                                        <p:tgtEl>
                                          <p:spTgt spid="6"/>
                                        </p:tgtEl>
                                        <p:attrNameLst>
                                          <p:attrName>ppt_x</p:attrName>
                                        </p:attrNameLst>
                                      </p:cBhvr>
                                      <p:tavLst>
                                        <p:tav tm="0">
                                          <p:val>
                                            <p:strVal val="#ppt_x-.2"/>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Znalezione obrazy dla zapytania fire drawing png"/>
          <p:cNvPicPr>
            <a:picLocks noChangeAspect="1" noChangeArrowheads="1"/>
          </p:cNvPicPr>
          <p:nvPr/>
        </p:nvPicPr>
        <p:blipFill>
          <a:blip r:embed="rId3" cstate="screen"/>
          <a:srcRect/>
          <a:stretch>
            <a:fillRect/>
          </a:stretch>
        </p:blipFill>
        <p:spPr bwMode="auto">
          <a:xfrm>
            <a:off x="6588224" y="5129808"/>
            <a:ext cx="1762377" cy="1728192"/>
          </a:xfrm>
          <a:prstGeom prst="rect">
            <a:avLst/>
          </a:prstGeom>
          <a:noFill/>
        </p:spPr>
      </p:pic>
      <p:sp>
        <p:nvSpPr>
          <p:cNvPr id="3" name="Symbol zastępczy zawartości 2"/>
          <p:cNvSpPr>
            <a:spLocks noGrp="1"/>
          </p:cNvSpPr>
          <p:nvPr>
            <p:ph idx="1"/>
          </p:nvPr>
        </p:nvSpPr>
        <p:spPr>
          <a:xfrm>
            <a:off x="611560" y="1628800"/>
            <a:ext cx="8229600" cy="4525963"/>
          </a:xfrm>
        </p:spPr>
        <p:txBody>
          <a:bodyPr/>
          <a:lstStyle/>
          <a:p>
            <a:pPr>
              <a:buNone/>
            </a:pPr>
            <a:r>
              <a:rPr lang="pl-PL" sz="4400" dirty="0" smtClean="0">
                <a:latin typeface="Gabriola" pitchFamily="82" charset="0"/>
              </a:rPr>
              <a:t>        </a:t>
            </a:r>
            <a:r>
              <a:rPr lang="en-GB" sz="4400" i="1" dirty="0" smtClean="0">
                <a:latin typeface="Gabriola" pitchFamily="82" charset="0"/>
              </a:rPr>
              <a:t>reckless minors </a:t>
            </a:r>
            <a:r>
              <a:rPr lang="en-GB" sz="4400" dirty="0" smtClean="0">
                <a:latin typeface="Gabriola" pitchFamily="82" charset="0"/>
              </a:rPr>
              <a:t>– fires caused by the lack of imagination and not realising the risks of playing with fire. The direct causes are usually smoking cigarettes, playing with open fire, making bonfires, using fireworks.</a:t>
            </a:r>
            <a:endParaRPr lang="pl-PL" sz="4400" dirty="0" smtClean="0">
              <a:latin typeface="Gabriola" pitchFamily="82" charset="0"/>
            </a:endParaRPr>
          </a:p>
          <a:p>
            <a:pPr>
              <a:buNone/>
            </a:pPr>
            <a:endParaRPr lang="pl-PL" dirty="0"/>
          </a:p>
        </p:txBody>
      </p:sp>
      <p:pic>
        <p:nvPicPr>
          <p:cNvPr id="4" name="Picture 4" descr="Znalezione obrazy dla zapytania pin"/>
          <p:cNvPicPr>
            <a:picLocks noChangeAspect="1" noChangeArrowheads="1"/>
          </p:cNvPicPr>
          <p:nvPr/>
        </p:nvPicPr>
        <p:blipFill>
          <a:blip r:embed="rId4" cstate="screen"/>
          <a:srcRect/>
          <a:stretch>
            <a:fillRect/>
          </a:stretch>
        </p:blipFill>
        <p:spPr bwMode="auto">
          <a:xfrm flipH="1">
            <a:off x="755576" y="1700808"/>
            <a:ext cx="633670" cy="576064"/>
          </a:xfrm>
          <a:prstGeom prst="rect">
            <a:avLst/>
          </a:prstGeom>
          <a:noFill/>
        </p:spPr>
      </p:pic>
      <p:pic>
        <p:nvPicPr>
          <p:cNvPr id="6" name="Obraz 5" descr="szlug.jpg"/>
          <p:cNvPicPr>
            <a:picLocks noChangeAspect="1"/>
          </p:cNvPicPr>
          <p:nvPr/>
        </p:nvPicPr>
        <p:blipFill>
          <a:blip r:embed="rId5" cstate="screen">
            <a:lum bright="-10000" contrast="20000"/>
          </a:blip>
          <a:stretch>
            <a:fillRect/>
          </a:stretch>
        </p:blipFill>
        <p:spPr>
          <a:xfrm rot="5400000">
            <a:off x="1441141" y="-784958"/>
            <a:ext cx="7089299" cy="8316415"/>
          </a:xfrm>
          <a:prstGeom prst="rect">
            <a:avLst/>
          </a:prstGeom>
        </p:spPr>
      </p:pic>
    </p:spTree>
    <p:custDataLst>
      <p:tags r:id="rId1"/>
    </p:custDataLst>
  </p:cSld>
  <p:clrMapOvr>
    <a:masterClrMapping/>
  </p:clrMapOvr>
  <p:transition advTm="1298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Znalezione obrazy dla zapytania grass png"/>
          <p:cNvPicPr>
            <a:picLocks noChangeAspect="1" noChangeArrowheads="1"/>
          </p:cNvPicPr>
          <p:nvPr/>
        </p:nvPicPr>
        <p:blipFill>
          <a:blip r:embed="rId3" cstate="screen"/>
          <a:srcRect/>
          <a:stretch>
            <a:fillRect/>
          </a:stretch>
        </p:blipFill>
        <p:spPr bwMode="auto">
          <a:xfrm>
            <a:off x="620785" y="5085184"/>
            <a:ext cx="8523215" cy="2609525"/>
          </a:xfrm>
          <a:prstGeom prst="rect">
            <a:avLst/>
          </a:prstGeom>
          <a:noFill/>
        </p:spPr>
      </p:pic>
      <p:sp>
        <p:nvSpPr>
          <p:cNvPr id="3" name="Symbol zastępczy zawartości 2"/>
          <p:cNvSpPr>
            <a:spLocks noGrp="1"/>
          </p:cNvSpPr>
          <p:nvPr>
            <p:ph idx="1"/>
          </p:nvPr>
        </p:nvSpPr>
        <p:spPr>
          <a:xfrm>
            <a:off x="539552" y="1412776"/>
            <a:ext cx="8229600" cy="4525963"/>
          </a:xfrm>
        </p:spPr>
        <p:txBody>
          <a:bodyPr>
            <a:normAutofit/>
          </a:bodyPr>
          <a:lstStyle/>
          <a:p>
            <a:pPr>
              <a:buNone/>
            </a:pPr>
            <a:r>
              <a:rPr lang="pl-PL" sz="4400" dirty="0" smtClean="0">
                <a:latin typeface="Gabriola" pitchFamily="82" charset="0"/>
              </a:rPr>
              <a:t>         </a:t>
            </a:r>
            <a:r>
              <a:rPr lang="en-GB" sz="4400" i="1" dirty="0" smtClean="0">
                <a:latin typeface="Gabriola" pitchFamily="82" charset="0"/>
              </a:rPr>
              <a:t>fires that don't originate in forest </a:t>
            </a:r>
            <a:r>
              <a:rPr lang="en-GB" sz="4400" dirty="0" smtClean="0">
                <a:latin typeface="Gabriola" pitchFamily="82" charset="0"/>
              </a:rPr>
              <a:t>– fires that break out outside of forests </a:t>
            </a:r>
            <a:r>
              <a:rPr lang="pl-PL" sz="4400" dirty="0" smtClean="0">
                <a:latin typeface="Gabriola" pitchFamily="82" charset="0"/>
              </a:rPr>
              <a:t>and </a:t>
            </a:r>
            <a:r>
              <a:rPr lang="en-GB" sz="4400" dirty="0" smtClean="0">
                <a:latin typeface="Gabriola" pitchFamily="82" charset="0"/>
              </a:rPr>
              <a:t>spread out due to the wind. The direct causes of those fires are: burnig grass, plants and the outer surface of soil on meadows, fields and grasslands.</a:t>
            </a:r>
            <a:endParaRPr lang="pl-PL" sz="4400" dirty="0">
              <a:latin typeface="Gabriola" pitchFamily="82" charset="0"/>
            </a:endParaRPr>
          </a:p>
        </p:txBody>
      </p:sp>
      <p:pic>
        <p:nvPicPr>
          <p:cNvPr id="4" name="Picture 4" descr="Znalezione obrazy dla zapytania pin"/>
          <p:cNvPicPr>
            <a:picLocks noChangeAspect="1" noChangeArrowheads="1"/>
          </p:cNvPicPr>
          <p:nvPr/>
        </p:nvPicPr>
        <p:blipFill>
          <a:blip r:embed="rId4" cstate="screen"/>
          <a:srcRect/>
          <a:stretch>
            <a:fillRect/>
          </a:stretch>
        </p:blipFill>
        <p:spPr bwMode="auto">
          <a:xfrm flipH="1">
            <a:off x="755576" y="1700808"/>
            <a:ext cx="633670" cy="576064"/>
          </a:xfrm>
          <a:prstGeom prst="rect">
            <a:avLst/>
          </a:prstGeom>
          <a:noFill/>
        </p:spPr>
      </p:pic>
      <p:pic>
        <p:nvPicPr>
          <p:cNvPr id="6" name="Obraz 5" descr="traffka.jpg"/>
          <p:cNvPicPr>
            <a:picLocks noChangeAspect="1"/>
          </p:cNvPicPr>
          <p:nvPr/>
        </p:nvPicPr>
        <p:blipFill>
          <a:blip r:embed="rId5" cstate="screen">
            <a:lum bright="-10000" contrast="20000"/>
          </a:blip>
          <a:stretch>
            <a:fillRect/>
          </a:stretch>
        </p:blipFill>
        <p:spPr>
          <a:xfrm rot="16200000">
            <a:off x="1514179" y="-686597"/>
            <a:ext cx="6943227" cy="8316418"/>
          </a:xfrm>
          <a:prstGeom prst="rect">
            <a:avLst/>
          </a:prstGeom>
        </p:spPr>
      </p:pic>
    </p:spTree>
    <p:custDataLst>
      <p:tags r:id="rId1"/>
    </p:custDataLst>
  </p:cSld>
  <p:clrMapOvr>
    <a:masterClrMapping/>
  </p:clrMapOvr>
  <p:transition advTm="1543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Znalezione obrazy dla zapytania pin"/>
          <p:cNvPicPr>
            <a:picLocks noChangeAspect="1" noChangeArrowheads="1"/>
          </p:cNvPicPr>
          <p:nvPr/>
        </p:nvPicPr>
        <p:blipFill>
          <a:blip r:embed="rId3" cstate="screen"/>
          <a:srcRect/>
          <a:stretch>
            <a:fillRect/>
          </a:stretch>
        </p:blipFill>
        <p:spPr bwMode="auto">
          <a:xfrm flipH="1">
            <a:off x="827584" y="1628800"/>
            <a:ext cx="633670" cy="576064"/>
          </a:xfrm>
          <a:prstGeom prst="rect">
            <a:avLst/>
          </a:prstGeom>
          <a:noFill/>
        </p:spPr>
      </p:pic>
      <p:pic>
        <p:nvPicPr>
          <p:cNvPr id="10244" name="Picture 4" descr="Znalezione obrazy dla zapytania energy poles png"/>
          <p:cNvPicPr>
            <a:picLocks noChangeAspect="1" noChangeArrowheads="1"/>
          </p:cNvPicPr>
          <p:nvPr/>
        </p:nvPicPr>
        <p:blipFill>
          <a:blip r:embed="rId4" cstate="screen">
            <a:clrChange>
              <a:clrFrom>
                <a:srgbClr val="FFFFFF"/>
              </a:clrFrom>
              <a:clrTo>
                <a:srgbClr val="FFFFFF">
                  <a:alpha val="0"/>
                </a:srgbClr>
              </a:clrTo>
            </a:clrChange>
            <a:lum bright="30000"/>
          </a:blip>
          <a:srcRect/>
          <a:stretch>
            <a:fillRect/>
          </a:stretch>
        </p:blipFill>
        <p:spPr bwMode="auto">
          <a:xfrm flipH="1">
            <a:off x="0" y="-315416"/>
            <a:ext cx="2627784" cy="2607056"/>
          </a:xfrm>
          <a:prstGeom prst="rect">
            <a:avLst/>
          </a:prstGeom>
          <a:noFill/>
        </p:spPr>
      </p:pic>
      <p:sp>
        <p:nvSpPr>
          <p:cNvPr id="3" name="Symbol zastępczy zawartości 2"/>
          <p:cNvSpPr>
            <a:spLocks noGrp="1"/>
          </p:cNvSpPr>
          <p:nvPr>
            <p:ph idx="1"/>
          </p:nvPr>
        </p:nvSpPr>
        <p:spPr>
          <a:xfrm>
            <a:off x="683568" y="1556792"/>
            <a:ext cx="8229600" cy="4525963"/>
          </a:xfrm>
        </p:spPr>
        <p:txBody>
          <a:bodyPr>
            <a:normAutofit/>
          </a:bodyPr>
          <a:lstStyle/>
          <a:p>
            <a:pPr>
              <a:buNone/>
            </a:pPr>
            <a:r>
              <a:rPr lang="pl-PL" sz="4400" dirty="0" smtClean="0">
                <a:latin typeface="Gabriola" pitchFamily="82" charset="0"/>
              </a:rPr>
              <a:t>         </a:t>
            </a:r>
            <a:r>
              <a:rPr lang="pl-PL" sz="4400" i="1" dirty="0" smtClean="0">
                <a:latin typeface="Gabriola" pitchFamily="82" charset="0"/>
              </a:rPr>
              <a:t>m</a:t>
            </a:r>
            <a:r>
              <a:rPr lang="en-GB" sz="4400" i="1" dirty="0" err="1" smtClean="0">
                <a:latin typeface="Gabriola" pitchFamily="82" charset="0"/>
              </a:rPr>
              <a:t>achines</a:t>
            </a:r>
            <a:r>
              <a:rPr lang="en-GB" sz="4400" i="1" dirty="0" smtClean="0">
                <a:latin typeface="Gabriola" pitchFamily="82" charset="0"/>
              </a:rPr>
              <a:t> and devices </a:t>
            </a:r>
            <a:r>
              <a:rPr lang="en-GB" sz="4400" dirty="0" smtClean="0">
                <a:latin typeface="Gabriola" pitchFamily="82" charset="0"/>
              </a:rPr>
              <a:t>– fires initiated by damaged power lines, means of transport like cars and trains. The direct causes are damaged wires under voltage, sparks created by stopping train or the ones that come from locomotive. </a:t>
            </a:r>
            <a:endParaRPr lang="pl-PL" sz="4400" dirty="0">
              <a:latin typeface="Gabriola" pitchFamily="82" charset="0"/>
            </a:endParaRPr>
          </a:p>
        </p:txBody>
      </p:sp>
      <p:pic>
        <p:nvPicPr>
          <p:cNvPr id="7" name="Obraz 6" descr="pociag.jpg"/>
          <p:cNvPicPr>
            <a:picLocks noChangeAspect="1"/>
          </p:cNvPicPr>
          <p:nvPr/>
        </p:nvPicPr>
        <p:blipFill>
          <a:blip r:embed="rId5" cstate="screen">
            <a:lum bright="-10000" contrast="20000"/>
          </a:blip>
          <a:stretch>
            <a:fillRect/>
          </a:stretch>
        </p:blipFill>
        <p:spPr>
          <a:xfrm rot="5400000">
            <a:off x="1468098" y="-646500"/>
            <a:ext cx="7029399" cy="8322402"/>
          </a:xfrm>
          <a:prstGeom prst="rect">
            <a:avLst/>
          </a:prstGeom>
        </p:spPr>
      </p:pic>
      <p:pic>
        <p:nvPicPr>
          <p:cNvPr id="9218" name="Picture 2" descr="Znalezione obrazy dla zapytania spark png"/>
          <p:cNvPicPr>
            <a:picLocks noChangeAspect="1" noChangeArrowheads="1"/>
          </p:cNvPicPr>
          <p:nvPr/>
        </p:nvPicPr>
        <p:blipFill>
          <a:blip r:embed="rId6" cstate="email"/>
          <a:srcRect/>
          <a:stretch>
            <a:fillRect/>
          </a:stretch>
        </p:blipFill>
        <p:spPr bwMode="auto">
          <a:xfrm>
            <a:off x="2411760" y="3212976"/>
            <a:ext cx="1224136" cy="1224136"/>
          </a:xfrm>
          <a:prstGeom prst="rect">
            <a:avLst/>
          </a:prstGeom>
          <a:noFill/>
        </p:spPr>
      </p:pic>
    </p:spTree>
    <p:custDataLst>
      <p:tags r:id="rId1"/>
    </p:custDataLst>
  </p:cSld>
  <p:clrMapOvr>
    <a:masterClrMapping/>
  </p:clrMapOvr>
  <p:transition advTm="145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childTnLst>
                          </p:cTn>
                        </p:par>
                        <p:par>
                          <p:cTn id="15" fill="hold">
                            <p:stCondLst>
                              <p:cond delay="500"/>
                            </p:stCondLst>
                            <p:childTnLst>
                              <p:par>
                                <p:cTn id="16" presetID="26" presetClass="emph" presetSubtype="0" fill="hold" nodeType="afterEffect">
                                  <p:stCondLst>
                                    <p:cond delay="0"/>
                                  </p:stCondLst>
                                  <p:childTnLst>
                                    <p:animEffect transition="out" filter="fade">
                                      <p:cBhvr>
                                        <p:cTn id="17" dur="500" tmFilter="0, 0; .2, .5; .8, .5; 1, 0"/>
                                        <p:tgtEl>
                                          <p:spTgt spid="9218"/>
                                        </p:tgtEl>
                                      </p:cBhvr>
                                    </p:animEffect>
                                    <p:animScale>
                                      <p:cBhvr>
                                        <p:cTn id="18" dur="250" autoRev="1" fill="hold"/>
                                        <p:tgtEl>
                                          <p:spTgt spid="92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Znalezione obrazy dla zapytania lightning storm png"/>
          <p:cNvPicPr>
            <a:picLocks noChangeAspect="1" noChangeArrowheads="1"/>
          </p:cNvPicPr>
          <p:nvPr/>
        </p:nvPicPr>
        <p:blipFill>
          <a:blip r:embed="rId3" cstate="email"/>
          <a:srcRect/>
          <a:stretch>
            <a:fillRect/>
          </a:stretch>
        </p:blipFill>
        <p:spPr bwMode="auto">
          <a:xfrm>
            <a:off x="5652120" y="-710952"/>
            <a:ext cx="4657725" cy="4572000"/>
          </a:xfrm>
          <a:prstGeom prst="rect">
            <a:avLst/>
          </a:prstGeom>
          <a:noFill/>
        </p:spPr>
      </p:pic>
      <p:sp>
        <p:nvSpPr>
          <p:cNvPr id="3" name="Symbol zastępczy zawartości 2"/>
          <p:cNvSpPr>
            <a:spLocks noGrp="1"/>
          </p:cNvSpPr>
          <p:nvPr>
            <p:ph idx="1"/>
          </p:nvPr>
        </p:nvSpPr>
        <p:spPr>
          <a:xfrm>
            <a:off x="683568" y="1628800"/>
            <a:ext cx="8229600" cy="4525963"/>
          </a:xfrm>
        </p:spPr>
        <p:txBody>
          <a:bodyPr>
            <a:normAutofit/>
          </a:bodyPr>
          <a:lstStyle/>
          <a:p>
            <a:pPr>
              <a:buNone/>
            </a:pPr>
            <a:r>
              <a:rPr lang="pl-PL" sz="4400" dirty="0" smtClean="0">
                <a:latin typeface="Gabriola" pitchFamily="82" charset="0"/>
              </a:rPr>
              <a:t>        </a:t>
            </a:r>
            <a:r>
              <a:rPr lang="pl-PL" sz="4400" i="1" dirty="0" smtClean="0">
                <a:latin typeface="Gabriola" pitchFamily="82" charset="0"/>
              </a:rPr>
              <a:t>l</a:t>
            </a:r>
            <a:r>
              <a:rPr lang="en-GB" sz="4400" i="1" dirty="0" err="1" smtClean="0">
                <a:latin typeface="Gabriola" pitchFamily="82" charset="0"/>
              </a:rPr>
              <a:t>ig</a:t>
            </a:r>
            <a:r>
              <a:rPr lang="pl-PL" sz="4400" i="1" dirty="0" err="1" smtClean="0">
                <a:latin typeface="Gabriola" pitchFamily="82" charset="0"/>
              </a:rPr>
              <a:t>htning</a:t>
            </a:r>
            <a:r>
              <a:rPr lang="en-GB" sz="4400" i="1" dirty="0" smtClean="0">
                <a:latin typeface="Gabriola" pitchFamily="82" charset="0"/>
              </a:rPr>
              <a:t> storms </a:t>
            </a:r>
            <a:r>
              <a:rPr lang="en-GB" sz="4400" dirty="0" smtClean="0">
                <a:latin typeface="Gabriola" pitchFamily="82" charset="0"/>
              </a:rPr>
              <a:t>– rare cause of fires in our country, since lightnings are usually accompanied by rainfall, also they target constructions and machines outside of forests</a:t>
            </a:r>
            <a:r>
              <a:rPr lang="pl-PL" sz="4400" dirty="0" smtClean="0">
                <a:latin typeface="Gabriola" pitchFamily="82" charset="0"/>
              </a:rPr>
              <a:t>.</a:t>
            </a:r>
            <a:endParaRPr lang="pl-PL" sz="4400" dirty="0">
              <a:latin typeface="Gabriola" pitchFamily="82" charset="0"/>
            </a:endParaRPr>
          </a:p>
        </p:txBody>
      </p:sp>
      <p:pic>
        <p:nvPicPr>
          <p:cNvPr id="4" name="Picture 4" descr="Znalezione obrazy dla zapytania pin"/>
          <p:cNvPicPr>
            <a:picLocks noChangeAspect="1" noChangeArrowheads="1"/>
          </p:cNvPicPr>
          <p:nvPr/>
        </p:nvPicPr>
        <p:blipFill>
          <a:blip r:embed="rId4" cstate="screen"/>
          <a:srcRect/>
          <a:stretch>
            <a:fillRect/>
          </a:stretch>
        </p:blipFill>
        <p:spPr bwMode="auto">
          <a:xfrm flipH="1">
            <a:off x="827584" y="1700808"/>
            <a:ext cx="633670" cy="576064"/>
          </a:xfrm>
          <a:prstGeom prst="rect">
            <a:avLst/>
          </a:prstGeom>
          <a:noFill/>
        </p:spPr>
      </p:pic>
      <p:pic>
        <p:nvPicPr>
          <p:cNvPr id="7" name="Obraz 6" descr="pierun.jpg"/>
          <p:cNvPicPr>
            <a:picLocks noChangeAspect="1"/>
          </p:cNvPicPr>
          <p:nvPr/>
        </p:nvPicPr>
        <p:blipFill>
          <a:blip r:embed="rId5" cstate="screen">
            <a:lum bright="-10000" contrast="20000"/>
          </a:blip>
          <a:stretch>
            <a:fillRect/>
          </a:stretch>
        </p:blipFill>
        <p:spPr>
          <a:xfrm rot="5400000">
            <a:off x="1555079" y="-730919"/>
            <a:ext cx="6861425" cy="8316415"/>
          </a:xfrm>
          <a:prstGeom prst="rect">
            <a:avLst/>
          </a:prstGeom>
        </p:spPr>
      </p:pic>
    </p:spTree>
    <p:custDataLst>
      <p:tags r:id="rId1"/>
    </p:custDataLst>
  </p:cSld>
  <p:clrMapOvr>
    <a:masterClrMapping/>
  </p:clrMapOvr>
  <p:transition advTm="113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Znalezione obrazy dla zapytania gun png"/>
          <p:cNvPicPr>
            <a:picLocks noChangeAspect="1" noChangeArrowheads="1"/>
          </p:cNvPicPr>
          <p:nvPr/>
        </p:nvPicPr>
        <p:blipFill>
          <a:blip r:embed="rId3" cstate="email"/>
          <a:srcRect/>
          <a:stretch>
            <a:fillRect/>
          </a:stretch>
        </p:blipFill>
        <p:spPr bwMode="auto">
          <a:xfrm>
            <a:off x="4067944" y="4869160"/>
            <a:ext cx="4788024" cy="1560086"/>
          </a:xfrm>
          <a:prstGeom prst="rect">
            <a:avLst/>
          </a:prstGeom>
          <a:noFill/>
        </p:spPr>
      </p:pic>
      <p:sp>
        <p:nvSpPr>
          <p:cNvPr id="3" name="Symbol zastępczy zawartości 2"/>
          <p:cNvSpPr>
            <a:spLocks noGrp="1"/>
          </p:cNvSpPr>
          <p:nvPr>
            <p:ph idx="1"/>
          </p:nvPr>
        </p:nvSpPr>
        <p:spPr>
          <a:xfrm>
            <a:off x="611560" y="1628800"/>
            <a:ext cx="8229600" cy="4525963"/>
          </a:xfrm>
        </p:spPr>
        <p:txBody>
          <a:bodyPr>
            <a:normAutofit/>
          </a:bodyPr>
          <a:lstStyle/>
          <a:p>
            <a:pPr>
              <a:buNone/>
            </a:pPr>
            <a:r>
              <a:rPr lang="pl-PL" sz="4400" dirty="0" smtClean="0">
                <a:latin typeface="Gabriola" pitchFamily="82" charset="0"/>
              </a:rPr>
              <a:t>         </a:t>
            </a:r>
            <a:r>
              <a:rPr lang="pl-PL" sz="4400" i="1" dirty="0" smtClean="0">
                <a:latin typeface="Gabriola" pitchFamily="82" charset="0"/>
              </a:rPr>
              <a:t>o</a:t>
            </a:r>
            <a:r>
              <a:rPr lang="en-GB" sz="4400" i="1" dirty="0" err="1" smtClean="0">
                <a:latin typeface="Gabriola" pitchFamily="82" charset="0"/>
              </a:rPr>
              <a:t>ther</a:t>
            </a:r>
            <a:r>
              <a:rPr lang="en-GB" sz="4400" i="1" dirty="0" smtClean="0">
                <a:latin typeface="Gabriola" pitchFamily="82" charset="0"/>
              </a:rPr>
              <a:t> </a:t>
            </a:r>
            <a:r>
              <a:rPr lang="en-GB" sz="4400" dirty="0" smtClean="0">
                <a:latin typeface="Gabriola" pitchFamily="82" charset="0"/>
              </a:rPr>
              <a:t>– fires caused by catastrophes, military exercises, testing weapions, storing weapions and military equipment. The direct causes of fire are; shooting, bombing and other actions involving explosives.</a:t>
            </a:r>
            <a:endParaRPr lang="pl-PL" sz="4400" dirty="0">
              <a:latin typeface="Gabriola" pitchFamily="82" charset="0"/>
            </a:endParaRPr>
          </a:p>
        </p:txBody>
      </p:sp>
      <p:pic>
        <p:nvPicPr>
          <p:cNvPr id="4" name="Picture 4" descr="Znalezione obrazy dla zapytania pin"/>
          <p:cNvPicPr>
            <a:picLocks noChangeAspect="1" noChangeArrowheads="1"/>
          </p:cNvPicPr>
          <p:nvPr/>
        </p:nvPicPr>
        <p:blipFill>
          <a:blip r:embed="rId4" cstate="screen"/>
          <a:srcRect/>
          <a:stretch>
            <a:fillRect/>
          </a:stretch>
        </p:blipFill>
        <p:spPr bwMode="auto">
          <a:xfrm flipH="1">
            <a:off x="755576" y="1772816"/>
            <a:ext cx="633670" cy="576064"/>
          </a:xfrm>
          <a:prstGeom prst="rect">
            <a:avLst/>
          </a:prstGeom>
          <a:noFill/>
        </p:spPr>
      </p:pic>
      <p:pic>
        <p:nvPicPr>
          <p:cNvPr id="6" name="Obraz 5" descr="bron.jpg"/>
          <p:cNvPicPr>
            <a:picLocks noChangeAspect="1"/>
          </p:cNvPicPr>
          <p:nvPr/>
        </p:nvPicPr>
        <p:blipFill>
          <a:blip r:embed="rId5" cstate="screen">
            <a:lum bright="-10000" contrast="10000"/>
          </a:blip>
          <a:stretch>
            <a:fillRect/>
          </a:stretch>
        </p:blipFill>
        <p:spPr>
          <a:xfrm rot="16200000">
            <a:off x="1327075" y="-499493"/>
            <a:ext cx="7317433" cy="8316416"/>
          </a:xfrm>
          <a:prstGeom prst="rect">
            <a:avLst/>
          </a:prstGeom>
        </p:spPr>
      </p:pic>
    </p:spTree>
    <p:custDataLst>
      <p:tags r:id="rId1"/>
    </p:custDataLst>
  </p:cSld>
  <p:clrMapOvr>
    <a:masterClrMapping/>
  </p:clrMapOvr>
  <p:transition advTm="1404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ags/tag10.xml><?xml version="1.0" encoding="utf-8"?>
<p:tagLst xmlns:a="http://schemas.openxmlformats.org/drawingml/2006/main" xmlns:r="http://schemas.openxmlformats.org/officeDocument/2006/relationships" xmlns:p="http://schemas.openxmlformats.org/presentationml/2006/main">
  <p:tag name="TIMING" val="|1"/>
</p:tagLst>
</file>

<file path=ppt/tags/tag11.xml><?xml version="1.0" encoding="utf-8"?>
<p:tagLst xmlns:a="http://schemas.openxmlformats.org/drawingml/2006/main" xmlns:r="http://schemas.openxmlformats.org/officeDocument/2006/relationships" xmlns:p="http://schemas.openxmlformats.org/presentationml/2006/main">
  <p:tag name="TIMING" val="|1|2"/>
</p:tagLst>
</file>

<file path=ppt/tags/tag12.xml><?xml version="1.0" encoding="utf-8"?>
<p:tagLst xmlns:a="http://schemas.openxmlformats.org/drawingml/2006/main" xmlns:r="http://schemas.openxmlformats.org/officeDocument/2006/relationships" xmlns:p="http://schemas.openxmlformats.org/presentationml/2006/main">
  <p:tag name="TIMING" val="|0.7"/>
</p:tagLst>
</file>

<file path=ppt/tags/tag13.xml><?xml version="1.0" encoding="utf-8"?>
<p:tagLst xmlns:a="http://schemas.openxmlformats.org/drawingml/2006/main" xmlns:r="http://schemas.openxmlformats.org/officeDocument/2006/relationships" xmlns:p="http://schemas.openxmlformats.org/presentationml/2006/main">
  <p:tag name="TIMING" val="|4.1"/>
</p:tagLst>
</file>

<file path=ppt/tags/tag2.xml><?xml version="1.0" encoding="utf-8"?>
<p:tagLst xmlns:a="http://schemas.openxmlformats.org/drawingml/2006/main" xmlns:r="http://schemas.openxmlformats.org/officeDocument/2006/relationships" xmlns:p="http://schemas.openxmlformats.org/presentationml/2006/main">
  <p:tag name="TIMING" val="|0.9"/>
</p:tagLst>
</file>

<file path=ppt/tags/tag3.xml><?xml version="1.0" encoding="utf-8"?>
<p:tagLst xmlns:a="http://schemas.openxmlformats.org/drawingml/2006/main" xmlns:r="http://schemas.openxmlformats.org/officeDocument/2006/relationships" xmlns:p="http://schemas.openxmlformats.org/presentationml/2006/main">
  <p:tag name="TIMING" val="|0.3|8.6"/>
</p:tagLst>
</file>

<file path=ppt/tags/tag4.xml><?xml version="1.0" encoding="utf-8"?>
<p:tagLst xmlns:a="http://schemas.openxmlformats.org/drawingml/2006/main" xmlns:r="http://schemas.openxmlformats.org/officeDocument/2006/relationships" xmlns:p="http://schemas.openxmlformats.org/presentationml/2006/main">
  <p:tag name="TIMING" val="|9.7"/>
</p:tagLst>
</file>

<file path=ppt/tags/tag5.xml><?xml version="1.0" encoding="utf-8"?>
<p:tagLst xmlns:a="http://schemas.openxmlformats.org/drawingml/2006/main" xmlns:r="http://schemas.openxmlformats.org/officeDocument/2006/relationships" xmlns:p="http://schemas.openxmlformats.org/presentationml/2006/main">
  <p:tag name="TIMING" val="|12.4"/>
</p:tagLst>
</file>

<file path=ppt/tags/tag6.xml><?xml version="1.0" encoding="utf-8"?>
<p:tagLst xmlns:a="http://schemas.openxmlformats.org/drawingml/2006/main" xmlns:r="http://schemas.openxmlformats.org/officeDocument/2006/relationships" xmlns:p="http://schemas.openxmlformats.org/presentationml/2006/main">
  <p:tag name="TIMING" val="|11.5|0.8"/>
</p:tagLst>
</file>

<file path=ppt/tags/tag7.xml><?xml version="1.0" encoding="utf-8"?>
<p:tagLst xmlns:a="http://schemas.openxmlformats.org/drawingml/2006/main" xmlns:r="http://schemas.openxmlformats.org/officeDocument/2006/relationships" xmlns:p="http://schemas.openxmlformats.org/presentationml/2006/main">
  <p:tag name="TIMING" val="|8.9"/>
</p:tagLst>
</file>

<file path=ppt/tags/tag8.xml><?xml version="1.0" encoding="utf-8"?>
<p:tagLst xmlns:a="http://schemas.openxmlformats.org/drawingml/2006/main" xmlns:r="http://schemas.openxmlformats.org/officeDocument/2006/relationships" xmlns:p="http://schemas.openxmlformats.org/presentationml/2006/main">
  <p:tag name="TIMING" val="|10.5"/>
</p:tagLst>
</file>

<file path=ppt/tags/tag9.xml><?xml version="1.0" encoding="utf-8"?>
<p:tagLst xmlns:a="http://schemas.openxmlformats.org/drawingml/2006/main" xmlns:r="http://schemas.openxmlformats.org/officeDocument/2006/relationships" xmlns:p="http://schemas.openxmlformats.org/presentationml/2006/main">
  <p:tag name="TIMING" val="|4.4"/>
</p:tagLst>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520</Words>
  <Application>Microsoft Office PowerPoint</Application>
  <PresentationFormat>Pokaz na ekranie (4:3)</PresentationFormat>
  <Paragraphs>38</Paragraphs>
  <Slides>16</Slides>
  <Notes>1</Notes>
  <HiddenSlides>0</HiddenSlides>
  <MMClips>2</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Motyw pakietu Office</vt:lpstr>
      <vt:lpstr>Lesson</vt:lpstr>
      <vt:lpstr> 1.  Poland is a country with a high forest cover, unfortunately it's also one of those where the most fires happen. About 40% of world's forest resources are highly flammable, in Europe almost 65% and in Poland 85% of forest cover.</vt:lpstr>
      <vt:lpstr>.</vt:lpstr>
      <vt:lpstr>  Causes of fire</vt:lpstr>
      <vt:lpstr>Slajd 5</vt:lpstr>
      <vt:lpstr>Slajd 6</vt:lpstr>
      <vt:lpstr>Slajd 7</vt:lpstr>
      <vt:lpstr>Slajd 8</vt:lpstr>
      <vt:lpstr>Slajd 9</vt:lpstr>
      <vt:lpstr>.</vt:lpstr>
      <vt:lpstr>Slajd 11</vt:lpstr>
      <vt:lpstr>If you notice a fire in the forest:</vt:lpstr>
      <vt:lpstr>Slajd 13</vt:lpstr>
      <vt:lpstr>Always remember!</vt:lpstr>
      <vt:lpstr>Bibliography</vt:lpstr>
      <vt:lpstr>Slajd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Polska jako kraj bogato zalesiony jest niestety w czołówce państw pod względem pożarów lasów.  Na świecie około 40% zasobów leśnych jest podatnych na pożary, w Europie blisko 65% , a w Polsce około 85% powierzchni leśnej.</dc:title>
  <dc:creator>malgorzata</dc:creator>
  <cp:lastModifiedBy>malgorzata</cp:lastModifiedBy>
  <cp:revision>87</cp:revision>
  <dcterms:created xsi:type="dcterms:W3CDTF">2017-04-14T05:32:42Z</dcterms:created>
  <dcterms:modified xsi:type="dcterms:W3CDTF">2017-04-22T16:19:02Z</dcterms:modified>
</cp:coreProperties>
</file>