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3" r:id="rId4"/>
    <p:sldId id="276" r:id="rId5"/>
    <p:sldId id="263" r:id="rId6"/>
    <p:sldId id="277" r:id="rId7"/>
    <p:sldId id="278" r:id="rId8"/>
    <p:sldId id="280" r:id="rId9"/>
    <p:sldId id="281" r:id="rId10"/>
    <p:sldId id="282" r:id="rId11"/>
    <p:sldId id="279" r:id="rId12"/>
    <p:sldId id="285" r:id="rId13"/>
    <p:sldId id="284" r:id="rId14"/>
    <p:sldId id="274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3E2E63-EE6E-40EC-A933-F9B905D322FF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8703C6-15AD-4E57-BF9F-FA83C7DEDF6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razacki.pl/artyku%C5%82y/kuznia-raciborska-21-lat-od-wybuchu-najwiekszego-pozaru-lasu-w-polsce-i-europie-po-ii-wojnie-swiatowej" TargetMode="External"/><Relationship Id="rId13" Type="http://schemas.openxmlformats.org/officeDocument/2006/relationships/hyperlink" Target="http://www.gliwiczanie.pl/Historia/1992/rudy05.jp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strazacki.pl/to-ju%C5%BC-22-lata-od-wybuchu-najwi%C4%99kszego-po%C5%BCaru-lasu-w-polsce" TargetMode="External"/><Relationship Id="rId12" Type="http://schemas.openxmlformats.org/officeDocument/2006/relationships/hyperlink" Target="http://bi.gazeta.pl/im/2b/75/bc/z12350763V,Sierpien-1992-r---pozar-w-Kuzni-Raciborskiej.jpg" TargetMode="External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o%C5%BCar_lasu_ko%C5%82o_Ku%C5%BAni_Raciborskiej_(sierpie%C5%84_1992)" TargetMode="External"/><Relationship Id="rId11" Type="http://schemas.openxmlformats.org/officeDocument/2006/relationships/hyperlink" Target="http://www.eostroleka.pl/luba/dane/pliki/obrazy/2012/pozar_lasu_sxchu.jpg" TargetMode="External"/><Relationship Id="rId5" Type="http://schemas.openxmlformats.org/officeDocument/2006/relationships/hyperlink" Target="https://pl.wikipedia.org/wiki/Po%C5%BCary_w_Polsce" TargetMode="External"/><Relationship Id="rId15" Type="http://schemas.openxmlformats.org/officeDocument/2006/relationships/hyperlink" Target="http://bi.gazeta.pl/im/15/86/bc/z12355093V,Sierpien-1992-r---pozar-w-Kuzni-Raciborskiej.jpg" TargetMode="External"/><Relationship Id="rId10" Type="http://schemas.openxmlformats.org/officeDocument/2006/relationships/hyperlink" Target="http://r-scale-68.dcs.redcdn.pl/scale/o2/tvn/web-content/m/p1/i/35309226eb45ec366ca86a4329a2b7c3/ac9b9a5d-20f6-4cdb-a28e-c33850e355bc.jpg?type=1&amp;srcmode=4&amp;srcx=0/1&amp;srcy=0/1&amp;srcw=640&amp;srch=2000&amp;dstw=640&amp;dsth=2000&amp;quality=80" TargetMode="External"/><Relationship Id="rId4" Type="http://schemas.openxmlformats.org/officeDocument/2006/relationships/hyperlink" Target="https://pl.wikipedia.org/wiki/Lasy_w_Polsce" TargetMode="External"/><Relationship Id="rId9" Type="http://schemas.openxmlformats.org/officeDocument/2006/relationships/hyperlink" Target="http://www.tvn24.pl/poznan,43/najwieksze-pozary-w-historii-polski,568332.html" TargetMode="External"/><Relationship Id="rId14" Type="http://schemas.openxmlformats.org/officeDocument/2006/relationships/hyperlink" Target="http://bi.gazeta.pl/im/10/86/bc/z12355088V,Sierpien-1992-r---pozar-w-Kuzni-Raciborskiej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„Forest in Poland and Europe. Characteristics and management”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762000" y="1143000"/>
            <a:ext cx="7086600" cy="13234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„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Forestfireprotection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pl-PL" sz="4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                     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in 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Poland and Europe.”</a:t>
            </a:r>
            <a:endParaRPr lang="pl-PL" sz="4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95400" y="45720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err="1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Creators</a:t>
            </a:r>
            <a:r>
              <a:rPr lang="pl-PL" sz="1400" b="1" dirty="0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: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Dawid Ciesielski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Wojciech Graczyk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Radosław Ziółkowski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Class: 3B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School: Gimnazjum nr 43 im. PTPN in </a:t>
            </a:r>
            <a:r>
              <a:rPr lang="pl-PL" sz="1400" b="1" dirty="0" err="1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Poznan</a:t>
            </a:r>
            <a:r>
              <a:rPr lang="pl-PL" sz="1400" b="1" dirty="0" smtClean="0">
                <a:solidFill>
                  <a:schemeClr val="bg1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 in Poland.</a:t>
            </a:r>
            <a:endParaRPr lang="pl-PL" sz="1400" b="1" dirty="0">
              <a:solidFill>
                <a:schemeClr val="bg1"/>
              </a:solidFill>
              <a:latin typeface="DejaVu Serif Condensed" panose="02060606050605020204" pitchFamily="18" charset="0"/>
              <a:ea typeface="DejaVu Serif Condensed" panose="020606060506050202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95400" y="2971800"/>
            <a:ext cx="5791200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n>
                  <a:solidFill>
                    <a:srgbClr val="00B05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TOPIC: HUGE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pl-PL" sz="3200" b="1" dirty="0" smtClean="0">
                <a:ln>
                  <a:solidFill>
                    <a:srgbClr val="00B05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FOREST  FIRE IN 1992 IN POLAND.</a:t>
            </a:r>
            <a:endParaRPr lang="pl-PL" sz="3200" b="1" dirty="0">
              <a:ln>
                <a:solidFill>
                  <a:srgbClr val="00B05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2133600"/>
            <a:ext cx="74422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en-US" dirty="0" smtClean="0"/>
              <a:t>Global direct financial losses </a:t>
            </a:r>
            <a:r>
              <a:rPr lang="pl-PL" dirty="0" err="1" smtClean="0"/>
              <a:t>were</a:t>
            </a:r>
            <a:r>
              <a:rPr lang="en-US" dirty="0" smtClean="0"/>
              <a:t>:</a:t>
            </a:r>
            <a:endParaRPr lang="pl-PL" dirty="0" smtClean="0"/>
          </a:p>
          <a:p>
            <a:r>
              <a:rPr lang="pl-PL" dirty="0" smtClean="0"/>
              <a:t>C</a:t>
            </a:r>
            <a:r>
              <a:rPr lang="en-US" dirty="0" err="1" smtClean="0"/>
              <a:t>osts</a:t>
            </a:r>
            <a:r>
              <a:rPr lang="en-US" dirty="0" smtClean="0"/>
              <a:t> of LP's action</a:t>
            </a:r>
            <a:r>
              <a:rPr lang="pl-PL" dirty="0" smtClean="0"/>
              <a:t>: 12 000 000 000 złotych.</a:t>
            </a:r>
          </a:p>
          <a:p>
            <a:r>
              <a:rPr lang="pl-PL" dirty="0" err="1" smtClean="0"/>
              <a:t>Losses</a:t>
            </a:r>
            <a:r>
              <a:rPr lang="pl-PL" dirty="0" smtClean="0"/>
              <a:t> in </a:t>
            </a:r>
            <a:r>
              <a:rPr lang="pl-PL" dirty="0" err="1" smtClean="0"/>
              <a:t>tree</a:t>
            </a:r>
            <a:r>
              <a:rPr lang="pl-PL" dirty="0" smtClean="0"/>
              <a:t> </a:t>
            </a:r>
            <a:r>
              <a:rPr lang="pl-PL" dirty="0" err="1" smtClean="0"/>
              <a:t>stands</a:t>
            </a:r>
            <a:r>
              <a:rPr lang="pl-PL" dirty="0" smtClean="0"/>
              <a:t>: 354 600 000 000 złotych.</a:t>
            </a:r>
          </a:p>
          <a:p>
            <a:r>
              <a:rPr lang="pl-PL" dirty="0" err="1" smtClean="0"/>
              <a:t>Losses</a:t>
            </a:r>
            <a:r>
              <a:rPr lang="pl-PL" dirty="0" smtClean="0"/>
              <a:t> in </a:t>
            </a:r>
            <a:r>
              <a:rPr lang="pl-PL" dirty="0" err="1" smtClean="0"/>
              <a:t>infrastructure</a:t>
            </a:r>
            <a:r>
              <a:rPr lang="pl-PL" dirty="0" smtClean="0"/>
              <a:t>: 13100 000 000 złotych.</a:t>
            </a:r>
          </a:p>
          <a:p>
            <a:r>
              <a:rPr lang="pl-PL" dirty="0" err="1" smtClean="0"/>
              <a:t>Together</a:t>
            </a:r>
            <a:r>
              <a:rPr lang="pl-PL" dirty="0" smtClean="0"/>
              <a:t>: 379 700 000 000 złotych.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Financial </a:t>
            </a:r>
            <a:r>
              <a:rPr lang="pl-PL" dirty="0" err="1"/>
              <a:t>losses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66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2133600" y="1516797"/>
            <a:ext cx="1752600" cy="125272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167494" y="685800"/>
            <a:ext cx="2819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4800" dirty="0" err="1"/>
              <a:t>Curiosity</a:t>
            </a:r>
            <a:r>
              <a:rPr lang="pl-PL" sz="4800" dirty="0"/>
              <a:t>: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456458" y="2133600"/>
            <a:ext cx="6248400" cy="37394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In the </a:t>
            </a:r>
            <a:r>
              <a:rPr lang="pl-PL" sz="2100" dirty="0" err="1" smtClean="0"/>
              <a:t>culiminating</a:t>
            </a:r>
            <a:r>
              <a:rPr lang="pl-PL" sz="2100" dirty="0" smtClean="0"/>
              <a:t> moment of </a:t>
            </a:r>
            <a:r>
              <a:rPr lang="pl-PL" sz="2100" dirty="0" err="1" smtClean="0"/>
              <a:t>forest</a:t>
            </a:r>
            <a:r>
              <a:rPr lang="pl-PL" sz="2100" dirty="0" smtClean="0"/>
              <a:t> </a:t>
            </a:r>
            <a:r>
              <a:rPr lang="pl-PL" sz="2100" dirty="0" err="1" smtClean="0"/>
              <a:t>fire</a:t>
            </a:r>
            <a:r>
              <a:rPr lang="pl-PL" sz="2100" dirty="0" smtClean="0"/>
              <a:t> </a:t>
            </a:r>
            <a:r>
              <a:rPr lang="pl-PL" sz="2100" dirty="0" err="1" smtClean="0"/>
              <a:t>took</a:t>
            </a:r>
            <a:r>
              <a:rPr lang="pl-PL" sz="2400" dirty="0" smtClean="0"/>
              <a:t>.</a:t>
            </a:r>
            <a:endParaRPr lang="pl-PL" sz="2400" dirty="0"/>
          </a:p>
          <a:p>
            <a:pPr algn="ctr"/>
            <a:r>
              <a:rPr lang="pl-PL" sz="2100" dirty="0" smtClean="0"/>
              <a:t>part</a:t>
            </a:r>
            <a:r>
              <a:rPr lang="pl-PL" sz="21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859 sections of fire brigade (4700 people</a:t>
            </a:r>
            <a:r>
              <a:rPr lang="en-US" dirty="0" smtClean="0"/>
              <a:t>)</a:t>
            </a:r>
            <a:r>
              <a:rPr lang="pl-PL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3200 sold</a:t>
            </a:r>
            <a:r>
              <a:rPr lang="pl-PL" dirty="0" smtClean="0"/>
              <a:t>i</a:t>
            </a:r>
            <a:r>
              <a:rPr lang="en-US" dirty="0" err="1" smtClean="0"/>
              <a:t>ers</a:t>
            </a:r>
            <a:r>
              <a:rPr lang="pl-PL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650 policemen</a:t>
            </a:r>
            <a:r>
              <a:rPr lang="pl-PL" dirty="0" smtClean="0"/>
              <a:t>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1220 people from civil </a:t>
            </a:r>
            <a:r>
              <a:rPr lang="en-US" dirty="0" smtClean="0"/>
              <a:t>defense</a:t>
            </a:r>
            <a:r>
              <a:rPr lang="pl-PL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1150 workers from Forest Service</a:t>
            </a:r>
            <a:r>
              <a:rPr lang="en-US" dirty="0" smtClean="0"/>
              <a:t>.</a:t>
            </a:r>
            <a:endParaRPr lang="pl-PL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In action were </a:t>
            </a:r>
            <a:r>
              <a:rPr lang="en-US" sz="2400" dirty="0" smtClean="0"/>
              <a:t>involved</a:t>
            </a:r>
            <a:r>
              <a:rPr lang="pl-PL" sz="24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dirty="0"/>
              <a:t>4 </a:t>
            </a:r>
            <a:r>
              <a:rPr lang="en-US" dirty="0" smtClean="0"/>
              <a:t>helicopters</a:t>
            </a:r>
            <a:r>
              <a:rPr lang="pl-PL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/>
              <a:t>27 </a:t>
            </a:r>
            <a:r>
              <a:rPr lang="pl-PL" dirty="0" err="1" smtClean="0"/>
              <a:t>planes</a:t>
            </a:r>
            <a:r>
              <a:rPr lang="pl-PL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48 heavy and specialist </a:t>
            </a:r>
            <a:r>
              <a:rPr lang="en-US" dirty="0" smtClean="0"/>
              <a:t>tractors</a:t>
            </a:r>
            <a:r>
              <a:rPr lang="pl-PL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36 labor </a:t>
            </a:r>
            <a:r>
              <a:rPr lang="en-US" dirty="0" smtClean="0"/>
              <a:t>tractors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648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2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</a:t>
            </a:r>
            <a:br>
              <a:rPr lang="pl-PL" sz="2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pl-PL" sz="2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END</a:t>
            </a:r>
            <a:endParaRPr lang="pl-PL" sz="2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48800" y="3556001"/>
            <a:ext cx="1676400" cy="14732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1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95400" y="228600"/>
            <a:ext cx="6583680" cy="640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Sources</a:t>
            </a:r>
            <a:r>
              <a:rPr lang="pl-PL" dirty="0" smtClean="0"/>
              <a:t>:</a:t>
            </a:r>
          </a:p>
          <a:p>
            <a:pPr algn="ctr"/>
            <a:endParaRPr lang="pl-PL" sz="1200" dirty="0" smtClean="0"/>
          </a:p>
          <a:p>
            <a:pPr algn="ctr"/>
            <a:r>
              <a:rPr lang="pl-PL" sz="1400" dirty="0" err="1" smtClean="0"/>
              <a:t>Substantive</a:t>
            </a:r>
            <a:r>
              <a:rPr lang="pl-PL" sz="1400" dirty="0" smtClean="0"/>
              <a:t>:</a:t>
            </a:r>
            <a:endParaRPr lang="pl-PL" sz="1400" dirty="0" smtClean="0">
              <a:hlinkClick r:id="rId4"/>
            </a:endParaRPr>
          </a:p>
          <a:p>
            <a:pPr algn="ctr"/>
            <a:endParaRPr lang="pl-PL" sz="1050" dirty="0" smtClean="0">
              <a:hlinkClick r:id="rId4"/>
            </a:endParaRPr>
          </a:p>
          <a:p>
            <a:pPr algn="ctr"/>
            <a:r>
              <a:rPr lang="pl-PL" sz="900" dirty="0" smtClean="0">
                <a:hlinkClick r:id="rId4"/>
              </a:rPr>
              <a:t>https</a:t>
            </a:r>
            <a:r>
              <a:rPr lang="pl-PL" sz="900" dirty="0">
                <a:hlinkClick r:id="rId4"/>
              </a:rPr>
              <a:t>://</a:t>
            </a:r>
            <a:r>
              <a:rPr lang="pl-PL" sz="900" dirty="0" smtClean="0">
                <a:hlinkClick r:id="rId4"/>
              </a:rPr>
              <a:t>pl.wikipedia.org/wiki/Lasy_w_Polsce</a:t>
            </a:r>
            <a:endParaRPr lang="pl-PL" sz="900" dirty="0" smtClean="0"/>
          </a:p>
          <a:p>
            <a:pPr algn="ctr"/>
            <a:r>
              <a:rPr lang="pl-PL" sz="900" dirty="0">
                <a:hlinkClick r:id="rId5"/>
              </a:rPr>
              <a:t>https://</a:t>
            </a:r>
            <a:r>
              <a:rPr lang="pl-PL" sz="900" dirty="0" smtClean="0">
                <a:hlinkClick r:id="rId5"/>
              </a:rPr>
              <a:t>pl.wikipedia.org/wiki/Po%C5%BCary_w_Polsce</a:t>
            </a:r>
            <a:endParaRPr lang="pl-PL" sz="900" dirty="0" smtClean="0"/>
          </a:p>
          <a:p>
            <a:pPr algn="ctr"/>
            <a:r>
              <a:rPr lang="pl-PL" sz="900" dirty="0">
                <a:hlinkClick r:id="rId6"/>
              </a:rPr>
              <a:t>https://pl.wikipedia.org/wiki/Po%C5%BCar_lasu_ko%C5%82o_Ku%C5%BAni_Raciborskiej_(sierpie%C5%84_1992</a:t>
            </a:r>
            <a:r>
              <a:rPr lang="pl-PL" sz="900" dirty="0" smtClean="0">
                <a:hlinkClick r:id="rId6"/>
              </a:rPr>
              <a:t>)</a:t>
            </a:r>
            <a:endParaRPr lang="pl-PL" sz="900" dirty="0" smtClean="0"/>
          </a:p>
          <a:p>
            <a:pPr algn="ctr"/>
            <a:r>
              <a:rPr lang="pl-PL" sz="900" dirty="0">
                <a:hlinkClick r:id="rId7"/>
              </a:rPr>
              <a:t>http://</a:t>
            </a:r>
            <a:r>
              <a:rPr lang="pl-PL" sz="900" dirty="0" smtClean="0">
                <a:hlinkClick r:id="rId7"/>
              </a:rPr>
              <a:t>strazacki.pl/to-ju%C5%BC-22-lata-od-wybuchu-najwi%C4%99kszego-po%C5%BCaru-lasu-w-polsce</a:t>
            </a:r>
            <a:endParaRPr lang="pl-PL" sz="900" dirty="0" smtClean="0"/>
          </a:p>
          <a:p>
            <a:pPr algn="ctr"/>
            <a:r>
              <a:rPr lang="pl-PL" sz="900" dirty="0">
                <a:hlinkClick r:id="rId8"/>
              </a:rPr>
              <a:t>http://</a:t>
            </a:r>
            <a:r>
              <a:rPr lang="pl-PL" sz="900" dirty="0" smtClean="0">
                <a:hlinkClick r:id="rId8"/>
              </a:rPr>
              <a:t>strazacki.pl/artyku%C5%82y/kuznia-raciborska-21-lat-od-wybuchu-najwiekszego-pozaru-lasu-w-polsce-i-europie-po-ii-wojnie-swiatowej</a:t>
            </a:r>
            <a:endParaRPr lang="pl-PL" sz="900" dirty="0" smtClean="0"/>
          </a:p>
          <a:p>
            <a:pPr algn="ctr"/>
            <a:r>
              <a:rPr lang="pl-PL" sz="900" dirty="0">
                <a:hlinkClick r:id="rId9"/>
              </a:rPr>
              <a:t>http://</a:t>
            </a:r>
            <a:r>
              <a:rPr lang="pl-PL" sz="900" dirty="0" smtClean="0">
                <a:hlinkClick r:id="rId9"/>
              </a:rPr>
              <a:t>www.tvn24.pl/poznan,43/najwieksze-pozary-w-historii-polski,568332.html</a:t>
            </a:r>
            <a:endParaRPr lang="pl-PL" sz="900" dirty="0" smtClean="0"/>
          </a:p>
          <a:p>
            <a:pPr algn="ctr"/>
            <a:endParaRPr lang="pl-PL" sz="1200" dirty="0" smtClean="0"/>
          </a:p>
          <a:p>
            <a:pPr algn="ctr"/>
            <a:r>
              <a:rPr lang="pl-PL" sz="1400" dirty="0" smtClean="0"/>
              <a:t>Graphics:</a:t>
            </a:r>
          </a:p>
          <a:p>
            <a:pPr algn="ctr"/>
            <a:endParaRPr lang="pl-PL" sz="1200" dirty="0" smtClean="0"/>
          </a:p>
          <a:p>
            <a:pPr algn="ctr"/>
            <a:r>
              <a:rPr lang="pl-PL" sz="1200" dirty="0" smtClean="0"/>
              <a:t>Third </a:t>
            </a:r>
            <a:r>
              <a:rPr lang="pl-PL" sz="1200" dirty="0" err="1" smtClean="0"/>
              <a:t>slide</a:t>
            </a:r>
            <a:r>
              <a:rPr lang="pl-PL" sz="1200" dirty="0" smtClean="0"/>
              <a:t>:</a:t>
            </a:r>
          </a:p>
          <a:p>
            <a:pPr algn="ctr"/>
            <a:r>
              <a:rPr lang="pl-PL" sz="900" dirty="0">
                <a:hlinkClick r:id="rId10"/>
              </a:rPr>
              <a:t>http://</a:t>
            </a:r>
            <a:r>
              <a:rPr lang="pl-PL" sz="900" dirty="0" smtClean="0">
                <a:hlinkClick r:id="rId10"/>
              </a:rPr>
              <a:t>r-scale-68.dcs.redcdn.pl/scale/o2/tvn/web-content/m/p1/i/35309226eb45ec366ca86a4329a2b7c3/ac9b9a5d-20f6-4cdb-a28e-c33850e355bc.jpg?type=1&amp;srcmode=4&amp;srcx=0/1&amp;srcy=0/1&amp;srcw=640&amp;srch=2000&amp;dstw=640&amp;dsth=2000&amp;quality=80</a:t>
            </a:r>
            <a:endParaRPr lang="pl-PL" sz="900" dirty="0" smtClean="0"/>
          </a:p>
          <a:p>
            <a:pPr algn="ctr"/>
            <a:endParaRPr lang="pl-PL" sz="900" dirty="0"/>
          </a:p>
          <a:p>
            <a:pPr algn="ctr"/>
            <a:r>
              <a:rPr lang="pl-PL" sz="1200" dirty="0" smtClean="0"/>
              <a:t>4th </a:t>
            </a:r>
            <a:r>
              <a:rPr lang="pl-PL" sz="1200" dirty="0" err="1" smtClean="0"/>
              <a:t>slide</a:t>
            </a:r>
            <a:r>
              <a:rPr lang="pl-PL" sz="1200" dirty="0" smtClean="0"/>
              <a:t>:</a:t>
            </a:r>
          </a:p>
          <a:p>
            <a:pPr algn="ctr"/>
            <a:endParaRPr lang="pl-PL" sz="900" dirty="0" smtClean="0"/>
          </a:p>
          <a:p>
            <a:pPr algn="ctr"/>
            <a:r>
              <a:rPr lang="pl-PL" sz="900" dirty="0"/>
              <a:t>fot. sxc.hu </a:t>
            </a:r>
            <a:r>
              <a:rPr lang="pl-PL" sz="900" dirty="0">
                <a:hlinkClick r:id="rId11"/>
              </a:rPr>
              <a:t>http://www.eostroleka.pl/luba/dane/pliki/obrazy/2012/pozar_lasu_sxchu.jpg</a:t>
            </a:r>
            <a:endParaRPr lang="pl-PL" sz="900" dirty="0"/>
          </a:p>
          <a:p>
            <a:pPr algn="ctr"/>
            <a:endParaRPr lang="pl-PL" sz="1000" dirty="0" smtClean="0"/>
          </a:p>
          <a:p>
            <a:pPr algn="ctr"/>
            <a:r>
              <a:rPr lang="pl-PL" sz="1200" dirty="0" smtClean="0"/>
              <a:t>5th </a:t>
            </a:r>
            <a:r>
              <a:rPr lang="pl-PL" sz="1200" dirty="0" err="1" smtClean="0"/>
              <a:t>slide</a:t>
            </a:r>
            <a:r>
              <a:rPr lang="pl-PL" sz="1200" dirty="0" smtClean="0"/>
              <a:t>:</a:t>
            </a:r>
          </a:p>
          <a:p>
            <a:pPr algn="ctr"/>
            <a:endParaRPr lang="pl-PL" sz="900" dirty="0" smtClean="0"/>
          </a:p>
          <a:p>
            <a:pPr algn="ctr"/>
            <a:r>
              <a:rPr lang="pl-PL" sz="900" dirty="0" err="1"/>
              <a:t>Photographer</a:t>
            </a:r>
            <a:r>
              <a:rPr lang="pl-PL" sz="900" dirty="0"/>
              <a:t> by: Nadleśnictwo Rudy Raciborskie </a:t>
            </a:r>
            <a:endParaRPr lang="pl-PL" sz="900" dirty="0" smtClean="0"/>
          </a:p>
          <a:p>
            <a:pPr algn="ctr"/>
            <a:r>
              <a:rPr lang="pl-PL" sz="900" dirty="0" smtClean="0">
                <a:hlinkClick r:id="rId12"/>
              </a:rPr>
              <a:t>http</a:t>
            </a:r>
            <a:r>
              <a:rPr lang="pl-PL" sz="900" dirty="0">
                <a:hlinkClick r:id="rId12"/>
              </a:rPr>
              <a:t>://bi.gazeta.pl/im/2b/75/bc/z12350763V,Sierpien-1992-r---</a:t>
            </a:r>
            <a:r>
              <a:rPr lang="pl-PL" sz="900" dirty="0" smtClean="0">
                <a:hlinkClick r:id="rId12"/>
              </a:rPr>
              <a:t>pozar-w-Kuzni-Raciborskiej.jpg</a:t>
            </a:r>
            <a:endParaRPr lang="pl-PL" sz="900" dirty="0"/>
          </a:p>
          <a:p>
            <a:pPr algn="ctr"/>
            <a:endParaRPr lang="pl-PL" sz="900" dirty="0" smtClean="0"/>
          </a:p>
          <a:p>
            <a:pPr algn="ctr"/>
            <a:r>
              <a:rPr lang="pl-PL" sz="1200" dirty="0" smtClean="0"/>
              <a:t>6th </a:t>
            </a:r>
            <a:r>
              <a:rPr lang="pl-PL" sz="1200" dirty="0" err="1" smtClean="0"/>
              <a:t>slide</a:t>
            </a:r>
            <a:r>
              <a:rPr lang="pl-PL" sz="1200" dirty="0" smtClean="0"/>
              <a:t>:</a:t>
            </a:r>
            <a:endParaRPr lang="pl-PL" sz="1200" dirty="0"/>
          </a:p>
          <a:p>
            <a:pPr algn="ctr"/>
            <a:endParaRPr lang="pl-PL" sz="900" dirty="0" smtClean="0"/>
          </a:p>
          <a:p>
            <a:pPr algn="ctr"/>
            <a:r>
              <a:rPr lang="pl-PL" sz="900" dirty="0">
                <a:hlinkClick r:id="rId13"/>
              </a:rPr>
              <a:t>http://</a:t>
            </a:r>
            <a:r>
              <a:rPr lang="pl-PL" sz="900" dirty="0" smtClean="0">
                <a:hlinkClick r:id="rId13"/>
              </a:rPr>
              <a:t>www.gliwiczanie.pl/Historia/1992/rudy05.jpg</a:t>
            </a:r>
            <a:endParaRPr lang="pl-PL" sz="900" dirty="0" smtClean="0"/>
          </a:p>
          <a:p>
            <a:pPr algn="ctr"/>
            <a:endParaRPr lang="pl-PL" sz="900" dirty="0"/>
          </a:p>
          <a:p>
            <a:pPr algn="ctr"/>
            <a:r>
              <a:rPr lang="pl-PL" sz="1200" dirty="0" smtClean="0"/>
              <a:t>7th </a:t>
            </a:r>
            <a:r>
              <a:rPr lang="pl-PL" sz="1200" dirty="0" err="1" smtClean="0"/>
              <a:t>slide</a:t>
            </a:r>
            <a:r>
              <a:rPr lang="pl-PL" sz="1200" dirty="0" smtClean="0"/>
              <a:t>:</a:t>
            </a:r>
          </a:p>
          <a:p>
            <a:pPr algn="ctr"/>
            <a:endParaRPr lang="pl-PL" sz="900" dirty="0"/>
          </a:p>
          <a:p>
            <a:pPr algn="ctr"/>
            <a:r>
              <a:rPr lang="pl-PL" sz="900" dirty="0">
                <a:hlinkClick r:id="rId14"/>
              </a:rPr>
              <a:t>http://bi.gazeta.pl/im/10/86/bc/z12355088V,Sierpien-1992-r---</a:t>
            </a:r>
            <a:r>
              <a:rPr lang="pl-PL" sz="900" dirty="0" smtClean="0">
                <a:hlinkClick r:id="rId14"/>
              </a:rPr>
              <a:t>pozar-w-Kuzni-Raciborskiej.jpg</a:t>
            </a:r>
            <a:endParaRPr lang="pl-PL" sz="900" dirty="0" smtClean="0"/>
          </a:p>
          <a:p>
            <a:pPr algn="ctr"/>
            <a:endParaRPr lang="pl-PL" sz="900" dirty="0" smtClean="0"/>
          </a:p>
          <a:p>
            <a:pPr algn="ctr"/>
            <a:r>
              <a:rPr lang="pl-PL" sz="1200" dirty="0" smtClean="0"/>
              <a:t>11st </a:t>
            </a:r>
            <a:r>
              <a:rPr lang="pl-PL" sz="1200" dirty="0" err="1" smtClean="0"/>
              <a:t>slide</a:t>
            </a:r>
            <a:r>
              <a:rPr lang="pl-PL" sz="1200" dirty="0" smtClean="0"/>
              <a:t>:</a:t>
            </a:r>
          </a:p>
          <a:p>
            <a:pPr algn="ctr"/>
            <a:r>
              <a:rPr lang="pl-PL" sz="900" dirty="0" err="1" smtClean="0"/>
              <a:t>Photographer</a:t>
            </a:r>
            <a:r>
              <a:rPr lang="pl-PL" sz="900" dirty="0" smtClean="0"/>
              <a:t> by</a:t>
            </a:r>
            <a:r>
              <a:rPr lang="pl-PL" sz="900" dirty="0"/>
              <a:t>: Nadleśnictwo Rudy </a:t>
            </a:r>
            <a:r>
              <a:rPr lang="pl-PL" sz="900" dirty="0" smtClean="0"/>
              <a:t>Raciborskie </a:t>
            </a:r>
          </a:p>
          <a:p>
            <a:pPr algn="ctr"/>
            <a:r>
              <a:rPr lang="pl-PL" sz="900" dirty="0" smtClean="0">
                <a:hlinkClick r:id="rId15"/>
              </a:rPr>
              <a:t>http</a:t>
            </a:r>
            <a:r>
              <a:rPr lang="pl-PL" sz="900" dirty="0">
                <a:hlinkClick r:id="rId15"/>
              </a:rPr>
              <a:t>://bi.gazeta.pl/im/15/86/bc/z12355093V,Sierpien-1992-r---</a:t>
            </a:r>
            <a:r>
              <a:rPr lang="pl-PL" sz="900" dirty="0" smtClean="0">
                <a:hlinkClick r:id="rId15"/>
              </a:rPr>
              <a:t>pozar-w-Kuzni-Raciborskiej.jpg</a:t>
            </a:r>
            <a:endParaRPr lang="pl-PL" sz="900" dirty="0" smtClean="0"/>
          </a:p>
          <a:p>
            <a:pPr algn="ctr"/>
            <a:endParaRPr lang="pl-PL" sz="1050" dirty="0" smtClean="0"/>
          </a:p>
          <a:p>
            <a:pPr algn="ctr"/>
            <a:endParaRPr lang="pl-PL" sz="1050" dirty="0" smtClean="0"/>
          </a:p>
        </p:txBody>
      </p:sp>
    </p:spTree>
    <p:extLst>
      <p:ext uri="{BB962C8B-B14F-4D97-AF65-F5344CB8AC3E}">
        <p14:creationId xmlns:p14="http://schemas.microsoft.com/office/powerpoint/2010/main" val="20013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16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2133600"/>
            <a:ext cx="7747000" cy="4373563"/>
          </a:xfrm>
        </p:spPr>
        <p:txBody>
          <a:bodyPr/>
          <a:lstStyle/>
          <a:p>
            <a:r>
              <a:rPr lang="pl-PL" b="1" dirty="0" smtClean="0"/>
              <a:t>Dawid Ciesielski </a:t>
            </a:r>
            <a:r>
              <a:rPr lang="pl-PL" dirty="0" smtClean="0"/>
              <a:t>– 3rd </a:t>
            </a:r>
            <a:r>
              <a:rPr lang="pl-PL" dirty="0" err="1" smtClean="0"/>
              <a:t>class</a:t>
            </a:r>
            <a:r>
              <a:rPr lang="pl-PL" dirty="0" smtClean="0"/>
              <a:t> student in Gimnazjum nr 43 im. PTPN in Poznań (translator).</a:t>
            </a:r>
          </a:p>
          <a:p>
            <a:r>
              <a:rPr lang="pl-PL" b="1" dirty="0" smtClean="0"/>
              <a:t>Wojciech Graczyk </a:t>
            </a:r>
            <a:r>
              <a:rPr lang="pl-PL" dirty="0"/>
              <a:t>– </a:t>
            </a:r>
            <a:r>
              <a:rPr lang="pl-PL" dirty="0" smtClean="0"/>
              <a:t>3rd </a:t>
            </a:r>
            <a:r>
              <a:rPr lang="pl-PL" dirty="0" err="1" smtClean="0"/>
              <a:t>class</a:t>
            </a:r>
            <a:r>
              <a:rPr lang="pl-PL" dirty="0" smtClean="0"/>
              <a:t> student in </a:t>
            </a:r>
            <a:r>
              <a:rPr lang="pl-PL" dirty="0"/>
              <a:t>Gimnazjum nr 43 im. PTPN in </a:t>
            </a:r>
            <a:r>
              <a:rPr lang="pl-PL" dirty="0" smtClean="0"/>
              <a:t>Poznań (leader, co-</a:t>
            </a:r>
            <a:r>
              <a:rPr lang="pl-PL" dirty="0" err="1" smtClean="0"/>
              <a:t>creater</a:t>
            </a:r>
            <a:r>
              <a:rPr lang="pl-PL" dirty="0" smtClean="0"/>
              <a:t> </a:t>
            </a:r>
            <a:r>
              <a:rPr lang="pl-PL" dirty="0" err="1" smtClean="0"/>
              <a:t>prezentation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and </a:t>
            </a:r>
            <a:r>
              <a:rPr lang="pl-PL" dirty="0" err="1" smtClean="0"/>
              <a:t>photographer</a:t>
            </a:r>
            <a:r>
              <a:rPr lang="pl-PL" dirty="0" smtClean="0"/>
              <a:t> – </a:t>
            </a:r>
            <a:r>
              <a:rPr lang="pl-PL" dirty="0" err="1" smtClean="0"/>
              <a:t>first</a:t>
            </a:r>
            <a:r>
              <a:rPr lang="pl-PL" dirty="0" smtClean="0"/>
              <a:t>, </a:t>
            </a:r>
            <a:r>
              <a:rPr lang="pl-PL" dirty="0" err="1" smtClean="0"/>
              <a:t>second</a:t>
            </a:r>
            <a:r>
              <a:rPr lang="pl-PL" dirty="0" smtClean="0"/>
              <a:t> and </a:t>
            </a:r>
            <a:r>
              <a:rPr lang="pl-PL" dirty="0" err="1" smtClean="0"/>
              <a:t>twelfth</a:t>
            </a:r>
            <a:r>
              <a:rPr lang="pl-PL" dirty="0" smtClean="0"/>
              <a:t> </a:t>
            </a:r>
            <a:r>
              <a:rPr lang="pl-PL" dirty="0" err="1" smtClean="0"/>
              <a:t>slide</a:t>
            </a:r>
            <a:r>
              <a:rPr lang="pl-PL" dirty="0" smtClean="0"/>
              <a:t>).</a:t>
            </a:r>
            <a:endParaRPr lang="pl-PL" dirty="0"/>
          </a:p>
          <a:p>
            <a:r>
              <a:rPr lang="pl-PL" b="1" dirty="0" smtClean="0"/>
              <a:t>Radosław Ziółkowski </a:t>
            </a:r>
            <a:r>
              <a:rPr lang="pl-PL" dirty="0"/>
              <a:t>-  </a:t>
            </a:r>
            <a:r>
              <a:rPr lang="pl-PL" dirty="0" smtClean="0"/>
              <a:t>3rd </a:t>
            </a:r>
            <a:r>
              <a:rPr lang="pl-PL" dirty="0" err="1" smtClean="0"/>
              <a:t>class</a:t>
            </a:r>
            <a:r>
              <a:rPr lang="pl-PL" dirty="0" smtClean="0"/>
              <a:t> student in </a:t>
            </a:r>
            <a:r>
              <a:rPr lang="pl-PL" dirty="0"/>
              <a:t>Gimnazjum nr 43 im. PTPN in </a:t>
            </a:r>
            <a:r>
              <a:rPr lang="pl-PL" dirty="0" smtClean="0"/>
              <a:t>Poznań (c0-creator </a:t>
            </a:r>
            <a:r>
              <a:rPr lang="pl-PL" dirty="0" err="1" smtClean="0"/>
              <a:t>prezentation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).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524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40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YPEF VII PL </a:t>
            </a:r>
            <a:r>
              <a:rPr lang="pl-PL" sz="3200" dirty="0">
                <a:ln>
                  <a:solidFill>
                    <a:srgbClr val="C00000"/>
                  </a:solidFill>
                </a:ln>
              </a:rPr>
              <a:t/>
            </a:r>
            <a:br>
              <a:rPr lang="pl-PL" sz="3200" dirty="0">
                <a:ln>
                  <a:solidFill>
                    <a:srgbClr val="C00000"/>
                  </a:solidFill>
                </a:ln>
              </a:rPr>
            </a:br>
            <a:r>
              <a:rPr lang="pl-PL" sz="2800" dirty="0" smtClean="0">
                <a:ln>
                  <a:solidFill>
                    <a:schemeClr val="tx1"/>
                  </a:solidFill>
                </a:ln>
              </a:rPr>
              <a:t>In </a:t>
            </a:r>
            <a:r>
              <a:rPr lang="pl-PL" sz="2800" dirty="0">
                <a:ln>
                  <a:solidFill>
                    <a:schemeClr val="tx1"/>
                  </a:solidFill>
                </a:ln>
              </a:rPr>
              <a:t>t</a:t>
            </a:r>
            <a:r>
              <a:rPr lang="pl-PL" sz="2800" dirty="0" smtClean="0">
                <a:ln>
                  <a:solidFill>
                    <a:schemeClr val="tx1"/>
                  </a:solidFill>
                </a:ln>
              </a:rPr>
              <a:t>he </a:t>
            </a:r>
            <a:r>
              <a:rPr lang="pl-PL" sz="2800" dirty="0" err="1" smtClean="0">
                <a:ln>
                  <a:solidFill>
                    <a:schemeClr val="tx1"/>
                  </a:solidFill>
                </a:ln>
              </a:rPr>
              <a:t>culimination</a:t>
            </a:r>
            <a:r>
              <a:rPr lang="pl-PL" sz="2800" dirty="0" smtClean="0">
                <a:ln>
                  <a:solidFill>
                    <a:schemeClr val="tx1"/>
                  </a:solidFill>
                </a:ln>
              </a:rPr>
              <a:t> moment of </a:t>
            </a:r>
            <a:r>
              <a:rPr lang="pl-PL" sz="2800" dirty="0" err="1" smtClean="0">
                <a:ln>
                  <a:solidFill>
                    <a:schemeClr val="tx1"/>
                  </a:solidFill>
                </a:ln>
              </a:rPr>
              <a:t>forest</a:t>
            </a:r>
            <a:r>
              <a:rPr lang="pl-PL" sz="2800" dirty="0" smtClean="0">
                <a:ln>
                  <a:solidFill>
                    <a:schemeClr val="tx1"/>
                  </a:solidFill>
                </a:ln>
              </a:rPr>
              <a:t> life </a:t>
            </a:r>
            <a:r>
              <a:rPr lang="pl-PL" sz="2800" dirty="0" err="1" smtClean="0">
                <a:ln>
                  <a:solidFill>
                    <a:schemeClr val="tx1"/>
                  </a:solidFill>
                </a:ln>
              </a:rPr>
              <a:t>took</a:t>
            </a:r>
            <a:r>
              <a:rPr lang="pl-PL" sz="2800" dirty="0" smtClean="0">
                <a:ln>
                  <a:solidFill>
                    <a:schemeClr val="tx1"/>
                  </a:solidFill>
                </a:ln>
              </a:rPr>
              <a:t> part: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501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  <p:sndAc>
          <p:stSnd>
            <p:snd r:embed="rId2" name="chimes.wav"/>
          </p:stSnd>
        </p:sndAc>
      </p:transition>
    </mc:Choice>
    <mc:Fallback xmlns="">
      <p:transition spd="slow" advTm="15000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r="12433"/>
          <a:stretch/>
        </p:blipFill>
        <p:spPr>
          <a:xfrm>
            <a:off x="0" y="6927"/>
            <a:ext cx="9144000" cy="683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err="1" smtClean="0"/>
              <a:t>Forests</a:t>
            </a:r>
            <a:r>
              <a:rPr lang="pl-PL" dirty="0" smtClean="0"/>
              <a:t> in Poland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19200" y="2590800"/>
            <a:ext cx="6096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Forests occupy about </a:t>
            </a:r>
            <a:r>
              <a:rPr lang="en-US" sz="2400" dirty="0" smtClean="0"/>
              <a:t>9</a:t>
            </a:r>
            <a:r>
              <a:rPr lang="pl-PL" sz="2400" dirty="0" smtClean="0"/>
              <a:t> </a:t>
            </a:r>
            <a:r>
              <a:rPr lang="en-US" sz="2400" dirty="0" smtClean="0"/>
              <a:t>14</a:t>
            </a:r>
            <a:r>
              <a:rPr lang="pl-PL" sz="2400" dirty="0" smtClean="0"/>
              <a:t>0 000</a:t>
            </a:r>
            <a:r>
              <a:rPr lang="en-US" sz="2400" dirty="0" smtClean="0"/>
              <a:t> h</a:t>
            </a:r>
            <a:r>
              <a:rPr lang="pl-PL" sz="2400" dirty="0" err="1" smtClean="0"/>
              <a:t>ectares</a:t>
            </a:r>
            <a:r>
              <a:rPr lang="en-US" sz="2400" dirty="0" smtClean="0"/>
              <a:t> are</a:t>
            </a:r>
            <a:r>
              <a:rPr lang="pl-PL" sz="2400" dirty="0" smtClean="0"/>
              <a:t>a of </a:t>
            </a:r>
            <a:r>
              <a:rPr lang="en-US" sz="2400" dirty="0" smtClean="0"/>
              <a:t>Poland</a:t>
            </a:r>
            <a:r>
              <a:rPr lang="en-US" sz="2400" dirty="0"/>
              <a:t>, what means, they occupy as for back 29,2% area our beautiful country. In forest structure prevail coniferous forests, where </a:t>
            </a:r>
            <a:r>
              <a:rPr lang="en-US" sz="2400" dirty="0" smtClean="0"/>
              <a:t>dominant</a:t>
            </a:r>
            <a:r>
              <a:rPr lang="pl-PL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spe</a:t>
            </a:r>
            <a:r>
              <a:rPr lang="pl-PL" sz="2400" dirty="0" err="1" smtClean="0"/>
              <a:t>cies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en-US" sz="2400" dirty="0" smtClean="0"/>
              <a:t> </a:t>
            </a:r>
            <a:r>
              <a:rPr lang="en-US" sz="2400" dirty="0"/>
              <a:t>wonderful - Pine </a:t>
            </a:r>
            <a:r>
              <a:rPr lang="en-US" sz="2400" dirty="0" err="1"/>
              <a:t>pine</a:t>
            </a:r>
            <a:r>
              <a:rPr lang="en-US" sz="2400" dirty="0"/>
              <a:t> (</a:t>
            </a:r>
            <a:r>
              <a:rPr lang="en-US" sz="2400" dirty="0" err="1"/>
              <a:t>Pinus</a:t>
            </a:r>
            <a:r>
              <a:rPr lang="en-US" sz="2400" dirty="0"/>
              <a:t> </a:t>
            </a:r>
            <a:r>
              <a:rPr lang="en-US" sz="2400" dirty="0" err="1"/>
              <a:t>sylvestris</a:t>
            </a:r>
            <a:r>
              <a:rPr lang="en-US" sz="2400" dirty="0"/>
              <a:t>).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944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gallery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6" y="-24246"/>
            <a:ext cx="9238106" cy="688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997527" y="457200"/>
            <a:ext cx="6858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800" dirty="0" err="1"/>
              <a:t>Important</a:t>
            </a:r>
            <a:r>
              <a:rPr lang="pl-PL" sz="4800" dirty="0"/>
              <a:t> factoring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00200" y="2362200"/>
            <a:ext cx="616527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Very valuables cause is certainly rainless weather and high temperature air. An average is </a:t>
            </a:r>
            <a:r>
              <a:rPr lang="en-US" sz="2800" dirty="0" smtClean="0"/>
              <a:t>about</a:t>
            </a:r>
            <a:r>
              <a:rPr lang="pl-PL" sz="2800" dirty="0" smtClean="0"/>
              <a:t> </a:t>
            </a:r>
            <a:r>
              <a:rPr lang="en-US" sz="2800" dirty="0" smtClean="0"/>
              <a:t>3 </a:t>
            </a:r>
            <a:r>
              <a:rPr lang="en-US" sz="2800" dirty="0"/>
              <a:t>500 fire on area above 5000 hectares a year. And this is a very huge area. </a:t>
            </a:r>
          </a:p>
        </p:txBody>
      </p:sp>
    </p:spTree>
    <p:extLst>
      <p:ext uri="{BB962C8B-B14F-4D97-AF65-F5344CB8AC3E}">
        <p14:creationId xmlns:p14="http://schemas.microsoft.com/office/powerpoint/2010/main" val="36502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gallery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     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Results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301" cy="68580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535850" y="762000"/>
            <a:ext cx="2133600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4800" dirty="0" err="1"/>
              <a:t>Results</a:t>
            </a:r>
            <a:endParaRPr lang="pl-PL" sz="4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16550" y="2743200"/>
            <a:ext cx="617220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/>
              <a:t>Burning out dry grass and ecological wasteland </a:t>
            </a:r>
            <a:r>
              <a:rPr lang="en-US" sz="2500" dirty="0" smtClean="0"/>
              <a:t>cause</a:t>
            </a:r>
            <a:r>
              <a:rPr lang="pl-PL" sz="2500" dirty="0" smtClean="0"/>
              <a:t>s</a:t>
            </a:r>
            <a:r>
              <a:rPr lang="en-US" sz="2500" dirty="0" smtClean="0"/>
              <a:t> </a:t>
            </a:r>
            <a:r>
              <a:rPr lang="en-US" sz="2500" dirty="0"/>
              <a:t>death begins living in forest. In soil environment follow irreversible change structure and loss biologic activity. Burning out dry grass often causes people death. </a:t>
            </a:r>
          </a:p>
        </p:txBody>
      </p:sp>
    </p:spTree>
    <p:extLst>
      <p:ext uri="{BB962C8B-B14F-4D97-AF65-F5344CB8AC3E}">
        <p14:creationId xmlns:p14="http://schemas.microsoft.com/office/powerpoint/2010/main" val="23756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7" y="-38101"/>
            <a:ext cx="9173807" cy="689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838200" y="346107"/>
            <a:ext cx="7162800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Short about fire in 1992</a:t>
            </a:r>
            <a:endParaRPr lang="pl-PL" sz="4800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66196" y="2157845"/>
            <a:ext cx="67818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On 26th August 1992 about 2 p.m. with second observational bond was reports about appearing smoke near railroad tracks. First of all fires was in </a:t>
            </a:r>
            <a:r>
              <a:rPr lang="en-US" sz="2400" dirty="0" err="1"/>
              <a:t>Nędza</a:t>
            </a:r>
            <a:r>
              <a:rPr lang="en-US" sz="2400" dirty="0"/>
              <a:t> forest </a:t>
            </a:r>
            <a:r>
              <a:rPr lang="en-US" sz="2400" dirty="0" smtClean="0"/>
              <a:t>inspectorate</a:t>
            </a:r>
            <a:r>
              <a:rPr lang="pl-PL" sz="24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forestry, length about 1100 meters, and second was in ward 96 forestry </a:t>
            </a:r>
            <a:r>
              <a:rPr lang="en-US" sz="2400" dirty="0" err="1"/>
              <a:t>Kiczowa</a:t>
            </a:r>
            <a:r>
              <a:rPr lang="en-US" sz="2400" dirty="0"/>
              <a:t> on length about 800 meters, and third in forestry </a:t>
            </a:r>
            <a:r>
              <a:rPr lang="en-US" sz="2400" dirty="0" err="1"/>
              <a:t>Lubieszów</a:t>
            </a:r>
            <a:r>
              <a:rPr lang="en-US" sz="2400" dirty="0" smtClean="0"/>
              <a:t>, </a:t>
            </a:r>
            <a:r>
              <a:rPr lang="en-US" sz="2400" dirty="0"/>
              <a:t>length about 1 400 meters. </a:t>
            </a:r>
          </a:p>
        </p:txBody>
      </p:sp>
    </p:spTree>
    <p:extLst>
      <p:ext uri="{BB962C8B-B14F-4D97-AF65-F5344CB8AC3E}">
        <p14:creationId xmlns:p14="http://schemas.microsoft.com/office/powerpoint/2010/main" val="33522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gallery dir="l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62000" y="207008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5" y="-10391"/>
            <a:ext cx="9238179" cy="686839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1832" y="488373"/>
            <a:ext cx="2438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800" dirty="0" err="1"/>
              <a:t>Area</a:t>
            </a:r>
            <a:r>
              <a:rPr lang="pl-PL" sz="4800" dirty="0"/>
              <a:t>: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22857" y="2362200"/>
            <a:ext cx="6185533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18.00 P.M., 26.08.92 600 hectares -/ 4 hours from uprising.</a:t>
            </a:r>
          </a:p>
          <a:p>
            <a:r>
              <a:rPr lang="en-US" sz="2800" dirty="0"/>
              <a:t>10.00 P.M., 26.08.92 about 2 200 hectares.</a:t>
            </a:r>
          </a:p>
          <a:p>
            <a:r>
              <a:rPr lang="en-US" sz="2800" dirty="0"/>
              <a:t>7.00 A.M., 27.08.92 about 3 800 hectares.</a:t>
            </a:r>
          </a:p>
        </p:txBody>
      </p:sp>
    </p:spTree>
    <p:extLst>
      <p:ext uri="{BB962C8B-B14F-4D97-AF65-F5344CB8AC3E}">
        <p14:creationId xmlns:p14="http://schemas.microsoft.com/office/powerpoint/2010/main" val="25088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000">
        <p14:gallery dir="l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" y="0"/>
            <a:ext cx="91305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454513" y="609599"/>
            <a:ext cx="6248400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Control </a:t>
            </a:r>
            <a:r>
              <a:rPr lang="pl-PL" sz="4800" dirty="0" err="1"/>
              <a:t>fire</a:t>
            </a:r>
            <a:endParaRPr lang="pl-PL" sz="4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21213" y="2547504"/>
            <a:ext cx="5715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Action's headquarters were dissolved in 20.09.1992. Until that day action lasted, together for 26 days.</a:t>
            </a:r>
          </a:p>
        </p:txBody>
      </p:sp>
    </p:spTree>
    <p:extLst>
      <p:ext uri="{BB962C8B-B14F-4D97-AF65-F5344CB8AC3E}">
        <p14:creationId xmlns:p14="http://schemas.microsoft.com/office/powerpoint/2010/main" val="33097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000">
        <p14:gallery dir="l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3200" dirty="0" err="1" smtClean="0"/>
              <a:t>Fire</a:t>
            </a:r>
            <a:r>
              <a:rPr lang="pl-PL" sz="3200" dirty="0" smtClean="0"/>
              <a:t> </a:t>
            </a:r>
            <a:r>
              <a:rPr lang="pl-PL" sz="3200" dirty="0" err="1" smtClean="0"/>
              <a:t>embraced</a:t>
            </a:r>
            <a:r>
              <a:rPr lang="pl-PL" sz="3200" dirty="0" smtClean="0"/>
              <a:t> </a:t>
            </a:r>
            <a:r>
              <a:rPr lang="pl-PL" sz="3200" dirty="0" err="1" smtClean="0"/>
              <a:t>area</a:t>
            </a:r>
            <a:r>
              <a:rPr lang="pl-PL" sz="3200" dirty="0" smtClean="0"/>
              <a:t> 9062 </a:t>
            </a:r>
            <a:r>
              <a:rPr lang="pl-PL" sz="3200" dirty="0" err="1" smtClean="0"/>
              <a:t>hectares</a:t>
            </a:r>
            <a:r>
              <a:rPr lang="pl-PL" sz="3200" dirty="0" smtClean="0"/>
              <a:t>, with </a:t>
            </a:r>
            <a:r>
              <a:rPr lang="pl-PL" sz="3200" dirty="0" err="1" smtClean="0"/>
              <a:t>this</a:t>
            </a:r>
            <a:r>
              <a:rPr lang="pl-PL" sz="3200" dirty="0" smtClean="0"/>
              <a:t>:</a:t>
            </a:r>
            <a:endParaRPr lang="pl-PL" sz="3200" dirty="0"/>
          </a:p>
          <a:p>
            <a:endParaRPr lang="pl-PL" dirty="0"/>
          </a:p>
          <a:p>
            <a:r>
              <a:rPr lang="pl-PL" sz="2800" dirty="0" smtClean="0"/>
              <a:t>in </a:t>
            </a:r>
            <a:r>
              <a:rPr lang="pl-PL" sz="2800" dirty="0"/>
              <a:t>Nadleśnictwie Rudy Raciborskie 4480 </a:t>
            </a:r>
            <a:r>
              <a:rPr lang="pl-PL" sz="2800" dirty="0" err="1" smtClean="0"/>
              <a:t>hectares</a:t>
            </a:r>
            <a:r>
              <a:rPr lang="pl-PL" sz="2800" dirty="0" smtClean="0"/>
              <a:t>.</a:t>
            </a:r>
            <a:endParaRPr lang="pl-PL" sz="2800" dirty="0"/>
          </a:p>
          <a:p>
            <a:r>
              <a:rPr lang="pl-PL" sz="2800" dirty="0" smtClean="0"/>
              <a:t>in </a:t>
            </a:r>
            <a:r>
              <a:rPr lang="pl-PL" sz="2800" dirty="0"/>
              <a:t>Nadleśnictwie Rudziniec 2352 </a:t>
            </a:r>
            <a:r>
              <a:rPr lang="pl-PL" sz="2800" dirty="0" err="1" smtClean="0"/>
              <a:t>hectares</a:t>
            </a:r>
            <a:r>
              <a:rPr lang="pl-PL" sz="2800" dirty="0" smtClean="0"/>
              <a:t>.</a:t>
            </a:r>
            <a:endParaRPr lang="pl-PL" sz="2800" dirty="0"/>
          </a:p>
          <a:p>
            <a:r>
              <a:rPr lang="pl-PL" sz="2800" dirty="0" smtClean="0"/>
              <a:t>in </a:t>
            </a:r>
            <a:r>
              <a:rPr lang="pl-PL" sz="2800" dirty="0"/>
              <a:t>Nadleśnictwie Kędzierzyn  2230 </a:t>
            </a:r>
            <a:r>
              <a:rPr lang="pl-PL" sz="2800" dirty="0" err="1" smtClean="0"/>
              <a:t>hectares</a:t>
            </a:r>
            <a:r>
              <a:rPr lang="pl-PL" sz="2800" dirty="0" smtClean="0"/>
              <a:t>.</a:t>
            </a:r>
            <a:endParaRPr lang="pl-PL" sz="2800" dirty="0"/>
          </a:p>
          <a:p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district</a:t>
            </a:r>
            <a:r>
              <a:rPr lang="pl-PL" dirty="0" smtClean="0"/>
              <a:t> </a:t>
            </a:r>
            <a:r>
              <a:rPr lang="pl-PL" dirty="0" err="1" smtClean="0"/>
              <a:t>administration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65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000">
        <p14:gallery dir="l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2209800"/>
            <a:ext cx="7442200" cy="3916363"/>
          </a:xfrm>
        </p:spPr>
        <p:txBody>
          <a:bodyPr/>
          <a:lstStyle/>
          <a:p>
            <a:r>
              <a:rPr lang="pl-PL" sz="2800" dirty="0"/>
              <a:t>627,53 </a:t>
            </a:r>
            <a:r>
              <a:rPr lang="pl-PL" sz="2800" dirty="0" err="1"/>
              <a:t>hectares</a:t>
            </a:r>
            <a:r>
              <a:rPr lang="pl-PL" sz="2800" dirty="0"/>
              <a:t> of </a:t>
            </a:r>
            <a:r>
              <a:rPr lang="pl-PL" sz="2800" dirty="0" err="1" smtClean="0"/>
              <a:t>yields</a:t>
            </a:r>
            <a:r>
              <a:rPr lang="pl-PL" sz="2800" dirty="0" smtClean="0"/>
              <a:t>.</a:t>
            </a:r>
            <a:endParaRPr lang="pl-PL" sz="2800" dirty="0"/>
          </a:p>
          <a:p>
            <a:r>
              <a:rPr lang="en-US" sz="2800" dirty="0"/>
              <a:t>1009,09 hectares of young </a:t>
            </a:r>
            <a:r>
              <a:rPr lang="en-US" sz="2800" dirty="0" smtClean="0"/>
              <a:t>forest</a:t>
            </a:r>
            <a:r>
              <a:rPr lang="pl-PL" sz="2800" dirty="0" smtClean="0"/>
              <a:t>.</a:t>
            </a:r>
          </a:p>
          <a:p>
            <a:r>
              <a:rPr lang="en-US" sz="2800" dirty="0"/>
              <a:t>1369,39 hectares of 2th grade of age tree </a:t>
            </a:r>
            <a:r>
              <a:rPr lang="en-US" sz="2800" dirty="0" smtClean="0"/>
              <a:t>stands</a:t>
            </a:r>
            <a:r>
              <a:rPr lang="pl-PL" sz="2800" dirty="0" smtClean="0"/>
              <a:t>.</a:t>
            </a:r>
          </a:p>
          <a:p>
            <a:r>
              <a:rPr lang="en-US" sz="2800" dirty="0"/>
              <a:t>5042,06 hectares of older tree </a:t>
            </a:r>
            <a:r>
              <a:rPr lang="en-US" sz="2800" dirty="0" smtClean="0"/>
              <a:t>stands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326,88 ha </a:t>
            </a:r>
            <a:r>
              <a:rPr lang="pl-PL" sz="2800" dirty="0" err="1" smtClean="0"/>
              <a:t>other</a:t>
            </a:r>
            <a:r>
              <a:rPr lang="pl-PL" sz="2800" dirty="0" smtClean="0"/>
              <a:t> </a:t>
            </a:r>
            <a:r>
              <a:rPr lang="pl-PL" sz="2800" dirty="0" err="1" smtClean="0"/>
              <a:t>area</a:t>
            </a:r>
            <a:r>
              <a:rPr lang="pl-PL" sz="2800" dirty="0" smtClean="0"/>
              <a:t>.</a:t>
            </a:r>
            <a:endParaRPr lang="pl-PL" sz="28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8382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8641 </a:t>
            </a:r>
            <a:r>
              <a:rPr lang="en-US" sz="4000" b="1" dirty="0" smtClean="0">
                <a:latin typeface="Bradley Hand ITC" panose="03070402050302030203" pitchFamily="66" charset="0"/>
              </a:rPr>
              <a:t>hectares</a:t>
            </a:r>
            <a:r>
              <a:rPr lang="pl-PL" sz="4000" b="1" dirty="0" smtClean="0">
                <a:latin typeface="Bradley Hand ITC" panose="03070402050302030203" pitchFamily="66" charset="0"/>
              </a:rPr>
              <a:t> </a:t>
            </a:r>
            <a:r>
              <a:rPr lang="pl-PL" sz="4000" b="1" dirty="0" err="1" smtClean="0">
                <a:latin typeface="Bradley Hand ITC" panose="03070402050302030203" pitchFamily="66" charset="0"/>
              </a:rPr>
              <a:t>forest</a:t>
            </a:r>
            <a:r>
              <a:rPr lang="en-US" sz="4000" b="1" dirty="0" smtClean="0">
                <a:latin typeface="Bradley Hand ITC" panose="03070402050302030203" pitchFamily="66" charset="0"/>
              </a:rPr>
              <a:t> </a:t>
            </a:r>
            <a:r>
              <a:rPr lang="en-US" sz="4000" b="1" dirty="0">
                <a:latin typeface="Bradley Hand ITC" panose="03070402050302030203" pitchFamily="66" charset="0"/>
              </a:rPr>
              <a:t>has been burned</a:t>
            </a:r>
            <a:r>
              <a:rPr lang="en-US" sz="4000" b="1" dirty="0" smtClean="0">
                <a:latin typeface="Bradley Hand ITC" panose="03070402050302030203" pitchFamily="66" charset="0"/>
              </a:rPr>
              <a:t>.</a:t>
            </a:r>
            <a:r>
              <a:rPr lang="pl-PL" sz="4000" dirty="0" smtClean="0">
                <a:latin typeface="Bradley Hand ITC" panose="03070402050302030203" pitchFamily="66" charset="0"/>
              </a:rPr>
              <a:t> </a:t>
            </a:r>
            <a:br>
              <a:rPr lang="pl-PL" sz="4000" dirty="0" smtClean="0">
                <a:latin typeface="Bradley Hand ITC" panose="03070402050302030203" pitchFamily="66" charset="0"/>
              </a:rPr>
            </a:br>
            <a:r>
              <a:rPr lang="pl-PL" sz="4000" dirty="0" err="1" smtClean="0">
                <a:latin typeface="Bradley Hand ITC" panose="03070402050302030203" pitchFamily="66" charset="0"/>
              </a:rPr>
              <a:t>Including</a:t>
            </a:r>
            <a:r>
              <a:rPr lang="pl-PL" sz="4000" dirty="0" smtClean="0">
                <a:latin typeface="Bradley Hand ITC" panose="03070402050302030203" pitchFamily="66" charset="0"/>
              </a:rPr>
              <a:t>:</a:t>
            </a:r>
            <a:r>
              <a:rPr lang="pl-PL" sz="4000" dirty="0">
                <a:latin typeface="Bradley Hand ITC" panose="03070402050302030203" pitchFamily="66" charset="0"/>
              </a:rPr>
              <a:t/>
            </a:r>
            <a:br>
              <a:rPr lang="pl-PL" sz="4000" dirty="0">
                <a:latin typeface="Bradley Hand ITC" panose="03070402050302030203" pitchFamily="66" charset="0"/>
              </a:rPr>
            </a:br>
            <a:endParaRPr lang="pl-PL" sz="4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gallery dir="l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919</TotalTime>
  <Words>642</Words>
  <Application>Microsoft Office PowerPoint</Application>
  <PresentationFormat>Pokaz na ekranie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Kształt fali</vt:lpstr>
      <vt:lpstr>„Forest in Poland and Europe. Characteristics and management”</vt:lpstr>
      <vt:lpstr>Forests in Poland</vt:lpstr>
      <vt:lpstr>Prezentacja programu PowerPoint</vt:lpstr>
      <vt:lpstr>Results</vt:lpstr>
      <vt:lpstr>Prezentacja programu PowerPoint</vt:lpstr>
      <vt:lpstr>Prezentacja programu PowerPoint</vt:lpstr>
      <vt:lpstr>Prezentacja programu PowerPoint</vt:lpstr>
      <vt:lpstr>Forest district administration</vt:lpstr>
      <vt:lpstr>8641 hectares forest has been burned.  Including: </vt:lpstr>
      <vt:lpstr> Financial losses </vt:lpstr>
      <vt:lpstr>Prezentacja programu PowerPoint</vt:lpstr>
      <vt:lpstr>THE  END</vt:lpstr>
      <vt:lpstr>Prezentacja programu PowerPoint</vt:lpstr>
      <vt:lpstr> YPEF VII PL  In the culimination moment of forest life took part:  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„Forest in Poland and Europe. Characteristics and management”</dc:title>
  <dc:creator>Otuś</dc:creator>
  <cp:lastModifiedBy>Otuś</cp:lastModifiedBy>
  <cp:revision>108</cp:revision>
  <dcterms:created xsi:type="dcterms:W3CDTF">2017-03-09T12:35:38Z</dcterms:created>
  <dcterms:modified xsi:type="dcterms:W3CDTF">2017-04-06T12:24:42Z</dcterms:modified>
</cp:coreProperties>
</file>