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60" r:id="rId3"/>
    <p:sldId id="284" r:id="rId4"/>
    <p:sldId id="283" r:id="rId5"/>
    <p:sldId id="282" r:id="rId6"/>
    <p:sldId id="267" r:id="rId7"/>
    <p:sldId id="265" r:id="rId8"/>
    <p:sldId id="266" r:id="rId9"/>
    <p:sldId id="268" r:id="rId10"/>
    <p:sldId id="285" r:id="rId11"/>
    <p:sldId id="274" r:id="rId12"/>
    <p:sldId id="272" r:id="rId13"/>
    <p:sldId id="273" r:id="rId14"/>
    <p:sldId id="271"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pl-PL"/>
              <a:t>Kliknij, aby edytować styl</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9255346" y="2750337"/>
            <a:ext cx="1171888" cy="1356442"/>
          </a:xfrm>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7324793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pl-PL"/>
              <a:t>Kliknij, aby edytować styl</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10729455" y="4711309"/>
            <a:ext cx="1154151" cy="1090789"/>
          </a:xfrm>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30226991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10729455" y="4711615"/>
            <a:ext cx="1154151" cy="1090789"/>
          </a:xfrm>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28020029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10729455" y="4709925"/>
            <a:ext cx="1154151" cy="1090789"/>
          </a:xfrm>
        </p:spPr>
        <p:txBody>
          <a:bodyPr/>
          <a:lstStyle/>
          <a:p>
            <a:fld id="{F64BEF86-FDF2-4674-A8F8-52B18B684A3A}" type="slidenum">
              <a:rPr lang="pl-PL" smtClean="0"/>
              <a:pPr/>
              <a:t>‹#›</a:t>
            </a:fld>
            <a:endParaRPr lang="pl-PL"/>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850610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10729455" y="4709925"/>
            <a:ext cx="1154151" cy="1090789"/>
          </a:xfrm>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22388853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pl-PL"/>
              <a:t>Kliknij, aby edytować styl</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4683708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pl-PL"/>
              <a:t>Kliknij, aby edytować styl</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7589780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653058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4D00809-53EC-418D-9C3E-93511DDD490F}" type="datetimeFigureOut">
              <a:rPr lang="pl-PL" smtClean="0"/>
              <a:pPr/>
              <a:t>2017-04-23</a:t>
            </a:fld>
            <a:endParaRPr lang="pl-PL"/>
          </a:p>
        </p:txBody>
      </p:sp>
      <p:sp>
        <p:nvSpPr>
          <p:cNvPr id="5" name="Footer Placeholder 4"/>
          <p:cNvSpPr>
            <a:spLocks noGrp="1"/>
          </p:cNvSpPr>
          <p:nvPr>
            <p:ph type="ftr" sz="quarter" idx="11"/>
          </p:nvPr>
        </p:nvSpPr>
        <p:spPr>
          <a:xfrm>
            <a:off x="680321" y="5936188"/>
            <a:ext cx="6126805" cy="365125"/>
          </a:xfrm>
        </p:spPr>
        <p:txBody>
          <a:bodyPr/>
          <a:lstStyle/>
          <a:p>
            <a:endParaRPr lang="pl-PL"/>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64BEF86-FDF2-4674-A8F8-52B18B684A3A}" type="slidenum">
              <a:rPr lang="pl-PL" smtClean="0"/>
              <a:pPr/>
              <a:t>‹#›</a:t>
            </a:fld>
            <a:endParaRPr lang="pl-PL"/>
          </a:p>
        </p:txBody>
      </p:sp>
    </p:spTree>
    <p:extLst>
      <p:ext uri="{BB962C8B-B14F-4D97-AF65-F5344CB8AC3E}">
        <p14:creationId xmlns:p14="http://schemas.microsoft.com/office/powerpoint/2010/main" val="32978247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3520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pl-PL"/>
              <a:t>Kliknij, aby edytować styl</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10729455" y="2869895"/>
            <a:ext cx="1154151" cy="1090789"/>
          </a:xfrm>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6476799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28304259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pl-PL"/>
              <a:t>Kliknij, aby edytować styl</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0322" y="3030008"/>
            <a:ext cx="4698355" cy="290617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594123" y="3030008"/>
            <a:ext cx="4700059" cy="290617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32600151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28595732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16036080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16897396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pl-PL"/>
              <a:t>Kliknij, aby edytować styl</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4D00809-53EC-418D-9C3E-93511DDD490F}" type="datetimeFigureOut">
              <a:rPr lang="pl-PL" smtClean="0"/>
              <a:pPr/>
              <a:t>2017-04-23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64BEF86-FDF2-4674-A8F8-52B18B684A3A}" type="slidenum">
              <a:rPr lang="pl-PL" smtClean="0"/>
              <a:pPr/>
              <a:t>‹#›</a:t>
            </a:fld>
            <a:endParaRPr lang="pl-PL"/>
          </a:p>
        </p:txBody>
      </p:sp>
    </p:spTree>
    <p:extLst>
      <p:ext uri="{BB962C8B-B14F-4D97-AF65-F5344CB8AC3E}">
        <p14:creationId xmlns:p14="http://schemas.microsoft.com/office/powerpoint/2010/main" val="31731936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4D00809-53EC-418D-9C3E-93511DDD490F}" type="datetimeFigureOut">
              <a:rPr lang="pl-PL" smtClean="0"/>
              <a:pPr/>
              <a:t>2017-04-23</a:t>
            </a:fld>
            <a:endParaRPr lang="pl-PL"/>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64BEF86-FDF2-4674-A8F8-52B18B684A3A}" type="slidenum">
              <a:rPr lang="pl-PL" smtClean="0"/>
              <a:pPr/>
              <a:t>‹#›</a:t>
            </a:fld>
            <a:endParaRPr lang="pl-PL"/>
          </a:p>
        </p:txBody>
      </p:sp>
    </p:spTree>
    <p:extLst>
      <p:ext uri="{BB962C8B-B14F-4D97-AF65-F5344CB8AC3E}">
        <p14:creationId xmlns:p14="http://schemas.microsoft.com/office/powerpoint/2010/main" val="323031986"/>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nasygnale.pl/kat,1025341,title,Satanista-podpalil-kosciol-Wpadl-po-11-latach,wid,15835819,wiadomosc.html?ticaid=61901c" TargetMode="External"/><Relationship Id="rId3" Type="http://schemas.openxmlformats.org/officeDocument/2006/relationships/hyperlink" Target="http://www.kampaniespoleczne.pl/kampanie,1738,lza_nie_ugasi_pozaru" TargetMode="External"/><Relationship Id="rId7" Type="http://schemas.openxmlformats.org/officeDocument/2006/relationships/hyperlink" Target="http://tuszownarodowy.osp.pl/artykuly/pozar-drewna-w-awnicy,6146/" TargetMode="External"/><Relationship Id="rId2" Type="http://schemas.openxmlformats.org/officeDocument/2006/relationships/hyperlink" Target="http://www.zielonagora.lasy.gov.pl/ochrona-przeciwpozarowa/-/asset_publisher/1M8a/content/statystyki-pozarowe" TargetMode="External"/><Relationship Id="rId1" Type="http://schemas.openxmlformats.org/officeDocument/2006/relationships/slideLayout" Target="../slideLayouts/slideLayout7.xml"/><Relationship Id="rId6" Type="http://schemas.openxmlformats.org/officeDocument/2006/relationships/hyperlink" Target="http://xuln.com/gurps/midgard-burns/" TargetMode="External"/><Relationship Id="rId5" Type="http://schemas.openxmlformats.org/officeDocument/2006/relationships/hyperlink" Target="http://www.lasy.gov.pl/" TargetMode="External"/><Relationship Id="rId10" Type="http://schemas.openxmlformats.org/officeDocument/2006/relationships/image" Target="../media/image6.svg"/><Relationship Id="rId4" Type="http://schemas.openxmlformats.org/officeDocument/2006/relationships/hyperlink" Target="https://commons.wikimedia.org/w/index.php?curid=28044975" TargetMode="Externa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04800" y="5567473"/>
            <a:ext cx="9144000" cy="1655762"/>
          </a:xfrm>
        </p:spPr>
        <p:txBody>
          <a:bodyPr/>
          <a:lstStyle/>
          <a:p>
            <a:endParaRPr lang="pl-PL" dirty="0"/>
          </a:p>
        </p:txBody>
      </p:sp>
      <p:sp>
        <p:nvSpPr>
          <p:cNvPr id="5" name="pole tekstowe 4"/>
          <p:cNvSpPr txBox="1"/>
          <p:nvPr/>
        </p:nvSpPr>
        <p:spPr>
          <a:xfrm>
            <a:off x="0" y="1533101"/>
            <a:ext cx="5751444" cy="3419061"/>
          </a:xfrm>
          <a:prstGeom prst="rect">
            <a:avLst/>
          </a:prstGeom>
          <a:noFill/>
        </p:spPr>
        <p:txBody>
          <a:bodyPr wrap="square" rtlCol="0">
            <a:spAutoFit/>
          </a:bodyPr>
          <a:lstStyle/>
          <a:p>
            <a:endParaRPr lang="pl-PL" dirty="0"/>
          </a:p>
        </p:txBody>
      </p:sp>
      <p:sp>
        <p:nvSpPr>
          <p:cNvPr id="6" name="pole tekstowe 5"/>
          <p:cNvSpPr txBox="1"/>
          <p:nvPr/>
        </p:nvSpPr>
        <p:spPr>
          <a:xfrm>
            <a:off x="906379" y="1771380"/>
            <a:ext cx="8542421" cy="369332"/>
          </a:xfrm>
          <a:prstGeom prst="rect">
            <a:avLst/>
          </a:prstGeom>
          <a:noFill/>
        </p:spPr>
        <p:txBody>
          <a:bodyPr wrap="square" rtlCol="0">
            <a:spAutoFit/>
          </a:bodyPr>
          <a:lstStyle/>
          <a:p>
            <a:pPr algn="ctr"/>
            <a:endParaRPr lang="pl-PL" dirty="0"/>
          </a:p>
        </p:txBody>
      </p:sp>
      <p:pic>
        <p:nvPicPr>
          <p:cNvPr id="8" name="Obraz 7"/>
          <p:cNvPicPr>
            <a:picLocks noChangeAspect="1"/>
          </p:cNvPicPr>
          <p:nvPr/>
        </p:nvPicPr>
        <p:blipFill>
          <a:blip r:embed="rId2" cstate="print"/>
          <a:stretch>
            <a:fillRect/>
          </a:stretch>
        </p:blipFill>
        <p:spPr>
          <a:xfrm>
            <a:off x="-273716" y="-1657613"/>
            <a:ext cx="12468423" cy="8708899"/>
          </a:xfrm>
          <a:prstGeom prst="rect">
            <a:avLst/>
          </a:prstGeom>
        </p:spPr>
      </p:pic>
      <p:sp>
        <p:nvSpPr>
          <p:cNvPr id="9" name="Prostokąt 8"/>
          <p:cNvSpPr/>
          <p:nvPr/>
        </p:nvSpPr>
        <p:spPr>
          <a:xfrm>
            <a:off x="1676883" y="980473"/>
            <a:ext cx="8567223" cy="4524315"/>
          </a:xfrm>
          <a:prstGeom prst="rect">
            <a:avLst/>
          </a:prstGeom>
          <a:noFill/>
        </p:spPr>
        <p:txBody>
          <a:bodyPr wrap="square" lIns="91440" tIns="45720" rIns="91440" bIns="45720">
            <a:spAutoFit/>
          </a:bodyPr>
          <a:lstStyle/>
          <a:p>
            <a:pPr algn="ctr"/>
            <a:r>
              <a:rPr lang="pl-PL" sz="9600" b="1" cap="none" spc="0" dirty="0">
                <a:ln w="22225">
                  <a:solidFill>
                    <a:schemeClr val="accent2"/>
                  </a:solidFill>
                  <a:prstDash val="solid"/>
                </a:ln>
                <a:solidFill>
                  <a:schemeClr val="accent2">
                    <a:lumMod val="40000"/>
                    <a:lumOff val="60000"/>
                  </a:schemeClr>
                </a:solidFill>
                <a:effectLst/>
                <a:latin typeface="Algerian" panose="04020705040A02060702" pitchFamily="82" charset="0"/>
              </a:rPr>
              <a:t>FOREST</a:t>
            </a:r>
            <a:br>
              <a:rPr lang="pl-PL" sz="9600" b="1" cap="none" spc="0" dirty="0">
                <a:ln w="22225">
                  <a:solidFill>
                    <a:schemeClr val="accent2"/>
                  </a:solidFill>
                  <a:prstDash val="solid"/>
                </a:ln>
                <a:solidFill>
                  <a:schemeClr val="accent2">
                    <a:lumMod val="40000"/>
                    <a:lumOff val="60000"/>
                  </a:schemeClr>
                </a:solidFill>
                <a:effectLst/>
                <a:latin typeface="Algerian" panose="04020705040A02060702" pitchFamily="82" charset="0"/>
              </a:rPr>
            </a:br>
            <a:r>
              <a:rPr lang="pl-PL" sz="9600" b="1" cap="none" spc="0" dirty="0">
                <a:ln w="22225">
                  <a:solidFill>
                    <a:schemeClr val="accent2"/>
                  </a:solidFill>
                  <a:prstDash val="solid"/>
                </a:ln>
                <a:solidFill>
                  <a:schemeClr val="accent2">
                    <a:lumMod val="40000"/>
                    <a:lumOff val="60000"/>
                  </a:schemeClr>
                </a:solidFill>
                <a:effectLst/>
                <a:latin typeface="Algerian" panose="04020705040A02060702" pitchFamily="82" charset="0"/>
              </a:rPr>
              <a:t>FIRE!</a:t>
            </a:r>
            <a:br>
              <a:rPr lang="pl-PL" sz="9600" b="1" cap="none" spc="0" dirty="0">
                <a:ln w="22225">
                  <a:solidFill>
                    <a:schemeClr val="accent2"/>
                  </a:solidFill>
                  <a:prstDash val="solid"/>
                </a:ln>
                <a:solidFill>
                  <a:schemeClr val="accent2">
                    <a:lumMod val="40000"/>
                    <a:lumOff val="60000"/>
                  </a:schemeClr>
                </a:solidFill>
                <a:effectLst/>
                <a:latin typeface="Algerian" panose="04020705040A02060702" pitchFamily="82" charset="0"/>
              </a:rPr>
            </a:br>
            <a:r>
              <a:rPr lang="pl-PL" sz="9600" b="1" cap="none" spc="0" dirty="0" err="1">
                <a:ln w="22225">
                  <a:solidFill>
                    <a:schemeClr val="accent2"/>
                  </a:solidFill>
                  <a:prstDash val="solid"/>
                </a:ln>
                <a:solidFill>
                  <a:schemeClr val="accent2">
                    <a:lumMod val="40000"/>
                    <a:lumOff val="60000"/>
                  </a:schemeClr>
                </a:solidFill>
                <a:effectLst/>
                <a:latin typeface="Algerian" panose="04020705040A02060702" pitchFamily="82" charset="0"/>
              </a:rPr>
              <a:t>PROTEcTION</a:t>
            </a:r>
            <a:endParaRPr lang="pl-PL" sz="9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2739250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1800">
        <p15:prstTrans prst="drape"/>
      </p:transition>
    </mc:Choice>
    <mc:Fallback>
      <p:transition spd="slow" advTm="18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9">
                                            <p:txEl>
                                              <p:pRg st="0" end="0"/>
                                            </p:txEl>
                                          </p:spTgt>
                                        </p:tgtEl>
                                      </p:cBhvr>
                                    </p:animEffect>
                                    <p:animScale>
                                      <p:cBhvr>
                                        <p:cTn id="7" dur="50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stretch>
            <a:fillRect/>
          </a:stretch>
        </p:blipFill>
        <p:spPr>
          <a:xfrm>
            <a:off x="0" y="-1575182"/>
            <a:ext cx="12192000" cy="8592351"/>
          </a:xfrm>
          <a:prstGeom prst="rect">
            <a:avLst/>
          </a:prstGeom>
        </p:spPr>
      </p:pic>
    </p:spTree>
    <p:extLst>
      <p:ext uri="{BB962C8B-B14F-4D97-AF65-F5344CB8AC3E}">
        <p14:creationId xmlns:p14="http://schemas.microsoft.com/office/powerpoint/2010/main" val="41689795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709" y="1754909"/>
            <a:ext cx="9596582" cy="3693319"/>
          </a:xfrm>
          <a:prstGeom prst="rect">
            <a:avLst/>
          </a:prstGeom>
          <a:noFill/>
        </p:spPr>
        <p:txBody>
          <a:bodyPr wrap="square" rtlCol="0">
            <a:spAutoFit/>
          </a:bodyPr>
          <a:lstStyle/>
          <a:p>
            <a:r>
              <a:rPr lang="en-US" dirty="0"/>
              <a:t>In case of high fire risk the superintendent may introduce a temporary ban on entering the forest. This can be done if, for 5 consecutive days, the litter humidity measured at 9.00 will be less than 10%.</a:t>
            </a:r>
          </a:p>
          <a:p>
            <a:endParaRPr lang="en-US" dirty="0"/>
          </a:p>
          <a:p>
            <a:r>
              <a:rPr lang="en-US" dirty="0"/>
              <a:t>According to the Forest Act, a ban on entry to forest superintendents may be introduced when</a:t>
            </a:r>
          </a:p>
          <a:p>
            <a:pPr marL="285750" indent="-285750">
              <a:buFont typeface="Wingdings" panose="05000000000000000000" pitchFamily="2" charset="2"/>
              <a:buChar char="v"/>
            </a:pPr>
            <a:r>
              <a:rPr lang="en-US" dirty="0"/>
              <a:t> Forest stands or fleets have been severely damaged. The ban is designed to ensure the safety of people.</a:t>
            </a:r>
          </a:p>
          <a:p>
            <a:pPr marL="285750" indent="-285750">
              <a:buFont typeface="Wingdings" panose="05000000000000000000" pitchFamily="2" charset="2"/>
              <a:buChar char="v"/>
            </a:pPr>
            <a:r>
              <a:rPr lang="en-US" dirty="0"/>
              <a:t> There is a high fire risk - so that a man does not cause a fire in the forest;</a:t>
            </a:r>
          </a:p>
          <a:p>
            <a:pPr marL="285750" indent="-285750">
              <a:buFont typeface="Wingdings" panose="05000000000000000000" pitchFamily="2" charset="2"/>
              <a:buChar char="v"/>
            </a:pPr>
            <a:r>
              <a:rPr lang="en-US" dirty="0"/>
              <a:t> Economic treatments related to breeding, forest protection or timber harvesting are performed.</a:t>
            </a:r>
          </a:p>
          <a:p>
            <a:pPr marL="285750" indent="-285750">
              <a:buFont typeface="Wingdings" panose="05000000000000000000" pitchFamily="2" charset="2"/>
              <a:buChar char="v"/>
            </a:pPr>
            <a:endParaRPr lang="en-US" dirty="0"/>
          </a:p>
          <a:p>
            <a:r>
              <a:rPr lang="en-US" dirty="0"/>
              <a:t>For failure to comply with the ban on entry into the forest in Poland is mandatory.</a:t>
            </a:r>
            <a:endParaRPr lang="pl-PL" dirty="0"/>
          </a:p>
        </p:txBody>
      </p:sp>
      <p:sp>
        <p:nvSpPr>
          <p:cNvPr id="3" name="pole tekstowe 2"/>
          <p:cNvSpPr txBox="1"/>
          <p:nvPr/>
        </p:nvSpPr>
        <p:spPr>
          <a:xfrm>
            <a:off x="1791855" y="591127"/>
            <a:ext cx="9984509" cy="646331"/>
          </a:xfrm>
          <a:prstGeom prst="rect">
            <a:avLst/>
          </a:prstGeom>
          <a:noFill/>
        </p:spPr>
        <p:txBody>
          <a:bodyPr wrap="square" rtlCol="0">
            <a:spAutoFit/>
          </a:bodyPr>
          <a:lstStyle/>
          <a:p>
            <a:r>
              <a:rPr lang="pl-PL" sz="3600" dirty="0"/>
              <a:t>COMPLAINTS OF PROHIBITIONS</a:t>
            </a:r>
          </a:p>
        </p:txBody>
      </p:sp>
      <p:pic>
        <p:nvPicPr>
          <p:cNvPr id="4" name="Grafika 3" descr="Ogień"/>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96859" y="654045"/>
            <a:ext cx="1248646" cy="1248646"/>
          </a:xfrm>
          <a:prstGeom prst="rect">
            <a:avLst/>
          </a:prstGeom>
        </p:spPr>
      </p:pic>
    </p:spTree>
    <p:extLst>
      <p:ext uri="{BB962C8B-B14F-4D97-AF65-F5344CB8AC3E}">
        <p14:creationId xmlns:p14="http://schemas.microsoft.com/office/powerpoint/2010/main" val="26134907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250" tmFilter="0, 0; .2, .5; .8, .5; 1, 0"/>
                                        <p:tgtEl>
                                          <p:spTgt spid="4"/>
                                        </p:tgtEl>
                                      </p:cBhvr>
                                    </p:animEffect>
                                    <p:animScale>
                                      <p:cBhvr>
                                        <p:cTn id="7" dur="625" autoRev="1" fill="hold"/>
                                        <p:tgtEl>
                                          <p:spTgt spid="4"/>
                                        </p:tgtEl>
                                      </p:cBhvr>
                                      <p:by x="105000" y="105000"/>
                                    </p:animScale>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2497138" y="863600"/>
            <a:ext cx="9694862" cy="5462588"/>
          </a:xfrm>
        </p:spPr>
        <p:txBody>
          <a:bodyPr/>
          <a:lstStyle/>
          <a:p>
            <a:r>
              <a:rPr lang="pl-PL" dirty="0"/>
              <a:t/>
            </a:r>
            <a:br>
              <a:rPr lang="pl-PL" dirty="0"/>
            </a:br>
            <a:r>
              <a:rPr lang="pl-PL" dirty="0"/>
              <a:t/>
            </a:r>
            <a:br>
              <a:rPr lang="pl-PL" dirty="0"/>
            </a:br>
            <a:endParaRPr lang="pl-PL" dirty="0"/>
          </a:p>
        </p:txBody>
      </p:sp>
      <p:sp>
        <p:nvSpPr>
          <p:cNvPr id="3" name="pole tekstowe 2"/>
          <p:cNvSpPr txBox="1"/>
          <p:nvPr/>
        </p:nvSpPr>
        <p:spPr>
          <a:xfrm>
            <a:off x="140677" y="483772"/>
            <a:ext cx="10548009" cy="5078313"/>
          </a:xfrm>
          <a:prstGeom prst="rect">
            <a:avLst/>
          </a:prstGeom>
          <a:noFill/>
        </p:spPr>
        <p:txBody>
          <a:bodyPr wrap="square" rtlCol="0">
            <a:spAutoFit/>
          </a:bodyPr>
          <a:lstStyle/>
          <a:p>
            <a:pPr algn="ctr"/>
            <a:r>
              <a:rPr lang="pl-PL" sz="5400" dirty="0">
                <a:latin typeface="Arial" panose="020B0604020202020204" pitchFamily="34" charset="0"/>
                <a:cs typeface="Arial" panose="020B0604020202020204" pitchFamily="34" charset="0"/>
              </a:rPr>
              <a:t>WE NEED TO RAISE AWARNES ABOUT FOREST FIRE PROTECTION!</a:t>
            </a:r>
          </a:p>
          <a:p>
            <a:pPr algn="ctr"/>
            <a:endParaRPr lang="pl-PL"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9 of 10 forest fires are caused by (unintentional) human beings</a:t>
            </a:r>
          </a:p>
          <a:p>
            <a:pPr algn="ctr"/>
            <a:endParaRPr lang="pl-PL" sz="5400" dirty="0">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cstate="print"/>
          <a:stretch>
            <a:fillRect/>
          </a:stretch>
        </p:blipFill>
        <p:spPr>
          <a:xfrm>
            <a:off x="0" y="0"/>
            <a:ext cx="12471150" cy="7131939"/>
          </a:xfrm>
          <a:prstGeom prst="rect">
            <a:avLst/>
          </a:prstGeom>
        </p:spPr>
      </p:pic>
      <p:sp>
        <p:nvSpPr>
          <p:cNvPr id="5" name="pole tekstowe 4"/>
          <p:cNvSpPr txBox="1"/>
          <p:nvPr/>
        </p:nvSpPr>
        <p:spPr>
          <a:xfrm>
            <a:off x="1060388" y="760964"/>
            <a:ext cx="10536702" cy="5632311"/>
          </a:xfrm>
          <a:prstGeom prst="rect">
            <a:avLst/>
          </a:prstGeom>
          <a:noFill/>
        </p:spPr>
        <p:txBody>
          <a:bodyPr wrap="square" rtlCol="0">
            <a:spAutoFit/>
          </a:bodyPr>
          <a:lstStyle/>
          <a:p>
            <a:pPr algn="ctr"/>
            <a:r>
              <a:rPr lang="en-US" sz="4800" dirty="0">
                <a:solidFill>
                  <a:srgbClr val="FFC000"/>
                </a:solidFill>
              </a:rPr>
              <a:t>9 to 10 fires of forests is started through inadvertence of man.</a:t>
            </a:r>
            <a:endParaRPr lang="pl-PL" sz="4000" dirty="0">
              <a:solidFill>
                <a:srgbClr val="FFC000"/>
              </a:solidFill>
            </a:endParaRPr>
          </a:p>
          <a:p>
            <a:pPr algn="ctr"/>
            <a:endParaRPr lang="en-US" sz="4800" dirty="0">
              <a:solidFill>
                <a:srgbClr val="FFC000"/>
              </a:solidFill>
            </a:endParaRPr>
          </a:p>
          <a:p>
            <a:pPr algn="ctr"/>
            <a:r>
              <a:rPr lang="en-US" sz="6000" dirty="0">
                <a:solidFill>
                  <a:srgbClr val="FFC000"/>
                </a:solidFill>
              </a:rPr>
              <a:t>WE NEED TO RAISE AWARNES ABOUT FOREST FIRE PROTECTION!</a:t>
            </a:r>
          </a:p>
          <a:p>
            <a:pPr algn="ctr"/>
            <a:endParaRPr lang="en-US" dirty="0">
              <a:solidFill>
                <a:srgbClr val="FFC000"/>
              </a:solidFill>
            </a:endParaRPr>
          </a:p>
          <a:p>
            <a:endParaRPr lang="en-US" dirty="0">
              <a:solidFill>
                <a:srgbClr val="FFC000"/>
              </a:solidFill>
            </a:endParaRPr>
          </a:p>
        </p:txBody>
      </p:sp>
    </p:spTree>
    <p:extLst>
      <p:ext uri="{BB962C8B-B14F-4D97-AF65-F5344CB8AC3E}">
        <p14:creationId xmlns:p14="http://schemas.microsoft.com/office/powerpoint/2010/main" val="42663982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375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idx="4294967295"/>
          </p:nvPr>
        </p:nvSpPr>
        <p:spPr>
          <a:xfrm>
            <a:off x="651144" y="1333500"/>
            <a:ext cx="9796462" cy="5524500"/>
          </a:xfrm>
        </p:spPr>
        <p:txBody>
          <a:bodyPr/>
          <a:lstStyle/>
          <a:p>
            <a:r>
              <a:rPr lang="pl-PL" sz="1400" dirty="0">
                <a:solidFill>
                  <a:schemeClr val="tx1">
                    <a:lumMod val="95000"/>
                    <a:lumOff val="5000"/>
                  </a:schemeClr>
                </a:solidFill>
                <a:hlinkClick r:id="rId2"/>
              </a:rPr>
              <a:t>http://www.zielonagora.lasy.gov.pl/ochrona-przeciwpozarowa/-/asset_publisher/1M8a/content/statystyki-pozarowe#.WPjVv4VOJPZ</a:t>
            </a:r>
            <a:endParaRPr lang="pl-PL" sz="1400" dirty="0">
              <a:solidFill>
                <a:schemeClr val="tx1">
                  <a:lumMod val="95000"/>
                  <a:lumOff val="5000"/>
                </a:schemeClr>
              </a:solidFill>
            </a:endParaRPr>
          </a:p>
          <a:p>
            <a:r>
              <a:rPr lang="pl-PL" sz="1400" dirty="0">
                <a:solidFill>
                  <a:schemeClr val="tx1">
                    <a:lumMod val="95000"/>
                    <a:lumOff val="5000"/>
                  </a:schemeClr>
                </a:solidFill>
                <a:hlinkClick r:id="rId3"/>
              </a:rPr>
              <a:t>http://www.kampaniespoleczne.pl/kampanie,1738,lza_nie_ugasi_pozaru</a:t>
            </a:r>
            <a:r>
              <a:rPr lang="pl-PL" sz="1400" dirty="0">
                <a:solidFill>
                  <a:schemeClr val="tx1">
                    <a:lumMod val="95000"/>
                    <a:lumOff val="5000"/>
                  </a:schemeClr>
                </a:solidFill>
              </a:rPr>
              <a:t> </a:t>
            </a:r>
          </a:p>
          <a:p>
            <a:r>
              <a:rPr lang="en-US" sz="1400" dirty="0">
                <a:solidFill>
                  <a:schemeClr val="tx1">
                    <a:lumMod val="95000"/>
                    <a:lumOff val="5000"/>
                  </a:schemeClr>
                </a:solidFill>
              </a:rPr>
              <a:t>By </a:t>
            </a:r>
            <a:r>
              <a:rPr lang="en-US" sz="1400" dirty="0" err="1">
                <a:solidFill>
                  <a:schemeClr val="tx1">
                    <a:lumMod val="95000"/>
                    <a:lumOff val="5000"/>
                  </a:schemeClr>
                </a:solidFill>
              </a:rPr>
              <a:t>Famartin</a:t>
            </a:r>
            <a:r>
              <a:rPr lang="en-US" sz="1400" dirty="0">
                <a:solidFill>
                  <a:schemeClr val="tx1">
                    <a:lumMod val="95000"/>
                    <a:lumOff val="5000"/>
                  </a:schemeClr>
                </a:solidFill>
              </a:rPr>
              <a:t> - Own work, CC BY-SA 3.0, </a:t>
            </a:r>
            <a:r>
              <a:rPr lang="en-US" sz="1400" dirty="0">
                <a:solidFill>
                  <a:schemeClr val="tx1">
                    <a:lumMod val="95000"/>
                    <a:lumOff val="5000"/>
                  </a:schemeClr>
                </a:solidFill>
                <a:hlinkClick r:id="rId4"/>
              </a:rPr>
              <a:t>https://commons.wikimedia.org/w/index.php?curid=28044975</a:t>
            </a:r>
            <a:endParaRPr lang="pl-PL" sz="1400" dirty="0">
              <a:solidFill>
                <a:schemeClr val="tx1">
                  <a:lumMod val="95000"/>
                  <a:lumOff val="5000"/>
                </a:schemeClr>
              </a:solidFill>
            </a:endParaRPr>
          </a:p>
          <a:p>
            <a:r>
              <a:rPr lang="pl-PL" sz="1400" dirty="0">
                <a:solidFill>
                  <a:schemeClr val="tx1">
                    <a:lumMod val="95000"/>
                    <a:lumOff val="5000"/>
                  </a:schemeClr>
                </a:solidFill>
                <a:hlinkClick r:id="rId5"/>
              </a:rPr>
              <a:t>http://www.lasy.gov.pl</a:t>
            </a:r>
            <a:endParaRPr lang="pl-PL" sz="1400" dirty="0">
              <a:solidFill>
                <a:schemeClr val="tx1">
                  <a:lumMod val="95000"/>
                  <a:lumOff val="5000"/>
                </a:schemeClr>
              </a:solidFill>
            </a:endParaRPr>
          </a:p>
          <a:p>
            <a:r>
              <a:rPr lang="pl-PL" sz="1400" dirty="0">
                <a:solidFill>
                  <a:schemeClr val="tx1">
                    <a:lumMod val="95000"/>
                    <a:lumOff val="5000"/>
                  </a:schemeClr>
                </a:solidFill>
                <a:hlinkClick r:id="rId6"/>
              </a:rPr>
              <a:t>http://xuln.com/gurps/midgard-burns/</a:t>
            </a:r>
            <a:endParaRPr lang="pl-PL" sz="1400" dirty="0">
              <a:solidFill>
                <a:schemeClr val="tx1">
                  <a:lumMod val="95000"/>
                  <a:lumOff val="5000"/>
                </a:schemeClr>
              </a:solidFill>
            </a:endParaRPr>
          </a:p>
          <a:p>
            <a:r>
              <a:rPr lang="pl-PL" sz="1400" dirty="0">
                <a:solidFill>
                  <a:schemeClr val="tx1">
                    <a:lumMod val="95000"/>
                    <a:lumOff val="5000"/>
                  </a:schemeClr>
                </a:solidFill>
                <a:hlinkClick r:id="rId7"/>
              </a:rPr>
              <a:t>http://tuszownarodowy.osp.pl/artykuly/pozar-drewna-w-awnicy,6146/</a:t>
            </a:r>
            <a:endParaRPr lang="pl-PL" sz="1400" dirty="0">
              <a:solidFill>
                <a:schemeClr val="tx1">
                  <a:lumMod val="95000"/>
                  <a:lumOff val="5000"/>
                </a:schemeClr>
              </a:solidFill>
            </a:endParaRPr>
          </a:p>
          <a:p>
            <a:r>
              <a:rPr lang="pl-PL" sz="1400" dirty="0">
                <a:solidFill>
                  <a:schemeClr val="tx1">
                    <a:lumMod val="95000"/>
                    <a:lumOff val="5000"/>
                  </a:schemeClr>
                </a:solidFill>
                <a:hlinkClick r:id="rId8"/>
              </a:rPr>
              <a:t>http://nasygnale.pl/kat,1025341,title,Satanista-podpalil-kosciol-Wpadl-po-11-latach,wid,15835819,wiadomosc.html?ticaid=61901c</a:t>
            </a:r>
            <a:endParaRPr lang="pl-PL" sz="1400" dirty="0">
              <a:solidFill>
                <a:schemeClr val="tx1">
                  <a:lumMod val="95000"/>
                  <a:lumOff val="5000"/>
                </a:schemeClr>
              </a:solidFill>
            </a:endParaRPr>
          </a:p>
          <a:p>
            <a:endParaRPr lang="pl-PL" sz="1400" dirty="0">
              <a:solidFill>
                <a:schemeClr val="tx1">
                  <a:lumMod val="95000"/>
                  <a:lumOff val="5000"/>
                </a:schemeClr>
              </a:solidFill>
            </a:endParaRPr>
          </a:p>
          <a:p>
            <a:endParaRPr lang="pl-PL" sz="1400" dirty="0">
              <a:solidFill>
                <a:schemeClr val="tx1">
                  <a:lumMod val="95000"/>
                  <a:lumOff val="5000"/>
                </a:schemeClr>
              </a:solidFill>
            </a:endParaRPr>
          </a:p>
        </p:txBody>
      </p:sp>
      <p:sp>
        <p:nvSpPr>
          <p:cNvPr id="2" name="pole tekstowe 1"/>
          <p:cNvSpPr txBox="1"/>
          <p:nvPr/>
        </p:nvSpPr>
        <p:spPr>
          <a:xfrm>
            <a:off x="1688123" y="464234"/>
            <a:ext cx="8060788" cy="707886"/>
          </a:xfrm>
          <a:prstGeom prst="rect">
            <a:avLst/>
          </a:prstGeom>
          <a:noFill/>
        </p:spPr>
        <p:txBody>
          <a:bodyPr wrap="square" rtlCol="0">
            <a:spAutoFit/>
          </a:bodyPr>
          <a:lstStyle/>
          <a:p>
            <a:r>
              <a:rPr lang="pl-PL" sz="4000" dirty="0"/>
              <a:t>SOURCES</a:t>
            </a:r>
          </a:p>
        </p:txBody>
      </p:sp>
      <p:pic>
        <p:nvPicPr>
          <p:cNvPr id="5" name="Grafika 4" descr="Ogień"/>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96859" y="654045"/>
            <a:ext cx="1248646" cy="1248646"/>
          </a:xfrm>
          <a:prstGeom prst="rect">
            <a:avLst/>
          </a:prstGeom>
        </p:spPr>
      </p:pic>
    </p:spTree>
    <p:extLst>
      <p:ext uri="{BB962C8B-B14F-4D97-AF65-F5344CB8AC3E}">
        <p14:creationId xmlns:p14="http://schemas.microsoft.com/office/powerpoint/2010/main" val="26897907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250" tmFilter="0, 0; .2, .5; .8, .5; 1, 0"/>
                                        <p:tgtEl>
                                          <p:spTgt spid="5"/>
                                        </p:tgtEl>
                                      </p:cBhvr>
                                    </p:animEffect>
                                    <p:animScale>
                                      <p:cBhvr>
                                        <p:cTn id="7" dur="6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340" y="3699802"/>
            <a:ext cx="10294180" cy="1191861"/>
          </a:xfrm>
        </p:spPr>
        <p:txBody>
          <a:bodyPr>
            <a:normAutofit/>
          </a:bodyPr>
          <a:lstStyle/>
          <a:p>
            <a:r>
              <a:rPr lang="pl-PL" sz="1800" dirty="0">
                <a:latin typeface="Arial" panose="020B0604020202020204" pitchFamily="34" charset="0"/>
                <a:cs typeface="Arial" panose="020B0604020202020204" pitchFamily="34" charset="0"/>
              </a:rPr>
              <a:t>Wiktoria Dobrowolska 1bb</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Karina Dukaczewska 1bb</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Hanna Szewczyk 1c</a:t>
            </a:r>
            <a:br>
              <a:rPr lang="pl-PL" sz="1800" dirty="0">
                <a:latin typeface="Arial" panose="020B0604020202020204" pitchFamily="34" charset="0"/>
                <a:cs typeface="Arial" panose="020B0604020202020204" pitchFamily="34" charset="0"/>
              </a:rPr>
            </a:br>
            <a:endParaRPr lang="pl-PL" sz="1800" dirty="0">
              <a:latin typeface="Arial" panose="020B0604020202020204" pitchFamily="34" charset="0"/>
              <a:cs typeface="Arial" panose="020B0604020202020204" pitchFamily="34" charset="0"/>
            </a:endParaRPr>
          </a:p>
        </p:txBody>
      </p:sp>
      <p:sp>
        <p:nvSpPr>
          <p:cNvPr id="4" name="Symbol zastępczy tekstu 3"/>
          <p:cNvSpPr>
            <a:spLocks noGrp="1"/>
          </p:cNvSpPr>
          <p:nvPr>
            <p:ph type="body" sz="half" idx="2"/>
          </p:nvPr>
        </p:nvSpPr>
        <p:spPr>
          <a:xfrm>
            <a:off x="140678" y="4712677"/>
            <a:ext cx="10153504" cy="1089727"/>
          </a:xfrm>
        </p:spPr>
        <p:txBody>
          <a:bodyPr>
            <a:normAutofit/>
          </a:bodyPr>
          <a:lstStyle/>
          <a:p>
            <a:r>
              <a:rPr lang="pl-PL" sz="1800" dirty="0"/>
              <a:t>XL Liceum Ogólnokształcące z Oddziałami Dwujęzycznymi im. Stefana Żeromskiego w Warszawie</a:t>
            </a:r>
          </a:p>
        </p:txBody>
      </p:sp>
      <p:pic>
        <p:nvPicPr>
          <p:cNvPr id="5" name="Grafika 4" descr="Ogień"/>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820654" y="4633217"/>
            <a:ext cx="1248646" cy="1248646"/>
          </a:xfrm>
          <a:prstGeom prst="rect">
            <a:avLst/>
          </a:prstGeom>
        </p:spPr>
      </p:pic>
    </p:spTree>
    <p:extLst>
      <p:ext uri="{BB962C8B-B14F-4D97-AF65-F5344CB8AC3E}">
        <p14:creationId xmlns:p14="http://schemas.microsoft.com/office/powerpoint/2010/main" val="42794473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250" tmFilter="0, 0; .2, .5; .8, .5; 1, 0"/>
                                        <p:tgtEl>
                                          <p:spTgt spid="5"/>
                                        </p:tgtEl>
                                      </p:cBhvr>
                                    </p:animEffect>
                                    <p:animScale>
                                      <p:cBhvr>
                                        <p:cTn id="7" dur="6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3654091" y="2888424"/>
            <a:ext cx="4682913" cy="1209145"/>
          </a:xfrm>
        </p:spPr>
        <p:txBody>
          <a:bodyPr/>
          <a:lstStyle/>
          <a:p>
            <a:pPr algn="ctr"/>
            <a:r>
              <a:rPr lang="en-US" dirty="0"/>
              <a:t>Factors affecting fire risk </a:t>
            </a:r>
            <a:r>
              <a:rPr lang="pl-PL" dirty="0"/>
              <a:t>in</a:t>
            </a:r>
            <a:r>
              <a:rPr lang="en-US" dirty="0"/>
              <a:t> forests</a:t>
            </a:r>
          </a:p>
        </p:txBody>
      </p:sp>
      <p:sp>
        <p:nvSpPr>
          <p:cNvPr id="5" name="Strzałka: w dół 4"/>
          <p:cNvSpPr/>
          <p:nvPr/>
        </p:nvSpPr>
        <p:spPr>
          <a:xfrm rot="7811691">
            <a:off x="2540498" y="2074154"/>
            <a:ext cx="661676" cy="1190741"/>
          </a:xfrm>
          <a:prstGeom prst="downArrow">
            <a:avLst>
              <a:gd name="adj1" fmla="val 27109"/>
              <a:gd name="adj2" fmla="val 86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Strzałka: w dół 5"/>
          <p:cNvSpPr/>
          <p:nvPr/>
        </p:nvSpPr>
        <p:spPr>
          <a:xfrm rot="2930494">
            <a:off x="3072632" y="3822864"/>
            <a:ext cx="661676" cy="1406571"/>
          </a:xfrm>
          <a:prstGeom prst="downArrow">
            <a:avLst>
              <a:gd name="adj1" fmla="val 38399"/>
              <a:gd name="adj2" fmla="val 86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Strzałka: w dół 6"/>
          <p:cNvSpPr/>
          <p:nvPr/>
        </p:nvSpPr>
        <p:spPr>
          <a:xfrm rot="9862446">
            <a:off x="4488025" y="1668357"/>
            <a:ext cx="661676" cy="1190741"/>
          </a:xfrm>
          <a:prstGeom prst="downArrow">
            <a:avLst>
              <a:gd name="adj1" fmla="val 27109"/>
              <a:gd name="adj2" fmla="val 86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Strzałka: w dół 7"/>
          <p:cNvSpPr/>
          <p:nvPr/>
        </p:nvSpPr>
        <p:spPr>
          <a:xfrm>
            <a:off x="5884306" y="4128743"/>
            <a:ext cx="661676" cy="1190741"/>
          </a:xfrm>
          <a:prstGeom prst="downArrow">
            <a:avLst>
              <a:gd name="adj1" fmla="val 27109"/>
              <a:gd name="adj2" fmla="val 86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Strzałka: w dół 8"/>
          <p:cNvSpPr/>
          <p:nvPr/>
        </p:nvSpPr>
        <p:spPr>
          <a:xfrm rot="20011609">
            <a:off x="7572556" y="4129124"/>
            <a:ext cx="661676" cy="1190741"/>
          </a:xfrm>
          <a:prstGeom prst="downArrow">
            <a:avLst>
              <a:gd name="adj1" fmla="val 27109"/>
              <a:gd name="adj2" fmla="val 86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Strzałka: w dół 9"/>
          <p:cNvSpPr/>
          <p:nvPr/>
        </p:nvSpPr>
        <p:spPr>
          <a:xfrm rot="12539563">
            <a:off x="6953854" y="1705474"/>
            <a:ext cx="661676" cy="1190741"/>
          </a:xfrm>
          <a:prstGeom prst="downArrow">
            <a:avLst>
              <a:gd name="adj1" fmla="val 27109"/>
              <a:gd name="adj2" fmla="val 86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Strzałka: w dół 10"/>
          <p:cNvSpPr/>
          <p:nvPr/>
        </p:nvSpPr>
        <p:spPr>
          <a:xfrm rot="16200000">
            <a:off x="8878961" y="2646435"/>
            <a:ext cx="661676" cy="1190741"/>
          </a:xfrm>
          <a:prstGeom prst="downArrow">
            <a:avLst>
              <a:gd name="adj1" fmla="val 27109"/>
              <a:gd name="adj2" fmla="val 86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pole tekstowe 11"/>
          <p:cNvSpPr txBox="1"/>
          <p:nvPr/>
        </p:nvSpPr>
        <p:spPr>
          <a:xfrm>
            <a:off x="673728" y="5533839"/>
            <a:ext cx="1952088"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Type of substrate / soil cover</a:t>
            </a:r>
          </a:p>
        </p:txBody>
      </p:sp>
      <p:sp>
        <p:nvSpPr>
          <p:cNvPr id="13" name="pole tekstowe 12"/>
          <p:cNvSpPr txBox="1"/>
          <p:nvPr/>
        </p:nvSpPr>
        <p:spPr>
          <a:xfrm>
            <a:off x="316320" y="1386236"/>
            <a:ext cx="2030546"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Age and type of trees</a:t>
            </a:r>
          </a:p>
        </p:txBody>
      </p:sp>
      <p:sp>
        <p:nvSpPr>
          <p:cNvPr id="15" name="pole tekstowe 14"/>
          <p:cNvSpPr txBox="1"/>
          <p:nvPr/>
        </p:nvSpPr>
        <p:spPr>
          <a:xfrm>
            <a:off x="3395806" y="400919"/>
            <a:ext cx="1858279"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Tourist and recreational values ​​of the forest</a:t>
            </a:r>
          </a:p>
        </p:txBody>
      </p:sp>
      <p:sp>
        <p:nvSpPr>
          <p:cNvPr id="16" name="pole tekstowe 15"/>
          <p:cNvSpPr txBox="1"/>
          <p:nvPr/>
        </p:nvSpPr>
        <p:spPr>
          <a:xfrm>
            <a:off x="5569572" y="5678970"/>
            <a:ext cx="259515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l-PL" dirty="0" err="1"/>
              <a:t>Settlement</a:t>
            </a:r>
            <a:r>
              <a:rPr lang="pl-PL" dirty="0"/>
              <a:t> of </a:t>
            </a:r>
            <a:r>
              <a:rPr lang="pl-PL" dirty="0" err="1"/>
              <a:t>sediment</a:t>
            </a:r>
            <a:endParaRPr lang="pl-PL" dirty="0"/>
          </a:p>
        </p:txBody>
      </p:sp>
      <p:sp>
        <p:nvSpPr>
          <p:cNvPr id="17" name="pole tekstowe 16"/>
          <p:cNvSpPr txBox="1"/>
          <p:nvPr/>
        </p:nvSpPr>
        <p:spPr>
          <a:xfrm>
            <a:off x="8658905" y="5540469"/>
            <a:ext cx="2595155"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Intensity of development of forest areas</a:t>
            </a:r>
          </a:p>
        </p:txBody>
      </p:sp>
      <p:sp>
        <p:nvSpPr>
          <p:cNvPr id="18" name="pole tekstowe 17"/>
          <p:cNvSpPr txBox="1"/>
          <p:nvPr/>
        </p:nvSpPr>
        <p:spPr>
          <a:xfrm>
            <a:off x="6706739" y="604517"/>
            <a:ext cx="259515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Road network and the intensity of traffic</a:t>
            </a:r>
          </a:p>
        </p:txBody>
      </p:sp>
      <p:sp>
        <p:nvSpPr>
          <p:cNvPr id="19" name="pole tekstowe 18"/>
          <p:cNvSpPr txBox="1"/>
          <p:nvPr/>
        </p:nvSpPr>
        <p:spPr>
          <a:xfrm>
            <a:off x="10504512" y="2997865"/>
            <a:ext cx="1790741"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l-PL"/>
              <a:t>Local conditions</a:t>
            </a:r>
            <a:endParaRPr lang="pl-PL" dirty="0"/>
          </a:p>
        </p:txBody>
      </p:sp>
      <p:sp>
        <p:nvSpPr>
          <p:cNvPr id="23" name="Para nawiasów 22"/>
          <p:cNvSpPr/>
          <p:nvPr/>
        </p:nvSpPr>
        <p:spPr>
          <a:xfrm>
            <a:off x="350334" y="1348975"/>
            <a:ext cx="1981742" cy="707418"/>
          </a:xfrm>
          <a:prstGeom prst="bracket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4" name="Para nawiasów 23"/>
          <p:cNvSpPr/>
          <p:nvPr/>
        </p:nvSpPr>
        <p:spPr>
          <a:xfrm>
            <a:off x="629426" y="5238098"/>
            <a:ext cx="1996390" cy="1191828"/>
          </a:xfrm>
          <a:prstGeom prst="bracket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5" name="Para nawiasów 24"/>
          <p:cNvSpPr/>
          <p:nvPr/>
        </p:nvSpPr>
        <p:spPr>
          <a:xfrm>
            <a:off x="3463140" y="400919"/>
            <a:ext cx="1753492" cy="1257594"/>
          </a:xfrm>
          <a:prstGeom prst="bracket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6" name="Para nawiasów 25"/>
          <p:cNvSpPr/>
          <p:nvPr/>
        </p:nvSpPr>
        <p:spPr>
          <a:xfrm>
            <a:off x="5382706" y="5711591"/>
            <a:ext cx="1959138" cy="581087"/>
          </a:xfrm>
          <a:prstGeom prst="bracket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7" name="Para nawiasów 26"/>
          <p:cNvSpPr/>
          <p:nvPr/>
        </p:nvSpPr>
        <p:spPr>
          <a:xfrm>
            <a:off x="8731840" y="5404917"/>
            <a:ext cx="2522219" cy="1075371"/>
          </a:xfrm>
          <a:prstGeom prst="bracket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8" name="Para nawiasów 27"/>
          <p:cNvSpPr/>
          <p:nvPr/>
        </p:nvSpPr>
        <p:spPr>
          <a:xfrm>
            <a:off x="6719465" y="479199"/>
            <a:ext cx="2592804" cy="869776"/>
          </a:xfrm>
          <a:prstGeom prst="bracket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9" name="Para nawiasów 28"/>
          <p:cNvSpPr/>
          <p:nvPr/>
        </p:nvSpPr>
        <p:spPr>
          <a:xfrm>
            <a:off x="10282074" y="3030486"/>
            <a:ext cx="1658414" cy="581087"/>
          </a:xfrm>
          <a:prstGeom prst="bracket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pic>
        <p:nvPicPr>
          <p:cNvPr id="20" name="Grafika 19" descr="Ogień"/>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96859" y="654045"/>
            <a:ext cx="1248646" cy="1248646"/>
          </a:xfrm>
          <a:prstGeom prst="rect">
            <a:avLst/>
          </a:prstGeom>
        </p:spPr>
      </p:pic>
    </p:spTree>
    <p:extLst>
      <p:ext uri="{BB962C8B-B14F-4D97-AF65-F5344CB8AC3E}">
        <p14:creationId xmlns:p14="http://schemas.microsoft.com/office/powerpoint/2010/main" val="4848612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250" tmFilter="0, 0; .2, .5; .8, .5; 1, 0"/>
                                        <p:tgtEl>
                                          <p:spTgt spid="20"/>
                                        </p:tgtEl>
                                      </p:cBhvr>
                                    </p:animEffect>
                                    <p:animScale>
                                      <p:cBhvr>
                                        <p:cTn id="7" dur="625" autoRev="1" fill="hold"/>
                                        <p:tgtEl>
                                          <p:spTgt spid="20"/>
                                        </p:tgtEl>
                                      </p:cBhvr>
                                      <p:by x="105000" y="105000"/>
                                    </p:animScale>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225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3250"/>
                            </p:stCondLst>
                            <p:childTnLst>
                              <p:par>
                                <p:cTn id="46" presetID="53" presetClass="entr" presetSubtype="1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par>
                          <p:cTn id="51" fill="hold">
                            <p:stCondLst>
                              <p:cond delay="3750"/>
                            </p:stCondLst>
                            <p:childTnLst>
                              <p:par>
                                <p:cTn id="52" presetID="10"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par>
                          <p:cTn id="58" fill="hold">
                            <p:stCondLst>
                              <p:cond delay="425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475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par>
                          <p:cTn id="77" fill="hold">
                            <p:stCondLst>
                              <p:cond delay="575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par>
                          <p:cTn id="84" fill="hold">
                            <p:stCondLst>
                              <p:cond delay="6250"/>
                            </p:stCondLst>
                            <p:childTnLst>
                              <p:par>
                                <p:cTn id="85" presetID="53" presetClass="entr" presetSubtype="16"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p:cTn id="87" dur="500" fill="hold"/>
                                        <p:tgtEl>
                                          <p:spTgt spid="6"/>
                                        </p:tgtEl>
                                        <p:attrNameLst>
                                          <p:attrName>ppt_w</p:attrName>
                                        </p:attrNameLst>
                                      </p:cBhvr>
                                      <p:tavLst>
                                        <p:tav tm="0">
                                          <p:val>
                                            <p:fltVal val="0"/>
                                          </p:val>
                                        </p:tav>
                                        <p:tav tm="100000">
                                          <p:val>
                                            <p:strVal val="#ppt_w"/>
                                          </p:val>
                                        </p:tav>
                                      </p:tavLst>
                                    </p:anim>
                                    <p:anim calcmode="lin" valueType="num">
                                      <p:cBhvr>
                                        <p:cTn id="88" dur="500" fill="hold"/>
                                        <p:tgtEl>
                                          <p:spTgt spid="6"/>
                                        </p:tgtEl>
                                        <p:attrNameLst>
                                          <p:attrName>ppt_h</p:attrName>
                                        </p:attrNameLst>
                                      </p:cBhvr>
                                      <p:tavLst>
                                        <p:tav tm="0">
                                          <p:val>
                                            <p:fltVal val="0"/>
                                          </p:val>
                                        </p:tav>
                                        <p:tav tm="100000">
                                          <p:val>
                                            <p:strVal val="#ppt_h"/>
                                          </p:val>
                                        </p:tav>
                                      </p:tavLst>
                                    </p:anim>
                                    <p:animEffect transition="in" filter="fade">
                                      <p:cBhvr>
                                        <p:cTn id="89" dur="500"/>
                                        <p:tgtEl>
                                          <p:spTgt spid="6"/>
                                        </p:tgtEl>
                                      </p:cBhvr>
                                    </p:animEffect>
                                  </p:childTnLst>
                                </p:cTn>
                              </p:par>
                            </p:childTnLst>
                          </p:cTn>
                        </p:par>
                        <p:par>
                          <p:cTn id="90" fill="hold">
                            <p:stCondLst>
                              <p:cond delay="6750"/>
                            </p:stCondLst>
                            <p:childTnLst>
                              <p:par>
                                <p:cTn id="91" presetID="10" presetClass="entr" presetSubtype="0"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5" grpId="0"/>
      <p:bldP spid="16" grpId="0"/>
      <p:bldP spid="17" grpId="0"/>
      <p:bldP spid="18" grpId="0"/>
      <p:bldP spid="19" grpId="0"/>
      <p:bldP spid="23" grpId="0" animBg="1"/>
      <p:bldP spid="24" grpId="0" animBg="1"/>
      <p:bldP spid="25" grpId="0" animBg="1"/>
      <p:bldP spid="26"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970671" y="604911"/>
            <a:ext cx="9439421" cy="1200329"/>
          </a:xfrm>
          <a:prstGeom prst="rect">
            <a:avLst/>
          </a:prstGeom>
        </p:spPr>
        <p:txBody>
          <a:bodyPr wrap="square">
            <a:spAutoFit/>
          </a:bodyPr>
          <a:lstStyle/>
          <a:p>
            <a:pPr algn="ctr"/>
            <a:r>
              <a:rPr lang="pl-PL" sz="3600" dirty="0"/>
              <a:t>SEASON COULDN’T BE SO IMPORTANT… COULD BE?</a:t>
            </a:r>
          </a:p>
        </p:txBody>
      </p:sp>
      <p:sp>
        <p:nvSpPr>
          <p:cNvPr id="4" name="Prostokąt 3"/>
          <p:cNvSpPr/>
          <p:nvPr/>
        </p:nvSpPr>
        <p:spPr>
          <a:xfrm>
            <a:off x="731520" y="2208627"/>
            <a:ext cx="10621108" cy="3416320"/>
          </a:xfrm>
          <a:prstGeom prst="rect">
            <a:avLst/>
          </a:prstGeom>
        </p:spPr>
        <p:txBody>
          <a:bodyPr wrap="square">
            <a:spAutoFit/>
          </a:bodyPr>
          <a:lstStyle/>
          <a:p>
            <a:r>
              <a:rPr lang="en-US"/>
              <a:t>The fire hazard in our climate zone appears since the beginning of spring when the snow cover disappears. At this time, particularly susceptible to inflammation are forests where there are significant amounts of flammable materials such as: dry forest floor vegetation, fallen leaves, brushwood, post-operative residues. Forest fire also affects the neighborhood of wasteland, meadows and pastures. With the growth of fleece and foliage of trees, as the water content of (green) biomass increases, the risk of fire decreases. At the turn of spring and summer, the threat is increasing again, especially in places where blueberry berry (black berry) occurs when people start gathering fruit. In summer, strong solar radiation increases the risk of fire, mainly in drywood (BS) and fresh birch habitats (BSs), and then in other boric habitats, as a result of freezing and sowing of fleece plants (mainly grasses). An important factor shaping the threat at this time is the length of the day. In the autumn, low temperatures and higher air humidity cause the threat to decrease again.</a:t>
            </a:r>
            <a:endParaRPr lang="en-US" dirty="0"/>
          </a:p>
        </p:txBody>
      </p:sp>
      <p:pic>
        <p:nvPicPr>
          <p:cNvPr id="5" name="Grafika 4" descr="Ogień"/>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96859" y="654045"/>
            <a:ext cx="1248646" cy="1248646"/>
          </a:xfrm>
          <a:prstGeom prst="rect">
            <a:avLst/>
          </a:prstGeom>
        </p:spPr>
      </p:pic>
    </p:spTree>
    <p:extLst>
      <p:ext uri="{BB962C8B-B14F-4D97-AF65-F5344CB8AC3E}">
        <p14:creationId xmlns:p14="http://schemas.microsoft.com/office/powerpoint/2010/main" val="5780087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250" tmFilter="0, 0; .2, .5; .8, .5; 1, 0"/>
                                        <p:tgtEl>
                                          <p:spTgt spid="5"/>
                                        </p:tgtEl>
                                      </p:cBhvr>
                                    </p:animEffect>
                                    <p:animScale>
                                      <p:cBhvr>
                                        <p:cTn id="7" dur="6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170335" y="993504"/>
            <a:ext cx="4139275" cy="646331"/>
          </a:xfrm>
          <a:prstGeom prst="rect">
            <a:avLst/>
          </a:prstGeom>
        </p:spPr>
        <p:txBody>
          <a:bodyPr wrap="none">
            <a:spAutoFit/>
          </a:bodyPr>
          <a:lstStyle/>
          <a:p>
            <a:r>
              <a:rPr lang="pl-PL" sz="3600"/>
              <a:t>What else matters?</a:t>
            </a:r>
            <a:endParaRPr lang="pl-PL" sz="3600" dirty="0"/>
          </a:p>
        </p:txBody>
      </p:sp>
      <p:sp>
        <p:nvSpPr>
          <p:cNvPr id="3" name="Prostokąt 2"/>
          <p:cNvSpPr/>
          <p:nvPr/>
        </p:nvSpPr>
        <p:spPr>
          <a:xfrm>
            <a:off x="1069144" y="2138290"/>
            <a:ext cx="8187398" cy="3139321"/>
          </a:xfrm>
          <a:prstGeom prst="rect">
            <a:avLst/>
          </a:prstGeom>
        </p:spPr>
        <p:txBody>
          <a:bodyPr wrap="square">
            <a:spAutoFit/>
          </a:bodyPr>
          <a:lstStyle/>
          <a:p>
            <a:r>
              <a:rPr lang="en-US" dirty="0"/>
              <a:t>The degree of forest fire risk in different seasons is shaped by meteorological conditions. They primarily depend on the susceptibility to inflammation of combustible materials located in the forest or its vicinity.</a:t>
            </a:r>
          </a:p>
          <a:p>
            <a:r>
              <a:rPr lang="en-US" dirty="0"/>
              <a:t>     </a:t>
            </a:r>
            <a:r>
              <a:rPr lang="pl-PL" dirty="0"/>
              <a:t>S</a:t>
            </a:r>
            <a:r>
              <a:rPr lang="en-US" dirty="0" err="1"/>
              <a:t>ignificance</a:t>
            </a:r>
            <a:r>
              <a:rPr lang="pl-PL" dirty="0"/>
              <a:t> </a:t>
            </a:r>
            <a:r>
              <a:rPr lang="pl-PL" dirty="0" err="1"/>
              <a:t>also</a:t>
            </a:r>
            <a:r>
              <a:rPr lang="en-US" dirty="0"/>
              <a:t> </a:t>
            </a:r>
            <a:r>
              <a:rPr lang="pl-PL" dirty="0" err="1"/>
              <a:t>have</a:t>
            </a:r>
            <a:r>
              <a:rPr lang="en-US" dirty="0"/>
              <a:t>: </a:t>
            </a:r>
          </a:p>
          <a:p>
            <a:pPr marL="285750" indent="-285750">
              <a:buFont typeface="Wingdings" panose="05000000000000000000" pitchFamily="2" charset="2"/>
              <a:buChar char="v"/>
            </a:pPr>
            <a:r>
              <a:rPr lang="en-US" dirty="0"/>
              <a:t>precipitation, </a:t>
            </a:r>
          </a:p>
          <a:p>
            <a:pPr marL="285750" indent="-285750">
              <a:buFont typeface="Wingdings" panose="05000000000000000000" pitchFamily="2" charset="2"/>
              <a:buChar char="v"/>
            </a:pPr>
            <a:r>
              <a:rPr lang="en-US" dirty="0"/>
              <a:t>air temperature, </a:t>
            </a:r>
          </a:p>
          <a:p>
            <a:pPr marL="285750" indent="-285750">
              <a:buFont typeface="Wingdings" panose="05000000000000000000" pitchFamily="2" charset="2"/>
              <a:buChar char="v"/>
            </a:pPr>
            <a:r>
              <a:rPr lang="en-US" dirty="0"/>
              <a:t>air humidity, </a:t>
            </a:r>
          </a:p>
          <a:p>
            <a:pPr marL="285750" indent="-285750">
              <a:buFont typeface="Wingdings" panose="05000000000000000000" pitchFamily="2" charset="2"/>
              <a:buChar char="v"/>
            </a:pPr>
            <a:r>
              <a:rPr lang="pl-PL" dirty="0"/>
              <a:t>w</a:t>
            </a:r>
            <a:r>
              <a:rPr lang="en-US" dirty="0" err="1"/>
              <a:t>ind</a:t>
            </a:r>
            <a:r>
              <a:rPr lang="en-US" dirty="0"/>
              <a:t> speed and direction, </a:t>
            </a:r>
          </a:p>
          <a:p>
            <a:pPr marL="285750" indent="-285750">
              <a:buFont typeface="Wingdings" panose="05000000000000000000" pitchFamily="2" charset="2"/>
              <a:buChar char="v"/>
            </a:pPr>
            <a:r>
              <a:rPr lang="en-US" dirty="0"/>
              <a:t>frequency of change of direction and wind speed as a function of time,</a:t>
            </a:r>
          </a:p>
          <a:p>
            <a:pPr marL="285750" indent="-285750">
              <a:buFont typeface="Wingdings" panose="05000000000000000000" pitchFamily="2" charset="2"/>
              <a:buChar char="v"/>
            </a:pPr>
            <a:r>
              <a:rPr lang="pl-PL" dirty="0"/>
              <a:t>i</a:t>
            </a:r>
            <a:r>
              <a:rPr lang="en-US" dirty="0" err="1"/>
              <a:t>ntensity</a:t>
            </a:r>
            <a:r>
              <a:rPr lang="en-US" dirty="0"/>
              <a:t> of solar radiation, </a:t>
            </a:r>
          </a:p>
          <a:p>
            <a:pPr marL="285750" indent="-285750">
              <a:buFont typeface="Wingdings" panose="05000000000000000000" pitchFamily="2" charset="2"/>
              <a:buChar char="v"/>
            </a:pPr>
            <a:r>
              <a:rPr lang="pl-PL" dirty="0"/>
              <a:t>c</a:t>
            </a:r>
            <a:r>
              <a:rPr lang="en-US" dirty="0" err="1"/>
              <a:t>loudy</a:t>
            </a:r>
            <a:endParaRPr lang="en-US" dirty="0"/>
          </a:p>
        </p:txBody>
      </p:sp>
      <p:pic>
        <p:nvPicPr>
          <p:cNvPr id="4" name="Grafika 3" descr="Ogień"/>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96859" y="654045"/>
            <a:ext cx="1248646" cy="1248646"/>
          </a:xfrm>
          <a:prstGeom prst="rect">
            <a:avLst/>
          </a:prstGeom>
        </p:spPr>
      </p:pic>
    </p:spTree>
    <p:extLst>
      <p:ext uri="{BB962C8B-B14F-4D97-AF65-F5344CB8AC3E}">
        <p14:creationId xmlns:p14="http://schemas.microsoft.com/office/powerpoint/2010/main" val="26354961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250" tmFilter="0, 0; .2, .5; .8, .5; 1, 0"/>
                                        <p:tgtEl>
                                          <p:spTgt spid="4"/>
                                        </p:tgtEl>
                                      </p:cBhvr>
                                    </p:animEffect>
                                    <p:animScale>
                                      <p:cBhvr>
                                        <p:cTn id="7" dur="625" autoRev="1" fill="hold"/>
                                        <p:tgtEl>
                                          <p:spTgt spid="4"/>
                                        </p:tgtEl>
                                      </p:cBhvr>
                                      <p:by x="105000" y="105000"/>
                                    </p:animScale>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50"/>
                                        <p:tgtEl>
                                          <p:spTgt spid="3">
                                            <p:txEl>
                                              <p:pRg st="3" end="3"/>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750"/>
                                        <p:tgtEl>
                                          <p:spTgt spid="3">
                                            <p:txEl>
                                              <p:pRg st="5" end="5"/>
                                            </p:txEl>
                                          </p:spTgt>
                                        </p:tgtEl>
                                      </p:cBhvr>
                                    </p:animEffect>
                                  </p:childTnLst>
                                </p:cTn>
                              </p:par>
                            </p:childTnLst>
                          </p:cTn>
                        </p:par>
                        <p:par>
                          <p:cTn id="24" fill="hold">
                            <p:stCondLst>
                              <p:cond delay="425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750"/>
                                        <p:tgtEl>
                                          <p:spTgt spid="3">
                                            <p:txEl>
                                              <p:pRg st="6" end="6"/>
                                            </p:txEl>
                                          </p:spTgt>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750"/>
                                        <p:tgtEl>
                                          <p:spTgt spid="3">
                                            <p:txEl>
                                              <p:pRg st="7" end="7"/>
                                            </p:txEl>
                                          </p:spTgt>
                                        </p:tgtEl>
                                      </p:cBhvr>
                                    </p:animEffect>
                                  </p:childTnLst>
                                </p:cTn>
                              </p:par>
                            </p:childTnLst>
                          </p:cTn>
                        </p:par>
                        <p:par>
                          <p:cTn id="32" fill="hold">
                            <p:stCondLst>
                              <p:cond delay="575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63349" y="1035706"/>
            <a:ext cx="5880136" cy="707886"/>
          </a:xfrm>
          <a:prstGeom prst="rect">
            <a:avLst/>
          </a:prstGeom>
        </p:spPr>
        <p:txBody>
          <a:bodyPr wrap="none">
            <a:spAutoFit/>
          </a:bodyPr>
          <a:lstStyle/>
          <a:p>
            <a:r>
              <a:rPr lang="pl-PL" sz="4000" dirty="0"/>
              <a:t>ZAPOBIEGANIE POŻAROM</a:t>
            </a:r>
          </a:p>
        </p:txBody>
      </p:sp>
      <p:sp>
        <p:nvSpPr>
          <p:cNvPr id="3" name="Prostokąt 2"/>
          <p:cNvSpPr/>
          <p:nvPr/>
        </p:nvSpPr>
        <p:spPr>
          <a:xfrm>
            <a:off x="1106659" y="2479321"/>
            <a:ext cx="6096000" cy="1477328"/>
          </a:xfrm>
          <a:prstGeom prst="rect">
            <a:avLst/>
          </a:prstGeom>
        </p:spPr>
        <p:txBody>
          <a:bodyPr>
            <a:spAutoFit/>
          </a:bodyPr>
          <a:lstStyle/>
          <a:p>
            <a:r>
              <a:rPr lang="pl-PL" dirty="0"/>
              <a:t>Zapobieganie pożarom to wielorakie działania, których celem jest niedopuszczenie do powstania pożaru, opóźnianie jego rozwoju oraz ograniczanie powierzchni obejmowanej przez ogień, aż do czasu podjęcia działań gaśniczych.</a:t>
            </a:r>
          </a:p>
        </p:txBody>
      </p:sp>
      <p:pic>
        <p:nvPicPr>
          <p:cNvPr id="4" name="Obraz 3"/>
          <p:cNvPicPr>
            <a:picLocks noChangeAspect="1"/>
          </p:cNvPicPr>
          <p:nvPr/>
        </p:nvPicPr>
        <p:blipFill>
          <a:blip r:embed="rId2" cstate="print"/>
          <a:stretch>
            <a:fillRect/>
          </a:stretch>
        </p:blipFill>
        <p:spPr>
          <a:xfrm>
            <a:off x="-414998" y="-2057277"/>
            <a:ext cx="15920136" cy="8915277"/>
          </a:xfrm>
          <a:prstGeom prst="rect">
            <a:avLst/>
          </a:prstGeom>
        </p:spPr>
      </p:pic>
      <p:sp>
        <p:nvSpPr>
          <p:cNvPr id="5" name="Prostokąt 4"/>
          <p:cNvSpPr/>
          <p:nvPr/>
        </p:nvSpPr>
        <p:spPr>
          <a:xfrm>
            <a:off x="4042054" y="533652"/>
            <a:ext cx="4196983" cy="707886"/>
          </a:xfrm>
          <a:prstGeom prst="rect">
            <a:avLst/>
          </a:prstGeom>
        </p:spPr>
        <p:txBody>
          <a:bodyPr wrap="none">
            <a:spAutoFit/>
          </a:bodyPr>
          <a:lstStyle/>
          <a:p>
            <a:r>
              <a:rPr lang="pl-PL" sz="4000" dirty="0"/>
              <a:t>FIRE PREVENTION</a:t>
            </a:r>
          </a:p>
        </p:txBody>
      </p:sp>
      <p:sp>
        <p:nvSpPr>
          <p:cNvPr id="6" name="Prostokąt 5"/>
          <p:cNvSpPr/>
          <p:nvPr/>
        </p:nvSpPr>
        <p:spPr>
          <a:xfrm>
            <a:off x="2931881" y="2310044"/>
            <a:ext cx="7723163" cy="1815882"/>
          </a:xfrm>
          <a:prstGeom prst="rect">
            <a:avLst/>
          </a:prstGeom>
        </p:spPr>
        <p:txBody>
          <a:bodyPr wrap="square">
            <a:spAutoFit/>
          </a:bodyPr>
          <a:lstStyle/>
          <a:p>
            <a:r>
              <a:rPr lang="en-US" sz="2800" dirty="0">
                <a:solidFill>
                  <a:schemeClr val="tx1">
                    <a:lumMod val="50000"/>
                  </a:schemeClr>
                </a:solidFill>
              </a:rPr>
              <a:t>Fire prevention is a multifaceted effort to prevent fire, delay its development, and reduce the area covered by fire until the firefighting measures are taken</a:t>
            </a:r>
            <a:r>
              <a:rPr lang="pl-PL" sz="2800" dirty="0">
                <a:solidFill>
                  <a:schemeClr val="tx1">
                    <a:lumMod val="50000"/>
                  </a:schemeClr>
                </a:solidFill>
              </a:rPr>
              <a:t>.</a:t>
            </a:r>
          </a:p>
        </p:txBody>
      </p:sp>
    </p:spTree>
    <p:extLst>
      <p:ext uri="{BB962C8B-B14F-4D97-AF65-F5344CB8AC3E}">
        <p14:creationId xmlns:p14="http://schemas.microsoft.com/office/powerpoint/2010/main" val="29894409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801858" y="625866"/>
            <a:ext cx="9613900" cy="1081088"/>
          </a:xfrm>
        </p:spPr>
        <p:txBody>
          <a:bodyPr/>
          <a:lstStyle/>
          <a:p>
            <a:pPr algn="ctr"/>
            <a:r>
              <a:rPr lang="pl-PL" dirty="0" err="1"/>
              <a:t>Firebreaks</a:t>
            </a:r>
            <a:r>
              <a:rPr lang="pl-PL" dirty="0"/>
              <a:t> in </a:t>
            </a:r>
            <a:r>
              <a:rPr lang="pl-PL" dirty="0" err="1"/>
              <a:t>forests</a:t>
            </a:r>
            <a:endParaRPr lang="pl-PL" dirty="0"/>
          </a:p>
        </p:txBody>
      </p:sp>
      <p:sp>
        <p:nvSpPr>
          <p:cNvPr id="3" name="Symbol zastępczy zawartości 2"/>
          <p:cNvSpPr>
            <a:spLocks noGrp="1"/>
          </p:cNvSpPr>
          <p:nvPr>
            <p:ph sz="half" idx="4294967295"/>
          </p:nvPr>
        </p:nvSpPr>
        <p:spPr>
          <a:xfrm>
            <a:off x="647114" y="2316168"/>
            <a:ext cx="4882784" cy="3703719"/>
          </a:xfrm>
        </p:spPr>
        <p:txBody>
          <a:bodyPr>
            <a:normAutofit/>
          </a:bodyPr>
          <a:lstStyle/>
          <a:p>
            <a:pPr marL="0" indent="0">
              <a:buNone/>
            </a:pPr>
            <a:r>
              <a:rPr lang="pl-PL" dirty="0"/>
              <a:t>„</a:t>
            </a:r>
            <a:r>
              <a:rPr lang="en-US" dirty="0"/>
              <a:t>The fire</a:t>
            </a:r>
            <a:r>
              <a:rPr lang="pl-PL" dirty="0" err="1"/>
              <a:t>breaks</a:t>
            </a:r>
            <a:r>
              <a:rPr lang="pl-PL" dirty="0"/>
              <a:t> </a:t>
            </a:r>
            <a:r>
              <a:rPr lang="en-US" dirty="0"/>
              <a:t>is understood to be a system of stands of different widths subjected to special economic and orderly processing or surface deforestation and purification to the mineral layer." ... We know that the definition may not be clear, so next we have posted a photo</a:t>
            </a:r>
          </a:p>
        </p:txBody>
      </p:sp>
      <p:pic>
        <p:nvPicPr>
          <p:cNvPr id="7" name="Symbol zastępczy zawartości 6"/>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7047914" y="16652"/>
            <a:ext cx="5144086" cy="6860180"/>
          </a:xfrm>
        </p:spPr>
      </p:pic>
    </p:spTree>
    <p:extLst>
      <p:ext uri="{BB962C8B-B14F-4D97-AF65-F5344CB8AC3E}">
        <p14:creationId xmlns:p14="http://schemas.microsoft.com/office/powerpoint/2010/main" val="41539544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393895" y="752475"/>
            <a:ext cx="9613900" cy="1081088"/>
          </a:xfrm>
        </p:spPr>
        <p:txBody>
          <a:bodyPr/>
          <a:lstStyle/>
          <a:p>
            <a:pPr algn="ctr"/>
            <a:r>
              <a:rPr lang="pl-PL" dirty="0"/>
              <a:t>„FIRE IN THE MEDIA”</a:t>
            </a:r>
          </a:p>
        </p:txBody>
      </p:sp>
      <p:sp>
        <p:nvSpPr>
          <p:cNvPr id="3" name="Symbol zastępczy zawartości 2"/>
          <p:cNvSpPr>
            <a:spLocks noGrp="1"/>
          </p:cNvSpPr>
          <p:nvPr>
            <p:ph sz="half" idx="4294967295"/>
          </p:nvPr>
        </p:nvSpPr>
        <p:spPr>
          <a:xfrm>
            <a:off x="225083" y="2222695"/>
            <a:ext cx="11408899" cy="3681218"/>
          </a:xfrm>
        </p:spPr>
        <p:txBody>
          <a:bodyPr>
            <a:normAutofit/>
          </a:bodyPr>
          <a:lstStyle/>
          <a:p>
            <a:pPr marL="0" indent="0">
              <a:buNone/>
            </a:pPr>
            <a:r>
              <a:rPr lang="en-US" dirty="0"/>
              <a:t>Man is the main culprit of fires, hence the basis of information and warnings and propaganda directed to people should be detailed monitoring of the causes, time and location of fires. As the fire risk increases over the year and the number of fires increases, this activity needs to be intensified, using the press, radio and television, and involving people and institutions of high trust and authority. The media has the greatest influence on shaping public awareness. Stigma by the media bad behavior towards nature brings extraordinary effects. The whole activity in this respect is reduced to inducing appropriate behavior in the forest and its surroundings and accepting the restrictions (</a:t>
            </a:r>
            <a:r>
              <a:rPr lang="en-US" dirty="0" err="1"/>
              <a:t>eg</a:t>
            </a:r>
            <a:r>
              <a:rPr lang="en-US" dirty="0"/>
              <a:t> banning access to forests).</a:t>
            </a:r>
          </a:p>
        </p:txBody>
      </p:sp>
      <p:pic>
        <p:nvPicPr>
          <p:cNvPr id="4" name="Grafika 3" descr="Ogień"/>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96859" y="654045"/>
            <a:ext cx="1248646" cy="1248646"/>
          </a:xfrm>
          <a:prstGeom prst="rect">
            <a:avLst/>
          </a:prstGeom>
        </p:spPr>
      </p:pic>
    </p:spTree>
    <p:extLst>
      <p:ext uri="{BB962C8B-B14F-4D97-AF65-F5344CB8AC3E}">
        <p14:creationId xmlns:p14="http://schemas.microsoft.com/office/powerpoint/2010/main" val="34624121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250" tmFilter="0, 0; .2, .5; .8, .5; 1, 0"/>
                                        <p:tgtEl>
                                          <p:spTgt spid="4"/>
                                        </p:tgtEl>
                                      </p:cBhvr>
                                    </p:animEffect>
                                    <p:animScale>
                                      <p:cBhvr>
                                        <p:cTn id="7" dur="6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752475"/>
            <a:ext cx="9613900" cy="1081088"/>
          </a:xfrm>
        </p:spPr>
        <p:txBody>
          <a:bodyPr/>
          <a:lstStyle/>
          <a:p>
            <a:pPr algn="ctr"/>
            <a:r>
              <a:rPr lang="pl-PL" dirty="0"/>
              <a:t>DIFFERENT PEOPLE, DIFFERENT METHODS</a:t>
            </a:r>
          </a:p>
        </p:txBody>
      </p:sp>
      <p:sp>
        <p:nvSpPr>
          <p:cNvPr id="3" name="Symbol zastępczy zawartości 2"/>
          <p:cNvSpPr>
            <a:spLocks noGrp="1"/>
          </p:cNvSpPr>
          <p:nvPr>
            <p:ph sz="half" idx="4294967295"/>
          </p:nvPr>
        </p:nvSpPr>
        <p:spPr>
          <a:xfrm>
            <a:off x="323557" y="1833563"/>
            <a:ext cx="10002129" cy="3744912"/>
          </a:xfrm>
        </p:spPr>
        <p:txBody>
          <a:bodyPr/>
          <a:lstStyle/>
          <a:p>
            <a:pPr marL="0" indent="0">
              <a:buNone/>
            </a:pPr>
            <a:r>
              <a:rPr lang="en-US" dirty="0"/>
              <a:t>Different types of propaganda should be used for groups differentiated by age, education or place of residence and avoid repeating the same passwords, graphic designs or ideas</a:t>
            </a:r>
          </a:p>
        </p:txBody>
      </p:sp>
      <p:pic>
        <p:nvPicPr>
          <p:cNvPr id="5" name="Obraz 4"/>
          <p:cNvPicPr>
            <a:picLocks noChangeAspect="1"/>
          </p:cNvPicPr>
          <p:nvPr/>
        </p:nvPicPr>
        <p:blipFill>
          <a:blip r:embed="rId2" cstate="print"/>
          <a:stretch>
            <a:fillRect/>
          </a:stretch>
        </p:blipFill>
        <p:spPr>
          <a:xfrm>
            <a:off x="155159" y="3175652"/>
            <a:ext cx="5494306" cy="3076811"/>
          </a:xfrm>
          <a:prstGeom prst="rect">
            <a:avLst/>
          </a:prstGeom>
        </p:spPr>
      </p:pic>
      <p:pic>
        <p:nvPicPr>
          <p:cNvPr id="6" name="Obraz 5"/>
          <p:cNvPicPr>
            <a:picLocks noChangeAspect="1"/>
          </p:cNvPicPr>
          <p:nvPr/>
        </p:nvPicPr>
        <p:blipFill>
          <a:blip r:embed="rId3" cstate="print"/>
          <a:stretch>
            <a:fillRect/>
          </a:stretch>
        </p:blipFill>
        <p:spPr>
          <a:xfrm>
            <a:off x="6603747" y="3175652"/>
            <a:ext cx="5469886" cy="3076811"/>
          </a:xfrm>
          <a:prstGeom prst="rect">
            <a:avLst/>
          </a:prstGeom>
        </p:spPr>
      </p:pic>
      <p:sp>
        <p:nvSpPr>
          <p:cNvPr id="7" name="pole tekstowe 6"/>
          <p:cNvSpPr txBox="1"/>
          <p:nvPr/>
        </p:nvSpPr>
        <p:spPr>
          <a:xfrm>
            <a:off x="3110695" y="6252463"/>
            <a:ext cx="6761019" cy="338554"/>
          </a:xfrm>
          <a:prstGeom prst="rect">
            <a:avLst/>
          </a:prstGeom>
          <a:noFill/>
        </p:spPr>
        <p:txBody>
          <a:bodyPr wrap="square" rtlCol="0">
            <a:spAutoFit/>
          </a:bodyPr>
          <a:lstStyle/>
          <a:p>
            <a:r>
              <a:rPr lang="en-US" sz="1600" dirty="0"/>
              <a:t>Tears will not extinguish the fire - "</a:t>
            </a:r>
            <a:r>
              <a:rPr lang="pl-PL" sz="1600" dirty="0"/>
              <a:t> Świadomi zagrożenia</a:t>
            </a:r>
            <a:r>
              <a:rPr lang="en-US" sz="1600" dirty="0"/>
              <a:t>" campaign</a:t>
            </a:r>
          </a:p>
        </p:txBody>
      </p:sp>
      <p:pic>
        <p:nvPicPr>
          <p:cNvPr id="8" name="Grafika 7" descr="Ogień"/>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96859" y="654045"/>
            <a:ext cx="1248646" cy="1248646"/>
          </a:xfrm>
          <a:prstGeom prst="rect">
            <a:avLst/>
          </a:prstGeom>
        </p:spPr>
      </p:pic>
    </p:spTree>
    <p:extLst>
      <p:ext uri="{BB962C8B-B14F-4D97-AF65-F5344CB8AC3E}">
        <p14:creationId xmlns:p14="http://schemas.microsoft.com/office/powerpoint/2010/main" val="20156878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250" tmFilter="0, 0; .2, .5; .8, .5; 1, 0"/>
                                        <p:tgtEl>
                                          <p:spTgt spid="8"/>
                                        </p:tgtEl>
                                      </p:cBhvr>
                                    </p:animEffect>
                                    <p:animScale>
                                      <p:cBhvr>
                                        <p:cTn id="7" dur="625"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393895" y="738407"/>
            <a:ext cx="9613900" cy="1081088"/>
          </a:xfrm>
        </p:spPr>
        <p:txBody>
          <a:bodyPr>
            <a:normAutofit/>
          </a:bodyPr>
          <a:lstStyle/>
          <a:p>
            <a:pPr algn="ctr"/>
            <a:r>
              <a:rPr lang="en-US" dirty="0"/>
              <a:t>PREVENTION</a:t>
            </a:r>
            <a:r>
              <a:rPr lang="pl-PL" dirty="0"/>
              <a:t> BURNING</a:t>
            </a:r>
            <a:r>
              <a:rPr lang="en-US" dirty="0"/>
              <a:t> OF GRASS</a:t>
            </a:r>
            <a:endParaRPr lang="pl-PL" dirty="0"/>
          </a:p>
        </p:txBody>
      </p:sp>
      <p:sp>
        <p:nvSpPr>
          <p:cNvPr id="3" name="Symbol zastępczy zawartości 2"/>
          <p:cNvSpPr>
            <a:spLocks noGrp="1"/>
          </p:cNvSpPr>
          <p:nvPr>
            <p:ph sz="half" idx="4294967295"/>
          </p:nvPr>
        </p:nvSpPr>
        <p:spPr>
          <a:xfrm>
            <a:off x="1278987" y="2147668"/>
            <a:ext cx="8915400" cy="3770313"/>
          </a:xfrm>
        </p:spPr>
        <p:txBody>
          <a:bodyPr>
            <a:normAutofit/>
          </a:bodyPr>
          <a:lstStyle/>
          <a:p>
            <a:pPr marL="0" indent="0">
              <a:buNone/>
            </a:pPr>
            <a:r>
              <a:rPr lang="en-US" dirty="0"/>
              <a:t>Despite the current law and increasing public awareness of the need to protect the natural environment, fires resulting from the mindless and unreasonable practice of spring grass firing continue to be recorded. On agricultural land this is most often due to the high cost of growing crops using machinery, and recently, when agricultural subsidies have been introduced, the restoration of set aside fields and meadows for production has also been restored. In some regions of Poland, the burning of untreated lawns or slopes belongs to the specifically conceived tradition of spring cleaning.</a:t>
            </a:r>
          </a:p>
        </p:txBody>
      </p:sp>
      <p:pic>
        <p:nvPicPr>
          <p:cNvPr id="4" name="Grafika 3" descr="Ogień"/>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96859" y="654045"/>
            <a:ext cx="1248646" cy="1248646"/>
          </a:xfrm>
          <a:prstGeom prst="rect">
            <a:avLst/>
          </a:prstGeom>
        </p:spPr>
      </p:pic>
    </p:spTree>
    <p:extLst>
      <p:ext uri="{BB962C8B-B14F-4D97-AF65-F5344CB8AC3E}">
        <p14:creationId xmlns:p14="http://schemas.microsoft.com/office/powerpoint/2010/main" val="2793723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250" tmFilter="0, 0; .2, .5; .8, .5; 1, 0"/>
                                        <p:tgtEl>
                                          <p:spTgt spid="4"/>
                                        </p:tgtEl>
                                      </p:cBhvr>
                                    </p:animEffect>
                                    <p:animScale>
                                      <p:cBhvr>
                                        <p:cTn id="7" dur="6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646</TotalTime>
  <Words>969</Words>
  <Application>Microsoft Office PowerPoint</Application>
  <PresentationFormat>Custom</PresentationFormat>
  <Paragraphs>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Berlin</vt:lpstr>
      <vt:lpstr>PowerPoint Presentation</vt:lpstr>
      <vt:lpstr>Factors affecting fire risk in forests</vt:lpstr>
      <vt:lpstr>PowerPoint Presentation</vt:lpstr>
      <vt:lpstr>PowerPoint Presentation</vt:lpstr>
      <vt:lpstr>PowerPoint Presentation</vt:lpstr>
      <vt:lpstr>Firebreaks in forests</vt:lpstr>
      <vt:lpstr>„FIRE IN THE MEDIA”</vt:lpstr>
      <vt:lpstr>DIFFERENT PEOPLE, DIFFERENT METHODS</vt:lpstr>
      <vt:lpstr>PREVENTION BURNING OF GRASS</vt:lpstr>
      <vt:lpstr>PowerPoint Presentation</vt:lpstr>
      <vt:lpstr>PowerPoint Presentation</vt:lpstr>
      <vt:lpstr>  </vt:lpstr>
      <vt:lpstr>PowerPoint Presentation</vt:lpstr>
      <vt:lpstr>Wiktoria Dobrowolska 1bb Karina Dukaczewska 1bb Hanna Szewczyk 1c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Wiktoria Dobrowolska</dc:creator>
  <cp:lastModifiedBy>Jadwiga Oleksiejuk</cp:lastModifiedBy>
  <cp:revision>50</cp:revision>
  <dcterms:created xsi:type="dcterms:W3CDTF">2017-04-17T14:15:59Z</dcterms:created>
  <dcterms:modified xsi:type="dcterms:W3CDTF">2017-04-23T19:20:41Z</dcterms:modified>
</cp:coreProperties>
</file>