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0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9360"/>
            <a:ext cx="4426920" cy="20912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9360"/>
            <a:ext cx="4426920" cy="20912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9040"/>
            <a:ext cx="9071640" cy="43844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504000" y="1769040"/>
            <a:ext cx="9071640" cy="43844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pic>
        <p:nvPicPr>
          <p:cNvPr id="37" name="Obraz 36"/>
          <p:cNvPicPr/>
          <p:nvPr/>
        </p:nvPicPr>
        <p:blipFill>
          <a:blip r:embed="rId2"/>
          <a:stretch/>
        </p:blipFill>
        <p:spPr>
          <a:xfrm>
            <a:off x="2292120" y="1768680"/>
            <a:ext cx="5495040" cy="4384440"/>
          </a:xfrm>
          <a:prstGeom prst="rect">
            <a:avLst/>
          </a:prstGeom>
          <a:ln>
            <a:noFill/>
          </a:ln>
        </p:spPr>
      </p:pic>
      <p:pic>
        <p:nvPicPr>
          <p:cNvPr id="38" name="Obraz 37"/>
          <p:cNvPicPr/>
          <p:nvPr/>
        </p:nvPicPr>
        <p:blipFill>
          <a:blip r:embed="rId2"/>
          <a:stretch/>
        </p:blipFill>
        <p:spPr>
          <a:xfrm>
            <a:off x="2292120" y="1768680"/>
            <a:ext cx="5495040" cy="43844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9040"/>
            <a:ext cx="9071640" cy="4384440"/>
          </a:xfrm>
          <a:prstGeom prst="rect">
            <a:avLst/>
          </a:prstGeom>
        </p:spPr>
        <p:txBody>
          <a:bodyPr lIns="0" tIns="0" rIns="0" bIns="0" anchor="ctr"/>
          <a:lstStyle/>
          <a:p>
            <a:pPr algn="ctr"/>
            <a:endParaRPr lang="pl-PL" sz="3200" b="1" strike="noStrike" spc="-1">
              <a:solidFill>
                <a:srgbClr val="FFFFFF"/>
              </a:solidFill>
              <a:uFill>
                <a:solidFill>
                  <a:srgbClr val="FFFFFF"/>
                </a:solidFill>
              </a:uFill>
              <a:latin typeface="Stencil St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9040"/>
            <a:ext cx="9071640" cy="43844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9040"/>
            <a:ext cx="4426920" cy="43844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9040"/>
            <a:ext cx="4426920" cy="43844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tIns="0" rIns="0" bIns="0" anchor="ctr"/>
          <a:lstStyle/>
          <a:p>
            <a:pPr algn="ctr"/>
            <a:endParaRPr lang="pl-PL" sz="3200" b="1" strike="noStrike" spc="-1">
              <a:solidFill>
                <a:srgbClr val="FFFFFF"/>
              </a:solidFill>
              <a:uFill>
                <a:solidFill>
                  <a:srgbClr val="FFFFFF"/>
                </a:solidFill>
              </a:uFill>
              <a:latin typeface="Stencil St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9360"/>
            <a:ext cx="4426920" cy="20912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9040"/>
            <a:ext cx="4426920" cy="43844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9040"/>
            <a:ext cx="4426920" cy="43844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r>
              <a:rPr lang="pl-PL" sz="4400" b="0" strike="noStrike" spc="-1">
                <a:solidFill>
                  <a:srgbClr val="000000"/>
                </a:solidFill>
                <a:uFill>
                  <a:solidFill>
                    <a:srgbClr val="FFFFFF"/>
                  </a:solidFill>
                </a:uFill>
                <a:latin typeface="Arial"/>
              </a:rPr>
              <a:t>Kliknij, aby edytować format tekstu tytułu</a:t>
            </a:r>
          </a:p>
        </p:txBody>
      </p:sp>
      <p:sp>
        <p:nvSpPr>
          <p:cNvPr id="6" name="PlaceHolder 2"/>
          <p:cNvSpPr>
            <a:spLocks noGrp="1"/>
          </p:cNvSpPr>
          <p:nvPr>
            <p:ph type="body"/>
          </p:nvPr>
        </p:nvSpPr>
        <p:spPr>
          <a:xfrm>
            <a:off x="504000" y="1769040"/>
            <a:ext cx="9071640" cy="4384440"/>
          </a:xfrm>
          <a:prstGeom prst="rect">
            <a:avLst/>
          </a:prstGeom>
        </p:spPr>
        <p:txBody>
          <a:bodyPr lIns="0" tIns="0" rIns="0" bIns="0"/>
          <a:lstStyle/>
          <a:p>
            <a:pPr marL="432000" indent="-324000">
              <a:buClr>
                <a:srgbClr val="000000"/>
              </a:buClr>
              <a:buSzPct val="45000"/>
              <a:buFont typeface="Wingdings" charset="2"/>
              <a:buChar char=""/>
            </a:pPr>
            <a:r>
              <a:rPr lang="pl-PL" sz="3200" b="0" strike="noStrike" spc="-1">
                <a:solidFill>
                  <a:srgbClr val="000000"/>
                </a:solidFill>
                <a:uFill>
                  <a:solidFill>
                    <a:srgbClr val="FFFFFF"/>
                  </a:solidFill>
                </a:uFill>
                <a:latin typeface="Arial"/>
              </a:rPr>
              <a:t>Kliknij, aby edytować format tekstu konspektu</a:t>
            </a:r>
          </a:p>
          <a:p>
            <a:pPr marL="864000" lvl="1" indent="-324000">
              <a:buClr>
                <a:srgbClr val="000000"/>
              </a:buClr>
              <a:buSzPct val="75000"/>
              <a:buFont typeface="Symbol" charset="2"/>
              <a:buChar char=""/>
            </a:pPr>
            <a:r>
              <a:rPr lang="pl-PL" sz="2800" b="0" strike="noStrike" spc="-1">
                <a:solidFill>
                  <a:srgbClr val="000000"/>
                </a:solidFill>
                <a:uFill>
                  <a:solidFill>
                    <a:srgbClr val="FFFFFF"/>
                  </a:solidFill>
                </a:uFill>
                <a:latin typeface="Arial"/>
              </a:rPr>
              <a:t>Drugi poziom konspektu</a:t>
            </a:r>
          </a:p>
          <a:p>
            <a:pPr marL="1296000" lvl="2" indent="-288000">
              <a:buClr>
                <a:srgbClr val="000000"/>
              </a:buClr>
              <a:buSzPct val="45000"/>
              <a:buFont typeface="Wingdings" charset="2"/>
              <a:buChar char=""/>
            </a:pPr>
            <a:r>
              <a:rPr lang="pl-PL" sz="2400" b="0" strike="noStrike" spc="-1">
                <a:solidFill>
                  <a:srgbClr val="000000"/>
                </a:solidFill>
                <a:uFill>
                  <a:solidFill>
                    <a:srgbClr val="FFFFFF"/>
                  </a:solidFill>
                </a:uFill>
                <a:latin typeface="Arial"/>
              </a:rPr>
              <a:t>Trzeci poziom konspektu</a:t>
            </a:r>
          </a:p>
          <a:p>
            <a:pPr marL="1728000" lvl="3" indent="-216000">
              <a:buClr>
                <a:srgbClr val="000000"/>
              </a:buClr>
              <a:buSzPct val="75000"/>
              <a:buFont typeface="Symbol" charset="2"/>
              <a:buChar char=""/>
            </a:pPr>
            <a:r>
              <a:rPr lang="pl-PL" sz="2000" b="0" strike="noStrike" spc="-1">
                <a:solidFill>
                  <a:srgbClr val="000000"/>
                </a:solidFill>
                <a:uFill>
                  <a:solidFill>
                    <a:srgbClr val="FFFFFF"/>
                  </a:solidFill>
                </a:uFill>
                <a:latin typeface="Arial"/>
              </a:rPr>
              <a:t>Czwarty poziom konspektu</a:t>
            </a:r>
          </a:p>
          <a:p>
            <a:pPr marL="2160000" lvl="4" indent="-216000">
              <a:buClr>
                <a:srgbClr val="000000"/>
              </a:buClr>
              <a:buSzPct val="45000"/>
              <a:buFont typeface="Wingdings" charset="2"/>
              <a:buChar char=""/>
            </a:pPr>
            <a:r>
              <a:rPr lang="pl-PL" sz="2000" b="0" strike="noStrike" spc="-1">
                <a:solidFill>
                  <a:srgbClr val="000000"/>
                </a:solidFill>
                <a:uFill>
                  <a:solidFill>
                    <a:srgbClr val="FFFFFF"/>
                  </a:solidFill>
                </a:uFill>
                <a:latin typeface="Arial"/>
              </a:rPr>
              <a:t>Piąty poziom konspektu</a:t>
            </a:r>
          </a:p>
          <a:p>
            <a:pPr marL="2592000" lvl="5" indent="-216000">
              <a:buClr>
                <a:srgbClr val="000000"/>
              </a:buClr>
              <a:buSzPct val="45000"/>
              <a:buFont typeface="Wingdings" charset="2"/>
              <a:buChar char=""/>
            </a:pPr>
            <a:r>
              <a:rPr lang="pl-PL" sz="2000" b="0" strike="noStrike" spc="-1">
                <a:solidFill>
                  <a:srgbClr val="000000"/>
                </a:solidFill>
                <a:uFill>
                  <a:solidFill>
                    <a:srgbClr val="FFFFFF"/>
                  </a:solidFill>
                </a:uFill>
                <a:latin typeface="Arial"/>
              </a:rPr>
              <a:t>Szósty poziom konspektu</a:t>
            </a:r>
          </a:p>
          <a:p>
            <a:pPr marL="3024000" lvl="6" indent="-216000">
              <a:buClr>
                <a:srgbClr val="000000"/>
              </a:buClr>
              <a:buSzPct val="45000"/>
              <a:buFont typeface="Wingdings" charset="2"/>
              <a:buChar char=""/>
            </a:pPr>
            <a:r>
              <a:rPr lang="pl-PL" sz="2000" b="0" strike="noStrike" spc="-1">
                <a:solidFill>
                  <a:srgbClr val="000000"/>
                </a:solidFill>
                <a:uFill>
                  <a:solidFill>
                    <a:srgbClr val="FFFFFF"/>
                  </a:solidFill>
                </a:uFill>
                <a:latin typeface="Arial"/>
              </a:rPr>
              <a:t>Siódmy poziom konspektu</a:t>
            </a: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r>
              <a:rPr lang="pl-PL" sz="1400" b="0" strike="noStrike" spc="-1">
                <a:solidFill>
                  <a:srgbClr val="000000"/>
                </a:solidFill>
                <a:uFill>
                  <a:solidFill>
                    <a:srgbClr val="FFFFFF"/>
                  </a:solidFill>
                </a:uFill>
                <a:latin typeface="Times New Roman"/>
              </a:rPr>
              <a:t>&lt;data/godzina&gt;</a:t>
            </a: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r>
              <a:rPr lang="pl-PL" sz="1400" b="0" strike="noStrike" spc="-1">
                <a:solidFill>
                  <a:srgbClr val="000000"/>
                </a:solidFill>
                <a:uFill>
                  <a:solidFill>
                    <a:srgbClr val="FFFFFF"/>
                  </a:solidFill>
                </a:uFill>
                <a:latin typeface="Times New Roman"/>
              </a:rPr>
              <a:t>&lt;stopka&gt;</a:t>
            </a: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7F298643-553C-4EFE-8461-8C0974633237}" type="slidenum">
              <a:rPr lang="pl-PL" sz="1400" b="0" strike="noStrike" spc="-1">
                <a:solidFill>
                  <a:srgbClr val="000000"/>
                </a:solidFill>
                <a:uFill>
                  <a:solidFill>
                    <a:srgbClr val="FFFFFF"/>
                  </a:solidFill>
                </a:uFill>
                <a:latin typeface="Times New Roman"/>
              </a:rPr>
              <a:t>‹#›</a:t>
            </a:fld>
            <a:endParaRPr lang="pl-PL"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lasy.gov.pl/informacje/aktualnosci/ile-kosztuje-pozar-w-lasach" TargetMode="External"/><Relationship Id="rId2" Type="http://schemas.openxmlformats.org/officeDocument/2006/relationships/hyperlink" Target="http://www.ekologia.pl/wywiady/lasy-zagrozone-pozarem-wywiad-ekologia-pl,12802.html" TargetMode="External"/><Relationship Id="rId1" Type="http://schemas.openxmlformats.org/officeDocument/2006/relationships/slideLayout" Target="../slideLayouts/slideLayout3.xml"/><Relationship Id="rId4" Type="http://schemas.openxmlformats.org/officeDocument/2006/relationships/hyperlink" Target="https://olawa998.wordpress.com/2014/03/06/przyczyny-pozarow-lasow-w-polsc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Obraz 38"/>
          <p:cNvPicPr/>
          <p:nvPr/>
        </p:nvPicPr>
        <p:blipFill>
          <a:blip r:embed="rId2"/>
          <a:stretch/>
        </p:blipFill>
        <p:spPr>
          <a:xfrm>
            <a:off x="-576000" y="-144000"/>
            <a:ext cx="11520000" cy="7920000"/>
          </a:xfrm>
          <a:prstGeom prst="rect">
            <a:avLst/>
          </a:prstGeom>
          <a:ln>
            <a:noFill/>
          </a:ln>
        </p:spPr>
      </p:pic>
      <p:sp>
        <p:nvSpPr>
          <p:cNvPr id="40" name="TextShape 1"/>
          <p:cNvSpPr txBox="1"/>
          <p:nvPr/>
        </p:nvSpPr>
        <p:spPr>
          <a:xfrm>
            <a:off x="504000" y="1563480"/>
            <a:ext cx="9071640" cy="4384440"/>
          </a:xfrm>
          <a:prstGeom prst="rect">
            <a:avLst/>
          </a:prstGeom>
          <a:noFill/>
          <a:ln>
            <a:noFill/>
          </a:ln>
        </p:spPr>
        <p:txBody>
          <a:bodyPr lIns="0" tIns="0" rIns="0" bIns="0" anchor="ctr"/>
          <a:lstStyle/>
          <a:p>
            <a:pPr algn="ctr"/>
            <a:r>
              <a:rPr lang="pl-PL" sz="3200" b="1" strike="noStrike" spc="-1">
                <a:solidFill>
                  <a:srgbClr val="FFFFFF"/>
                </a:solidFill>
                <a:uFill>
                  <a:solidFill>
                    <a:srgbClr val="FFFFFF"/>
                  </a:solidFill>
                </a:uFill>
                <a:latin typeface="Arial Black"/>
              </a:rPr>
              <a:t>Forest Fire Protecion in Poland and Europe</a:t>
            </a:r>
            <a:endParaRPr lang="pl-PL" sz="3200" b="1" strike="noStrike" spc="-1">
              <a:solidFill>
                <a:srgbClr val="FFFFFF"/>
              </a:solidFill>
              <a:uFill>
                <a:solidFill>
                  <a:srgbClr val="FFFFFF"/>
                </a:solidFill>
              </a:uFill>
              <a:latin typeface="Stencil St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Shape 1"/>
          <p:cNvSpPr txBox="1"/>
          <p:nvPr/>
        </p:nvSpPr>
        <p:spPr>
          <a:xfrm>
            <a:off x="144000" y="292680"/>
            <a:ext cx="9864000" cy="6547320"/>
          </a:xfrm>
          <a:prstGeom prst="rect">
            <a:avLst/>
          </a:prstGeom>
          <a:noFill/>
          <a:ln>
            <a:noFill/>
          </a:ln>
        </p:spPr>
        <p:txBody>
          <a:bodyPr lIns="90000" tIns="45000" rIns="90000" bIns="45000"/>
          <a:lstStyle/>
          <a:p>
            <a:r>
              <a:rPr lang="pl-PL" sz="2400" b="0" strike="noStrike" spc="-1">
                <a:solidFill>
                  <a:srgbClr val="000000"/>
                </a:solidFill>
                <a:uFill>
                  <a:solidFill>
                    <a:srgbClr val="FFFFFF"/>
                  </a:solidFill>
                </a:uFill>
                <a:latin typeface="Arial"/>
              </a:rPr>
              <a:t>Classification of forest areas in terms of fire hazard is carried out in accordance with the Ordinance of the Minister of the Environment of 26 March 2006 on detailed rules for forest fire prevention. The Forest Research Institute's method of forest classification makes it possible to classify superintendents, national parks, municipalities, counties, subregions (powiaty) and voivodships. Assignments to the forest fire risk category are made on the basis of the following criteria:</a:t>
            </a:r>
          </a:p>
          <a:p>
            <a:endParaRPr lang="pl-PL" sz="2400" b="0" strike="noStrike" spc="-1">
              <a:solidFill>
                <a:srgbClr val="000000"/>
              </a:solidFill>
              <a:uFill>
                <a:solidFill>
                  <a:srgbClr val="FFFFFF"/>
                </a:solidFill>
              </a:uFill>
              <a:latin typeface="Arial"/>
            </a:endParaRPr>
          </a:p>
          <a:p>
            <a:pPr marL="216000" indent="-216000">
              <a:buClr>
                <a:srgbClr val="000000"/>
              </a:buClr>
              <a:buSzPct val="45000"/>
              <a:buFont typeface="Wingdings" charset="2"/>
              <a:buChar char=""/>
            </a:pPr>
            <a:r>
              <a:rPr lang="pl-PL" sz="2400" b="0" strike="noStrike" spc="-1">
                <a:solidFill>
                  <a:srgbClr val="000000"/>
                </a:solidFill>
                <a:uFill>
                  <a:solidFill>
                    <a:srgbClr val="FFFFFF"/>
                  </a:solidFill>
                </a:uFill>
                <a:latin typeface="Arial"/>
              </a:rPr>
              <a:t>Average annual forest fires over the past 10 years, per 1000 ha of forest area,</a:t>
            </a:r>
          </a:p>
          <a:p>
            <a:pPr marL="216000" indent="-216000">
              <a:buClr>
                <a:srgbClr val="000000"/>
              </a:buClr>
              <a:buSzPct val="45000"/>
              <a:buFont typeface="Wingdings" charset="2"/>
              <a:buChar char=""/>
            </a:pPr>
            <a:r>
              <a:rPr lang="pl-PL" sz="2400" b="0" strike="noStrike" spc="-1">
                <a:solidFill>
                  <a:srgbClr val="000000"/>
                </a:solidFill>
                <a:uFill>
                  <a:solidFill>
                    <a:srgbClr val="FFFFFF"/>
                  </a:solidFill>
                </a:uFill>
                <a:latin typeface="Arial"/>
              </a:rPr>
              <a:t>Percentage of tree stands growing in habitats: dry, fresh, mixed fresh, moist, mixed moist and floodplain forest,</a:t>
            </a:r>
          </a:p>
          <a:p>
            <a:pPr marL="216000" indent="-216000">
              <a:buClr>
                <a:srgbClr val="000000"/>
              </a:buClr>
              <a:buSzPct val="45000"/>
              <a:buFont typeface="Wingdings" charset="2"/>
              <a:buChar char=""/>
            </a:pPr>
            <a:r>
              <a:rPr lang="pl-PL" sz="2400" b="0" strike="noStrike" spc="-1">
                <a:solidFill>
                  <a:srgbClr val="000000"/>
                </a:solidFill>
                <a:uFill>
                  <a:solidFill>
                    <a:srgbClr val="FFFFFF"/>
                  </a:solidFill>
                </a:uFill>
                <a:latin typeface="Arial"/>
              </a:rPr>
              <a:t>Average number of inhabitants per hectare of forest area.</a:t>
            </a:r>
          </a:p>
        </p:txBody>
      </p:sp>
      <p:pic>
        <p:nvPicPr>
          <p:cNvPr id="71" name="Obraz 70"/>
          <p:cNvPicPr/>
          <p:nvPr/>
        </p:nvPicPr>
        <p:blipFill>
          <a:blip r:embed="rId2"/>
          <a:stretch/>
        </p:blipFill>
        <p:spPr>
          <a:xfrm>
            <a:off x="5904000" y="5184000"/>
            <a:ext cx="3787200" cy="2016000"/>
          </a:xfrm>
          <a:prstGeom prst="rect">
            <a:avLst/>
          </a:prstGeom>
          <a:ln>
            <a:noFill/>
          </a:ln>
        </p:spPr>
      </p:pic>
      <p:pic>
        <p:nvPicPr>
          <p:cNvPr id="72" name="Obraz 71"/>
          <p:cNvPicPr/>
          <p:nvPr/>
        </p:nvPicPr>
        <p:blipFill>
          <a:blip r:embed="rId3"/>
          <a:stretch/>
        </p:blipFill>
        <p:spPr>
          <a:xfrm>
            <a:off x="432000" y="5184000"/>
            <a:ext cx="4745160" cy="223200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Shape 1"/>
          <p:cNvSpPr txBox="1"/>
          <p:nvPr/>
        </p:nvSpPr>
        <p:spPr>
          <a:xfrm>
            <a:off x="576000" y="432000"/>
            <a:ext cx="5256000" cy="7031160"/>
          </a:xfrm>
          <a:prstGeom prst="rect">
            <a:avLst/>
          </a:prstGeom>
          <a:noFill/>
          <a:ln>
            <a:noFill/>
          </a:ln>
        </p:spPr>
        <p:txBody>
          <a:bodyPr lIns="90000" tIns="45000" rIns="90000" bIns="45000"/>
          <a:lstStyle/>
          <a:p>
            <a:r>
              <a:rPr lang="pl-PL" sz="2400" b="0" strike="noStrike" spc="-1">
                <a:solidFill>
                  <a:srgbClr val="000000"/>
                </a:solidFill>
                <a:uFill>
                  <a:solidFill>
                    <a:srgbClr val="FFFFFF"/>
                  </a:solidFill>
                </a:uFill>
                <a:latin typeface="Arial"/>
              </a:rPr>
              <a:t>Preventing fires:
- no fires in the woods,</a:t>
            </a:r>
          </a:p>
          <a:p>
            <a:r>
              <a:rPr lang="pl-PL" sz="2400" b="0" strike="noStrike" spc="-1">
                <a:solidFill>
                  <a:srgbClr val="000000"/>
                </a:solidFill>
                <a:uFill>
                  <a:solidFill>
                    <a:srgbClr val="FFFFFF"/>
                  </a:solidFill>
                </a:uFill>
                <a:latin typeface="Arial"/>
              </a:rPr>
              <a:t>- When the camping is over, extinguishing the bonfire and taking trash is neccessary,</a:t>
            </a:r>
          </a:p>
          <a:p>
            <a:r>
              <a:rPr lang="pl-PL" sz="2400" b="0" strike="noStrike" spc="-1">
                <a:solidFill>
                  <a:srgbClr val="000000"/>
                </a:solidFill>
                <a:uFill>
                  <a:solidFill>
                    <a:srgbClr val="FFFFFF"/>
                  </a:solidFill>
                </a:uFill>
                <a:latin typeface="Arial"/>
              </a:rPr>
              <a:t>- controlling electrical and gas installations,</a:t>
            </a:r>
          </a:p>
          <a:p>
            <a:r>
              <a:rPr lang="pl-PL" sz="2400" b="0" strike="noStrike" spc="-1">
                <a:solidFill>
                  <a:srgbClr val="000000"/>
                </a:solidFill>
                <a:uFill>
                  <a:solidFill>
                    <a:srgbClr val="FFFFFF"/>
                  </a:solidFill>
                </a:uFill>
                <a:latin typeface="Arial"/>
              </a:rPr>
              <a:t>- Proper storage of flammable materials,</a:t>
            </a:r>
          </a:p>
          <a:p>
            <a:r>
              <a:rPr lang="pl-PL" sz="2400" b="0" strike="noStrike" spc="-1">
                <a:solidFill>
                  <a:srgbClr val="000000"/>
                </a:solidFill>
                <a:uFill>
                  <a:solidFill>
                    <a:srgbClr val="FFFFFF"/>
                  </a:solidFill>
                </a:uFill>
                <a:latin typeface="Arial"/>
              </a:rPr>
              <a:t>- no burning grass,</a:t>
            </a:r>
          </a:p>
          <a:p>
            <a:r>
              <a:rPr lang="pl-PL" sz="2400" b="0" strike="noStrike" spc="-1">
                <a:solidFill>
                  <a:srgbClr val="000000"/>
                </a:solidFill>
                <a:uFill>
                  <a:solidFill>
                    <a:srgbClr val="FFFFFF"/>
                  </a:solidFill>
                </a:uFill>
                <a:latin typeface="Arial"/>
              </a:rPr>
              <a:t>- having a lightning rod,</a:t>
            </a:r>
          </a:p>
          <a:p>
            <a:r>
              <a:rPr lang="pl-PL" sz="2400" b="0" strike="noStrike" spc="-1">
                <a:solidFill>
                  <a:srgbClr val="000000"/>
                </a:solidFill>
                <a:uFill>
                  <a:solidFill>
                    <a:srgbClr val="FFFFFF"/>
                  </a:solidFill>
                </a:uFill>
                <a:latin typeface="Arial"/>
              </a:rPr>
              <a:t>- building using fireproof materials,</a:t>
            </a:r>
          </a:p>
          <a:p>
            <a:r>
              <a:rPr lang="pl-PL" sz="2400" b="0" strike="noStrike" spc="-1">
                <a:solidFill>
                  <a:srgbClr val="000000"/>
                </a:solidFill>
                <a:uFill>
                  <a:solidFill>
                    <a:srgbClr val="FFFFFF"/>
                  </a:solidFill>
                </a:uFill>
                <a:latin typeface="Arial"/>
              </a:rPr>
              <a:t>- do not smoke cigarettes in forests,</a:t>
            </a:r>
          </a:p>
        </p:txBody>
      </p:sp>
      <p:pic>
        <p:nvPicPr>
          <p:cNvPr id="74" name="Obraz 73"/>
          <p:cNvPicPr/>
          <p:nvPr/>
        </p:nvPicPr>
        <p:blipFill>
          <a:blip r:embed="rId2"/>
          <a:stretch/>
        </p:blipFill>
        <p:spPr>
          <a:xfrm>
            <a:off x="5688000" y="4104000"/>
            <a:ext cx="3943080" cy="2628720"/>
          </a:xfrm>
          <a:prstGeom prst="rect">
            <a:avLst/>
          </a:prstGeom>
          <a:ln>
            <a:noFill/>
          </a:ln>
        </p:spPr>
      </p:pic>
      <p:pic>
        <p:nvPicPr>
          <p:cNvPr id="75" name="Obraz 74"/>
          <p:cNvPicPr/>
          <p:nvPr/>
        </p:nvPicPr>
        <p:blipFill>
          <a:blip r:embed="rId3"/>
          <a:stretch/>
        </p:blipFill>
        <p:spPr>
          <a:xfrm>
            <a:off x="648000" y="5275384"/>
            <a:ext cx="3605400" cy="1992295"/>
          </a:xfrm>
          <a:prstGeom prst="rect">
            <a:avLst/>
          </a:prstGeom>
          <a:ln>
            <a:noFill/>
          </a:ln>
        </p:spPr>
      </p:pic>
      <p:pic>
        <p:nvPicPr>
          <p:cNvPr id="76" name="Obraz 75"/>
          <p:cNvPicPr/>
          <p:nvPr/>
        </p:nvPicPr>
        <p:blipFill>
          <a:blip r:embed="rId4"/>
          <a:stretch/>
        </p:blipFill>
        <p:spPr>
          <a:xfrm>
            <a:off x="5616000" y="504000"/>
            <a:ext cx="4241160" cy="2736000"/>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Shape 1"/>
          <p:cNvSpPr txBox="1"/>
          <p:nvPr/>
        </p:nvSpPr>
        <p:spPr>
          <a:xfrm>
            <a:off x="432000" y="288000"/>
            <a:ext cx="9360000" cy="3488760"/>
          </a:xfrm>
          <a:prstGeom prst="rect">
            <a:avLst/>
          </a:prstGeom>
          <a:noFill/>
          <a:ln>
            <a:noFill/>
          </a:ln>
        </p:spPr>
        <p:txBody>
          <a:bodyPr lIns="90000" tIns="45000" rIns="90000" bIns="45000"/>
          <a:lstStyle/>
          <a:p>
            <a:r>
              <a:rPr lang="pl-PL" sz="2800" b="0" strike="noStrike" spc="-1">
                <a:solidFill>
                  <a:srgbClr val="000000"/>
                </a:solidFill>
                <a:uFill>
                  <a:solidFill>
                    <a:srgbClr val="FFFFFF"/>
                  </a:solidFill>
                </a:uFill>
                <a:latin typeface="Arial"/>
              </a:rPr>
              <a:t>If you notice a fire in the forest:</a:t>
            </a:r>
            <a:endParaRPr lang="pl-PL" sz="2400" b="0" strike="noStrike" spc="-1">
              <a:solidFill>
                <a:srgbClr val="000000"/>
              </a:solidFill>
              <a:uFill>
                <a:solidFill>
                  <a:srgbClr val="FFFFFF"/>
                </a:solidFill>
              </a:uFill>
              <a:latin typeface="Arial"/>
            </a:endParaRPr>
          </a:p>
          <a:p>
            <a:r>
              <a:rPr lang="pl-PL" sz="2800" b="0" strike="noStrike" spc="-1">
                <a:solidFill>
                  <a:srgbClr val="000000"/>
                </a:solidFill>
                <a:uFill>
                  <a:solidFill>
                    <a:srgbClr val="FFFFFF"/>
                  </a:solidFill>
                </a:uFill>
                <a:latin typeface="Arial"/>
              </a:rPr>
              <a:t>Notify the fire brigade (phone 998 or 112),</a:t>
            </a:r>
            <a:endParaRPr lang="pl-PL" sz="2400" b="0" strike="noStrike" spc="-1">
              <a:solidFill>
                <a:srgbClr val="000000"/>
              </a:solidFill>
              <a:uFill>
                <a:solidFill>
                  <a:srgbClr val="FFFFFF"/>
                </a:solidFill>
              </a:uFill>
              <a:latin typeface="Arial"/>
            </a:endParaRPr>
          </a:p>
          <a:p>
            <a:r>
              <a:rPr lang="pl-PL" sz="2800" b="0" strike="noStrike" spc="-1">
                <a:solidFill>
                  <a:srgbClr val="000000"/>
                </a:solidFill>
                <a:uFill>
                  <a:solidFill>
                    <a:srgbClr val="FFFFFF"/>
                  </a:solidFill>
                </a:uFill>
                <a:latin typeface="Arial"/>
              </a:rPr>
              <a:t>Examine the situation; if the fire is not big yet, try to extinguish it by using, blankets, water or shovel.</a:t>
            </a:r>
            <a:endParaRPr lang="pl-PL" sz="2400" b="0" strike="noStrike" spc="-1">
              <a:solidFill>
                <a:srgbClr val="000000"/>
              </a:solidFill>
              <a:uFill>
                <a:solidFill>
                  <a:srgbClr val="FFFFFF"/>
                </a:solidFill>
              </a:uFill>
              <a:latin typeface="Arial"/>
            </a:endParaRPr>
          </a:p>
        </p:txBody>
      </p:sp>
      <p:pic>
        <p:nvPicPr>
          <p:cNvPr id="78" name="Obraz 77"/>
          <p:cNvPicPr/>
          <p:nvPr/>
        </p:nvPicPr>
        <p:blipFill>
          <a:blip r:embed="rId2"/>
          <a:stretch/>
        </p:blipFill>
        <p:spPr>
          <a:xfrm>
            <a:off x="432000" y="3312000"/>
            <a:ext cx="2736000" cy="3816000"/>
          </a:xfrm>
          <a:prstGeom prst="rect">
            <a:avLst/>
          </a:prstGeom>
          <a:ln>
            <a:noFill/>
          </a:ln>
        </p:spPr>
      </p:pic>
      <p:pic>
        <p:nvPicPr>
          <p:cNvPr id="79" name="Obraz 78"/>
          <p:cNvPicPr/>
          <p:nvPr/>
        </p:nvPicPr>
        <p:blipFill>
          <a:blip r:embed="rId3"/>
          <a:stretch/>
        </p:blipFill>
        <p:spPr>
          <a:xfrm>
            <a:off x="3240000" y="3312000"/>
            <a:ext cx="6527520" cy="378864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360000" y="288000"/>
            <a:ext cx="9360000" cy="3148920"/>
          </a:xfrm>
          <a:prstGeom prst="rect">
            <a:avLst/>
          </a:prstGeom>
          <a:noFill/>
          <a:ln>
            <a:noFill/>
          </a:ln>
        </p:spPr>
        <p:txBody>
          <a:bodyPr lIns="90000" tIns="45000" rIns="90000" bIns="45000"/>
          <a:lstStyle/>
          <a:p>
            <a:r>
              <a:rPr lang="pl-PL" sz="2400" b="0" strike="noStrike" spc="-1">
                <a:solidFill>
                  <a:srgbClr val="000000"/>
                </a:solidFill>
                <a:uFill>
                  <a:solidFill>
                    <a:srgbClr val="FFFFFF"/>
                  </a:solidFill>
                </a:uFill>
                <a:latin typeface="Arial"/>
              </a:rPr>
              <a:t>If the fire is impossible to extinguish for you, make sure you are in a safe place, if not - run! In case of fire spread, evacuate in a direction opposite to wind direction. If you find yourself in the smoke zone lean low and cover your mouth and nose with a tissue or garment.</a:t>
            </a:r>
          </a:p>
          <a:p>
            <a:r>
              <a:rPr lang="pl-PL" sz="2400" b="0" strike="noStrike" spc="-1">
                <a:solidFill>
                  <a:srgbClr val="000000"/>
                </a:solidFill>
                <a:uFill>
                  <a:solidFill>
                    <a:srgbClr val="FFFFFF"/>
                  </a:solidFill>
                </a:uFill>
                <a:latin typeface="Arial"/>
              </a:rPr>
              <a:t>If it's possible wait for the fire department and tell them the exact  location of the fire.</a:t>
            </a:r>
          </a:p>
        </p:txBody>
      </p:sp>
      <p:pic>
        <p:nvPicPr>
          <p:cNvPr id="81" name="Obraz 80"/>
          <p:cNvPicPr/>
          <p:nvPr/>
        </p:nvPicPr>
        <p:blipFill>
          <a:blip r:embed="rId2"/>
          <a:stretch/>
        </p:blipFill>
        <p:spPr>
          <a:xfrm>
            <a:off x="5760000" y="3960000"/>
            <a:ext cx="4104000" cy="2592000"/>
          </a:xfrm>
          <a:prstGeom prst="rect">
            <a:avLst/>
          </a:prstGeom>
          <a:ln>
            <a:noFill/>
          </a:ln>
        </p:spPr>
      </p:pic>
      <p:pic>
        <p:nvPicPr>
          <p:cNvPr id="82" name="Obraz 81"/>
          <p:cNvPicPr/>
          <p:nvPr/>
        </p:nvPicPr>
        <p:blipFill>
          <a:blip r:embed="rId3"/>
          <a:stretch/>
        </p:blipFill>
        <p:spPr>
          <a:xfrm>
            <a:off x="576000" y="4016160"/>
            <a:ext cx="4713120" cy="267984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504000" y="301320"/>
            <a:ext cx="9071640" cy="1262160"/>
          </a:xfrm>
          <a:prstGeom prst="rect">
            <a:avLst/>
          </a:prstGeom>
          <a:noFill/>
          <a:ln>
            <a:noFill/>
          </a:ln>
        </p:spPr>
        <p:txBody>
          <a:bodyPr lIns="0" tIns="0" rIns="0" bIns="0" anchor="ctr"/>
          <a:lstStyle/>
          <a:p>
            <a:pPr algn="ctr"/>
            <a:r>
              <a:rPr lang="pl-PL" sz="4400" b="0" strike="noStrike" spc="-1">
                <a:solidFill>
                  <a:srgbClr val="000000"/>
                </a:solidFill>
                <a:uFill>
                  <a:solidFill>
                    <a:srgbClr val="FFFFFF"/>
                  </a:solidFill>
                </a:uFill>
                <a:latin typeface="Arial"/>
              </a:rPr>
              <a:t>source materials
</a:t>
            </a:r>
          </a:p>
        </p:txBody>
      </p:sp>
      <p:sp>
        <p:nvSpPr>
          <p:cNvPr id="84"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pl-PL" sz="3200" b="0" strike="noStrike" spc="-1" dirty="0">
                <a:solidFill>
                  <a:srgbClr val="000000"/>
                </a:solidFill>
                <a:uFill>
                  <a:solidFill>
                    <a:srgbClr val="FFFFFF"/>
                  </a:solidFill>
                </a:uFill>
                <a:latin typeface="Arial"/>
                <a:hlinkClick r:id="rId2"/>
              </a:rPr>
              <a:t>http://www.ekologia.pl/wywiady/lasy-zagrozone-pozarem-wywiad-ekologia-pl,12802.html</a:t>
            </a:r>
            <a:endParaRPr lang="pl-PL" sz="32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pl-PL" sz="3200" b="0" strike="noStrike" spc="-1" dirty="0">
                <a:solidFill>
                  <a:srgbClr val="000000"/>
                </a:solidFill>
                <a:uFill>
                  <a:solidFill>
                    <a:srgbClr val="FFFFFF"/>
                  </a:solidFill>
                </a:uFill>
                <a:latin typeface="Arial"/>
                <a:hlinkClick r:id="rId3"/>
              </a:rPr>
              <a:t>http://www.lasy.gov.pl/informacje/aktualnosci/ile-kosztuje-pozar-w-lasach</a:t>
            </a:r>
            <a:endParaRPr lang="pl-PL" sz="32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pl-PL" sz="3200" b="0" strike="noStrike" spc="-1" dirty="0">
                <a:solidFill>
                  <a:srgbClr val="000000"/>
                </a:solidFill>
                <a:uFill>
                  <a:solidFill>
                    <a:srgbClr val="FFFFFF"/>
                  </a:solidFill>
                </a:uFill>
                <a:latin typeface="Arial"/>
                <a:hlinkClick r:id="rId4"/>
              </a:rPr>
              <a:t>https://olawa998.wordpress.com/2014/03/06/przyczyny-pozarow-lasow-w-polsce/</a:t>
            </a:r>
            <a:endParaRPr lang="pl-PL" sz="3200" b="0" strike="noStrike" spc="-1" dirty="0">
              <a:solidFill>
                <a:srgbClr val="000000"/>
              </a:solidFill>
              <a:uFill>
                <a:solidFill>
                  <a:srgbClr val="FFFFFF"/>
                </a:solidFill>
              </a:uFill>
              <a:latin typeface="Arial"/>
            </a:endParaRPr>
          </a:p>
          <a:p>
            <a:pPr marL="108000">
              <a:buClr>
                <a:srgbClr val="000000"/>
              </a:buClr>
              <a:buSzPct val="45000"/>
            </a:pPr>
            <a:endParaRPr lang="pl-PL" sz="3200" b="0" strike="noStrike" spc="-1" dirty="0">
              <a:solidFill>
                <a:srgbClr val="000000"/>
              </a:solidFill>
              <a:uFill>
                <a:solidFill>
                  <a:srgbClr val="FFFFFF"/>
                </a:solidFill>
              </a:u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504000" y="301320"/>
            <a:ext cx="9071640" cy="1262160"/>
          </a:xfrm>
          <a:prstGeom prst="rect">
            <a:avLst/>
          </a:prstGeom>
          <a:noFill/>
          <a:ln>
            <a:noFill/>
          </a:ln>
        </p:spPr>
        <p:txBody>
          <a:bodyPr lIns="0" tIns="0" rIns="0" bIns="0" anchor="ctr"/>
          <a:lstStyle/>
          <a:p>
            <a:pPr algn="ctr"/>
            <a:endParaRPr lang="pl-PL" sz="4400" b="0" strike="noStrike" spc="-1" dirty="0">
              <a:solidFill>
                <a:srgbClr val="000000"/>
              </a:solidFill>
              <a:uFill>
                <a:solidFill>
                  <a:srgbClr val="FFFFFF"/>
                </a:solidFill>
              </a:uFill>
              <a:latin typeface="Arial"/>
            </a:endParaRPr>
          </a:p>
        </p:txBody>
      </p:sp>
      <p:sp>
        <p:nvSpPr>
          <p:cNvPr id="86"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pl-PL" sz="3200" b="0" strike="noStrike" spc="-1">
                <a:solidFill>
                  <a:srgbClr val="000000"/>
                </a:solidFill>
                <a:uFill>
                  <a:solidFill>
                    <a:srgbClr val="FFFFFF"/>
                  </a:solidFill>
                </a:uFill>
                <a:latin typeface="Arial"/>
              </a:rPr>
              <a:t>Adam Kania </a:t>
            </a:r>
          </a:p>
          <a:p>
            <a:pPr marL="432000" indent="-324000">
              <a:buClr>
                <a:srgbClr val="000000"/>
              </a:buClr>
              <a:buSzPct val="45000"/>
              <a:buFont typeface="Wingdings" charset="2"/>
              <a:buChar char=""/>
            </a:pPr>
            <a:r>
              <a:rPr lang="pl-PL" sz="3200" b="0" strike="noStrike" spc="-1">
                <a:solidFill>
                  <a:srgbClr val="000000"/>
                </a:solidFill>
                <a:uFill>
                  <a:solidFill>
                    <a:srgbClr val="FFFFFF"/>
                  </a:solidFill>
                </a:uFill>
                <a:latin typeface="Arial"/>
              </a:rPr>
              <a:t>Mateusz Biemann</a:t>
            </a:r>
          </a:p>
          <a:p>
            <a:pPr marL="432000" indent="-324000">
              <a:buClr>
                <a:srgbClr val="000000"/>
              </a:buClr>
              <a:buSzPct val="45000"/>
              <a:buFont typeface="Wingdings" charset="2"/>
              <a:buChar char=""/>
            </a:pPr>
            <a:r>
              <a:rPr lang="pl-PL" sz="3200" b="0" strike="noStrike" spc="-1">
                <a:solidFill>
                  <a:srgbClr val="000000"/>
                </a:solidFill>
                <a:uFill>
                  <a:solidFill>
                    <a:srgbClr val="FFFFFF"/>
                  </a:solidFill>
                </a:uFill>
                <a:latin typeface="Arial"/>
              </a:rPr>
              <a:t>Jakub Dendys</a:t>
            </a:r>
          </a:p>
          <a:p>
            <a:pPr marL="432000" indent="-324000">
              <a:buClr>
                <a:srgbClr val="000000"/>
              </a:buClr>
              <a:buSzPct val="45000"/>
              <a:buFont typeface="Wingdings" charset="2"/>
              <a:buChar char=""/>
            </a:pPr>
            <a:r>
              <a:rPr lang="pl-PL" sz="3200" b="0" strike="noStrike" spc="-1">
                <a:solidFill>
                  <a:srgbClr val="000000"/>
                </a:solidFill>
                <a:uFill>
                  <a:solidFill>
                    <a:srgbClr val="FFFFFF"/>
                  </a:solidFill>
                </a:uFill>
                <a:latin typeface="Arial"/>
              </a:rPr>
              <a:t>Zespół Szkół Mechaniczno-Elektrycznych w Żywcu 
klasa 1 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576000" y="360000"/>
            <a:ext cx="4752000" cy="6336000"/>
          </a:xfrm>
          <a:prstGeom prst="rect">
            <a:avLst/>
          </a:prstGeom>
          <a:noFill/>
          <a:ln>
            <a:noFill/>
          </a:ln>
        </p:spPr>
        <p:txBody>
          <a:bodyPr lIns="90000" tIns="45000" rIns="90000" bIns="45000"/>
          <a:lstStyle/>
          <a:p>
            <a:r>
              <a:rPr lang="pl-PL" sz="2400" b="0" strike="noStrike" spc="-1">
                <a:solidFill>
                  <a:srgbClr val="000000"/>
                </a:solidFill>
                <a:uFill>
                  <a:solidFill>
                    <a:srgbClr val="FFFFFF"/>
                  </a:solidFill>
                </a:uFill>
                <a:latin typeface="Arial"/>
              </a:rPr>
              <a:t>Poland, as a heavily forested country, is in the lead in forest fires. Around 40% of the forest resources in the world are prone to fires, nearly 65% in Europe, and about 85% in Poland.</a:t>
            </a:r>
          </a:p>
        </p:txBody>
      </p:sp>
      <p:sp>
        <p:nvSpPr>
          <p:cNvPr id="42" name="TextShape 2"/>
          <p:cNvSpPr txBox="1"/>
          <p:nvPr/>
        </p:nvSpPr>
        <p:spPr>
          <a:xfrm>
            <a:off x="4896000" y="3528000"/>
            <a:ext cx="4968000" cy="3828600"/>
          </a:xfrm>
          <a:prstGeom prst="rect">
            <a:avLst/>
          </a:prstGeom>
          <a:noFill/>
          <a:ln>
            <a:noFill/>
          </a:ln>
        </p:spPr>
        <p:txBody>
          <a:bodyPr lIns="90000" tIns="45000" rIns="90000" bIns="45000"/>
          <a:lstStyle/>
          <a:p>
            <a:r>
              <a:rPr lang="pl-PL" sz="2400" b="0" strike="noStrike" spc="-1">
                <a:solidFill>
                  <a:srgbClr val="000000"/>
                </a:solidFill>
                <a:uFill>
                  <a:solidFill>
                    <a:srgbClr val="FFFFFF"/>
                  </a:solidFill>
                </a:uFill>
                <a:latin typeface="Arial"/>
              </a:rPr>
              <a:t>According to FAO, hundreds of thousands of fires are created each year, destroying about 10 million hectares of forest. In the European Union alone 450 thousand. Hectares of forested areas are burned in fires.</a:t>
            </a:r>
          </a:p>
          <a:p>
            <a:r>
              <a:rPr lang="pl-PL" sz="2400" b="0" strike="noStrike" spc="-1">
                <a:solidFill>
                  <a:srgbClr val="000000"/>
                </a:solidFill>
                <a:uFill>
                  <a:solidFill>
                    <a:srgbClr val="FFFFFF"/>
                  </a:solidFill>
                </a:uFill>
                <a:latin typeface="Arial"/>
              </a:rPr>
              <a:t>Poland ranks fourth in terms of number of fires and tenth in terms of burned areas.</a:t>
            </a:r>
          </a:p>
        </p:txBody>
      </p:sp>
      <p:pic>
        <p:nvPicPr>
          <p:cNvPr id="43" name="Obraz 42"/>
          <p:cNvPicPr/>
          <p:nvPr/>
        </p:nvPicPr>
        <p:blipFill>
          <a:blip r:embed="rId2"/>
          <a:stretch/>
        </p:blipFill>
        <p:spPr>
          <a:xfrm>
            <a:off x="5752080" y="354240"/>
            <a:ext cx="4039920" cy="2885760"/>
          </a:xfrm>
          <a:prstGeom prst="rect">
            <a:avLst/>
          </a:prstGeom>
          <a:ln>
            <a:noFill/>
          </a:ln>
        </p:spPr>
      </p:pic>
      <p:pic>
        <p:nvPicPr>
          <p:cNvPr id="44" name="Obraz 43"/>
          <p:cNvPicPr/>
          <p:nvPr/>
        </p:nvPicPr>
        <p:blipFill>
          <a:blip r:embed="rId3"/>
          <a:stretch/>
        </p:blipFill>
        <p:spPr>
          <a:xfrm>
            <a:off x="288000" y="4104000"/>
            <a:ext cx="4294800" cy="266400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1"/>
          <p:cNvSpPr txBox="1"/>
          <p:nvPr/>
        </p:nvSpPr>
        <p:spPr>
          <a:xfrm>
            <a:off x="144000" y="216000"/>
            <a:ext cx="9792000" cy="5112000"/>
          </a:xfrm>
          <a:prstGeom prst="rect">
            <a:avLst/>
          </a:prstGeom>
          <a:noFill/>
          <a:ln>
            <a:noFill/>
          </a:ln>
        </p:spPr>
        <p:txBody>
          <a:bodyPr lIns="90000" tIns="45000" rIns="90000" bIns="45000"/>
          <a:lstStyle/>
          <a:p>
            <a:r>
              <a:rPr lang="pl-PL" sz="2400" b="0" strike="noStrike" spc="-1">
                <a:solidFill>
                  <a:srgbClr val="000000"/>
                </a:solidFill>
                <a:uFill>
                  <a:solidFill>
                    <a:srgbClr val="FFFFFF"/>
                  </a:solidFill>
                </a:uFill>
                <a:latin typeface="Arial"/>
              </a:rPr>
              <a:t>Poland is at the forefront of the forestation. The forests cover almost 30% of the territory of the country, in a combined volume of 9.3 million hectares. The vast majority are state forests, of which 7.1 million hectares is managed by the State Forests ''Lasy Państwowe”.</a:t>
            </a:r>
          </a:p>
          <a:p>
            <a:r>
              <a:rPr lang="pl-PL" sz="2400" b="0" strike="noStrike" spc="-1">
                <a:solidFill>
                  <a:srgbClr val="000000"/>
                </a:solidFill>
                <a:uFill>
                  <a:solidFill>
                    <a:srgbClr val="FFFFFF"/>
                  </a:solidFill>
                </a:uFill>
                <a:latin typeface="Arial"/>
              </a:rPr>
              <a:t>Private forests occupy 1.6 million hectares. Polish forests are one of the most fire vulnerable forests in Central Europe. This is the result of high share of beaver habitat occurring on 52.6% of forest area, pine dominance in species composition, age of trees and widespread.</a:t>
            </a:r>
          </a:p>
          <a:p>
            <a:r>
              <a:rPr lang="pl-PL" sz="2400" b="0" strike="noStrike" spc="-1">
                <a:solidFill>
                  <a:srgbClr val="000000"/>
                </a:solidFill>
                <a:uFill>
                  <a:solidFill>
                    <a:srgbClr val="FFFFFF"/>
                  </a:solidFill>
                </a:uFill>
                <a:latin typeface="Arial"/>
              </a:rPr>
              <a:t>Potential fire risk in Poland concerns about 85% of the area, which is 7.4 million hectares.</a:t>
            </a:r>
          </a:p>
        </p:txBody>
      </p:sp>
      <p:pic>
        <p:nvPicPr>
          <p:cNvPr id="46" name="Obraz 45"/>
          <p:cNvPicPr/>
          <p:nvPr/>
        </p:nvPicPr>
        <p:blipFill>
          <a:blip r:embed="rId2"/>
          <a:stretch/>
        </p:blipFill>
        <p:spPr>
          <a:xfrm>
            <a:off x="792000" y="4464000"/>
            <a:ext cx="3188880" cy="3168000"/>
          </a:xfrm>
          <a:prstGeom prst="rect">
            <a:avLst/>
          </a:prstGeom>
          <a:ln>
            <a:noFill/>
          </a:ln>
        </p:spPr>
      </p:pic>
      <p:pic>
        <p:nvPicPr>
          <p:cNvPr id="47" name="Obraz 46"/>
          <p:cNvPicPr/>
          <p:nvPr/>
        </p:nvPicPr>
        <p:blipFill>
          <a:blip r:embed="rId3"/>
          <a:stretch/>
        </p:blipFill>
        <p:spPr>
          <a:xfrm>
            <a:off x="5257080" y="4320000"/>
            <a:ext cx="3742920" cy="296532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Shape 1"/>
          <p:cNvSpPr txBox="1"/>
          <p:nvPr/>
        </p:nvSpPr>
        <p:spPr>
          <a:xfrm>
            <a:off x="144000" y="216000"/>
            <a:ext cx="9720000" cy="4508280"/>
          </a:xfrm>
          <a:prstGeom prst="rect">
            <a:avLst/>
          </a:prstGeom>
          <a:noFill/>
          <a:ln>
            <a:noFill/>
          </a:ln>
        </p:spPr>
        <p:txBody>
          <a:bodyPr lIns="90000" tIns="45000" rIns="90000" bIns="45000"/>
          <a:lstStyle/>
          <a:p>
            <a:r>
              <a:rPr lang="pl-PL" sz="2400" b="0" strike="noStrike" spc="-1" dirty="0" err="1">
                <a:solidFill>
                  <a:srgbClr val="000000"/>
                </a:solidFill>
                <a:uFill>
                  <a:solidFill>
                    <a:srgbClr val="FFFFFF"/>
                  </a:solidFill>
                </a:uFill>
                <a:latin typeface="Arial"/>
              </a:rPr>
              <a:t>There</a:t>
            </a:r>
            <a:r>
              <a:rPr lang="pl-PL" sz="2400" b="0" strike="noStrike" spc="-1" dirty="0">
                <a:solidFill>
                  <a:srgbClr val="000000"/>
                </a:solidFill>
                <a:uFill>
                  <a:solidFill>
                    <a:srgbClr val="FFFFFF"/>
                  </a:solidFill>
                </a:uFill>
                <a:latin typeface="Arial"/>
              </a:rPr>
              <a:t> </a:t>
            </a:r>
            <a:r>
              <a:rPr lang="pl-PL" sz="2400" b="0" strike="noStrike" spc="-1" dirty="0" err="1">
                <a:solidFill>
                  <a:srgbClr val="000000"/>
                </a:solidFill>
                <a:uFill>
                  <a:solidFill>
                    <a:srgbClr val="FFFFFF"/>
                  </a:solidFill>
                </a:uFill>
                <a:latin typeface="Arial"/>
              </a:rPr>
              <a:t>are</a:t>
            </a:r>
            <a:r>
              <a:rPr lang="pl-PL" sz="2400" b="0" strike="noStrike" spc="-1" dirty="0">
                <a:solidFill>
                  <a:srgbClr val="000000"/>
                </a:solidFill>
                <a:uFill>
                  <a:solidFill>
                    <a:srgbClr val="FFFFFF"/>
                  </a:solidFill>
                </a:uFill>
                <a:latin typeface="Arial"/>
              </a:rPr>
              <a:t> </a:t>
            </a:r>
            <a:r>
              <a:rPr lang="pl-PL" sz="2400" b="0" strike="noStrike" spc="-1" dirty="0" err="1">
                <a:solidFill>
                  <a:srgbClr val="000000"/>
                </a:solidFill>
                <a:uFill>
                  <a:solidFill>
                    <a:srgbClr val="FFFFFF"/>
                  </a:solidFill>
                </a:uFill>
                <a:latin typeface="Arial"/>
              </a:rPr>
              <a:t>eight</a:t>
            </a:r>
            <a:r>
              <a:rPr lang="pl-PL" sz="2400" b="0" strike="noStrike" spc="-1" dirty="0">
                <a:solidFill>
                  <a:srgbClr val="000000"/>
                </a:solidFill>
                <a:uFill>
                  <a:solidFill>
                    <a:srgbClr val="FFFFFF"/>
                  </a:solidFill>
                </a:uFill>
                <a:latin typeface="Arial"/>
              </a:rPr>
              <a:t> </a:t>
            </a:r>
            <a:r>
              <a:rPr lang="pl-PL" sz="2400" b="0" strike="noStrike" spc="-1" dirty="0" err="1">
                <a:solidFill>
                  <a:srgbClr val="000000"/>
                </a:solidFill>
                <a:uFill>
                  <a:solidFill>
                    <a:srgbClr val="FFFFFF"/>
                  </a:solidFill>
                </a:uFill>
                <a:latin typeface="Arial"/>
              </a:rPr>
              <a:t>groups</a:t>
            </a:r>
            <a:r>
              <a:rPr lang="pl-PL" sz="2400" b="0" strike="noStrike" spc="-1" dirty="0">
                <a:solidFill>
                  <a:srgbClr val="000000"/>
                </a:solidFill>
                <a:uFill>
                  <a:solidFill>
                    <a:srgbClr val="FFFFFF"/>
                  </a:solidFill>
                </a:uFill>
                <a:latin typeface="Arial"/>
              </a:rPr>
              <a:t> and </a:t>
            </a:r>
            <a:r>
              <a:rPr lang="pl-PL" sz="2400" b="0" strike="noStrike" spc="-1" dirty="0" err="1">
                <a:solidFill>
                  <a:srgbClr val="000000"/>
                </a:solidFill>
                <a:uFill>
                  <a:solidFill>
                    <a:srgbClr val="FFFFFF"/>
                  </a:solidFill>
                </a:uFill>
                <a:latin typeface="Arial"/>
              </a:rPr>
              <a:t>thirteen</a:t>
            </a:r>
            <a:r>
              <a:rPr lang="pl-PL" sz="2400" b="0" strike="noStrike" spc="-1" dirty="0">
                <a:solidFill>
                  <a:srgbClr val="000000"/>
                </a:solidFill>
                <a:uFill>
                  <a:solidFill>
                    <a:srgbClr val="FFFFFF"/>
                  </a:solidFill>
                </a:uFill>
                <a:latin typeface="Arial"/>
              </a:rPr>
              <a:t> </a:t>
            </a:r>
            <a:r>
              <a:rPr lang="pl-PL" sz="2400" b="0" strike="noStrike" spc="-1" dirty="0" err="1">
                <a:solidFill>
                  <a:srgbClr val="000000"/>
                </a:solidFill>
                <a:uFill>
                  <a:solidFill>
                    <a:srgbClr val="FFFFFF"/>
                  </a:solidFill>
                </a:uFill>
                <a:latin typeface="Arial"/>
              </a:rPr>
              <a:t>reasons</a:t>
            </a:r>
            <a:r>
              <a:rPr lang="pl-PL" sz="2400" b="0" strike="noStrike" spc="-1" dirty="0">
                <a:solidFill>
                  <a:srgbClr val="000000"/>
                </a:solidFill>
                <a:uFill>
                  <a:solidFill>
                    <a:srgbClr val="FFFFFF"/>
                  </a:solidFill>
                </a:uFill>
                <a:latin typeface="Arial"/>
              </a:rPr>
              <a:t> for the </a:t>
            </a:r>
            <a:r>
              <a:rPr lang="pl-PL" sz="2400" b="0" strike="noStrike" spc="-1" dirty="0" err="1">
                <a:solidFill>
                  <a:srgbClr val="000000"/>
                </a:solidFill>
                <a:uFill>
                  <a:solidFill>
                    <a:srgbClr val="FFFFFF"/>
                  </a:solidFill>
                </a:uFill>
                <a:latin typeface="Arial"/>
              </a:rPr>
              <a:t>classification</a:t>
            </a:r>
            <a:r>
              <a:rPr lang="pl-PL" sz="2400" b="0" strike="noStrike" spc="-1" dirty="0">
                <a:solidFill>
                  <a:srgbClr val="000000"/>
                </a:solidFill>
                <a:uFill>
                  <a:solidFill>
                    <a:srgbClr val="FFFFFF"/>
                  </a:solidFill>
                </a:uFill>
                <a:latin typeface="Arial"/>
              </a:rPr>
              <a:t> of the </a:t>
            </a:r>
            <a:r>
              <a:rPr lang="pl-PL" sz="2400" b="0" strike="noStrike" spc="-1" dirty="0" err="1">
                <a:solidFill>
                  <a:srgbClr val="000000"/>
                </a:solidFill>
                <a:uFill>
                  <a:solidFill>
                    <a:srgbClr val="FFFFFF"/>
                  </a:solidFill>
                </a:uFill>
                <a:latin typeface="Arial"/>
              </a:rPr>
              <a:t>causes</a:t>
            </a:r>
            <a:r>
              <a:rPr lang="pl-PL" sz="2400" b="0" strike="noStrike" spc="-1" dirty="0">
                <a:solidFill>
                  <a:srgbClr val="000000"/>
                </a:solidFill>
                <a:uFill>
                  <a:solidFill>
                    <a:srgbClr val="FFFFFF"/>
                  </a:solidFill>
                </a:uFill>
                <a:latin typeface="Arial"/>
              </a:rPr>
              <a:t> of </a:t>
            </a:r>
            <a:r>
              <a:rPr lang="pl-PL" sz="2400" b="0" strike="noStrike" spc="-1" dirty="0" err="1">
                <a:solidFill>
                  <a:srgbClr val="000000"/>
                </a:solidFill>
                <a:uFill>
                  <a:solidFill>
                    <a:srgbClr val="FFFFFF"/>
                  </a:solidFill>
                </a:uFill>
                <a:latin typeface="Arial"/>
              </a:rPr>
              <a:t>forest</a:t>
            </a:r>
            <a:r>
              <a:rPr lang="pl-PL" sz="2400" b="0" strike="noStrike" spc="-1" dirty="0">
                <a:solidFill>
                  <a:srgbClr val="000000"/>
                </a:solidFill>
                <a:uFill>
                  <a:solidFill>
                    <a:srgbClr val="FFFFFF"/>
                  </a:solidFill>
                </a:uFill>
                <a:latin typeface="Arial"/>
              </a:rPr>
              <a:t> </a:t>
            </a:r>
            <a:r>
              <a:rPr lang="pl-PL" sz="2400" b="0" strike="noStrike" spc="-1" dirty="0" err="1">
                <a:solidFill>
                  <a:srgbClr val="000000"/>
                </a:solidFill>
                <a:uFill>
                  <a:solidFill>
                    <a:srgbClr val="FFFFFF"/>
                  </a:solidFill>
                </a:uFill>
                <a:latin typeface="Arial"/>
              </a:rPr>
              <a:t>fire</a:t>
            </a:r>
            <a:r>
              <a:rPr lang="pl-PL" sz="2400" b="0" strike="noStrike" spc="-1" dirty="0">
                <a:solidFill>
                  <a:srgbClr val="000000"/>
                </a:solidFill>
                <a:uFill>
                  <a:solidFill>
                    <a:srgbClr val="FFFFFF"/>
                  </a:solidFill>
                </a:uFill>
                <a:latin typeface="Arial"/>
              </a:rPr>
              <a:t> in the </a:t>
            </a:r>
            <a:r>
              <a:rPr lang="pl-PL" sz="2400" b="0" strike="noStrike" spc="-1" dirty="0" err="1">
                <a:solidFill>
                  <a:srgbClr val="000000"/>
                </a:solidFill>
                <a:uFill>
                  <a:solidFill>
                    <a:srgbClr val="FFFFFF"/>
                  </a:solidFill>
                </a:uFill>
                <a:latin typeface="Arial"/>
              </a:rPr>
              <a:t>State</a:t>
            </a:r>
            <a:r>
              <a:rPr lang="pl-PL" sz="2400" b="0" strike="noStrike" spc="-1" dirty="0">
                <a:solidFill>
                  <a:srgbClr val="000000"/>
                </a:solidFill>
                <a:uFill>
                  <a:solidFill>
                    <a:srgbClr val="FFFFFF"/>
                  </a:solidFill>
                </a:uFill>
                <a:latin typeface="Arial"/>
              </a:rPr>
              <a:t> </a:t>
            </a:r>
            <a:r>
              <a:rPr lang="pl-PL" sz="2400" b="0" strike="noStrike" spc="-1" dirty="0" err="1">
                <a:solidFill>
                  <a:srgbClr val="000000"/>
                </a:solidFill>
                <a:uFill>
                  <a:solidFill>
                    <a:srgbClr val="FFFFFF"/>
                  </a:solidFill>
                </a:uFill>
                <a:latin typeface="Arial"/>
              </a:rPr>
              <a:t>Forests</a:t>
            </a:r>
            <a:r>
              <a:rPr lang="pl-PL" sz="2400" b="0" strike="noStrike" spc="-1" dirty="0">
                <a:solidFill>
                  <a:srgbClr val="000000"/>
                </a:solidFill>
                <a:uFill>
                  <a:solidFill>
                    <a:srgbClr val="FFFFFF"/>
                  </a:solidFill>
                </a:uFill>
                <a:latin typeface="Arial"/>
              </a:rPr>
              <a:t>.</a:t>
            </a:r>
          </a:p>
          <a:p>
            <a:r>
              <a:rPr lang="pl-PL" sz="2400" b="0" strike="noStrike" spc="-1" dirty="0">
                <a:solidFill>
                  <a:srgbClr val="000000"/>
                </a:solidFill>
                <a:uFill>
                  <a:solidFill>
                    <a:srgbClr val="FFFFFF"/>
                  </a:solidFill>
                </a:uFill>
                <a:latin typeface="Arial"/>
              </a:rPr>
              <a:t>Here </a:t>
            </a:r>
            <a:r>
              <a:rPr lang="pl-PL" sz="2400" b="0" strike="noStrike" spc="-1" dirty="0" err="1">
                <a:solidFill>
                  <a:srgbClr val="000000"/>
                </a:solidFill>
                <a:uFill>
                  <a:solidFill>
                    <a:srgbClr val="FFFFFF"/>
                  </a:solidFill>
                </a:uFill>
                <a:latin typeface="Arial"/>
              </a:rPr>
              <a:t>is</a:t>
            </a:r>
            <a:r>
              <a:rPr lang="pl-PL" sz="2400" b="0" strike="noStrike" spc="-1" dirty="0">
                <a:solidFill>
                  <a:srgbClr val="000000"/>
                </a:solidFill>
                <a:uFill>
                  <a:solidFill>
                    <a:srgbClr val="FFFFFF"/>
                  </a:solidFill>
                </a:uFill>
                <a:latin typeface="Arial"/>
              </a:rPr>
              <a:t> a </a:t>
            </a:r>
            <a:r>
              <a:rPr lang="pl-PL" sz="2400" b="0" strike="noStrike" spc="-1" dirty="0" err="1">
                <a:solidFill>
                  <a:srgbClr val="000000"/>
                </a:solidFill>
                <a:uFill>
                  <a:solidFill>
                    <a:srgbClr val="FFFFFF"/>
                  </a:solidFill>
                </a:uFill>
                <a:latin typeface="Arial"/>
              </a:rPr>
              <a:t>brief</a:t>
            </a:r>
            <a:r>
              <a:rPr lang="pl-PL" sz="2400" b="0" strike="noStrike" spc="-1" dirty="0">
                <a:solidFill>
                  <a:srgbClr val="000000"/>
                </a:solidFill>
                <a:uFill>
                  <a:solidFill>
                    <a:srgbClr val="FFFFFF"/>
                  </a:solidFill>
                </a:uFill>
                <a:latin typeface="Arial"/>
              </a:rPr>
              <a:t> </a:t>
            </a:r>
            <a:r>
              <a:rPr lang="pl-PL" sz="2400" b="0" strike="noStrike" spc="-1" dirty="0" err="1">
                <a:solidFill>
                  <a:srgbClr val="000000"/>
                </a:solidFill>
                <a:uFill>
                  <a:solidFill>
                    <a:srgbClr val="FFFFFF"/>
                  </a:solidFill>
                </a:uFill>
                <a:latin typeface="Arial"/>
              </a:rPr>
              <a:t>description</a:t>
            </a:r>
            <a:r>
              <a:rPr lang="pl-PL" sz="2400" b="0" strike="noStrike" spc="-1" dirty="0">
                <a:solidFill>
                  <a:srgbClr val="000000"/>
                </a:solidFill>
                <a:uFill>
                  <a:solidFill>
                    <a:srgbClr val="FFFFFF"/>
                  </a:solidFill>
                </a:uFill>
                <a:latin typeface="Arial"/>
              </a:rPr>
              <a:t> of the </a:t>
            </a:r>
            <a:r>
              <a:rPr lang="pl-PL" sz="2400" b="0" strike="noStrike" spc="-1" dirty="0" err="1">
                <a:solidFill>
                  <a:srgbClr val="000000"/>
                </a:solidFill>
                <a:uFill>
                  <a:solidFill>
                    <a:srgbClr val="FFFFFF"/>
                  </a:solidFill>
                </a:uFill>
                <a:latin typeface="Arial"/>
              </a:rPr>
              <a:t>causes</a:t>
            </a:r>
            <a:r>
              <a:rPr lang="pl-PL" sz="2400" b="0" strike="noStrike" spc="-1" dirty="0">
                <a:solidFill>
                  <a:srgbClr val="000000"/>
                </a:solidFill>
                <a:uFill>
                  <a:solidFill>
                    <a:srgbClr val="FFFFFF"/>
                  </a:solidFill>
                </a:uFill>
                <a:latin typeface="Arial"/>
              </a:rPr>
              <a:t> of a </a:t>
            </a:r>
            <a:r>
              <a:rPr lang="pl-PL" sz="2400" b="0" strike="noStrike" spc="-1" dirty="0" err="1">
                <a:solidFill>
                  <a:srgbClr val="000000"/>
                </a:solidFill>
                <a:uFill>
                  <a:solidFill>
                    <a:srgbClr val="FFFFFF"/>
                  </a:solidFill>
                </a:uFill>
                <a:latin typeface="Arial"/>
              </a:rPr>
              <a:t>fire</a:t>
            </a:r>
            <a:r>
              <a:rPr lang="pl-PL" sz="2400" b="0" strike="noStrike" spc="-1" dirty="0">
                <a:solidFill>
                  <a:srgbClr val="000000"/>
                </a:solidFill>
                <a:uFill>
                  <a:solidFill>
                    <a:srgbClr val="FFFFFF"/>
                  </a:solidFill>
                </a:uFill>
                <a:latin typeface="Arial"/>
              </a:rPr>
              <a:t>:</a:t>
            </a:r>
          </a:p>
          <a:p>
            <a:r>
              <a:rPr lang="pl-PL" sz="2400" b="0" strike="noStrike" spc="-1" dirty="0" smtClean="0">
                <a:solidFill>
                  <a:srgbClr val="000000"/>
                </a:solidFill>
                <a:uFill>
                  <a:solidFill>
                    <a:srgbClr val="FFFFFF"/>
                  </a:solidFill>
                </a:uFill>
                <a:latin typeface="Arial"/>
              </a:rPr>
              <a:t>- </a:t>
            </a:r>
            <a:r>
              <a:rPr lang="pl-PL" sz="2400" b="0" strike="noStrike" spc="-1" dirty="0" err="1" smtClean="0">
                <a:solidFill>
                  <a:srgbClr val="000000"/>
                </a:solidFill>
                <a:uFill>
                  <a:solidFill>
                    <a:srgbClr val="FFFFFF"/>
                  </a:solidFill>
                </a:uFill>
                <a:latin typeface="Arial"/>
              </a:rPr>
              <a:t>carelessness</a:t>
            </a:r>
            <a:r>
              <a:rPr lang="pl-PL" sz="2400" b="0" strike="noStrike" spc="-1" dirty="0" smtClean="0">
                <a:solidFill>
                  <a:srgbClr val="000000"/>
                </a:solidFill>
                <a:uFill>
                  <a:solidFill>
                    <a:srgbClr val="FFFFFF"/>
                  </a:solidFill>
                </a:uFill>
                <a:latin typeface="Arial"/>
              </a:rPr>
              <a:t> </a:t>
            </a:r>
            <a:r>
              <a:rPr lang="pl-PL" sz="2400" b="0" strike="noStrike" spc="-1" dirty="0">
                <a:solidFill>
                  <a:srgbClr val="000000"/>
                </a:solidFill>
                <a:uFill>
                  <a:solidFill>
                    <a:srgbClr val="FFFFFF"/>
                  </a:solidFill>
                </a:uFill>
                <a:latin typeface="Arial"/>
              </a:rPr>
              <a:t>of </a:t>
            </a:r>
            <a:r>
              <a:rPr lang="pl-PL" sz="2400" b="0" strike="noStrike" spc="-1" dirty="0" err="1">
                <a:solidFill>
                  <a:srgbClr val="000000"/>
                </a:solidFill>
                <a:uFill>
                  <a:solidFill>
                    <a:srgbClr val="FFFFFF"/>
                  </a:solidFill>
                </a:uFill>
                <a:latin typeface="Arial"/>
              </a:rPr>
              <a:t>adults</a:t>
            </a:r>
            <a:endParaRPr lang="pl-PL" sz="2400" b="0" strike="noStrike" spc="-1" dirty="0">
              <a:solidFill>
                <a:srgbClr val="000000"/>
              </a:solidFill>
              <a:uFill>
                <a:solidFill>
                  <a:srgbClr val="FFFFFF"/>
                </a:solidFill>
              </a:uFill>
              <a:latin typeface="Arial"/>
            </a:endParaRPr>
          </a:p>
          <a:p>
            <a:r>
              <a:rPr lang="pl-PL" sz="2400" b="0" strike="noStrike" spc="-1" dirty="0" smtClean="0">
                <a:solidFill>
                  <a:srgbClr val="000000"/>
                </a:solidFill>
                <a:uFill>
                  <a:solidFill>
                    <a:srgbClr val="FFFFFF"/>
                  </a:solidFill>
                </a:uFill>
                <a:latin typeface="Arial"/>
              </a:rPr>
              <a:t>- </a:t>
            </a:r>
            <a:r>
              <a:rPr lang="pl-PL" sz="2400" b="0" strike="noStrike" spc="-1" dirty="0" err="1" smtClean="0">
                <a:solidFill>
                  <a:srgbClr val="000000"/>
                </a:solidFill>
                <a:uFill>
                  <a:solidFill>
                    <a:srgbClr val="FFFFFF"/>
                  </a:solidFill>
                </a:uFill>
                <a:latin typeface="Arial"/>
              </a:rPr>
              <a:t>carelessness</a:t>
            </a:r>
            <a:r>
              <a:rPr lang="pl-PL" sz="2400" b="0" strike="noStrike" spc="-1" dirty="0" smtClean="0">
                <a:solidFill>
                  <a:srgbClr val="000000"/>
                </a:solidFill>
                <a:uFill>
                  <a:solidFill>
                    <a:srgbClr val="FFFFFF"/>
                  </a:solidFill>
                </a:uFill>
                <a:latin typeface="Arial"/>
              </a:rPr>
              <a:t> </a:t>
            </a:r>
            <a:r>
              <a:rPr lang="pl-PL" sz="2400" b="0" strike="noStrike" spc="-1" dirty="0">
                <a:solidFill>
                  <a:srgbClr val="000000"/>
                </a:solidFill>
                <a:uFill>
                  <a:solidFill>
                    <a:srgbClr val="FFFFFF"/>
                  </a:solidFill>
                </a:uFill>
                <a:latin typeface="Arial"/>
              </a:rPr>
              <a:t>of </a:t>
            </a:r>
            <a:r>
              <a:rPr lang="pl-PL" sz="2400" b="0" strike="noStrike" spc="-1" dirty="0" err="1">
                <a:solidFill>
                  <a:srgbClr val="000000"/>
                </a:solidFill>
                <a:uFill>
                  <a:solidFill>
                    <a:srgbClr val="FFFFFF"/>
                  </a:solidFill>
                </a:uFill>
                <a:latin typeface="Arial"/>
              </a:rPr>
              <a:t>minors</a:t>
            </a:r>
            <a:endParaRPr lang="pl-PL" sz="2400" b="0" strike="noStrike" spc="-1" dirty="0">
              <a:solidFill>
                <a:srgbClr val="000000"/>
              </a:solidFill>
              <a:uFill>
                <a:solidFill>
                  <a:srgbClr val="FFFFFF"/>
                </a:solidFill>
              </a:uFill>
              <a:latin typeface="Arial"/>
            </a:endParaRPr>
          </a:p>
          <a:p>
            <a:r>
              <a:rPr lang="pl-PL" sz="2400" b="0" strike="noStrike" spc="-1" dirty="0" smtClean="0">
                <a:solidFill>
                  <a:srgbClr val="000000"/>
                </a:solidFill>
                <a:uFill>
                  <a:solidFill>
                    <a:srgbClr val="FFFFFF"/>
                  </a:solidFill>
                </a:uFill>
                <a:latin typeface="Arial"/>
              </a:rPr>
              <a:t>- </a:t>
            </a:r>
            <a:r>
              <a:rPr lang="pl-PL" sz="2400" spc="-1" dirty="0" err="1" smtClean="0">
                <a:solidFill>
                  <a:srgbClr val="000000"/>
                </a:solidFill>
                <a:uFill>
                  <a:solidFill>
                    <a:srgbClr val="FFFFFF"/>
                  </a:solidFill>
                </a:uFill>
                <a:latin typeface="Arial"/>
              </a:rPr>
              <a:t>m</a:t>
            </a:r>
            <a:r>
              <a:rPr lang="pl-PL" sz="2400" b="0" strike="noStrike" spc="-1" dirty="0" err="1" smtClean="0">
                <a:solidFill>
                  <a:srgbClr val="000000"/>
                </a:solidFill>
                <a:uFill>
                  <a:solidFill>
                    <a:srgbClr val="FFFFFF"/>
                  </a:solidFill>
                </a:uFill>
                <a:latin typeface="Arial"/>
              </a:rPr>
              <a:t>achines</a:t>
            </a:r>
            <a:r>
              <a:rPr lang="pl-PL" sz="2400" b="0" strike="noStrike" spc="-1" dirty="0" smtClean="0">
                <a:solidFill>
                  <a:srgbClr val="000000"/>
                </a:solidFill>
                <a:uFill>
                  <a:solidFill>
                    <a:srgbClr val="FFFFFF"/>
                  </a:solidFill>
                </a:uFill>
                <a:latin typeface="Arial"/>
              </a:rPr>
              <a:t> </a:t>
            </a:r>
            <a:r>
              <a:rPr lang="pl-PL" sz="2400" b="0" strike="noStrike" spc="-1" dirty="0">
                <a:solidFill>
                  <a:srgbClr val="000000"/>
                </a:solidFill>
                <a:uFill>
                  <a:solidFill>
                    <a:srgbClr val="FFFFFF"/>
                  </a:solidFill>
                </a:uFill>
                <a:latin typeface="Arial"/>
              </a:rPr>
              <a:t>and devices</a:t>
            </a:r>
          </a:p>
          <a:p>
            <a:r>
              <a:rPr lang="pl-PL" sz="2400" b="0" strike="noStrike" spc="-1" dirty="0" smtClean="0">
                <a:solidFill>
                  <a:srgbClr val="000000"/>
                </a:solidFill>
                <a:uFill>
                  <a:solidFill>
                    <a:srgbClr val="FFFFFF"/>
                  </a:solidFill>
                </a:uFill>
                <a:latin typeface="Arial"/>
              </a:rPr>
              <a:t>- </a:t>
            </a:r>
            <a:r>
              <a:rPr lang="pl-PL" sz="2400" spc="-1" dirty="0" err="1" smtClean="0">
                <a:solidFill>
                  <a:srgbClr val="000000"/>
                </a:solidFill>
                <a:uFill>
                  <a:solidFill>
                    <a:srgbClr val="FFFFFF"/>
                  </a:solidFill>
                </a:uFill>
                <a:latin typeface="Arial"/>
              </a:rPr>
              <a:t>l</a:t>
            </a:r>
            <a:r>
              <a:rPr lang="pl-PL" sz="2400" b="0" strike="noStrike" spc="-1" dirty="0" err="1" smtClean="0">
                <a:solidFill>
                  <a:srgbClr val="000000"/>
                </a:solidFill>
                <a:uFill>
                  <a:solidFill>
                    <a:srgbClr val="FFFFFF"/>
                  </a:solidFill>
                </a:uFill>
                <a:latin typeface="Arial"/>
              </a:rPr>
              <a:t>ightning</a:t>
            </a:r>
            <a:r>
              <a:rPr lang="pl-PL" sz="2400" b="0" strike="noStrike" spc="-1" dirty="0" smtClean="0">
                <a:solidFill>
                  <a:srgbClr val="000000"/>
                </a:solidFill>
                <a:uFill>
                  <a:solidFill>
                    <a:srgbClr val="FFFFFF"/>
                  </a:solidFill>
                </a:uFill>
                <a:latin typeface="Arial"/>
              </a:rPr>
              <a:t> </a:t>
            </a:r>
            <a:r>
              <a:rPr lang="pl-PL" sz="2400" b="0" strike="noStrike" spc="-1" dirty="0" err="1">
                <a:solidFill>
                  <a:srgbClr val="000000"/>
                </a:solidFill>
                <a:uFill>
                  <a:solidFill>
                    <a:srgbClr val="FFFFFF"/>
                  </a:solidFill>
                </a:uFill>
                <a:latin typeface="Arial"/>
              </a:rPr>
              <a:t>strikes</a:t>
            </a:r>
            <a:endParaRPr lang="pl-PL" sz="2400" b="0" strike="noStrike" spc="-1" dirty="0">
              <a:solidFill>
                <a:srgbClr val="000000"/>
              </a:solidFill>
              <a:uFill>
                <a:solidFill>
                  <a:srgbClr val="FFFFFF"/>
                </a:solidFill>
              </a:uFill>
              <a:latin typeface="Arial"/>
            </a:endParaRPr>
          </a:p>
          <a:p>
            <a:r>
              <a:rPr lang="pl-PL" sz="2400" b="0" strike="noStrike" spc="-1" dirty="0" smtClean="0">
                <a:solidFill>
                  <a:srgbClr val="000000"/>
                </a:solidFill>
                <a:uFill>
                  <a:solidFill>
                    <a:srgbClr val="FFFFFF"/>
                  </a:solidFill>
                </a:uFill>
                <a:latin typeface="Arial"/>
              </a:rPr>
              <a:t>- non-</a:t>
            </a:r>
            <a:r>
              <a:rPr lang="pl-PL" sz="2400" b="0" strike="noStrike" spc="-1" dirty="0" err="1" smtClean="0">
                <a:solidFill>
                  <a:srgbClr val="000000"/>
                </a:solidFill>
                <a:uFill>
                  <a:solidFill>
                    <a:srgbClr val="FFFFFF"/>
                  </a:solidFill>
                </a:uFill>
                <a:latin typeface="Arial"/>
              </a:rPr>
              <a:t>forest</a:t>
            </a:r>
            <a:r>
              <a:rPr lang="pl-PL" sz="2400" b="0" strike="noStrike" spc="-1" dirty="0" smtClean="0">
                <a:solidFill>
                  <a:srgbClr val="000000"/>
                </a:solidFill>
                <a:uFill>
                  <a:solidFill>
                    <a:srgbClr val="FFFFFF"/>
                  </a:solidFill>
                </a:uFill>
                <a:latin typeface="Arial"/>
              </a:rPr>
              <a:t> </a:t>
            </a:r>
            <a:r>
              <a:rPr lang="pl-PL" sz="2400" b="0" strike="noStrike" spc="-1" dirty="0">
                <a:solidFill>
                  <a:srgbClr val="000000"/>
                </a:solidFill>
                <a:uFill>
                  <a:solidFill>
                    <a:srgbClr val="FFFFFF"/>
                  </a:solidFill>
                </a:uFill>
                <a:latin typeface="Arial"/>
              </a:rPr>
              <a:t>land </a:t>
            </a:r>
            <a:r>
              <a:rPr lang="pl-PL" sz="2400" b="0" strike="noStrike" spc="-1" dirty="0" err="1">
                <a:solidFill>
                  <a:srgbClr val="000000"/>
                </a:solidFill>
                <a:uFill>
                  <a:solidFill>
                    <a:srgbClr val="FFFFFF"/>
                  </a:solidFill>
                </a:uFill>
                <a:latin typeface="Arial"/>
              </a:rPr>
              <a:t>fire</a:t>
            </a:r>
            <a:r>
              <a:rPr lang="pl-PL" sz="2400" b="0" strike="noStrike" spc="-1" dirty="0">
                <a:solidFill>
                  <a:srgbClr val="000000"/>
                </a:solidFill>
                <a:uFill>
                  <a:solidFill>
                    <a:srgbClr val="FFFFFF"/>
                  </a:solidFill>
                </a:uFill>
                <a:latin typeface="Arial"/>
              </a:rPr>
              <a:t> </a:t>
            </a:r>
            <a:r>
              <a:rPr lang="pl-PL" sz="2400" b="0" strike="noStrike" spc="-1" dirty="0" err="1">
                <a:solidFill>
                  <a:srgbClr val="000000"/>
                </a:solidFill>
                <a:uFill>
                  <a:solidFill>
                    <a:srgbClr val="FFFFFF"/>
                  </a:solidFill>
                </a:uFill>
                <a:latin typeface="Arial"/>
              </a:rPr>
              <a:t>spread</a:t>
            </a:r>
            <a:endParaRPr lang="pl-PL" sz="2400" b="0" strike="noStrike" spc="-1" dirty="0">
              <a:solidFill>
                <a:srgbClr val="000000"/>
              </a:solidFill>
              <a:uFill>
                <a:solidFill>
                  <a:srgbClr val="FFFFFF"/>
                </a:solidFill>
              </a:uFill>
              <a:latin typeface="Arial"/>
            </a:endParaRPr>
          </a:p>
          <a:p>
            <a:r>
              <a:rPr lang="pl-PL" sz="2400" b="0" strike="noStrike" spc="-1" dirty="0" smtClean="0">
                <a:solidFill>
                  <a:srgbClr val="000000"/>
                </a:solidFill>
                <a:uFill>
                  <a:solidFill>
                    <a:srgbClr val="FFFFFF"/>
                  </a:solidFill>
                </a:uFill>
                <a:latin typeface="Arial"/>
              </a:rPr>
              <a:t>- </a:t>
            </a:r>
            <a:r>
              <a:rPr lang="pl-PL" sz="2400" spc="-1" dirty="0" err="1" smtClean="0">
                <a:solidFill>
                  <a:srgbClr val="000000"/>
                </a:solidFill>
                <a:uFill>
                  <a:solidFill>
                    <a:srgbClr val="FFFFFF"/>
                  </a:solidFill>
                </a:uFill>
                <a:latin typeface="Arial"/>
              </a:rPr>
              <a:t>a</a:t>
            </a:r>
            <a:r>
              <a:rPr lang="pl-PL" sz="2400" b="0" strike="noStrike" spc="-1" dirty="0" err="1" smtClean="0">
                <a:solidFill>
                  <a:srgbClr val="000000"/>
                </a:solidFill>
                <a:uFill>
                  <a:solidFill>
                    <a:srgbClr val="FFFFFF"/>
                  </a:solidFill>
                </a:uFill>
                <a:latin typeface="Arial"/>
              </a:rPr>
              <a:t>rsons</a:t>
            </a:r>
            <a:endParaRPr lang="pl-PL" sz="2400" b="0" strike="noStrike" spc="-1" dirty="0">
              <a:solidFill>
                <a:srgbClr val="000000"/>
              </a:solidFill>
              <a:uFill>
                <a:solidFill>
                  <a:srgbClr val="FFFFFF"/>
                </a:solidFill>
              </a:uFill>
              <a:latin typeface="Arial"/>
            </a:endParaRPr>
          </a:p>
          <a:p>
            <a:r>
              <a:rPr lang="pl-PL" sz="2400" b="0" strike="noStrike" spc="-1" dirty="0" smtClean="0">
                <a:solidFill>
                  <a:srgbClr val="000000"/>
                </a:solidFill>
                <a:uFill>
                  <a:solidFill>
                    <a:srgbClr val="FFFFFF"/>
                  </a:solidFill>
                </a:uFill>
                <a:latin typeface="Arial"/>
              </a:rPr>
              <a:t>- </a:t>
            </a:r>
            <a:r>
              <a:rPr lang="pl-PL" sz="2400" spc="-1" dirty="0" err="1" smtClean="0">
                <a:solidFill>
                  <a:srgbClr val="000000"/>
                </a:solidFill>
                <a:uFill>
                  <a:solidFill>
                    <a:srgbClr val="FFFFFF"/>
                  </a:solidFill>
                </a:uFill>
                <a:latin typeface="Arial"/>
              </a:rPr>
              <a:t>o</a:t>
            </a:r>
            <a:r>
              <a:rPr lang="pl-PL" sz="2400" b="0" strike="noStrike" spc="-1" dirty="0" err="1" smtClean="0">
                <a:solidFill>
                  <a:srgbClr val="000000"/>
                </a:solidFill>
                <a:uFill>
                  <a:solidFill>
                    <a:srgbClr val="FFFFFF"/>
                  </a:solidFill>
                </a:uFill>
                <a:latin typeface="Arial"/>
              </a:rPr>
              <a:t>thers</a:t>
            </a:r>
            <a:endParaRPr lang="pl-PL" sz="2400" b="0" strike="noStrike" spc="-1" dirty="0">
              <a:solidFill>
                <a:srgbClr val="000000"/>
              </a:solidFill>
              <a:uFill>
                <a:solidFill>
                  <a:srgbClr val="FFFFFF"/>
                </a:solidFill>
              </a:uFill>
              <a:latin typeface="Arial"/>
            </a:endParaRPr>
          </a:p>
          <a:p>
            <a:r>
              <a:rPr lang="pl-PL" sz="2400" b="0" strike="noStrike" spc="-1" dirty="0" smtClean="0">
                <a:solidFill>
                  <a:srgbClr val="000000"/>
                </a:solidFill>
                <a:uFill>
                  <a:solidFill>
                    <a:srgbClr val="FFFFFF"/>
                  </a:solidFill>
                </a:uFill>
                <a:latin typeface="Arial"/>
              </a:rPr>
              <a:t>- </a:t>
            </a:r>
            <a:r>
              <a:rPr lang="pl-PL" sz="2400" spc="-1" dirty="0" err="1" smtClean="0">
                <a:solidFill>
                  <a:srgbClr val="000000"/>
                </a:solidFill>
                <a:uFill>
                  <a:solidFill>
                    <a:srgbClr val="FFFFFF"/>
                  </a:solidFill>
                </a:uFill>
                <a:latin typeface="Arial"/>
              </a:rPr>
              <a:t>u</a:t>
            </a:r>
            <a:r>
              <a:rPr lang="pl-PL" sz="2400" b="0" strike="noStrike" spc="-1" dirty="0" err="1" smtClean="0">
                <a:solidFill>
                  <a:srgbClr val="000000"/>
                </a:solidFill>
                <a:uFill>
                  <a:solidFill>
                    <a:srgbClr val="FFFFFF"/>
                  </a:solidFill>
                </a:uFill>
                <a:latin typeface="Arial"/>
              </a:rPr>
              <a:t>nclear</a:t>
            </a:r>
            <a:r>
              <a:rPr lang="pl-PL" sz="2400" b="0" strike="noStrike" spc="-1" dirty="0">
                <a:solidFill>
                  <a:srgbClr val="000000"/>
                </a:solidFill>
                <a:uFill>
                  <a:solidFill>
                    <a:srgbClr val="FFFFFF"/>
                  </a:solidFill>
                </a:uFill>
                <a:latin typeface="Arial"/>
              </a:rPr>
              <a:t>
</a:t>
            </a:r>
          </a:p>
        </p:txBody>
      </p:sp>
      <p:pic>
        <p:nvPicPr>
          <p:cNvPr id="49" name="Obraz 48"/>
          <p:cNvPicPr/>
          <p:nvPr/>
        </p:nvPicPr>
        <p:blipFill>
          <a:blip r:embed="rId2"/>
          <a:stretch/>
        </p:blipFill>
        <p:spPr>
          <a:xfrm>
            <a:off x="88920" y="4788000"/>
            <a:ext cx="4735080" cy="2124000"/>
          </a:xfrm>
          <a:prstGeom prst="rect">
            <a:avLst/>
          </a:prstGeom>
          <a:ln>
            <a:noFill/>
          </a:ln>
        </p:spPr>
      </p:pic>
      <p:pic>
        <p:nvPicPr>
          <p:cNvPr id="50" name="Obraz 49"/>
          <p:cNvPicPr/>
          <p:nvPr/>
        </p:nvPicPr>
        <p:blipFill>
          <a:blip r:embed="rId3"/>
          <a:stretch/>
        </p:blipFill>
        <p:spPr>
          <a:xfrm>
            <a:off x="5589720" y="1678680"/>
            <a:ext cx="4274280" cy="429732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Shape 1"/>
          <p:cNvSpPr txBox="1"/>
          <p:nvPr/>
        </p:nvSpPr>
        <p:spPr>
          <a:xfrm>
            <a:off x="288000" y="216000"/>
            <a:ext cx="6120000" cy="6926760"/>
          </a:xfrm>
          <a:prstGeom prst="rect">
            <a:avLst/>
          </a:prstGeom>
          <a:noFill/>
          <a:ln>
            <a:noFill/>
          </a:ln>
        </p:spPr>
        <p:txBody>
          <a:bodyPr lIns="90000" tIns="45000" rIns="90000" bIns="45000"/>
          <a:lstStyle/>
          <a:p>
            <a:r>
              <a:rPr lang="pl-PL" sz="3200" b="0" strike="noStrike" spc="-1">
                <a:solidFill>
                  <a:srgbClr val="000000"/>
                </a:solidFill>
                <a:uFill>
                  <a:solidFill>
                    <a:srgbClr val="FFFFFF"/>
                  </a:solidFill>
                </a:uFill>
                <a:latin typeface="Arial"/>
              </a:rPr>
              <a:t>For many years, the main cause of forest fires in Poland is the activity of a people who deliberately cause over 95-99% of all fires. Intentional arson in Poland is the group with the highest share in the total number of fires in Poland. On the basis of a study carried out by the Forestry Research Institute (2006) it was found that a typical perpetrator of a fire was a child aged 15 and a non or primarly educated man between the age of 41 and 60. </a:t>
            </a:r>
            <a:endParaRPr lang="pl-PL" sz="2400" b="0" strike="noStrike" spc="-1">
              <a:solidFill>
                <a:srgbClr val="000000"/>
              </a:solidFill>
              <a:uFill>
                <a:solidFill>
                  <a:srgbClr val="FFFFFF"/>
                </a:solidFill>
              </a:uFill>
              <a:latin typeface="Arial"/>
            </a:endParaRPr>
          </a:p>
        </p:txBody>
      </p:sp>
      <p:pic>
        <p:nvPicPr>
          <p:cNvPr id="52" name="Obraz 51"/>
          <p:cNvPicPr/>
          <p:nvPr/>
        </p:nvPicPr>
        <p:blipFill>
          <a:blip r:embed="rId2"/>
          <a:stretch/>
        </p:blipFill>
        <p:spPr>
          <a:xfrm>
            <a:off x="6696000" y="544320"/>
            <a:ext cx="2857320" cy="2047680"/>
          </a:xfrm>
          <a:prstGeom prst="rect">
            <a:avLst/>
          </a:prstGeom>
          <a:ln>
            <a:noFill/>
          </a:ln>
        </p:spPr>
      </p:pic>
      <p:pic>
        <p:nvPicPr>
          <p:cNvPr id="53" name="Obraz 52"/>
          <p:cNvPicPr/>
          <p:nvPr/>
        </p:nvPicPr>
        <p:blipFill>
          <a:blip r:embed="rId3"/>
          <a:stretch/>
        </p:blipFill>
        <p:spPr>
          <a:xfrm>
            <a:off x="6480000" y="2978280"/>
            <a:ext cx="3312000" cy="2205720"/>
          </a:xfrm>
          <a:prstGeom prst="rect">
            <a:avLst/>
          </a:prstGeom>
          <a:ln>
            <a:noFill/>
          </a:ln>
        </p:spPr>
      </p:pic>
      <p:pic>
        <p:nvPicPr>
          <p:cNvPr id="54" name="Obraz 53"/>
          <p:cNvPicPr/>
          <p:nvPr/>
        </p:nvPicPr>
        <p:blipFill>
          <a:blip r:embed="rId4"/>
          <a:stretch/>
        </p:blipFill>
        <p:spPr>
          <a:xfrm>
            <a:off x="6552000" y="5616000"/>
            <a:ext cx="3230280" cy="144000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Shape 1"/>
          <p:cNvSpPr txBox="1"/>
          <p:nvPr/>
        </p:nvSpPr>
        <p:spPr>
          <a:xfrm>
            <a:off x="432000" y="864000"/>
            <a:ext cx="5760000" cy="7416000"/>
          </a:xfrm>
          <a:prstGeom prst="rect">
            <a:avLst/>
          </a:prstGeom>
          <a:noFill/>
          <a:ln>
            <a:noFill/>
          </a:ln>
        </p:spPr>
        <p:txBody>
          <a:bodyPr lIns="90000" tIns="45000" rIns="90000" bIns="45000"/>
          <a:lstStyle/>
          <a:p>
            <a:r>
              <a:rPr lang="pl-PL" sz="2800" b="0" strike="noStrike" spc="-1">
                <a:solidFill>
                  <a:srgbClr val="000000"/>
                </a:solidFill>
                <a:uFill>
                  <a:solidFill>
                    <a:srgbClr val="FFFFFF"/>
                  </a:solidFill>
                </a:uFill>
                <a:latin typeface="Arial"/>
              </a:rPr>
              <a:t>According to Aldona Perlinska, head of the Forest Protection Department at the Directorate General of State Forests, forest fires in Poland are extinguished using ground and air forces. In 60% of cases the fire is controlled in the initial stage. Airplanes and helicopters take part in firefighting in inaccessible areas. For example in unoccupied, post-fire or sandy areas, where fire brigade vehicles can not reach. They drop fire extinguishing foam ahead of fire, to prevent it from spreading.</a:t>
            </a:r>
            <a:endParaRPr lang="pl-PL" sz="2400" b="0" strike="noStrike" spc="-1">
              <a:solidFill>
                <a:srgbClr val="000000"/>
              </a:solidFill>
              <a:uFill>
                <a:solidFill>
                  <a:srgbClr val="FFFFFF"/>
                </a:solidFill>
              </a:uFill>
              <a:latin typeface="Arial"/>
            </a:endParaRPr>
          </a:p>
        </p:txBody>
      </p:sp>
      <p:sp>
        <p:nvSpPr>
          <p:cNvPr id="56" name="TextShape 2"/>
          <p:cNvSpPr txBox="1"/>
          <p:nvPr/>
        </p:nvSpPr>
        <p:spPr>
          <a:xfrm>
            <a:off x="1080000" y="144000"/>
            <a:ext cx="7272000" cy="546120"/>
          </a:xfrm>
          <a:prstGeom prst="rect">
            <a:avLst/>
          </a:prstGeom>
          <a:noFill/>
          <a:ln>
            <a:noFill/>
          </a:ln>
        </p:spPr>
        <p:txBody>
          <a:bodyPr lIns="90000" tIns="45000" rIns="90000" bIns="45000"/>
          <a:lstStyle/>
          <a:p>
            <a:r>
              <a:rPr lang="pl-PL" sz="3200" b="1" strike="noStrike" spc="-1">
                <a:solidFill>
                  <a:srgbClr val="000000"/>
                </a:solidFill>
                <a:uFill>
                  <a:solidFill>
                    <a:srgbClr val="FFFFFF"/>
                  </a:solidFill>
                </a:uFill>
                <a:latin typeface="Arial"/>
              </a:rPr>
              <a:t>Fire extinguishing in Poland</a:t>
            </a:r>
            <a:endParaRPr lang="pl-PL" sz="2400" b="0" strike="noStrike" spc="-1">
              <a:solidFill>
                <a:srgbClr val="000000"/>
              </a:solidFill>
              <a:uFill>
                <a:solidFill>
                  <a:srgbClr val="FFFFFF"/>
                </a:solidFill>
              </a:uFill>
              <a:latin typeface="Arial"/>
            </a:endParaRPr>
          </a:p>
        </p:txBody>
      </p:sp>
      <p:pic>
        <p:nvPicPr>
          <p:cNvPr id="57" name="Obraz 56"/>
          <p:cNvPicPr/>
          <p:nvPr/>
        </p:nvPicPr>
        <p:blipFill>
          <a:blip r:embed="rId2"/>
          <a:stretch/>
        </p:blipFill>
        <p:spPr>
          <a:xfrm>
            <a:off x="6915960" y="246240"/>
            <a:ext cx="2012040" cy="2129760"/>
          </a:xfrm>
          <a:prstGeom prst="rect">
            <a:avLst/>
          </a:prstGeom>
          <a:ln>
            <a:noFill/>
          </a:ln>
        </p:spPr>
      </p:pic>
      <p:pic>
        <p:nvPicPr>
          <p:cNvPr id="58" name="Obraz 57"/>
          <p:cNvPicPr/>
          <p:nvPr/>
        </p:nvPicPr>
        <p:blipFill>
          <a:blip r:embed="rId3"/>
          <a:stretch/>
        </p:blipFill>
        <p:spPr>
          <a:xfrm>
            <a:off x="6336000" y="2595960"/>
            <a:ext cx="3274560" cy="2228040"/>
          </a:xfrm>
          <a:prstGeom prst="rect">
            <a:avLst/>
          </a:prstGeom>
          <a:ln>
            <a:noFill/>
          </a:ln>
        </p:spPr>
      </p:pic>
      <p:pic>
        <p:nvPicPr>
          <p:cNvPr id="59" name="Obraz 58"/>
          <p:cNvPicPr/>
          <p:nvPr/>
        </p:nvPicPr>
        <p:blipFill>
          <a:blip r:embed="rId4"/>
          <a:stretch/>
        </p:blipFill>
        <p:spPr>
          <a:xfrm>
            <a:off x="6144480" y="5112000"/>
            <a:ext cx="3575520" cy="216000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Shape 1"/>
          <p:cNvSpPr txBox="1"/>
          <p:nvPr/>
        </p:nvSpPr>
        <p:spPr>
          <a:xfrm>
            <a:off x="432000" y="989640"/>
            <a:ext cx="6264000" cy="5994360"/>
          </a:xfrm>
          <a:prstGeom prst="rect">
            <a:avLst/>
          </a:prstGeom>
          <a:noFill/>
          <a:ln>
            <a:noFill/>
          </a:ln>
        </p:spPr>
        <p:txBody>
          <a:bodyPr lIns="90000" tIns="45000" rIns="90000" bIns="45000"/>
          <a:lstStyle/>
          <a:p>
            <a:r>
              <a:rPr lang="pl-PL" sz="2600" b="0" strike="noStrike" spc="-1">
                <a:solidFill>
                  <a:srgbClr val="000000"/>
                </a:solidFill>
                <a:uFill>
                  <a:solidFill>
                    <a:srgbClr val="FFFFFF"/>
                  </a:solidFill>
                </a:uFill>
                <a:latin typeface="Arial"/>
              </a:rPr>
              <a:t>The fire of the reserve "Torfowisko Karaska in the Forest District of Myszyniec lasted from 1 to 2 September. It would not be possible to handle without the involvement of „dromader” type fireplanes. Within two days they were in the air for exactly 64 hours and 5 minutes. They dropped 84 water bombs, which is about 168 thousand liters of water! The cost of extinguishing peat bogs in Myszyniec Forest District by aircraft is exactly 424 thousand pln! The action involved six planes - two from the Regional Directorate of State Forests in Olsztyn and in Białystok, one from RDSF in Warsaw and Toruń.</a:t>
            </a:r>
            <a:endParaRPr lang="pl-PL" sz="2400" b="0" strike="noStrike" spc="-1">
              <a:solidFill>
                <a:srgbClr val="000000"/>
              </a:solidFill>
              <a:uFill>
                <a:solidFill>
                  <a:srgbClr val="FFFFFF"/>
                </a:solidFill>
              </a:uFill>
              <a:latin typeface="Arial"/>
            </a:endParaRPr>
          </a:p>
        </p:txBody>
      </p:sp>
      <p:pic>
        <p:nvPicPr>
          <p:cNvPr id="61" name="Obraz 60"/>
          <p:cNvPicPr/>
          <p:nvPr/>
        </p:nvPicPr>
        <p:blipFill>
          <a:blip r:embed="rId2"/>
          <a:stretch/>
        </p:blipFill>
        <p:spPr>
          <a:xfrm>
            <a:off x="6912000" y="4248000"/>
            <a:ext cx="2559240" cy="1439640"/>
          </a:xfrm>
          <a:prstGeom prst="rect">
            <a:avLst/>
          </a:prstGeom>
          <a:ln>
            <a:noFill/>
          </a:ln>
        </p:spPr>
      </p:pic>
      <p:pic>
        <p:nvPicPr>
          <p:cNvPr id="62" name="Obraz 61"/>
          <p:cNvPicPr/>
          <p:nvPr/>
        </p:nvPicPr>
        <p:blipFill>
          <a:blip r:embed="rId3"/>
          <a:stretch/>
        </p:blipFill>
        <p:spPr>
          <a:xfrm>
            <a:off x="6840000" y="1764360"/>
            <a:ext cx="2808000" cy="2195640"/>
          </a:xfrm>
          <a:prstGeom prst="rect">
            <a:avLst/>
          </a:prstGeom>
          <a:ln>
            <a:noFill/>
          </a:ln>
        </p:spPr>
      </p:pic>
      <p:pic>
        <p:nvPicPr>
          <p:cNvPr id="63" name="Obraz 62"/>
          <p:cNvPicPr/>
          <p:nvPr/>
        </p:nvPicPr>
        <p:blipFill>
          <a:blip r:embed="rId4"/>
          <a:stretch/>
        </p:blipFill>
        <p:spPr>
          <a:xfrm>
            <a:off x="7429680" y="5762160"/>
            <a:ext cx="1714320" cy="143784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Shape 1"/>
          <p:cNvSpPr txBox="1"/>
          <p:nvPr/>
        </p:nvSpPr>
        <p:spPr>
          <a:xfrm>
            <a:off x="432000" y="396000"/>
            <a:ext cx="9288000" cy="3828600"/>
          </a:xfrm>
          <a:prstGeom prst="rect">
            <a:avLst/>
          </a:prstGeom>
          <a:noFill/>
          <a:ln>
            <a:noFill/>
          </a:ln>
        </p:spPr>
        <p:txBody>
          <a:bodyPr lIns="90000" tIns="45000" rIns="90000" bIns="45000"/>
          <a:lstStyle/>
          <a:p>
            <a:r>
              <a:rPr lang="pl-PL" sz="2400" b="0" strike="noStrike" spc="-1">
                <a:solidFill>
                  <a:srgbClr val="000000"/>
                </a:solidFill>
                <a:uFill>
                  <a:solidFill>
                    <a:srgbClr val="FFFFFF"/>
                  </a:solidFill>
                </a:uFill>
                <a:latin typeface="Arial"/>
              </a:rPr>
              <a:t> In some areas, firefighting vehicles can extinguish fires only up to 50m from the road, to guarantee the safety of people involved in firefighting.</a:t>
            </a:r>
          </a:p>
          <a:p>
            <a:r>
              <a:rPr lang="pl-PL" sz="2400" b="0" strike="noStrike" spc="-1">
                <a:solidFill>
                  <a:srgbClr val="000000"/>
                </a:solidFill>
                <a:uFill>
                  <a:solidFill>
                    <a:srgbClr val="FFFFFF"/>
                  </a:solidFill>
                </a:uFill>
                <a:latin typeface="Arial"/>
              </a:rPr>
              <a:t> </a:t>
            </a:r>
          </a:p>
          <a:p>
            <a:endParaRPr lang="pl-PL" sz="2400" b="0" strike="noStrike" spc="-1">
              <a:solidFill>
                <a:srgbClr val="000000"/>
              </a:solidFill>
              <a:uFill>
                <a:solidFill>
                  <a:srgbClr val="FFFFFF"/>
                </a:solidFill>
              </a:uFill>
              <a:latin typeface="Arial"/>
            </a:endParaRPr>
          </a:p>
          <a:p>
            <a:r>
              <a:rPr lang="pl-PL" sz="2400" b="0" strike="noStrike" spc="-1">
                <a:solidFill>
                  <a:srgbClr val="000000"/>
                </a:solidFill>
                <a:uFill>
                  <a:solidFill>
                    <a:srgbClr val="FFFFFF"/>
                  </a:solidFill>
                </a:uFill>
                <a:latin typeface="Arial"/>
              </a:rPr>
              <a:t>Situations where the fire is extinguished only with the use of aircraft equipment, without ground forces are very rare. When, for example, an airplane in the air notice a forest fire, it can immediately suppress it. This way is efficent in 2-3% of all fires.</a:t>
            </a:r>
          </a:p>
        </p:txBody>
      </p:sp>
      <p:pic>
        <p:nvPicPr>
          <p:cNvPr id="65" name="Obraz 64"/>
          <p:cNvPicPr/>
          <p:nvPr/>
        </p:nvPicPr>
        <p:blipFill>
          <a:blip r:embed="rId2"/>
          <a:stretch/>
        </p:blipFill>
        <p:spPr>
          <a:xfrm>
            <a:off x="5616000" y="4536000"/>
            <a:ext cx="3740040" cy="2446560"/>
          </a:xfrm>
          <a:prstGeom prst="rect">
            <a:avLst/>
          </a:prstGeom>
          <a:ln>
            <a:noFill/>
          </a:ln>
        </p:spPr>
      </p:pic>
      <p:pic>
        <p:nvPicPr>
          <p:cNvPr id="66" name="Obraz 65"/>
          <p:cNvPicPr/>
          <p:nvPr/>
        </p:nvPicPr>
        <p:blipFill>
          <a:blip r:embed="rId3"/>
          <a:stretch/>
        </p:blipFill>
        <p:spPr>
          <a:xfrm>
            <a:off x="504360" y="4536000"/>
            <a:ext cx="4103640" cy="252000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Shape 1"/>
          <p:cNvSpPr txBox="1"/>
          <p:nvPr/>
        </p:nvSpPr>
        <p:spPr>
          <a:xfrm>
            <a:off x="648000" y="288000"/>
            <a:ext cx="8928000" cy="4508280"/>
          </a:xfrm>
          <a:prstGeom prst="rect">
            <a:avLst/>
          </a:prstGeom>
          <a:noFill/>
          <a:ln>
            <a:noFill/>
          </a:ln>
        </p:spPr>
        <p:txBody>
          <a:bodyPr lIns="90000" tIns="45000" rIns="90000" bIns="45000"/>
          <a:lstStyle/>
          <a:p>
            <a:r>
              <a:rPr lang="pl-PL" sz="2400" b="0" strike="noStrike" spc="-1">
                <a:solidFill>
                  <a:srgbClr val="000000"/>
                </a:solidFill>
                <a:uFill>
                  <a:solidFill>
                    <a:srgbClr val="FFFFFF"/>
                  </a:solidFill>
                </a:uFill>
                <a:latin typeface="Arial"/>
              </a:rPr>
              <a:t>Burning processes during a forest fire cause the formation of toxic substances carried along with the smoke over long distances, causing devastation of the natural environment. A typical example could be forest fires in Indonesia. They covered 3.6 million hectares between 1982 and 1983, 5.11 million hectares in 1994, about 1.5 million hectares in 1997. Particularly acute was the recent fire that spread to the territories of Malaysia , Singapore, Thailand, Philippines and Papua New Guinea. The most affected was Malaysia, where its registered Air Pollution Index (API) was 859, which is more than 600 points above the safety limit. In Indonesia alone, smoke has directly or indirectly affected at least 20 million people.</a:t>
            </a:r>
          </a:p>
        </p:txBody>
      </p:sp>
      <p:pic>
        <p:nvPicPr>
          <p:cNvPr id="68" name="Obraz 67"/>
          <p:cNvPicPr/>
          <p:nvPr/>
        </p:nvPicPr>
        <p:blipFill>
          <a:blip r:embed="rId2"/>
          <a:stretch/>
        </p:blipFill>
        <p:spPr>
          <a:xfrm>
            <a:off x="5400000" y="4968000"/>
            <a:ext cx="3744000" cy="2361600"/>
          </a:xfrm>
          <a:prstGeom prst="rect">
            <a:avLst/>
          </a:prstGeom>
          <a:ln>
            <a:noFill/>
          </a:ln>
        </p:spPr>
      </p:pic>
      <p:pic>
        <p:nvPicPr>
          <p:cNvPr id="69" name="Obraz 68"/>
          <p:cNvPicPr/>
          <p:nvPr/>
        </p:nvPicPr>
        <p:blipFill>
          <a:blip r:embed="rId3"/>
          <a:stretch/>
        </p:blipFill>
        <p:spPr>
          <a:xfrm>
            <a:off x="1224000" y="5184000"/>
            <a:ext cx="3017160" cy="201132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TotalTime>
  <Words>1083</Words>
  <Application>Microsoft Office PowerPoint</Application>
  <PresentationFormat>Niestandardowy</PresentationFormat>
  <Paragraphs>52</Paragraphs>
  <Slides>15</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15</vt:i4>
      </vt:variant>
    </vt:vector>
  </HeadingPairs>
  <TitlesOfParts>
    <vt:vector size="23" baseType="lpstr">
      <vt:lpstr>Arial</vt:lpstr>
      <vt:lpstr>Arial Black</vt:lpstr>
      <vt:lpstr>DejaVu Sans</vt:lpstr>
      <vt:lpstr>Stencil Std</vt:lpstr>
      <vt:lpstr>Symbol</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subject/>
  <dc:creator>Izabela</dc:creator>
  <dc:description/>
  <cp:lastModifiedBy>Izabela</cp:lastModifiedBy>
  <cp:revision>21</cp:revision>
  <dcterms:created xsi:type="dcterms:W3CDTF">2017-04-22T12:44:32Z</dcterms:created>
  <dcterms:modified xsi:type="dcterms:W3CDTF">2017-04-23T19:42:51Z</dcterms:modified>
  <dc:language>pl-PL</dc:language>
</cp:coreProperties>
</file>