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Final Fantasy 3/6 Font" panose="00000400000000000000" pitchFamily="2" charset="0"/>
      <p:regular r:id="rId25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ww" initials="w" lastIdx="1" clrIdx="0">
    <p:extLst>
      <p:ext uri="{19B8F6BF-5375-455C-9EA6-DF929625EA0E}">
        <p15:presenceInfo xmlns:p15="http://schemas.microsoft.com/office/powerpoint/2012/main" userId="ww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3A5E"/>
    <a:srgbClr val="D6E0FE"/>
    <a:srgbClr val="E2FEFB"/>
    <a:srgbClr val="800000"/>
    <a:srgbClr val="9A3535"/>
    <a:srgbClr val="DAAEC5"/>
    <a:srgbClr val="D6A9DF"/>
    <a:srgbClr val="99FFCC"/>
    <a:srgbClr val="C6D3FE"/>
    <a:srgbClr val="D7C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12" y="23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F54F-5A99-4062-B820-BDC355FA842D}" type="datetimeFigureOut">
              <a:rPr lang="pl-PL" smtClean="0"/>
              <a:t>2017-04-19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54BB-861F-45CD-906A-D7E3816CB2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272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F54F-5A99-4062-B820-BDC355FA842D}" type="datetimeFigureOut">
              <a:rPr lang="pl-PL" smtClean="0"/>
              <a:t>2017-04-19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54BB-861F-45CD-906A-D7E3816CB2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82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F54F-5A99-4062-B820-BDC355FA842D}" type="datetimeFigureOut">
              <a:rPr lang="pl-PL" smtClean="0"/>
              <a:t>2017-04-19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54BB-861F-45CD-906A-D7E3816CB2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357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F54F-5A99-4062-B820-BDC355FA842D}" type="datetimeFigureOut">
              <a:rPr lang="pl-PL" smtClean="0"/>
              <a:t>2017-04-19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54BB-861F-45CD-906A-D7E3816CB2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910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F54F-5A99-4062-B820-BDC355FA842D}" type="datetimeFigureOut">
              <a:rPr lang="pl-PL" smtClean="0"/>
              <a:t>2017-04-19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54BB-861F-45CD-906A-D7E3816CB2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629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F54F-5A99-4062-B820-BDC355FA842D}" type="datetimeFigureOut">
              <a:rPr lang="pl-PL" smtClean="0"/>
              <a:t>2017-04-19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54BB-861F-45CD-906A-D7E3816CB2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06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F54F-5A99-4062-B820-BDC355FA842D}" type="datetimeFigureOut">
              <a:rPr lang="pl-PL" smtClean="0"/>
              <a:t>2017-04-19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54BB-861F-45CD-906A-D7E3816CB2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71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F54F-5A99-4062-B820-BDC355FA842D}" type="datetimeFigureOut">
              <a:rPr lang="pl-PL" smtClean="0"/>
              <a:t>2017-04-19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54BB-861F-45CD-906A-D7E3816CB2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830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F54F-5A99-4062-B820-BDC355FA842D}" type="datetimeFigureOut">
              <a:rPr lang="pl-PL" smtClean="0"/>
              <a:t>2017-04-19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54BB-861F-45CD-906A-D7E3816CB2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793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F54F-5A99-4062-B820-BDC355FA842D}" type="datetimeFigureOut">
              <a:rPr lang="pl-PL" smtClean="0"/>
              <a:t>2017-04-19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54BB-861F-45CD-906A-D7E3816CB2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833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F54F-5A99-4062-B820-BDC355FA842D}" type="datetimeFigureOut">
              <a:rPr lang="pl-PL" smtClean="0"/>
              <a:t>2017-04-19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54BB-861F-45CD-906A-D7E3816CB2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8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6F54F-5A99-4062-B820-BDC355FA842D}" type="datetimeFigureOut">
              <a:rPr lang="pl-PL" smtClean="0"/>
              <a:t>2017-04-19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D54BB-861F-45CD-906A-D7E3816CB2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2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slide" Target="slide14.xml"/><Relationship Id="rId3" Type="http://schemas.openxmlformats.org/officeDocument/2006/relationships/slideLayout" Target="../slideLayouts/slideLayout6.xml"/><Relationship Id="rId7" Type="http://schemas.openxmlformats.org/officeDocument/2006/relationships/slide" Target="slide4.xml"/><Relationship Id="rId12" Type="http://schemas.openxmlformats.org/officeDocument/2006/relationships/image" Target="../media/image5.jpeg"/><Relationship Id="rId17" Type="http://schemas.openxmlformats.org/officeDocument/2006/relationships/image" Target="../media/image8.png"/><Relationship Id="rId2" Type="http://schemas.openxmlformats.org/officeDocument/2006/relationships/audio" Target="../media/media1.m4a"/><Relationship Id="rId16" Type="http://schemas.openxmlformats.org/officeDocument/2006/relationships/image" Target="../media/image7.png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11" Type="http://schemas.openxmlformats.org/officeDocument/2006/relationships/slide" Target="slide9.xml"/><Relationship Id="rId5" Type="http://schemas.openxmlformats.org/officeDocument/2006/relationships/slide" Target="slide2.xml"/><Relationship Id="rId15" Type="http://schemas.openxmlformats.org/officeDocument/2006/relationships/slide" Target="slide16.xml"/><Relationship Id="rId10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slide" Target="slide6.xml"/><Relationship Id="rId1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5.gif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gif"/><Relationship Id="rId4" Type="http://schemas.openxmlformats.org/officeDocument/2006/relationships/image" Target="../media/image56.gif"/><Relationship Id="rId9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" t="8230" r="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rostokąt: zaokrąglone rogi 8"/>
          <p:cNvSpPr/>
          <p:nvPr/>
        </p:nvSpPr>
        <p:spPr>
          <a:xfrm>
            <a:off x="514350" y="2009775"/>
            <a:ext cx="11172825" cy="4714875"/>
          </a:xfrm>
          <a:prstGeom prst="roundRect">
            <a:avLst/>
          </a:prstGeom>
          <a:solidFill>
            <a:schemeClr val="bg1">
              <a:alpha val="54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2657475" y="2364184"/>
            <a:ext cx="6877050" cy="2129632"/>
          </a:xfrm>
          <a:solidFill>
            <a:schemeClr val="bg1">
              <a:alpha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softEdge rad="279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pl-PL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Forest</a:t>
            </a:r>
            <a:r>
              <a:rPr lang="pl-PL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fire</a:t>
            </a:r>
            <a:r>
              <a:rPr lang="pl-PL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nal Fantasy 3/6 Font" panose="00000400000000000000" pitchFamily="2" charset="0"/>
                <a:cs typeface="Final Fantasy 3/6 Font" panose="00000400000000000000" pitchFamily="2" charset="0"/>
              </a:rPr>
              <a:t>protection</a:t>
            </a:r>
            <a:br>
              <a:rPr lang="pl-PL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nal Fantasy 3/6 Font" panose="00000400000000000000" pitchFamily="2" charset="0"/>
                <a:cs typeface="Final Fantasy 3/6 Font" panose="00000400000000000000" pitchFamily="2" charset="0"/>
              </a:rPr>
            </a:br>
            <a:r>
              <a:rPr lang="pl-PL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nal Fantasy 3/6 Font" panose="00000400000000000000" pitchFamily="2" charset="0"/>
                <a:cs typeface="Final Fantasy 3/6 Font" panose="00000400000000000000" pitchFamily="2" charset="0"/>
              </a:rPr>
              <a:t>in Poland and Europe</a:t>
            </a:r>
          </a:p>
        </p:txBody>
      </p:sp>
      <p:sp>
        <p:nvSpPr>
          <p:cNvPr id="44" name="pole tekstowe 43"/>
          <p:cNvSpPr txBox="1"/>
          <p:nvPr/>
        </p:nvSpPr>
        <p:spPr>
          <a:xfrm>
            <a:off x="838200" y="8835479"/>
            <a:ext cx="1600200" cy="66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grpSp>
        <p:nvGrpSpPr>
          <p:cNvPr id="8" name="Grupa 7"/>
          <p:cNvGrpSpPr/>
          <p:nvPr/>
        </p:nvGrpSpPr>
        <p:grpSpPr>
          <a:xfrm>
            <a:off x="1483759" y="2364183"/>
            <a:ext cx="9224483" cy="3707159"/>
            <a:chOff x="1483759" y="2364183"/>
            <a:chExt cx="9224483" cy="3707159"/>
          </a:xfrm>
        </p:grpSpPr>
        <p:pic>
          <p:nvPicPr>
            <p:cNvPr id="13" name="Picture 8" descr="Znalezione obrazy dla zapytania european forests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759" y="2364185"/>
              <a:ext cx="2084433" cy="14287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>
                  <a:lumMod val="20000"/>
                  <a:lumOff val="80000"/>
                </a:schemeClr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4" name="Picture 2" descr="Pot farm boom slams environment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951" y="2364183"/>
              <a:ext cx="2056208" cy="142870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2">
                  <a:lumMod val="90000"/>
                </a:schemeClr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5" name="Picture 10" descr="xxx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1918" y="2364183"/>
              <a:ext cx="2116324" cy="142870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6" name="Picture 8" descr="Znalezione obrazy dla zapytania arsonist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759" y="4642643"/>
              <a:ext cx="2082607" cy="142869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D6A9D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5122" name="Picture 2" descr="Znalezione obrazy dla zapytania how to prevent wildfires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037" y="4636965"/>
              <a:ext cx="2056211" cy="14287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99FFCC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2" name="Picture 4" descr="Znalezione obrazy dla zapytania The End">
              <a:hlinkClick r:id="rId1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1006" y="4636966"/>
              <a:ext cx="2116324" cy="142869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DAAEC5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sp>
        <p:nvSpPr>
          <p:cNvPr id="24" name="pole tekstowe 23"/>
          <p:cNvSpPr txBox="1"/>
          <p:nvPr/>
        </p:nvSpPr>
        <p:spPr>
          <a:xfrm>
            <a:off x="1247582" y="3836442"/>
            <a:ext cx="2556783" cy="461665"/>
          </a:xfrm>
          <a:prstGeom prst="rect">
            <a:avLst/>
          </a:prstGeom>
          <a:noFill/>
          <a:ln>
            <a:solidFill>
              <a:srgbClr val="990000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Forests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in Europe</a:t>
            </a:r>
            <a:endParaRPr lang="pl-PL" sz="2400" dirty="0">
              <a:solidFill>
                <a:srgbClr val="800000"/>
              </a:solidFill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4398736" y="3836442"/>
            <a:ext cx="3467554" cy="461665"/>
          </a:xfrm>
          <a:prstGeom prst="rect">
            <a:avLst/>
          </a:prstGeom>
          <a:noFill/>
          <a:ln>
            <a:solidFill>
              <a:srgbClr val="990000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Forest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functions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and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threats</a:t>
            </a:r>
            <a:endParaRPr lang="pl-PL" sz="2400" dirty="0">
              <a:solidFill>
                <a:srgbClr val="800000"/>
              </a:solidFill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8301551" y="3830764"/>
            <a:ext cx="2697057" cy="461665"/>
          </a:xfrm>
          <a:prstGeom prst="rect">
            <a:avLst/>
          </a:prstGeom>
          <a:noFill/>
          <a:ln>
            <a:solidFill>
              <a:srgbClr val="990000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Definition of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Wildfire</a:t>
            </a:r>
            <a:endParaRPr lang="pl-PL" sz="2400" dirty="0">
              <a:solidFill>
                <a:srgbClr val="800000"/>
              </a:solidFill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623335" y="6128371"/>
            <a:ext cx="3803453" cy="461665"/>
          </a:xfrm>
          <a:prstGeom prst="rect">
            <a:avLst/>
          </a:prstGeom>
          <a:noFill/>
          <a:ln>
            <a:solidFill>
              <a:srgbClr val="990000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Causes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and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effects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of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Wildfires</a:t>
            </a:r>
            <a:endParaRPr lang="pl-PL" sz="2400" dirty="0">
              <a:solidFill>
                <a:srgbClr val="800000"/>
              </a:solidFill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4677946" y="6107561"/>
            <a:ext cx="2802392" cy="461665"/>
          </a:xfrm>
          <a:prstGeom prst="rect">
            <a:avLst/>
          </a:prstGeom>
          <a:noFill/>
          <a:ln>
            <a:solidFill>
              <a:srgbClr val="990000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Tips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against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Wildfires</a:t>
            </a:r>
            <a:endParaRPr lang="pl-PL" sz="2400" dirty="0">
              <a:solidFill>
                <a:srgbClr val="800000"/>
              </a:solidFill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8247972" y="6107560"/>
            <a:ext cx="2802392" cy="461665"/>
          </a:xfrm>
          <a:prstGeom prst="rect">
            <a:avLst/>
          </a:prstGeom>
          <a:noFill/>
          <a:ln>
            <a:solidFill>
              <a:srgbClr val="990000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Authors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and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Sources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pic>
        <p:nvPicPr>
          <p:cNvPr id="11" name="keygen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750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18535" y="1802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94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2917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" fill="hold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" fill="hold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" fill="hold"/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" fill="hold"/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" fill="hold"/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" fill="hold"/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" fill="hold"/>
                                        <p:tgtEl>
                                          <p:spTgt spid="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" fill="hold"/>
                                        <p:tgtEl>
                                          <p:spTgt spid="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" fill="hold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" fill="hold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" fill="hold"/>
                                        <p:tgtEl>
                                          <p:spTgt spid="2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" fill="hold"/>
                                        <p:tgtEl>
                                          <p:spTgt spid="2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4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D7C4FC"/>
            </a:gs>
            <a:gs pos="100000">
              <a:srgbClr val="D6E0FE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876550" y="1952625"/>
            <a:ext cx="1714499" cy="584775"/>
          </a:xfrm>
          <a:prstGeom prst="rect">
            <a:avLst/>
          </a:prstGeom>
          <a:solidFill>
            <a:schemeClr val="bg1">
              <a:alpha val="47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32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Lightning</a:t>
            </a:r>
            <a:endParaRPr lang="pl-PL" sz="32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638300" y="4692075"/>
            <a:ext cx="2724150" cy="584775"/>
          </a:xfrm>
          <a:prstGeom prst="rect">
            <a:avLst/>
          </a:prstGeom>
          <a:solidFill>
            <a:schemeClr val="bg1">
              <a:alpha val="47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32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Volcanic</a:t>
            </a:r>
            <a:r>
              <a:rPr lang="pl-PL" sz="32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32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Eruption</a:t>
            </a:r>
            <a:endParaRPr lang="pl-PL" sz="32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991351" y="5438775"/>
            <a:ext cx="1143000" cy="584775"/>
          </a:xfrm>
          <a:prstGeom prst="rect">
            <a:avLst/>
          </a:prstGeom>
          <a:solidFill>
            <a:schemeClr val="bg1">
              <a:alpha val="47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pl-PL" sz="32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Lava</a:t>
            </a:r>
            <a:endParaRPr lang="pl-PL" sz="32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191125" y="1228889"/>
            <a:ext cx="5886450" cy="2677656"/>
          </a:xfrm>
          <a:prstGeom prst="rect">
            <a:avLst/>
          </a:prstGeom>
          <a:solidFill>
            <a:schemeClr val="bg1">
              <a:alpha val="47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Li</a:t>
            </a:r>
            <a:r>
              <a:rPr lang="pl-PL" sz="2400" dirty="0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g</a:t>
            </a:r>
            <a:r>
              <a:rPr lang="en-US" sz="2400" dirty="0" err="1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htening</a:t>
            </a:r>
            <a:r>
              <a:rPr lang="en-US" sz="2400" dirty="0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can cause wildfires, especially the type of lightning called “</a:t>
            </a:r>
            <a:r>
              <a:rPr lang="en-US" sz="2400" dirty="0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hot lightning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”, which can last for a relatively long time. When it strikes, it can produce a spark which can set off a forest or a field.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Hot burning lava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, from </a:t>
            </a:r>
            <a:r>
              <a:rPr lang="en-US" sz="2400" dirty="0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volcanic eruptions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, also causes wildfires.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434013" y="151671"/>
            <a:ext cx="5400675" cy="1077218"/>
          </a:xfrm>
          <a:prstGeom prst="rect">
            <a:avLst/>
          </a:prstGeom>
          <a:solidFill>
            <a:schemeClr val="bg1">
              <a:alpha val="47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Mother Nature </a:t>
            </a:r>
            <a:r>
              <a:rPr lang="en-US" sz="32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is responsible for </a:t>
            </a:r>
            <a:r>
              <a:rPr lang="pl-PL" sz="3200" dirty="0" err="1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Wildfires</a:t>
            </a:r>
            <a:r>
              <a:rPr lang="pl-PL" sz="32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32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too</a:t>
            </a:r>
            <a:endParaRPr lang="pl-PL" sz="32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pic>
        <p:nvPicPr>
          <p:cNvPr id="3074" name="Picture 2" descr="Znalezione obrazy dla zapytania lighten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38" y="313841"/>
            <a:ext cx="2095603" cy="1238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Znalezione obrazy dla zapytania volcano eruptio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38" y="5446023"/>
            <a:ext cx="2209429" cy="1242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Znalezione obrazy dla zapytania Lav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6171" y="5400640"/>
            <a:ext cx="2000354" cy="1333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6463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" fill="hold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" fill="hold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027">
            <a:off x="59721" y="-516375"/>
            <a:ext cx="4187130" cy="4522538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5848350" y="410932"/>
            <a:ext cx="4976813" cy="769441"/>
          </a:xfrm>
          <a:prstGeom prst="rect">
            <a:avLst/>
          </a:prstGeom>
          <a:solidFill>
            <a:schemeClr val="bg1">
              <a:alpha val="49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4400" dirty="0" err="1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Effects</a:t>
            </a:r>
            <a:r>
              <a:rPr lang="pl-PL" sz="4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of </a:t>
            </a:r>
            <a:r>
              <a:rPr lang="pl-PL" sz="4400" dirty="0" err="1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Wildfires</a:t>
            </a:r>
            <a:endParaRPr lang="pl-PL" sz="4400" dirty="0">
              <a:solidFill>
                <a:schemeClr val="accent5">
                  <a:lumMod val="50000"/>
                </a:schemeClr>
              </a:solidFill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88285" y="3535144"/>
            <a:ext cx="3530003" cy="584775"/>
          </a:xfrm>
          <a:prstGeom prst="rect">
            <a:avLst/>
          </a:prstGeom>
          <a:solidFill>
            <a:schemeClr val="bg1">
              <a:alpha val="3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3200" dirty="0" err="1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Homelessness</a:t>
            </a:r>
            <a:endParaRPr lang="pl-PL" sz="3600" dirty="0">
              <a:solidFill>
                <a:schemeClr val="accent5">
                  <a:lumMod val="50000"/>
                </a:schemeClr>
              </a:solidFill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88285" y="4232788"/>
            <a:ext cx="5307665" cy="1815882"/>
          </a:xfrm>
          <a:prstGeom prst="rect">
            <a:avLst/>
          </a:prstGeom>
          <a:solidFill>
            <a:schemeClr val="bg1">
              <a:alpha val="3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Wildfires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take away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homes</a:t>
            </a:r>
            <a:r>
              <a:rPr lang="pl-PL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.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endParaRPr lang="pl-PL" sz="2800" dirty="0">
              <a:solidFill>
                <a:schemeClr val="accent5">
                  <a:lumMod val="50000"/>
                </a:schemeClr>
              </a:solidFill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People often lose their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houses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as well </a:t>
            </a:r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</a:p>
          <a:p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if the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fires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are close enough to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human </a:t>
            </a:r>
            <a:endParaRPr lang="pl-PL" sz="2800" dirty="0">
              <a:solidFill>
                <a:schemeClr val="accent5">
                  <a:lumMod val="50000"/>
                </a:schemeClr>
              </a:solidFill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  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housing.</a:t>
            </a:r>
            <a:endParaRPr lang="pl-PL" sz="2800" dirty="0">
              <a:solidFill>
                <a:schemeClr val="accent5">
                  <a:lumMod val="50000"/>
                </a:schemeClr>
              </a:solidFill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027">
            <a:off x="6717198" y="2851837"/>
            <a:ext cx="4187130" cy="4522538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4486275" y="1379348"/>
            <a:ext cx="7128689" cy="1384995"/>
          </a:xfrm>
          <a:prstGeom prst="rect">
            <a:avLst/>
          </a:prstGeom>
          <a:solidFill>
            <a:schemeClr val="bg1">
              <a:alpha val="3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Animals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lose their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lives.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It is sad but true fact that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birds, squirrels, rabbits,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and other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wildlife animals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are no longer a part of this great earth</a:t>
            </a:r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.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7208185" y="2859064"/>
            <a:ext cx="3530003" cy="584775"/>
          </a:xfrm>
          <a:prstGeom prst="rect">
            <a:avLst/>
          </a:prstGeom>
          <a:solidFill>
            <a:schemeClr val="bg1">
              <a:alpha val="3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3200" dirty="0" err="1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Animal</a:t>
            </a:r>
            <a:r>
              <a:rPr lang="pl-PL" sz="32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3200" dirty="0" err="1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Deaths</a:t>
            </a:r>
            <a:endParaRPr lang="pl-PL" sz="3600" dirty="0">
              <a:solidFill>
                <a:schemeClr val="accent5">
                  <a:lumMod val="50000"/>
                </a:schemeClr>
              </a:solidFill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pic>
        <p:nvPicPr>
          <p:cNvPr id="2050" name="Picture 2" descr="Znalezione obrazy dla zapytania homelessness because of wildfi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849" y="614822"/>
            <a:ext cx="2157025" cy="2149521"/>
          </a:xfrm>
          <a:prstGeom prst="ellipse">
            <a:avLst/>
          </a:prstGeom>
          <a:ln w="63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Douglas Squirrel Lake Forest CA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0975" y="4010478"/>
            <a:ext cx="2085974" cy="2123622"/>
          </a:xfrm>
          <a:prstGeom prst="ellipse">
            <a:avLst/>
          </a:prstGeom>
          <a:ln w="63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39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" fill="hold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" fill="hold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" fill="hold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" fill="hold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" fill="hold"/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" fill="hold"/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" fill="hold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" fill="hold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  <p:bldP spid="13" grpId="0" autoUpdateAnimBg="0"/>
      <p:bldP spid="15" grpId="0" autoUpdateAnimBg="0"/>
      <p:bldP spid="1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4085">
            <a:off x="164495" y="2442947"/>
            <a:ext cx="4187130" cy="452253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63250">
            <a:off x="7678708" y="-334815"/>
            <a:ext cx="4187130" cy="4522538"/>
          </a:xfrm>
          <a:prstGeom prst="rect">
            <a:avLst/>
          </a:prstGeom>
        </p:spPr>
      </p:pic>
      <p:pic>
        <p:nvPicPr>
          <p:cNvPr id="4108" name="Picture 12" descr="Znalezione obrazy dla zapytania AIR POLLUTION by wildfi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45" y="3629026"/>
            <a:ext cx="2213212" cy="2095500"/>
          </a:xfrm>
          <a:prstGeom prst="ellipse">
            <a:avLst/>
          </a:prstGeom>
          <a:ln w="63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ole tekstowe 15"/>
          <p:cNvSpPr txBox="1"/>
          <p:nvPr/>
        </p:nvSpPr>
        <p:spPr>
          <a:xfrm>
            <a:off x="4217546" y="3693698"/>
            <a:ext cx="3134999" cy="584775"/>
          </a:xfrm>
          <a:prstGeom prst="rect">
            <a:avLst/>
          </a:prstGeom>
          <a:solidFill>
            <a:schemeClr val="bg1">
              <a:alpha val="3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3200" dirty="0" err="1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Air</a:t>
            </a:r>
            <a:r>
              <a:rPr lang="pl-PL" sz="32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3200" dirty="0" err="1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Pollution</a:t>
            </a:r>
            <a:endParaRPr lang="pl-PL" sz="3600" dirty="0">
              <a:solidFill>
                <a:schemeClr val="accent5">
                  <a:lumMod val="50000"/>
                </a:schemeClr>
              </a:solidFill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217546" y="4278473"/>
            <a:ext cx="5590528" cy="1384995"/>
          </a:xfrm>
          <a:prstGeom prst="rect">
            <a:avLst/>
          </a:prstGeom>
          <a:solidFill>
            <a:schemeClr val="bg1">
              <a:alpha val="3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Large amounts of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smoke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is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released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into </a:t>
            </a:r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</a:p>
          <a:p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the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air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which makes it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difficult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to </a:t>
            </a:r>
            <a:endParaRPr lang="pl-PL" sz="28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breathe</a:t>
            </a:r>
            <a:r>
              <a:rPr lang="pl-PL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,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and also causes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air pollution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.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4217546" y="164621"/>
            <a:ext cx="3761496" cy="584775"/>
          </a:xfrm>
          <a:prstGeom prst="rect">
            <a:avLst/>
          </a:prstGeom>
          <a:solidFill>
            <a:schemeClr val="bg1">
              <a:alpha val="3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3200" dirty="0" err="1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Forest</a:t>
            </a:r>
            <a:r>
              <a:rPr lang="pl-PL" sz="32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3200" dirty="0" err="1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Degradation</a:t>
            </a:r>
            <a:endParaRPr lang="pl-PL" sz="3600" dirty="0">
              <a:solidFill>
                <a:schemeClr val="accent5">
                  <a:lumMod val="50000"/>
                </a:schemeClr>
              </a:solidFill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742950" y="749396"/>
            <a:ext cx="7236092" cy="2246769"/>
          </a:xfrm>
          <a:prstGeom prst="rect">
            <a:avLst/>
          </a:prstGeom>
          <a:solidFill>
            <a:schemeClr val="bg1">
              <a:alpha val="3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Forest fires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are a major cause of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forest degradation</a:t>
            </a:r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.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Whenever forest fires are experienced,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thousands of acres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of trees are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wiped out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. Trees and plants help to produce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oxygen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in the world. The less trees and plants there are the less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clean air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we have to breathe</a:t>
            </a:r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.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pic>
        <p:nvPicPr>
          <p:cNvPr id="4110" name="Picture 14" descr="Znalezione obrazy dla zapytania Forest Degradation by wildfi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385" y="929630"/>
            <a:ext cx="2169377" cy="2066535"/>
          </a:xfrm>
          <a:prstGeom prst="ellipse">
            <a:avLst/>
          </a:prstGeom>
          <a:ln w="63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4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" fill="hold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" fill="hold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" fill="hold"/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" fill="hold"/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" fill="hold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" fill="hold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  <p:bldP spid="18" grpId="0" autoUpdateAnimBg="0"/>
      <p:bldP spid="1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D6E0FE"/>
            </a:gs>
            <a:gs pos="100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1550">
            <a:off x="202642" y="-95270"/>
            <a:ext cx="3895142" cy="4207160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3825850" y="883823"/>
            <a:ext cx="5682945" cy="584775"/>
          </a:xfrm>
          <a:prstGeom prst="rect">
            <a:avLst/>
          </a:prstGeom>
          <a:solidFill>
            <a:schemeClr val="bg1">
              <a:alpha val="3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Loss of life and injury to people</a:t>
            </a:r>
            <a:endParaRPr lang="pl-PL" sz="5400" dirty="0">
              <a:solidFill>
                <a:schemeClr val="accent5">
                  <a:lumMod val="50000"/>
                </a:schemeClr>
              </a:solidFill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825851" y="1468598"/>
            <a:ext cx="7349820" cy="1384995"/>
          </a:xfrm>
          <a:prstGeom prst="rect">
            <a:avLst/>
          </a:prstGeom>
          <a:solidFill>
            <a:schemeClr val="bg1">
              <a:alpha val="3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Unfortunately, some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human lives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are also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lost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in </a:t>
            </a:r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</a:p>
          <a:p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wildfires.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Typically people who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are fighting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the fire </a:t>
            </a:r>
            <a:r>
              <a:rPr lang="pl-PL" sz="28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or</a:t>
            </a:r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</a:p>
          <a:p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who lose their lives trying to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save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others.</a:t>
            </a:r>
          </a:p>
        </p:txBody>
      </p:sp>
      <p:pic>
        <p:nvPicPr>
          <p:cNvPr id="3074" name="Picture 2" descr="Znalezione obrazy dla zapytania Loss of life and injury to people by Wildfi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09" y="1014885"/>
            <a:ext cx="2021039" cy="20222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nalezione obrazy dla zapytania effects of wildfi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959" y="3237737"/>
            <a:ext cx="4314825" cy="3236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pole tekstowe 14"/>
          <p:cNvSpPr txBox="1"/>
          <p:nvPr/>
        </p:nvSpPr>
        <p:spPr>
          <a:xfrm>
            <a:off x="649946" y="3697698"/>
            <a:ext cx="6165283" cy="2431435"/>
          </a:xfrm>
          <a:prstGeom prst="rect">
            <a:avLst/>
          </a:prstGeom>
          <a:solidFill>
            <a:schemeClr val="bg1">
              <a:alpha val="3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And </a:t>
            </a:r>
            <a:r>
              <a:rPr lang="pl-PL" sz="3200" dirty="0" err="1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other</a:t>
            </a:r>
            <a:r>
              <a:rPr lang="pl-PL" sz="32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3200" dirty="0" err="1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effects</a:t>
            </a:r>
            <a:r>
              <a:rPr lang="pl-PL" sz="32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3200" dirty="0" err="1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like</a:t>
            </a:r>
            <a:r>
              <a:rPr lang="pl-PL" sz="32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: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pPr algn="ctr" fontAlgn="base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Loss of jobs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and incomes for agricultural workers whose animals/crops are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destroyed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.</a:t>
            </a:r>
          </a:p>
          <a:p>
            <a:pPr algn="ctr" fontAlgn="base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Decline in the tourist industry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, leading to loss of jobs.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Access to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recreational areas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is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restricted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.</a:t>
            </a:r>
          </a:p>
          <a:p>
            <a:pPr algn="ctr" fontAlgn="base"/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Loss of habitats for animals may lead to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extinction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509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" fill="hold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" fill="hold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" fill="hold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" fill="hold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600450" y="916662"/>
            <a:ext cx="4991100" cy="1077218"/>
          </a:xfrm>
          <a:prstGeom prst="rect">
            <a:avLst/>
          </a:prstGeom>
          <a:solidFill>
            <a:srgbClr val="FFFFFF">
              <a:alpha val="69000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1" algn="ctr"/>
            <a:r>
              <a:rPr lang="pl-PL" sz="32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10 TIPS!</a:t>
            </a:r>
          </a:p>
          <a:p>
            <a:pPr lvl="1" algn="ctr"/>
            <a:r>
              <a:rPr lang="pl-PL" sz="32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How to </a:t>
            </a:r>
            <a:r>
              <a:rPr lang="pl-PL" sz="32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prevent</a:t>
            </a:r>
            <a:r>
              <a:rPr lang="pl-PL" sz="32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3200" dirty="0" err="1">
                <a:solidFill>
                  <a:srgbClr val="00808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Wildfires</a:t>
            </a:r>
            <a:r>
              <a:rPr lang="pl-PL" sz="32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?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104899" y="2057289"/>
            <a:ext cx="4991100" cy="523220"/>
          </a:xfrm>
          <a:prstGeom prst="rect">
            <a:avLst/>
          </a:prstGeom>
          <a:solidFill>
            <a:srgbClr val="FFFFFF">
              <a:alpha val="69000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1.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Always be careful with </a:t>
            </a:r>
            <a:r>
              <a:rPr lang="en-US" sz="2800" dirty="0">
                <a:solidFill>
                  <a:srgbClr val="00808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fire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104899" y="2689325"/>
            <a:ext cx="5350222" cy="523220"/>
          </a:xfrm>
          <a:prstGeom prst="rect">
            <a:avLst/>
          </a:prstGeom>
          <a:solidFill>
            <a:srgbClr val="FFFFFF">
              <a:alpha val="69000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2. </a:t>
            </a:r>
            <a:r>
              <a:rPr lang="en-US" sz="2800" dirty="0">
                <a:solidFill>
                  <a:srgbClr val="00808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Never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play with matches or lighters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104900" y="3321361"/>
            <a:ext cx="4991100" cy="523220"/>
          </a:xfrm>
          <a:prstGeom prst="rect">
            <a:avLst/>
          </a:prstGeom>
          <a:solidFill>
            <a:srgbClr val="FFFFFF">
              <a:alpha val="69000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3. </a:t>
            </a:r>
            <a:r>
              <a:rPr lang="en-US" sz="2800" dirty="0">
                <a:solidFill>
                  <a:srgbClr val="00808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Always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8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watch</a:t>
            </a:r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8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your</a:t>
            </a:r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8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campfire</a:t>
            </a:r>
            <a:endParaRPr lang="en-US" sz="28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104900" y="3953397"/>
            <a:ext cx="4991100" cy="954107"/>
          </a:xfrm>
          <a:prstGeom prst="rect">
            <a:avLst/>
          </a:prstGeom>
          <a:solidFill>
            <a:srgbClr val="FFFFFF">
              <a:alpha val="69000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4.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Make sure your campfire is </a:t>
            </a:r>
            <a:endParaRPr lang="pl-PL" sz="28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    </a:t>
            </a:r>
            <a:r>
              <a:rPr lang="en-US" sz="2800" dirty="0">
                <a:solidFill>
                  <a:srgbClr val="00808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completely out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before leaving it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1104899" y="5016320"/>
            <a:ext cx="4991100" cy="954107"/>
          </a:xfrm>
          <a:prstGeom prst="rect">
            <a:avLst/>
          </a:prstGeom>
          <a:solidFill>
            <a:srgbClr val="FFFFFF">
              <a:alpha val="69000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5.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Keep </a:t>
            </a:r>
            <a:r>
              <a:rPr lang="en-US" sz="2800" dirty="0">
                <a:solidFill>
                  <a:srgbClr val="00808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fire service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and </a:t>
            </a:r>
            <a:r>
              <a:rPr lang="en-US" sz="2800" dirty="0">
                <a:solidFill>
                  <a:srgbClr val="00808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emergency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endParaRPr lang="pl-PL" sz="28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   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numbers handy.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648450" y="2062488"/>
            <a:ext cx="4991100" cy="1200329"/>
          </a:xfrm>
          <a:prstGeom prst="rect">
            <a:avLst/>
          </a:prstGeom>
          <a:solidFill>
            <a:srgbClr val="FFFFFF">
              <a:alpha val="69000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6.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Learn how to use the fire 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   </a:t>
            </a:r>
            <a:r>
              <a:rPr lang="en-US" sz="2400" dirty="0">
                <a:solidFill>
                  <a:srgbClr val="00808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extinguisher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in the car, at home, in 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  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the office or school.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648450" y="3331425"/>
            <a:ext cx="4991100" cy="461665"/>
          </a:xfrm>
          <a:prstGeom prst="rect">
            <a:avLst/>
          </a:prstGeom>
          <a:solidFill>
            <a:srgbClr val="FFFFFF">
              <a:alpha val="69000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7.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Keep your eye on the fire </a:t>
            </a:r>
            <a:r>
              <a:rPr lang="en-US" sz="2400" dirty="0">
                <a:solidFill>
                  <a:srgbClr val="00808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ALL the time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642788" y="3861698"/>
            <a:ext cx="5217251" cy="461665"/>
          </a:xfrm>
          <a:prstGeom prst="rect">
            <a:avLst/>
          </a:prstGeom>
          <a:solidFill>
            <a:srgbClr val="FFFFFF">
              <a:alpha val="69000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8.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Check the </a:t>
            </a:r>
            <a:r>
              <a:rPr lang="en-US" sz="2400" dirty="0">
                <a:solidFill>
                  <a:srgbClr val="00808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weather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for winds and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dryness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6642788" y="4391971"/>
            <a:ext cx="4991100" cy="830997"/>
          </a:xfrm>
          <a:prstGeom prst="rect">
            <a:avLst/>
          </a:prstGeom>
          <a:solidFill>
            <a:srgbClr val="FFFFFF">
              <a:alpha val="69000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9.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Do not burn anything </a:t>
            </a:r>
            <a:r>
              <a:rPr lang="en-US" sz="2400" dirty="0">
                <a:solidFill>
                  <a:srgbClr val="00808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unusual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or 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    </a:t>
            </a:r>
            <a:r>
              <a:rPr lang="en-US" sz="2400" dirty="0">
                <a:solidFill>
                  <a:srgbClr val="00808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combustible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.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6642788" y="5291576"/>
            <a:ext cx="5217251" cy="830997"/>
          </a:xfrm>
          <a:prstGeom prst="rect">
            <a:avLst/>
          </a:prstGeom>
          <a:solidFill>
            <a:srgbClr val="FFFFFF">
              <a:alpha val="69000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10.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Only use easily </a:t>
            </a:r>
            <a:r>
              <a:rPr lang="en-US" sz="2400" dirty="0">
                <a:solidFill>
                  <a:srgbClr val="00808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controlled locations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for 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    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burning</a:t>
            </a:r>
          </a:p>
        </p:txBody>
      </p:sp>
    </p:spTree>
    <p:extLst>
      <p:ext uri="{BB962C8B-B14F-4D97-AF65-F5344CB8AC3E}">
        <p14:creationId xmlns:p14="http://schemas.microsoft.com/office/powerpoint/2010/main" val="99096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" fill="hold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" fill="hold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" fill="hold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" fill="hold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" fill="hold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" fill="hold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3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" fill="hold"/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" fill="hold"/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4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" fill="hold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" fill="hold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5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5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" fill="hold"/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" fill="hold"/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6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" fill="hold"/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" fill="hold"/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9" grpId="0" autoUpdateAnimBg="0"/>
      <p:bldP spid="20" grpId="0" autoUpdateAnimBg="0"/>
      <p:bldP spid="2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643437" y="851262"/>
            <a:ext cx="2905125" cy="707886"/>
          </a:xfrm>
          <a:prstGeom prst="rect">
            <a:avLst/>
          </a:prstGeom>
          <a:solidFill>
            <a:srgbClr val="FFFFFF">
              <a:alpha val="69000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40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Summarizing</a:t>
            </a:r>
            <a:endParaRPr lang="pl-PL" sz="40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23838" y="1501437"/>
            <a:ext cx="5672137" cy="4585871"/>
          </a:xfrm>
          <a:prstGeom prst="rect">
            <a:avLst/>
          </a:prstGeom>
          <a:solidFill>
            <a:srgbClr val="FFFFFF">
              <a:alpha val="69000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Fire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- uncontrolled combustion in a place not specifically designed for this purpose.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If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happens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in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Forest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,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then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it’s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usually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called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Wildfire</a:t>
            </a:r>
            <a:r>
              <a:rPr lang="pl-PL" sz="2400" dirty="0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.</a:t>
            </a:r>
          </a:p>
          <a:p>
            <a:pPr lvl="1"/>
            <a:r>
              <a:rPr lang="pl-PL" sz="2400" dirty="0" err="1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What</a:t>
            </a:r>
            <a:r>
              <a:rPr lang="pl-PL" sz="2400" dirty="0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causes</a:t>
            </a:r>
            <a:r>
              <a:rPr lang="pl-PL" sz="2400" dirty="0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?</a:t>
            </a:r>
          </a:p>
          <a:p>
            <a:pPr marL="1257300" lvl="2" indent="-342900">
              <a:buFontTx/>
              <a:buChar char="-"/>
            </a:pP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Cigarettes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pPr marL="1257300" lvl="2" indent="-342900">
              <a:buFontTx/>
              <a:buChar char="-"/>
            </a:pP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Fireworks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pPr marL="1257300" lvl="2" indent="-342900">
              <a:buFontTx/>
              <a:buChar char="-"/>
            </a:pP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Campfires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pPr marL="1257300" lvl="2" indent="-342900">
              <a:buFontTx/>
              <a:buChar char="-"/>
            </a:pP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Lightnings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pPr lvl="1"/>
            <a:r>
              <a:rPr lang="pl-PL" sz="2400" dirty="0" err="1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Effects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?</a:t>
            </a:r>
          </a:p>
          <a:p>
            <a:pPr marL="1257300" lvl="2" indent="-342900">
              <a:buFontTx/>
              <a:buChar char="-"/>
            </a:pP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Deaths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of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many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Animals</a:t>
            </a:r>
          </a:p>
          <a:p>
            <a:pPr marL="1257300" lvl="2" indent="-342900">
              <a:buFontTx/>
              <a:buChar char="-"/>
            </a:pP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Air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pollution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pPr marL="1257300" lvl="2" indent="-342900">
              <a:buFontTx/>
              <a:buChar char="-"/>
            </a:pP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Homelessness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pic>
        <p:nvPicPr>
          <p:cNvPr id="5" name="Picture 2" descr="https://www.sciencelearn.org.nz/system/images/images/000/000/831/embed/FIR_SCI_ART_01_WhatIsFire_FireTriangle_Final9Nov09.jpg?14568233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42803"/>
            <a:ext cx="2239177" cy="205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The stages of a fire and associated heat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7"/>
          <a:stretch/>
        </p:blipFill>
        <p:spPr bwMode="auto">
          <a:xfrm>
            <a:off x="8535202" y="1742803"/>
            <a:ext cx="2923952" cy="205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pole tekstowe 6"/>
          <p:cNvSpPr txBox="1"/>
          <p:nvPr/>
        </p:nvSpPr>
        <p:spPr>
          <a:xfrm>
            <a:off x="6690135" y="3928103"/>
            <a:ext cx="4218773" cy="2308324"/>
          </a:xfrm>
          <a:prstGeom prst="rect">
            <a:avLst/>
          </a:prstGeom>
          <a:solidFill>
            <a:srgbClr val="FFFFFF">
              <a:alpha val="69000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1"/>
            <a:r>
              <a:rPr lang="pl-PL" sz="2400" dirty="0" err="1">
                <a:solidFill>
                  <a:schemeClr val="accent6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Main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solidFill>
                  <a:schemeClr val="accent6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Forest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solidFill>
                  <a:schemeClr val="accent6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functions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:</a:t>
            </a:r>
          </a:p>
          <a:p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protect from avalanches</a:t>
            </a: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air-pollution filters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create the environment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provide various products (wood, 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 </a:t>
            </a: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gum resins, food)</a:t>
            </a:r>
          </a:p>
        </p:txBody>
      </p:sp>
    </p:spTree>
    <p:extLst>
      <p:ext uri="{BB962C8B-B14F-4D97-AF65-F5344CB8AC3E}">
        <p14:creationId xmlns:p14="http://schemas.microsoft.com/office/powerpoint/2010/main" val="35626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E4C2CC"/>
            </a:gs>
            <a:gs pos="27000">
              <a:srgbClr val="EDC9C9"/>
            </a:gs>
            <a:gs pos="75000">
              <a:srgbClr val="E3CAE4"/>
            </a:gs>
            <a:gs pos="62000">
              <a:srgbClr val="E4C2C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EDC9C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9" b="11096"/>
          <a:stretch/>
        </p:blipFill>
        <p:spPr>
          <a:xfrm>
            <a:off x="0" y="-17468"/>
            <a:ext cx="12192000" cy="6858000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DC0D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9" b="11096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02" y="3752166"/>
            <a:ext cx="2866571" cy="285753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20" y="3951575"/>
            <a:ext cx="2866571" cy="256539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62" y="3951575"/>
            <a:ext cx="2866571" cy="2565399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3441158" y="77269"/>
            <a:ext cx="5309685" cy="769441"/>
          </a:xfrm>
          <a:prstGeom prst="rect">
            <a:avLst/>
          </a:prstGeom>
          <a:solidFill>
            <a:schemeClr val="bg1">
              <a:alpha val="6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4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Presentation </a:t>
            </a:r>
            <a:r>
              <a:rPr lang="pl-PL" sz="4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made</a:t>
            </a:r>
            <a:r>
              <a:rPr lang="pl-PL" sz="4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By: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884685" y="3429000"/>
            <a:ext cx="3153771" cy="646331"/>
          </a:xfrm>
          <a:prstGeom prst="rect">
            <a:avLst/>
          </a:prstGeom>
          <a:solidFill>
            <a:schemeClr val="bg1">
              <a:alpha val="51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Łukasz Chojecki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4806313" y="3429000"/>
            <a:ext cx="2612865" cy="646331"/>
          </a:xfrm>
          <a:prstGeom prst="rect">
            <a:avLst/>
          </a:prstGeom>
          <a:solidFill>
            <a:schemeClr val="bg1">
              <a:alpha val="51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 Ilona </a:t>
            </a:r>
            <a:r>
              <a:rPr lang="pl-PL" sz="36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Mutke</a:t>
            </a:r>
            <a:endParaRPr lang="pl-PL" sz="36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8243111" y="3429000"/>
            <a:ext cx="2526387" cy="646331"/>
          </a:xfrm>
          <a:prstGeom prst="rect">
            <a:avLst/>
          </a:prstGeom>
          <a:solidFill>
            <a:schemeClr val="bg1">
              <a:alpha val="51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Natalia Dera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693612" y="6378867"/>
            <a:ext cx="10845245" cy="461665"/>
          </a:xfrm>
          <a:prstGeom prst="rect">
            <a:avLst/>
          </a:prstGeom>
          <a:solidFill>
            <a:schemeClr val="bg1">
              <a:alpha val="36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Class:   </a:t>
            </a:r>
            <a:r>
              <a:rPr lang="pl-PL" sz="2400" dirty="0">
                <a:solidFill>
                  <a:srgbClr val="7E3A5E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I n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      Zespół Szkół Ogólnokształcących i Ekonomicznych </a:t>
            </a:r>
            <a:r>
              <a:rPr lang="pl-PL" sz="2400" dirty="0">
                <a:solidFill>
                  <a:srgbClr val="7E3A5E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 Lubsku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177529" y="8391"/>
            <a:ext cx="3086100" cy="830997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rgbClr val="7E3A5E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All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solidFill>
                  <a:srgbClr val="7E3A5E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background</a:t>
            </a:r>
            <a:r>
              <a:rPr lang="pl-PL" sz="2400" dirty="0">
                <a:solidFill>
                  <a:srgbClr val="7E3A5E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solidFill>
                  <a:srgbClr val="7E3A5E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arts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were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made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by </a:t>
            </a:r>
            <a:r>
              <a:rPr lang="pl-PL" sz="2400" dirty="0" err="1">
                <a:solidFill>
                  <a:srgbClr val="7E3A5E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us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!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1208484" y="923979"/>
            <a:ext cx="2442775" cy="214883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glow rad="101600">
              <a:srgbClr val="7E3A5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/>
          <p:cNvSpPr txBox="1"/>
          <p:nvPr/>
        </p:nvSpPr>
        <p:spPr>
          <a:xfrm>
            <a:off x="884685" y="3112408"/>
            <a:ext cx="3086100" cy="461665"/>
          </a:xfrm>
          <a:prstGeom prst="rect">
            <a:avLst/>
          </a:prstGeom>
          <a:solidFill>
            <a:schemeClr val="bg1">
              <a:alpha val="42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rgbClr val="7E3A5E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Visual </a:t>
            </a:r>
            <a:r>
              <a:rPr lang="pl-PL" sz="2400" dirty="0" err="1">
                <a:solidFill>
                  <a:srgbClr val="7E3A5E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appearance</a:t>
            </a:r>
            <a:r>
              <a:rPr lang="pl-PL" sz="2400" dirty="0">
                <a:solidFill>
                  <a:srgbClr val="7E3A5E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8326723" y="928818"/>
            <a:ext cx="2442775" cy="214883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glow rad="101600">
              <a:srgbClr val="7E3A5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/>
          <p:cNvSpPr txBox="1"/>
          <p:nvPr/>
        </p:nvSpPr>
        <p:spPr>
          <a:xfrm>
            <a:off x="8053869" y="3112407"/>
            <a:ext cx="2885722" cy="461665"/>
          </a:xfrm>
          <a:prstGeom prst="rect">
            <a:avLst/>
          </a:prstGeom>
          <a:solidFill>
            <a:schemeClr val="bg1">
              <a:alpha val="42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>
                <a:solidFill>
                  <a:srgbClr val="7E3A5E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Finding</a:t>
            </a:r>
            <a:r>
              <a:rPr lang="pl-PL" sz="2400" dirty="0">
                <a:solidFill>
                  <a:srgbClr val="7E3A5E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solidFill>
                  <a:srgbClr val="7E3A5E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Informations</a:t>
            </a:r>
            <a:endParaRPr lang="pl-PL" sz="2400" dirty="0">
              <a:solidFill>
                <a:srgbClr val="7E3A5E"/>
              </a:solidFill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4894846" y="923979"/>
            <a:ext cx="2442775" cy="214883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glow rad="101600">
              <a:srgbClr val="7E3A5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/>
          <p:cNvSpPr txBox="1"/>
          <p:nvPr/>
        </p:nvSpPr>
        <p:spPr>
          <a:xfrm>
            <a:off x="4962715" y="3112407"/>
            <a:ext cx="2247423" cy="461665"/>
          </a:xfrm>
          <a:prstGeom prst="rect">
            <a:avLst/>
          </a:prstGeom>
          <a:solidFill>
            <a:schemeClr val="bg1">
              <a:alpha val="42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>
                <a:solidFill>
                  <a:srgbClr val="7E3A5E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Translating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endParaRPr lang="pl-PL" sz="2400" dirty="0">
              <a:solidFill>
                <a:srgbClr val="7E3A5E"/>
              </a:solidFill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pic>
        <p:nvPicPr>
          <p:cNvPr id="1026" name="Picture 2" descr="https://scontent.fwaw3-1.fna.fbcdn.net/v/t34.0-12/18009193_815557041952841_776516067_n.jpg?oh=5f346f000f7798bb609aa03d0ad0eae7&amp;oe=58F96A08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26722" y="921188"/>
            <a:ext cx="2442775" cy="2173751"/>
          </a:xfrm>
          <a:prstGeom prst="rect">
            <a:avLst/>
          </a:prstGeom>
          <a:ln>
            <a:noFill/>
          </a:ln>
          <a:effectLst>
            <a:glow rad="101600">
              <a:srgbClr val="7E3A5E">
                <a:alpha val="6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.fwaw3-1.fna.fbcdn.net/v/t34.0-12/18009417_1980287848857698_2026745726_n.jpg?oh=7cd9ec7150cc669a101e0f619c9667f3&amp;oe=58FA475F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2187" y="928818"/>
            <a:ext cx="2455434" cy="2183588"/>
          </a:xfrm>
          <a:prstGeom prst="rect">
            <a:avLst/>
          </a:prstGeom>
          <a:ln>
            <a:noFill/>
          </a:ln>
          <a:effectLst>
            <a:glow rad="101600">
              <a:srgbClr val="7E3A5E">
                <a:alpha val="6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fwaw3-1.fna.fbcdn.net/v/t34.0-12/18051533_409262826103172_1704966027_n.jpg?oh=f3ee0c98506fca481b20a31bb25935fc&amp;oe=58FA8A7E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5872" y="931301"/>
            <a:ext cx="2450443" cy="2141512"/>
          </a:xfrm>
          <a:prstGeom prst="rect">
            <a:avLst/>
          </a:prstGeom>
          <a:ln>
            <a:noFill/>
          </a:ln>
          <a:effectLst>
            <a:glow rad="101600">
              <a:srgbClr val="7E3A5E">
                <a:alpha val="6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060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" fill="hold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" fill="hold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" fill="hold"/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" fill="hold"/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" fill="hold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" fill="hold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" fill="hold"/>
                                        <p:tgtEl>
                                          <p:spTgt spid="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" fill="hold"/>
                                        <p:tgtEl>
                                          <p:spTgt spid="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" fill="hold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" fill="hold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" fill="hold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" fill="hold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" fill="hold"/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" fill="hold"/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" fill="hold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" fill="hold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" fill="hold"/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" fill="hold"/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15" grpId="0" autoUpdateAnimBg="0"/>
      <p:bldP spid="16" grpId="0" autoUpdateAnimBg="0"/>
      <p:bldP spid="17" grpId="0" autoUpdateAnimBg="0"/>
      <p:bldP spid="21" grpId="0" autoUpdateAnimBg="0"/>
      <p:bldP spid="26" grpId="0" autoUpdateAnimBg="0"/>
      <p:bldP spid="28" grpId="0" autoUpdateAnimBg="0"/>
      <p:bldP spid="3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E4C2CC"/>
            </a:gs>
            <a:gs pos="27000">
              <a:srgbClr val="EDC9C9"/>
            </a:gs>
            <a:gs pos="75000">
              <a:srgbClr val="E3CAE4"/>
            </a:gs>
            <a:gs pos="62000">
              <a:srgbClr val="E4C2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EDC9C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9" b="11096"/>
          <a:stretch/>
        </p:blipFill>
        <p:spPr>
          <a:xfrm flipV="1">
            <a:off x="0" y="-17468"/>
            <a:ext cx="121920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DC0D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9" b="11096"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514635" y="-17468"/>
            <a:ext cx="3162731" cy="830997"/>
          </a:xfrm>
          <a:prstGeom prst="rect">
            <a:avLst/>
          </a:prstGeom>
          <a:solidFill>
            <a:schemeClr val="bg1">
              <a:alpha val="47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4800" dirty="0" err="1">
                <a:solidFill>
                  <a:srgbClr val="7E3A5E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Sources</a:t>
            </a:r>
            <a:endParaRPr lang="pl-PL" sz="4800" dirty="0">
              <a:solidFill>
                <a:srgbClr val="7E3A5E"/>
              </a:solidFill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865997" y="813529"/>
            <a:ext cx="8460007" cy="1354217"/>
          </a:xfrm>
          <a:prstGeom prst="rect">
            <a:avLst/>
          </a:prstGeom>
          <a:solidFill>
            <a:schemeClr val="bg1">
              <a:alpha val="23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https://watchers.news/2016/10/19/wildfires-in-europe-sentinel-2016/</a:t>
            </a:r>
          </a:p>
          <a:p>
            <a:pPr algn="ctr"/>
            <a:r>
              <a:rPr lang="pl-PL" sz="16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https://olawa998.wordpress.com/2014/02/03/pozar-i-jego-grupy/</a:t>
            </a:r>
          </a:p>
          <a:p>
            <a:pPr algn="ctr"/>
            <a:r>
              <a:rPr lang="pl-PL" sz="16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http://www.greenpeace.org/international/en/campaigns/forests/threats/</a:t>
            </a:r>
          </a:p>
          <a:p>
            <a:pPr algn="ctr"/>
            <a:r>
              <a:rPr lang="pl-PL" sz="16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http://www.conserve-energy-future.com/causes-effects-and-solutions-of-wildfires.php</a:t>
            </a:r>
          </a:p>
          <a:p>
            <a:pPr algn="ctr"/>
            <a:r>
              <a:rPr lang="pl-PL" sz="16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https://www.thoughtco.com/the-causal-history-of-forest-fires-1342893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865997" y="2677915"/>
            <a:ext cx="8460007" cy="4031873"/>
          </a:xfrm>
          <a:prstGeom prst="rect">
            <a:avLst/>
          </a:prstGeom>
          <a:solidFill>
            <a:schemeClr val="bg1">
              <a:alpha val="23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http://edition.cnn.com/videos/world/2016/03/04/ecuador-volcano-eruption-zc-vstan-orig.cnn</a:t>
            </a:r>
          </a:p>
          <a:p>
            <a:pPr algn="ctr"/>
            <a:r>
              <a:rPr lang="pl-PL" sz="16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http://stuffpoint.com/thunderstorms/image/91948/lightening-picture/</a:t>
            </a:r>
          </a:p>
          <a:p>
            <a:pPr algn="ctr"/>
            <a:r>
              <a:rPr lang="pl-PL" sz="16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http://www.sandatlas.org/types-lava-flows/</a:t>
            </a:r>
          </a:p>
          <a:p>
            <a:pPr algn="ctr"/>
            <a:r>
              <a:rPr lang="pl-PL" sz="16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http://www.nj.com/salem/index.ssf/2017/03/cause_of_fire_which_left_family_homeless_undetermi.html</a:t>
            </a:r>
          </a:p>
          <a:p>
            <a:pPr algn="ctr"/>
            <a:r>
              <a:rPr lang="pl-PL" sz="16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https://commons.wikimedia.org/wiki/File:Douglas_Squirrel_Lake_Forest_CA.jpg</a:t>
            </a:r>
          </a:p>
          <a:p>
            <a:pPr algn="ctr"/>
            <a:r>
              <a:rPr lang="pl-PL" sz="16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http://www.earthisland.org/journal/index.php/eij/article/the_war_against_wildfire/</a:t>
            </a:r>
          </a:p>
          <a:p>
            <a:pPr algn="ctr"/>
            <a:r>
              <a:rPr lang="pl-PL" sz="16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http://www.everylifesecure.com/fires/</a:t>
            </a:r>
          </a:p>
          <a:p>
            <a:pPr algn="ctr"/>
            <a:r>
              <a:rPr lang="pl-PL" sz="16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https://earthzine.org/wp-content/uploads/2013/08/figure12.png</a:t>
            </a:r>
          </a:p>
          <a:p>
            <a:pPr algn="ctr"/>
            <a:r>
              <a:rPr lang="pl-PL" sz="16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http://wild-wonders.photoshelter.com/image/I00007Du5prvvnq8</a:t>
            </a:r>
          </a:p>
          <a:p>
            <a:pPr algn="ctr"/>
            <a:r>
              <a:rPr lang="pl-PL" sz="16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http://eutopics.eu/en/images/56/5636/1063/forest</a:t>
            </a:r>
          </a:p>
          <a:p>
            <a:pPr algn="ctr"/>
            <a:r>
              <a:rPr lang="pl-PL" sz="16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http://www.eea.europa.eu/data-and-maps/indicators/forest-fire-danger-1/assessment</a:t>
            </a:r>
          </a:p>
          <a:p>
            <a:pPr algn="ctr"/>
            <a:r>
              <a:rPr lang="pl-PL" sz="16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http://sedac.ciesin.columbia.edu/theme/population/featured-uses</a:t>
            </a:r>
          </a:p>
          <a:p>
            <a:pPr algn="ctr"/>
            <a:r>
              <a:rPr lang="pl-PL" sz="16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https://www.sciencelearn.org.nz/resources/747-what-is-fire</a:t>
            </a:r>
          </a:p>
          <a:p>
            <a:pPr algn="ctr"/>
            <a:r>
              <a:rPr lang="pl-PL" sz="16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http://journeytofirefighter.com/4-stages-of-a-fire/</a:t>
            </a:r>
          </a:p>
          <a:p>
            <a:pPr algn="ctr"/>
            <a:r>
              <a:rPr lang="pl-PL" sz="16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https://pl.pinterest.com/ulissescarrilho/forest-fire/</a:t>
            </a:r>
          </a:p>
          <a:p>
            <a:pPr algn="ctr"/>
            <a:r>
              <a:rPr lang="pl-PL" sz="16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http://www.telegraphherald.com/news/agriculture/article_eca34693-7e09-5d7e-b7f2-57a6f56e5c67.html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693701" y="2144742"/>
            <a:ext cx="2804598" cy="646331"/>
          </a:xfrm>
          <a:prstGeom prst="rect">
            <a:avLst/>
          </a:prstGeom>
          <a:solidFill>
            <a:schemeClr val="bg1">
              <a:alpha val="47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>
                <a:solidFill>
                  <a:srgbClr val="7E3A5E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Pictures</a:t>
            </a:r>
            <a:endParaRPr lang="pl-PL" sz="3600" dirty="0">
              <a:solidFill>
                <a:srgbClr val="7E3A5E"/>
              </a:solidFill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0"/>
            <a:ext cx="3162731" cy="523220"/>
          </a:xfrm>
          <a:prstGeom prst="rect">
            <a:avLst/>
          </a:prstGeom>
          <a:solidFill>
            <a:schemeClr val="bg1">
              <a:alpha val="6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7E3A5E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Font:</a:t>
            </a:r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pl.fonts2u.com</a:t>
            </a:r>
          </a:p>
        </p:txBody>
      </p:sp>
    </p:spTree>
    <p:extLst>
      <p:ext uri="{BB962C8B-B14F-4D97-AF65-F5344CB8AC3E}">
        <p14:creationId xmlns:p14="http://schemas.microsoft.com/office/powerpoint/2010/main" val="2734721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1" animBg="1"/>
      <p:bldP spid="7" grpId="0" autoUpdateAnimBg="0"/>
      <p:bldP spid="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01" b="1997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1032" name="Picture 8" descr="Znalezione obrazy dla zapytania european fores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7104">
            <a:off x="7671962" y="3813595"/>
            <a:ext cx="3847585" cy="2558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Znalezione obrazy dla zapytania european fores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9630">
            <a:off x="435649" y="3870588"/>
            <a:ext cx="3706909" cy="2596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51"/>
          <a:stretch/>
        </p:blipFill>
        <p:spPr>
          <a:xfrm>
            <a:off x="-1" y="-312982"/>
            <a:ext cx="12081963" cy="7170982"/>
          </a:xfrm>
          <a:prstGeom prst="rect">
            <a:avLst/>
          </a:prstGeom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3719514" y="-156926"/>
            <a:ext cx="4752972" cy="1325563"/>
          </a:xfrm>
          <a:prstGeom prst="rect">
            <a:avLst/>
          </a:prstGeom>
          <a:solidFill>
            <a:schemeClr val="bg1">
              <a:alpha val="49000"/>
            </a:schemeClr>
          </a:solidFill>
          <a:effectLst>
            <a:softEdge rad="317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8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Forests</a:t>
            </a:r>
            <a:r>
              <a:rPr lang="pl-PL" sz="4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in </a:t>
            </a:r>
            <a:r>
              <a:rPr lang="pl-PL" sz="4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al Fantasy 3/6 Font" panose="00000400000000000000" pitchFamily="2" charset="0"/>
                <a:cs typeface="Final Fantasy 3/6 Font" panose="00000400000000000000" pitchFamily="2" charset="0"/>
              </a:rPr>
              <a:t>Europe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1540666" y="734948"/>
            <a:ext cx="9110662" cy="3108543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chemeClr val="accent6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80% – 90%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of Europe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was once covered by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forest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. It stretched from the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Mediterranean Sea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to the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Arctic Ocean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. Though over half of Europe's original forests disappeared through the centuries of deforestation, Europe still has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over </a:t>
            </a:r>
            <a:r>
              <a:rPr lang="pl-PL" sz="2800" dirty="0">
                <a:solidFill>
                  <a:schemeClr val="accent6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1/4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of its land area as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forest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, such as the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boreal forests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 of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Scandinavia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and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Russia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, mixed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 rainforests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 of the Caucasus and the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cork oak forests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in the western Mediterranean.</a:t>
            </a:r>
            <a:endParaRPr lang="pl-PL" sz="28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pic>
        <p:nvPicPr>
          <p:cNvPr id="1030" name="Picture 6" descr="Podobny obra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372">
            <a:off x="3809105" y="4117746"/>
            <a:ext cx="4108092" cy="2515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2700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2FEFB"/>
            </a:gs>
            <a:gs pos="7000">
              <a:srgbClr val="E8C7B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00" b="2352"/>
          <a:stretch/>
        </p:blipFill>
        <p:spPr>
          <a:xfrm>
            <a:off x="0" y="4535"/>
            <a:ext cx="12192000" cy="6853465"/>
          </a:xfrm>
          <a:prstGeom prst="rect">
            <a:avLst/>
          </a:prstGeom>
        </p:spPr>
      </p:pic>
      <p:pic>
        <p:nvPicPr>
          <p:cNvPr id="1026" name="Picture 2" descr="File:Percentage of land area of different European countries covered by Forest.pd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 t="2112" r="5829" b="9024"/>
          <a:stretch/>
        </p:blipFill>
        <p:spPr bwMode="auto">
          <a:xfrm>
            <a:off x="809625" y="1071562"/>
            <a:ext cx="5578750" cy="4714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pole tekstowe 2"/>
          <p:cNvSpPr txBox="1"/>
          <p:nvPr/>
        </p:nvSpPr>
        <p:spPr>
          <a:xfrm>
            <a:off x="6499412" y="1200150"/>
            <a:ext cx="4265910" cy="1815882"/>
          </a:xfrm>
          <a:prstGeom prst="rect">
            <a:avLst/>
          </a:prstGeom>
          <a:solidFill>
            <a:schemeClr val="bg1">
              <a:alpha val="43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Here we </a:t>
            </a:r>
            <a:r>
              <a:rPr lang="pl-PL" sz="28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can</a:t>
            </a:r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8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see</a:t>
            </a:r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800" dirty="0">
                <a:solidFill>
                  <a:schemeClr val="accent2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p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ercentage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endParaRPr lang="pl-PL" sz="2800" dirty="0">
              <a:solidFill>
                <a:schemeClr val="accent2">
                  <a:lumMod val="50000"/>
                </a:schemeClr>
              </a:solidFill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o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</a:t>
            </a:r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land area of different </a:t>
            </a:r>
            <a:endParaRPr lang="pl-PL" sz="28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800" dirty="0">
                <a:solidFill>
                  <a:schemeClr val="accent2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European countries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covered </a:t>
            </a:r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</a:p>
          <a:p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by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Forest</a:t>
            </a:r>
            <a:r>
              <a:rPr lang="pl-PL" sz="2800" dirty="0">
                <a:solidFill>
                  <a:schemeClr val="accent2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.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800" y="3200400"/>
            <a:ext cx="3771900" cy="3138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347" y="626268"/>
            <a:ext cx="890588" cy="89058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590" y="397460"/>
            <a:ext cx="674102" cy="67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8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A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477725" y="1"/>
            <a:ext cx="11236551" cy="783193"/>
          </a:xfrm>
          <a:prstGeom prst="roundRect">
            <a:avLst/>
          </a:prstGeom>
          <a:solidFill>
            <a:schemeClr val="bg1">
              <a:alpha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sz="4000" b="1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Why are 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Forests</a:t>
            </a:r>
            <a:r>
              <a:rPr lang="en-US" sz="4000" b="1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4000" b="1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i</a:t>
            </a:r>
            <a:r>
              <a:rPr lang="en-US" sz="4000" b="1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mportant</a:t>
            </a:r>
            <a:r>
              <a:rPr lang="en-US" sz="4000" b="1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and Why </a:t>
            </a:r>
            <a:r>
              <a:rPr lang="pl-PL" sz="4000" b="1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do w</a:t>
            </a:r>
            <a:r>
              <a:rPr lang="en-US" sz="4000" b="1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e </a:t>
            </a:r>
            <a:r>
              <a:rPr lang="pl-PL" sz="4000" b="1" dirty="0">
                <a:solidFill>
                  <a:schemeClr val="accent4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n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eed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en-US" sz="4000" b="1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Them?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99392" y="783194"/>
            <a:ext cx="4224130" cy="5139869"/>
          </a:xfrm>
          <a:prstGeom prst="rect">
            <a:avLst/>
          </a:prstGeom>
          <a:solidFill>
            <a:schemeClr val="bg1">
              <a:alpha val="39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PROTECTIVE FUNCTION</a:t>
            </a:r>
            <a:r>
              <a:rPr lang="pl-PL" sz="3200" dirty="0">
                <a:solidFill>
                  <a:schemeClr val="accent4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S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protect from avalanches</a:t>
            </a:r>
          </a:p>
          <a:p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air-pollution filters</a:t>
            </a:r>
          </a:p>
          <a:p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protecting water resources</a:t>
            </a:r>
          </a:p>
          <a:p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influence on climate</a:t>
            </a:r>
          </a:p>
          <a:p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prevent floods</a:t>
            </a:r>
          </a:p>
          <a:p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reduce the speed of the wind</a:t>
            </a: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prevent degradation of soil quality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pPr lvl="1"/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SOCIAL FUNCTIONS</a:t>
            </a: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create the environment</a:t>
            </a: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improve environmental 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awareness and culture of society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749208" y="783194"/>
            <a:ext cx="4224130" cy="3539430"/>
          </a:xfrm>
          <a:prstGeom prst="rect">
            <a:avLst/>
          </a:prstGeom>
          <a:solidFill>
            <a:schemeClr val="bg1">
              <a:alpha val="39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PRODUCTIVE FUNCTIONS</a:t>
            </a:r>
          </a:p>
          <a:p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produce oxygen</a:t>
            </a:r>
          </a:p>
          <a:p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provide various products (wood, 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 </a:t>
            </a: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gum resins, food)</a:t>
            </a:r>
          </a:p>
          <a:p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provide habitats to diverse animals 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species</a:t>
            </a: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wood is a universal fuel ( is used 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for many purposes, such as wood 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fuel)</a:t>
            </a:r>
          </a:p>
        </p:txBody>
      </p:sp>
      <p:pic>
        <p:nvPicPr>
          <p:cNvPr id="1030" name="Picture 6" descr="Znalezione obrazy dla zapytania forests function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" t="4136" r="1523" b="6954"/>
          <a:stretch/>
        </p:blipFill>
        <p:spPr bwMode="auto">
          <a:xfrm>
            <a:off x="7219944" y="4488800"/>
            <a:ext cx="4601029" cy="2203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78" y="927100"/>
            <a:ext cx="815975" cy="81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5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" fill="hold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" fill="hold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utoUpdateAnimBg="0"/>
      <p:bldP spid="1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1EAA8"/>
            </a:gs>
            <a:gs pos="34000">
              <a:srgbClr val="A0D49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2122">
            <a:off x="5186125" y="2656124"/>
            <a:ext cx="828420" cy="82842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533" flipH="1">
            <a:off x="6395625" y="3632629"/>
            <a:ext cx="828420" cy="82842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913165" y="1"/>
            <a:ext cx="8365671" cy="783193"/>
          </a:xfrm>
          <a:prstGeom prst="roundRect">
            <a:avLst/>
          </a:prstGeom>
          <a:solidFill>
            <a:schemeClr val="bg1">
              <a:alpha val="72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1"/>
            <a:r>
              <a:rPr lang="pl-PL" sz="4000" b="1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So</a:t>
            </a:r>
            <a:r>
              <a:rPr lang="pl-PL" sz="4000" b="1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4000" b="1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what’s</a:t>
            </a:r>
            <a:r>
              <a:rPr lang="pl-PL" sz="4000" b="1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4000" b="1" dirty="0" err="1">
                <a:solidFill>
                  <a:schemeClr val="accent6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very</a:t>
            </a:r>
            <a:r>
              <a:rPr lang="pl-PL" sz="4000" b="1" dirty="0">
                <a:solidFill>
                  <a:schemeClr val="accent6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4000" b="1" dirty="0" err="1">
                <a:solidFill>
                  <a:schemeClr val="accent6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dangerous</a:t>
            </a:r>
            <a:r>
              <a:rPr lang="pl-PL" sz="4000" b="1" dirty="0">
                <a:solidFill>
                  <a:schemeClr val="accent6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4000" b="1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for </a:t>
            </a:r>
            <a:r>
              <a:rPr lang="pl-PL" sz="4000" b="1" dirty="0" err="1">
                <a:solidFill>
                  <a:schemeClr val="accent6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Forests</a:t>
            </a:r>
            <a:r>
              <a:rPr lang="pl-PL" sz="4000" b="1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?</a:t>
            </a:r>
            <a:endParaRPr lang="en-US" sz="4000" b="1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99392" y="783194"/>
            <a:ext cx="4256708" cy="3416320"/>
          </a:xfrm>
          <a:prstGeom prst="rect">
            <a:avLst/>
          </a:prstGeom>
          <a:solidFill>
            <a:schemeClr val="bg1">
              <a:alpha val="36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-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pests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(rodents, insects, 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parasitic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 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mushrooms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)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  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drought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s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, strong winds</a:t>
            </a:r>
          </a:p>
          <a:p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  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fires</a:t>
            </a:r>
          </a:p>
          <a:p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  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intensive penetration of 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  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forest areas by tourists</a:t>
            </a:r>
          </a:p>
          <a:p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  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Littering</a:t>
            </a:r>
          </a:p>
          <a:p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  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air pollution</a:t>
            </a:r>
          </a:p>
          <a:p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  -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urbanization of the land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753794" y="783194"/>
            <a:ext cx="4256708" cy="954107"/>
          </a:xfrm>
          <a:prstGeom prst="rect">
            <a:avLst/>
          </a:prstGeom>
          <a:solidFill>
            <a:schemeClr val="bg1">
              <a:alpha val="5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What</a:t>
            </a:r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we </a:t>
            </a:r>
            <a:r>
              <a:rPr lang="pl-PL" sz="28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mostly</a:t>
            </a:r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want to talk </a:t>
            </a:r>
            <a:r>
              <a:rPr lang="pl-PL" sz="28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about</a:t>
            </a:r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8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though</a:t>
            </a:r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, </a:t>
            </a:r>
            <a:r>
              <a:rPr lang="pl-PL" sz="28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are</a:t>
            </a:r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800" dirty="0" err="1">
                <a:solidFill>
                  <a:schemeClr val="accent6">
                    <a:lumMod val="50000"/>
                  </a:schemeClr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Wildfires</a:t>
            </a:r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.</a:t>
            </a:r>
            <a:endParaRPr lang="en-US" sz="28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pic>
        <p:nvPicPr>
          <p:cNvPr id="2050" name="Picture 2" descr="Pot farm boom slams environmen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94513">
            <a:off x="460736" y="4303066"/>
            <a:ext cx="3534019" cy="2246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Znalezione obrazy dla zapytania Fires in fores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6789">
            <a:off x="8127877" y="2056302"/>
            <a:ext cx="3686619" cy="219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Znalezione obrazy dla zapytania Fires in for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3348">
            <a:off x="7843489" y="4000917"/>
            <a:ext cx="3900315" cy="2388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2512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34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utoUpdateAnimBg="0"/>
      <p:bldP spid="1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A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870367" y="663109"/>
            <a:ext cx="8978900" cy="1384995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solidFill>
              <a:srgbClr val="990000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2"/>
            <a:r>
              <a:rPr lang="pl-PL" sz="32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What</a:t>
            </a:r>
            <a:r>
              <a:rPr lang="pl-PL" sz="32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32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are</a:t>
            </a:r>
            <a:r>
              <a:rPr lang="pl-PL" sz="32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3200" dirty="0" err="1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Fires</a:t>
            </a:r>
            <a:r>
              <a:rPr lang="pl-PL" sz="32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32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then</a:t>
            </a:r>
            <a:r>
              <a:rPr lang="pl-PL" sz="32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?</a:t>
            </a:r>
          </a:p>
          <a:p>
            <a:r>
              <a:rPr lang="pl-PL" sz="2800" dirty="0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 </a:t>
            </a:r>
            <a:r>
              <a:rPr lang="en-US" sz="2800" dirty="0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Fire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- uncontrolled combustion in a place not specifically designed for this 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purpose.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If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happens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in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Forest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,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then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it’s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usually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called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Wildfire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.</a:t>
            </a:r>
          </a:p>
        </p:txBody>
      </p:sp>
      <p:pic>
        <p:nvPicPr>
          <p:cNvPr id="3084" name="Picture 12" descr="xx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4238">
            <a:off x="379743" y="4808545"/>
            <a:ext cx="2292600" cy="1717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2" name="Picture 10" descr="xx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65">
            <a:off x="2584405" y="4685499"/>
            <a:ext cx="2880707" cy="1917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https://www.sciencelearn.org.nz/system/images/images/000/000/831/embed/FIR_SCI_ART_01_WhatIsFire_FireTriangle_Final9Nov09.jpg?145682339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131" y="2262966"/>
            <a:ext cx="2239177" cy="205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pole tekstowe 4"/>
          <p:cNvSpPr txBox="1"/>
          <p:nvPr/>
        </p:nvSpPr>
        <p:spPr>
          <a:xfrm>
            <a:off x="3930192" y="2262966"/>
            <a:ext cx="4331615" cy="1692771"/>
          </a:xfrm>
          <a:prstGeom prst="rect">
            <a:avLst/>
          </a:prstGeom>
          <a:solidFill>
            <a:schemeClr val="bg1">
              <a:alpha val="56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sz="3200" dirty="0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The fire triangle</a:t>
            </a:r>
          </a:p>
          <a:p>
            <a:r>
              <a:rPr lang="pl-PL" sz="2400" dirty="0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en-US" sz="2400" dirty="0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Oxygen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, </a:t>
            </a:r>
            <a:r>
              <a:rPr lang="en-US" sz="2400" dirty="0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fuel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and </a:t>
            </a:r>
            <a:r>
              <a:rPr lang="en-US" sz="2400" dirty="0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heat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are needed 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for fire to occur. 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This is known as the </a:t>
            </a:r>
            <a:r>
              <a:rPr lang="en-US" sz="2400" dirty="0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fire triangle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. </a:t>
            </a:r>
          </a:p>
        </p:txBody>
      </p:sp>
      <p:pic>
        <p:nvPicPr>
          <p:cNvPr id="3076" name="Picture 4" descr="xx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805">
            <a:off x="9011415" y="2420276"/>
            <a:ext cx="2708414" cy="4151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xx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809">
            <a:off x="5474660" y="4260501"/>
            <a:ext cx="3893203" cy="2348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219" flipH="1">
            <a:off x="391857" y="3598897"/>
            <a:ext cx="919046" cy="91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6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A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077277" y="4233791"/>
            <a:ext cx="2746513" cy="1815882"/>
          </a:xfrm>
          <a:prstGeom prst="rect">
            <a:avLst/>
          </a:prstGeom>
          <a:solidFill>
            <a:schemeClr val="bg1">
              <a:alpha val="4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r"/>
            <a:r>
              <a:rPr lang="pl-PL" sz="2800" dirty="0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 </a:t>
            </a:r>
            <a:r>
              <a:rPr lang="pl-PL" sz="2800" dirty="0" err="1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graph</a:t>
            </a:r>
            <a:r>
              <a:rPr lang="pl-PL" sz="2800" dirty="0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of</a:t>
            </a:r>
            <a:r>
              <a:rPr lang="pl-PL" sz="2800" dirty="0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b</a:t>
            </a:r>
            <a:r>
              <a:rPr lang="en-US" sz="2800" dirty="0" err="1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urnt</a:t>
            </a:r>
            <a:r>
              <a:rPr lang="en-US" sz="2800" dirty="0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forest area </a:t>
            </a:r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in five </a:t>
            </a:r>
            <a:endParaRPr lang="pl-PL" sz="28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pPr algn="r"/>
            <a:r>
              <a:rPr lang="en-US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southern</a:t>
            </a:r>
            <a:r>
              <a:rPr lang="en-US" sz="2800" dirty="0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European </a:t>
            </a:r>
            <a:endParaRPr lang="pl-PL" sz="2800" dirty="0">
              <a:solidFill>
                <a:srgbClr val="800000"/>
              </a:solidFill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pPr algn="r"/>
            <a:r>
              <a:rPr lang="en-US" sz="2800" dirty="0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countries</a:t>
            </a:r>
            <a:endParaRPr lang="pl-PL" sz="2800" dirty="0">
              <a:solidFill>
                <a:srgbClr val="800000"/>
              </a:solidFill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pic>
        <p:nvPicPr>
          <p:cNvPr id="1030" name="Picture 6" descr="State and trend of fire dan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3" y="223897"/>
            <a:ext cx="5635486" cy="3713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s://i.gyazo.com/6536af798c071801b8b0ce014caf3b2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209" y="3642596"/>
            <a:ext cx="5264425" cy="299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pole tekstowe 4"/>
          <p:cNvSpPr txBox="1"/>
          <p:nvPr/>
        </p:nvSpPr>
        <p:spPr>
          <a:xfrm>
            <a:off x="6096000" y="864923"/>
            <a:ext cx="5065643" cy="2431435"/>
          </a:xfrm>
          <a:prstGeom prst="rect">
            <a:avLst/>
          </a:prstGeom>
          <a:solidFill>
            <a:schemeClr val="bg1">
              <a:alpha val="46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800" dirty="0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Europe map </a:t>
            </a:r>
            <a:r>
              <a:rPr lang="pl-PL" sz="2800" dirty="0" err="1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showing</a:t>
            </a:r>
            <a:r>
              <a:rPr lang="pl-PL" sz="2800" dirty="0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s</a:t>
            </a:r>
            <a:r>
              <a:rPr lang="en-US" sz="2800" dirty="0" err="1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tate</a:t>
            </a:r>
            <a:r>
              <a:rPr lang="en-US" sz="2800" dirty="0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and trend </a:t>
            </a:r>
            <a:r>
              <a:rPr lang="pl-PL" sz="2800" dirty="0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</a:p>
          <a:p>
            <a:r>
              <a:rPr lang="pl-PL" sz="2800" dirty="0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en-US" sz="2800" dirty="0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of fire danger</a:t>
            </a:r>
            <a:r>
              <a:rPr lang="pl-PL" sz="2800" dirty="0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in </a:t>
            </a:r>
            <a:r>
              <a:rPr lang="pl-PL" sz="2800" dirty="0" err="1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certain</a:t>
            </a:r>
            <a:r>
              <a:rPr lang="pl-PL" sz="2800" dirty="0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800" dirty="0" err="1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countries</a:t>
            </a:r>
            <a:r>
              <a:rPr lang="pl-PL" sz="2800" dirty="0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According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to the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European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Firenews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Service, in the period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between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1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April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and 12 </a:t>
            </a: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October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2016, 790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wildfires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were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reported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in Europe.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2122">
            <a:off x="510299" y="5350043"/>
            <a:ext cx="588695" cy="58869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5781">
            <a:off x="10949044" y="3460914"/>
            <a:ext cx="603907" cy="60390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219" flipH="1">
            <a:off x="10960909" y="1058549"/>
            <a:ext cx="828420" cy="82842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391" flipH="1">
            <a:off x="1023234" y="4448737"/>
            <a:ext cx="828420" cy="82842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391" flipH="1">
            <a:off x="1529318" y="5493923"/>
            <a:ext cx="589170" cy="58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26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FACACA"/>
            </a:gs>
            <a:gs pos="96000">
              <a:srgbClr val="D7C4FC"/>
            </a:gs>
          </a:gsLst>
          <a:lin ang="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091542" y="148759"/>
            <a:ext cx="6008915" cy="584775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solidFill>
              <a:srgbClr val="990000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2"/>
            <a:r>
              <a:rPr lang="pl-PL" sz="32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Phases</a:t>
            </a:r>
            <a:r>
              <a:rPr lang="pl-PL" sz="32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of </a:t>
            </a:r>
            <a:r>
              <a:rPr lang="pl-PL" sz="3200" dirty="0" err="1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fire</a:t>
            </a:r>
            <a:r>
              <a:rPr lang="pl-PL" sz="3200" dirty="0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development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266482" y="789790"/>
            <a:ext cx="4271283" cy="2000548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rgbClr val="990000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1. incipient</a:t>
            </a:r>
          </a:p>
          <a:p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chemical reaction between heat, 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oxygen and a fuel source (ignition)</a:t>
            </a:r>
          </a:p>
          <a:p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rapid rise in temperature</a:t>
            </a:r>
          </a:p>
          <a:p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expansion of fire source</a:t>
            </a:r>
            <a:endParaRPr lang="pl-PL" sz="2400" dirty="0">
              <a:solidFill>
                <a:srgbClr val="800000"/>
              </a:solidFill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581942" y="794945"/>
            <a:ext cx="5037025" cy="236988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rgbClr val="990000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2. Growth</a:t>
            </a:r>
          </a:p>
          <a:p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full fire development</a:t>
            </a:r>
          </a:p>
          <a:p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temperature is about 800 - 1200°C</a:t>
            </a:r>
          </a:p>
          <a:p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the growth stage is where the structures 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fire load and oxygen are used as fuel for 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 </a:t>
            </a: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the fire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955899" y="2856904"/>
            <a:ext cx="4892450" cy="2739211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rgbClr val="990000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3. Fully developed </a:t>
            </a:r>
          </a:p>
          <a:p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when the growth stage has reached its 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max and all combustible materials have 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been ignited, a fire is considered fully 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development</a:t>
            </a:r>
          </a:p>
          <a:p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hottest phase of a fire</a:t>
            </a:r>
          </a:p>
          <a:p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most dangerous</a:t>
            </a:r>
            <a:endParaRPr lang="pl-PL" sz="20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964812" y="3416845"/>
            <a:ext cx="4271283" cy="1631216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solidFill>
              <a:srgbClr val="990000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solidFill>
                  <a:srgbClr val="80000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4. Decay </a:t>
            </a:r>
          </a:p>
          <a:p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the longest stage of fire</a:t>
            </a:r>
          </a:p>
          <a:p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- decrease of oxygen or fuel 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cause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s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the end of the fire</a:t>
            </a:r>
            <a:endParaRPr lang="pl-PL" sz="20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pic>
        <p:nvPicPr>
          <p:cNvPr id="1026" name="Picture 2" descr="The stages of a fire and associated heat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7"/>
          <a:stretch/>
        </p:blipFill>
        <p:spPr bwMode="auto">
          <a:xfrm>
            <a:off x="2577380" y="1028843"/>
            <a:ext cx="7110265" cy="4800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5781">
            <a:off x="6834243" y="6041625"/>
            <a:ext cx="603907" cy="60390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219" flipH="1">
            <a:off x="6124280" y="6114026"/>
            <a:ext cx="535140" cy="53514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5759" flipH="1">
            <a:off x="4784889" y="6041624"/>
            <a:ext cx="603907" cy="60390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219" flipH="1">
            <a:off x="2521536" y="6088376"/>
            <a:ext cx="500037" cy="500037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598" flipH="1">
            <a:off x="1838860" y="5925103"/>
            <a:ext cx="603907" cy="603907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48" y="5970158"/>
            <a:ext cx="728532" cy="728532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8" y="5721479"/>
            <a:ext cx="728532" cy="7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5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4" grpId="1" animBg="1"/>
      <p:bldP spid="6" grpId="0" autoUpdateAnimBg="0"/>
      <p:bldP spid="6" grpId="1" animBg="1"/>
      <p:bldP spid="7" grpId="0" autoUpdateAnimBg="0"/>
      <p:bldP spid="7" grpId="1" animBg="1"/>
      <p:bldP spid="9" grpId="0" autoUpdateAnimBg="0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C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495675" y="3156525"/>
            <a:ext cx="4856559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pl-PL" sz="40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What</a:t>
            </a:r>
            <a:r>
              <a:rPr lang="pl-PL" sz="40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40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causes</a:t>
            </a:r>
            <a:r>
              <a:rPr lang="pl-PL" sz="40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4000" dirty="0" err="1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Wildfires</a:t>
            </a:r>
            <a:r>
              <a:rPr lang="pl-PL" sz="40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?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154561" y="2373854"/>
            <a:ext cx="2030015" cy="584775"/>
          </a:xfrm>
          <a:prstGeom prst="rect">
            <a:avLst/>
          </a:prstGeom>
          <a:solidFill>
            <a:schemeClr val="bg1">
              <a:alpha val="51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pl-PL" sz="32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Cigarettes</a:t>
            </a:r>
            <a:endParaRPr lang="pl-PL" sz="32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460331" y="4198648"/>
            <a:ext cx="1891903" cy="584775"/>
          </a:xfrm>
          <a:prstGeom prst="rect">
            <a:avLst/>
          </a:prstGeom>
          <a:solidFill>
            <a:schemeClr val="bg1">
              <a:alpha val="51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pl-PL" sz="32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Arsonists</a:t>
            </a:r>
            <a:endParaRPr lang="pl-PL" sz="32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399110" y="4198649"/>
            <a:ext cx="2030015" cy="584775"/>
          </a:xfrm>
          <a:prstGeom prst="rect">
            <a:avLst/>
          </a:prstGeom>
          <a:solidFill>
            <a:schemeClr val="bg1">
              <a:alpha val="51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pl-PL" sz="32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Campfires</a:t>
            </a:r>
            <a:endParaRPr lang="pl-PL" sz="32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165777" y="2373854"/>
            <a:ext cx="2030015" cy="584775"/>
          </a:xfrm>
          <a:prstGeom prst="rect">
            <a:avLst/>
          </a:prstGeom>
          <a:solidFill>
            <a:schemeClr val="bg1">
              <a:alpha val="51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pl-PL" sz="32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Fireworks</a:t>
            </a:r>
            <a:endParaRPr lang="pl-PL" sz="32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19075" y="266849"/>
            <a:ext cx="4867275" cy="1569660"/>
          </a:xfrm>
          <a:prstGeom prst="rect">
            <a:avLst/>
          </a:prstGeom>
          <a:solidFill>
            <a:schemeClr val="bg1">
              <a:alpha val="72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Never discard a </a:t>
            </a:r>
            <a:r>
              <a:rPr lang="en-US" sz="2400" dirty="0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cigarette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on the ground 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or throw it out a </a:t>
            </a:r>
            <a:r>
              <a:rPr lang="en-US" sz="2400" dirty="0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car window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! Many </a:t>
            </a: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pl-PL" sz="2400" dirty="0" err="1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wildfires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are </a:t>
            </a:r>
            <a:r>
              <a:rPr lang="en-US" sz="2400" dirty="0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caused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by </a:t>
            </a:r>
            <a:r>
              <a:rPr lang="en-US" sz="2400" dirty="0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cigarette butts </a:t>
            </a:r>
            <a:endParaRPr lang="pl-PL" sz="2400" dirty="0">
              <a:solidFill>
                <a:srgbClr val="7030A0"/>
              </a:solidFill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being </a:t>
            </a:r>
            <a:r>
              <a:rPr lang="en-US" sz="2400" dirty="0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left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on the </a:t>
            </a:r>
            <a:r>
              <a:rPr lang="en-US" sz="2400" dirty="0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land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19074" y="5233237"/>
            <a:ext cx="4867276" cy="1569660"/>
          </a:xfrm>
          <a:prstGeom prst="rect">
            <a:avLst/>
          </a:prstGeom>
          <a:solidFill>
            <a:schemeClr val="bg1">
              <a:alpha val="72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Improperly doused or misplaced </a:t>
            </a:r>
            <a:r>
              <a:rPr lang="en-US" sz="2400" dirty="0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fires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mostly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causes </a:t>
            </a:r>
            <a:r>
              <a:rPr lang="en-US" sz="2400" dirty="0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wildfires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. 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Dangerous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too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are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campfires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that have been left 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en-US" sz="2400" dirty="0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unmonitored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.</a:t>
            </a:r>
            <a:endParaRPr lang="pl-PL" sz="32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277100" y="5233237"/>
            <a:ext cx="4748807" cy="1569660"/>
          </a:xfrm>
          <a:prstGeom prst="rect">
            <a:avLst/>
          </a:prstGeom>
          <a:solidFill>
            <a:schemeClr val="bg1">
              <a:alpha val="72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pl-PL" sz="2400" dirty="0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</a:t>
            </a:r>
            <a:r>
              <a:rPr lang="en-US" sz="2400" dirty="0" err="1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rsonists</a:t>
            </a:r>
            <a:r>
              <a:rPr lang="en-US" sz="2400" dirty="0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use </a:t>
            </a:r>
            <a:r>
              <a:rPr lang="en-US" sz="2400" dirty="0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gasoline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 or </a:t>
            </a:r>
            <a:r>
              <a:rPr lang="en-US" sz="2400" dirty="0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kerosene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to 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set buildings, wildland areas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or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abandoned homes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on</a:t>
            </a:r>
            <a:r>
              <a:rPr lang="pl-PL" sz="2400" dirty="0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fire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. Many </a:t>
            </a: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pl-PL" sz="2400" dirty="0" err="1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wildfires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are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caused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by </a:t>
            </a:r>
            <a:r>
              <a:rPr lang="pl-PL" sz="2400" dirty="0" err="1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them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.</a:t>
            </a:r>
            <a:endParaRPr lang="pl-PL" sz="32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277100" y="266849"/>
            <a:ext cx="4748807" cy="1569660"/>
          </a:xfrm>
          <a:prstGeom prst="rect">
            <a:avLst/>
          </a:prstGeom>
          <a:solidFill>
            <a:schemeClr val="bg1">
              <a:alpha val="72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Every year inappropriately used 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400" dirty="0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en-US" sz="2400" dirty="0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fireworks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cause</a:t>
            </a:r>
            <a:r>
              <a:rPr lang="en-US" sz="2400" dirty="0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wildfires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.</a:t>
            </a:r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It is 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important to note that it is </a:t>
            </a:r>
            <a:r>
              <a:rPr lang="en-US" sz="2400" dirty="0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illegal 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to use </a:t>
            </a:r>
            <a:endParaRPr lang="pl-PL" sz="24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  <a:p>
            <a:r>
              <a:rPr lang="pl-PL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 </a:t>
            </a:r>
            <a:r>
              <a:rPr lang="en-US" sz="2400" dirty="0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fireworks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 in </a:t>
            </a:r>
            <a:r>
              <a:rPr lang="en-US" sz="2400" dirty="0">
                <a:solidFill>
                  <a:srgbClr val="7030A0"/>
                </a:solidFill>
                <a:latin typeface="Final Fantasy 3/6 Font" panose="00000400000000000000" pitchFamily="2" charset="0"/>
                <a:cs typeface="Final Fantasy 3/6 Font" panose="00000400000000000000" pitchFamily="2" charset="0"/>
              </a:rPr>
              <a:t>forested areas</a:t>
            </a:r>
            <a:r>
              <a:rPr lang="en-US" sz="2400" dirty="0">
                <a:latin typeface="Final Fantasy 3/6 Font" panose="00000400000000000000" pitchFamily="2" charset="0"/>
                <a:cs typeface="Final Fantasy 3/6 Font" panose="00000400000000000000" pitchFamily="2" charset="0"/>
              </a:rPr>
              <a:t>.</a:t>
            </a:r>
            <a:endParaRPr lang="pl-PL" sz="3200" dirty="0">
              <a:latin typeface="Final Fantasy 3/6 Font" panose="00000400000000000000" pitchFamily="2" charset="0"/>
              <a:cs typeface="Final Fantasy 3/6 Font" panose="00000400000000000000" pitchFamily="2" charset="0"/>
            </a:endParaRPr>
          </a:p>
        </p:txBody>
      </p:sp>
      <p:pic>
        <p:nvPicPr>
          <p:cNvPr id="2050" name="Picture 2" descr="Znalezione obrazy dla zapytania firework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4548" y="2865280"/>
            <a:ext cx="1869332" cy="1245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Znalezione obrazy dla zapytania cigarett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7" y="637606"/>
            <a:ext cx="1933575" cy="1453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Znalezione obrazy dla zapytania campfir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276" y="2865280"/>
            <a:ext cx="1627085" cy="1220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 descr="Znalezione obrazy dla zapytania arsoni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502" y="5083058"/>
            <a:ext cx="1946275" cy="1538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7302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" fill="hold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" fill="hold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5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" fill="hold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" fill="hold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6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1368</Words>
  <Application>Microsoft Office PowerPoint</Application>
  <PresentationFormat>Panoramiczny</PresentationFormat>
  <Paragraphs>203</Paragraphs>
  <Slides>17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 Light</vt:lpstr>
      <vt:lpstr>Calibri</vt:lpstr>
      <vt:lpstr>Final Fantasy 3/6 Font</vt:lpstr>
      <vt:lpstr>Motyw pakietu Office</vt:lpstr>
      <vt:lpstr>Forest fire protection in Poland and Europe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 fire protection in Poland and Europe</dc:title>
  <dc:creator>www</dc:creator>
  <cp:lastModifiedBy>www</cp:lastModifiedBy>
  <cp:revision>162</cp:revision>
  <dcterms:created xsi:type="dcterms:W3CDTF">2017-04-13T19:38:29Z</dcterms:created>
  <dcterms:modified xsi:type="dcterms:W3CDTF">2017-04-19T20:53:21Z</dcterms:modified>
</cp:coreProperties>
</file>