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57" r:id="rId3"/>
    <p:sldId id="270" r:id="rId4"/>
    <p:sldId id="271" r:id="rId5"/>
    <p:sldId id="262" r:id="rId6"/>
    <p:sldId id="269" r:id="rId7"/>
    <p:sldId id="258" r:id="rId8"/>
    <p:sldId id="264" r:id="rId9"/>
    <p:sldId id="260" r:id="rId10"/>
    <p:sldId id="268" r:id="rId11"/>
    <p:sldId id="263" r:id="rId12"/>
    <p:sldId id="273" r:id="rId13"/>
    <p:sldId id="261" r:id="rId14"/>
    <p:sldId id="265" r:id="rId15"/>
    <p:sldId id="267"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6800"/>
    <a:srgbClr val="007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4660"/>
  </p:normalViewPr>
  <p:slideViewPr>
    <p:cSldViewPr>
      <p:cViewPr varScale="1">
        <p:scale>
          <a:sx n="75" d="100"/>
          <a:sy n="75" d="100"/>
        </p:scale>
        <p:origin x="110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8" name="Tytuł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pl-PL" smtClean="0"/>
              <a:t>Kliknij, aby edytować styl</a:t>
            </a:r>
            <a:endParaRPr kumimoji="0" lang="en-US"/>
          </a:p>
        </p:txBody>
      </p:sp>
      <p:sp>
        <p:nvSpPr>
          <p:cNvPr id="28" name="Symbol zastępczy daty 27"/>
          <p:cNvSpPr>
            <a:spLocks noGrp="1"/>
          </p:cNvSpPr>
          <p:nvPr>
            <p:ph type="dt" sz="half" idx="10"/>
          </p:nvPr>
        </p:nvSpPr>
        <p:spPr/>
        <p:txBody>
          <a:bodyPr/>
          <a:lstStyle/>
          <a:p>
            <a:fld id="{3D3BD5AD-09CD-46C4-9256-52179A81BF3F}" type="datetimeFigureOut">
              <a:rPr lang="pl-PL" smtClean="0"/>
              <a:pPr/>
              <a:t>2017-04-24</a:t>
            </a:fld>
            <a:endParaRPr lang="pl-PL"/>
          </a:p>
        </p:txBody>
      </p:sp>
      <p:sp>
        <p:nvSpPr>
          <p:cNvPr id="17" name="Symbol zastępczy stopki 16"/>
          <p:cNvSpPr>
            <a:spLocks noGrp="1"/>
          </p:cNvSpPr>
          <p:nvPr>
            <p:ph type="ftr" sz="quarter" idx="11"/>
          </p:nvPr>
        </p:nvSpPr>
        <p:spPr/>
        <p:txBody>
          <a:bodyPr/>
          <a:lstStyle/>
          <a:p>
            <a:endParaRPr lang="pl-PL"/>
          </a:p>
        </p:txBody>
      </p:sp>
      <p:sp>
        <p:nvSpPr>
          <p:cNvPr id="29" name="Symbol zastępczy numeru slajdu 28"/>
          <p:cNvSpPr>
            <a:spLocks noGrp="1"/>
          </p:cNvSpPr>
          <p:nvPr>
            <p:ph type="sldNum" sz="quarter" idx="12"/>
          </p:nvPr>
        </p:nvSpPr>
        <p:spPr/>
        <p:txBody>
          <a:bodyPr/>
          <a:lstStyle/>
          <a:p>
            <a:fld id="{D67C5AC6-FC11-4BD2-BEC5-6800DBFF8094}" type="slidenum">
              <a:rPr lang="pl-PL" smtClean="0"/>
              <a:pPr/>
              <a:t>‹#›</a:t>
            </a:fld>
            <a:endParaRPr lang="pl-PL"/>
          </a:p>
        </p:txBody>
      </p:sp>
      <p:sp>
        <p:nvSpPr>
          <p:cNvPr id="9" name="Podtytuł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Tree>
  </p:cSld>
  <p:clrMapOvr>
    <a:masterClrMapping/>
  </p:clrMapOvr>
  <p:transition spd="slow">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3D3BD5AD-09CD-46C4-9256-52179A81BF3F}" type="datetimeFigureOut">
              <a:rPr lang="pl-PL" smtClean="0"/>
              <a:pPr/>
              <a:t>2017-04-24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67C5AC6-FC11-4BD2-BEC5-6800DBFF8094}" type="slidenum">
              <a:rPr lang="pl-PL" smtClean="0"/>
              <a:pPr/>
              <a:t>‹#›</a:t>
            </a:fld>
            <a:endParaRPr lang="pl-PL"/>
          </a:p>
        </p:txBody>
      </p:sp>
    </p:spTree>
  </p:cSld>
  <p:clrMapOvr>
    <a:masterClrMapping/>
  </p:clrMapOvr>
  <p:transition spd="slow">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3D3BD5AD-09CD-46C4-9256-52179A81BF3F}" type="datetimeFigureOut">
              <a:rPr lang="pl-PL" smtClean="0"/>
              <a:pPr/>
              <a:t>2017-04-24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67C5AC6-FC11-4BD2-BEC5-6800DBFF8094}" type="slidenum">
              <a:rPr lang="pl-PL" smtClean="0"/>
              <a:pPr/>
              <a:t>‹#›</a:t>
            </a:fld>
            <a:endParaRPr lang="pl-PL"/>
          </a:p>
        </p:txBody>
      </p:sp>
    </p:spTree>
  </p:cSld>
  <p:clrMapOvr>
    <a:masterClrMapping/>
  </p:clrMapOvr>
  <p:transition spd="slow">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3D3BD5AD-09CD-46C4-9256-52179A81BF3F}" type="datetimeFigureOut">
              <a:rPr lang="pl-PL" smtClean="0"/>
              <a:pPr/>
              <a:t>2017-04-24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67C5AC6-FC11-4BD2-BEC5-6800DBFF8094}" type="slidenum">
              <a:rPr lang="pl-PL" smtClean="0"/>
              <a:pPr/>
              <a:t>‹#›</a:t>
            </a:fld>
            <a:endParaRPr lang="pl-PL"/>
          </a:p>
        </p:txBody>
      </p:sp>
    </p:spTree>
  </p:cSld>
  <p:clrMapOvr>
    <a:masterClrMapping/>
  </p:clrMapOvr>
  <p:transition spd="slow">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3D3BD5AD-09CD-46C4-9256-52179A81BF3F}" type="datetimeFigureOut">
              <a:rPr lang="pl-PL" smtClean="0"/>
              <a:pPr/>
              <a:t>2017-04-24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a:xfrm>
            <a:off x="7924800" y="6416675"/>
            <a:ext cx="762000" cy="365125"/>
          </a:xfrm>
        </p:spPr>
        <p:txBody>
          <a:bodyPr/>
          <a:lstStyle/>
          <a:p>
            <a:fld id="{D67C5AC6-FC11-4BD2-BEC5-6800DBFF8094}" type="slidenum">
              <a:rPr lang="pl-PL" smtClean="0"/>
              <a:pPr/>
              <a:t>‹#›</a:t>
            </a:fld>
            <a:endParaRPr lang="pl-PL"/>
          </a:p>
        </p:txBody>
      </p:sp>
    </p:spTree>
  </p:cSld>
  <p:clrMapOvr>
    <a:masterClrMapping/>
  </p:clrMapOvr>
  <p:transition spd="slow">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3D3BD5AD-09CD-46C4-9256-52179A81BF3F}" type="datetimeFigureOut">
              <a:rPr lang="pl-PL" smtClean="0"/>
              <a:pPr/>
              <a:t>2017-04-24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67C5AC6-FC11-4BD2-BEC5-6800DBFF8094}" type="slidenum">
              <a:rPr lang="pl-PL" smtClean="0"/>
              <a:pPr/>
              <a:t>‹#›</a:t>
            </a:fld>
            <a:endParaRPr lang="pl-PL"/>
          </a:p>
        </p:txBody>
      </p:sp>
    </p:spTree>
  </p:cSld>
  <p:clrMapOvr>
    <a:masterClrMapping/>
  </p:clrMapOvr>
  <p:transition spd="slow">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3D3BD5AD-09CD-46C4-9256-52179A81BF3F}" type="datetimeFigureOut">
              <a:rPr lang="pl-PL" smtClean="0"/>
              <a:pPr/>
              <a:t>2017-04-24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D67C5AC6-FC11-4BD2-BEC5-6800DBFF8094}" type="slidenum">
              <a:rPr lang="pl-PL" smtClean="0"/>
              <a:pPr/>
              <a:t>‹#›</a:t>
            </a:fld>
            <a:endParaRPr lang="pl-PL"/>
          </a:p>
        </p:txBody>
      </p:sp>
    </p:spTree>
  </p:cSld>
  <p:clrMapOvr>
    <a:masterClrMapping/>
  </p:clrMapOvr>
  <p:transition spd="slow">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3D3BD5AD-09CD-46C4-9256-52179A81BF3F}" type="datetimeFigureOut">
              <a:rPr lang="pl-PL" smtClean="0"/>
              <a:pPr/>
              <a:t>2017-04-24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D67C5AC6-FC11-4BD2-BEC5-6800DBFF8094}" type="slidenum">
              <a:rPr lang="pl-PL" smtClean="0"/>
              <a:pPr/>
              <a:t>‹#›</a:t>
            </a:fld>
            <a:endParaRPr lang="pl-PL"/>
          </a:p>
        </p:txBody>
      </p:sp>
    </p:spTree>
  </p:cSld>
  <p:clrMapOvr>
    <a:masterClrMapping/>
  </p:clrMapOvr>
  <p:transition spd="slow">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D3BD5AD-09CD-46C4-9256-52179A81BF3F}" type="datetimeFigureOut">
              <a:rPr lang="pl-PL" smtClean="0"/>
              <a:pPr/>
              <a:t>2017-04-24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D67C5AC6-FC11-4BD2-BEC5-6800DBFF8094}" type="slidenum">
              <a:rPr lang="pl-PL" smtClean="0"/>
              <a:pPr/>
              <a:t>‹#›</a:t>
            </a:fld>
            <a:endParaRPr lang="pl-PL"/>
          </a:p>
        </p:txBody>
      </p:sp>
    </p:spTree>
  </p:cSld>
  <p:clrMapOvr>
    <a:masterClrMapping/>
  </p:clrMapOvr>
  <p:transition spd="slow">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3D3BD5AD-09CD-46C4-9256-52179A81BF3F}" type="datetimeFigureOut">
              <a:rPr lang="pl-PL" smtClean="0"/>
              <a:pPr/>
              <a:t>2017-04-24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67C5AC6-FC11-4BD2-BEC5-6800DBFF8094}" type="slidenum">
              <a:rPr lang="pl-PL" smtClean="0"/>
              <a:pPr/>
              <a:t>‹#›</a:t>
            </a:fld>
            <a:endParaRPr lang="pl-PL"/>
          </a:p>
        </p:txBody>
      </p:sp>
    </p:spTree>
  </p:cSld>
  <p:clrMapOvr>
    <a:masterClrMapping/>
  </p:clrMapOvr>
  <p:transition spd="slow">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pl-PL" smtClean="0">
                <a:solidFill>
                  <a:schemeClr val="lt1"/>
                </a:solidFill>
                <a:latin typeface="+mn-lt"/>
                <a:ea typeface="+mn-ea"/>
                <a:cs typeface="+mn-cs"/>
              </a:rPr>
              <a:t>Kliknij ikonę, aby dodać obraz</a:t>
            </a:r>
            <a:endParaRPr kumimoji="0" lang="en-US" dirty="0">
              <a:solidFill>
                <a:schemeClr val="lt1"/>
              </a:solidFill>
              <a:latin typeface="+mn-lt"/>
              <a:ea typeface="+mn-ea"/>
              <a:cs typeface="+mn-cs"/>
            </a:endParaRPr>
          </a:p>
        </p:txBody>
      </p:sp>
      <p:sp>
        <p:nvSpPr>
          <p:cNvPr id="4" name="Symbol zastępczy tekstu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3D3BD5AD-09CD-46C4-9256-52179A81BF3F}" type="datetimeFigureOut">
              <a:rPr lang="pl-PL" smtClean="0"/>
              <a:pPr/>
              <a:t>2017-04-24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67C5AC6-FC11-4BD2-BEC5-6800DBFF8094}" type="slidenum">
              <a:rPr lang="pl-PL" smtClean="0"/>
              <a:pPr/>
              <a:t>‹#›</a:t>
            </a:fld>
            <a:endParaRPr lang="pl-PL"/>
          </a:p>
        </p:txBody>
      </p:sp>
    </p:spTree>
  </p:cSld>
  <p:clrMapOvr>
    <a:masterClrMapping/>
  </p:clrMapOvr>
  <p:transition spd="slow">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D3BD5AD-09CD-46C4-9256-52179A81BF3F}" type="datetimeFigureOut">
              <a:rPr lang="pl-PL" smtClean="0"/>
              <a:pPr/>
              <a:t>2017-04-24</a:t>
            </a:fld>
            <a:endParaRPr lang="pl-PL"/>
          </a:p>
        </p:txBody>
      </p:sp>
      <p:sp>
        <p:nvSpPr>
          <p:cNvPr id="3" name="Symbol zastępczy stopki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pl-PL"/>
          </a:p>
        </p:txBody>
      </p:sp>
      <p:sp>
        <p:nvSpPr>
          <p:cNvPr id="23" name="Symbol zastępczy numeru slajdu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67C5AC6-FC11-4BD2-BEC5-6800DBFF8094}"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spd="slow">
    <p:split/>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Users\PC\Desktop\Forest%20Video%20Background%20Creative%20Commons%20%23toatein1.mp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Users\PC\Desktop\Forest%20video%20background%20for%20Leon%20landing%20page%20template.mp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bazapozarow.ibles.pl/zagrozenie/" TargetMode="External"/><Relationship Id="rId7" Type="http://schemas.openxmlformats.org/officeDocument/2006/relationships/hyperlink" Target="https://www.youtube.com/watch?v=_smyOW8JKSw" TargetMode="External"/><Relationship Id="rId2" Type="http://schemas.openxmlformats.org/officeDocument/2006/relationships/hyperlink" Target="http://www.czaswlas.pl/2011-09-14/sprzatanie_swiata_sprzatanie_lasow" TargetMode="External"/><Relationship Id="rId1" Type="http://schemas.openxmlformats.org/officeDocument/2006/relationships/slideLayout" Target="../slideLayouts/slideLayout2.xml"/><Relationship Id="rId6" Type="http://schemas.openxmlformats.org/officeDocument/2006/relationships/hyperlink" Target="https://www.youtube.com/watch?v=qbWiyp4_qNg" TargetMode="External"/><Relationship Id="rId5" Type="http://schemas.openxmlformats.org/officeDocument/2006/relationships/hyperlink" Target="https://www.google.pl/search?q=lasy+w+polsce&amp;espv=2&amp;source=lnms&amp;tbm=isch&amp;sa=X&amp;ved=0ahUKEwjp35j-wLLTAhWJZVAKHRtUAkIQ_AUIBigB&amp;biw=667&amp;bih=675" TargetMode="External"/><Relationship Id="rId4" Type="http://schemas.openxmlformats.org/officeDocument/2006/relationships/hyperlink" Target="http://sciaga.pl/tekst/28558-29-ochrona_przeciwpozarow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179512" y="0"/>
            <a:ext cx="8820472" cy="1446550"/>
          </a:xfrm>
          <a:prstGeom prst="rect">
            <a:avLst/>
          </a:prstGeom>
          <a:noFill/>
          <a:effectLst>
            <a:outerShdw blurRad="76200" dist="12700" dir="2700000" sy="-23000" kx="-800400" algn="bl" rotWithShape="0">
              <a:prstClr val="black">
                <a:alpha val="2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err="1" smtClean="0">
                <a:ln w="11430"/>
                <a:solidFill>
                  <a:srgbClr val="009900"/>
                </a:solidFill>
                <a:effectLst>
                  <a:outerShdw blurRad="60007" dir="2000400" sy="-30000" kx="-800400" algn="bl" rotWithShape="0">
                    <a:prstClr val="black">
                      <a:alpha val="20000"/>
                    </a:prstClr>
                  </a:outerShdw>
                </a:effectLst>
              </a:rPr>
              <a:t>Forestfireprotection</a:t>
            </a:r>
            <a:endParaRPr lang="pl-PL" sz="4400" b="1" dirty="0" smtClean="0">
              <a:ln w="11430"/>
              <a:solidFill>
                <a:srgbClr val="009900"/>
              </a:solidFill>
              <a:effectLst>
                <a:outerShdw blurRad="60007" dir="2000400" sy="-30000" kx="-800400" algn="bl" rotWithShape="0">
                  <a:prstClr val="black">
                    <a:alpha val="20000"/>
                  </a:prstClr>
                </a:outerShdw>
              </a:effectLst>
            </a:endParaRPr>
          </a:p>
          <a:p>
            <a:pPr algn="ctr"/>
            <a:r>
              <a:rPr lang="en-US" sz="4400" b="1" dirty="0" smtClean="0">
                <a:ln w="11430"/>
                <a:solidFill>
                  <a:srgbClr val="009900"/>
                </a:solidFill>
                <a:effectLst>
                  <a:outerShdw blurRad="60007" dir="2000400" sy="-30000" kx="-800400" algn="bl" rotWithShape="0">
                    <a:prstClr val="black">
                      <a:alpha val="20000"/>
                    </a:prstClr>
                  </a:outerShdw>
                </a:effectLst>
              </a:rPr>
              <a:t> in Poland and Europe</a:t>
            </a:r>
            <a:endParaRPr lang="pl-PL" sz="4400" b="1" dirty="0">
              <a:ln w="11430"/>
              <a:solidFill>
                <a:srgbClr val="009900"/>
              </a:solidFill>
              <a:effectLst>
                <a:outerShdw blurRad="60007" dir="2000400" sy="-30000" kx="-800400" algn="bl" rotWithShape="0">
                  <a:prstClr val="black">
                    <a:alpha val="20000"/>
                  </a:prstClr>
                </a:outerShdw>
              </a:effectLst>
            </a:endParaRPr>
          </a:p>
        </p:txBody>
      </p:sp>
      <p:pic>
        <p:nvPicPr>
          <p:cNvPr id="7" name="Obraz 6" descr="depositphotos_119784456-stock-illustration-environment-protection-deforestation.jpg"/>
          <p:cNvPicPr>
            <a:picLocks noChangeAspect="1"/>
          </p:cNvPicPr>
          <p:nvPr/>
        </p:nvPicPr>
        <p:blipFill>
          <a:blip r:embed="rId2" cstate="print"/>
          <a:stretch>
            <a:fillRect/>
          </a:stretch>
        </p:blipFill>
        <p:spPr>
          <a:xfrm>
            <a:off x="2555776" y="1700808"/>
            <a:ext cx="4114800" cy="4114800"/>
          </a:xfrm>
          <a:prstGeom prst="rect">
            <a:avLst/>
          </a:prstGeom>
          <a:effectLst>
            <a:outerShdw blurRad="76200" dist="12700" dir="2700000" sy="-23000" kx="-800400" algn="bl" rotWithShape="0">
              <a:prstClr val="black">
                <a:alpha val="20000"/>
              </a:prstClr>
            </a:outerShdw>
          </a:effectLst>
        </p:spPr>
      </p:pic>
    </p:spTree>
  </p:cSld>
  <p:clrMapOvr>
    <a:masterClrMapping/>
  </p:clrMapOvr>
  <p:transition spd="slow" advTm="5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800" decel="100000"/>
                                        <p:tgtEl>
                                          <p:spTgt spid="7"/>
                                        </p:tgtEl>
                                      </p:cBhvr>
                                    </p:animEffect>
                                    <p:anim calcmode="lin" valueType="num">
                                      <p:cBhvr>
                                        <p:cTn id="14" dur="800" decel="100000" fill="hold"/>
                                        <p:tgtEl>
                                          <p:spTgt spid="7"/>
                                        </p:tgtEl>
                                        <p:attrNameLst>
                                          <p:attrName>style.rotation</p:attrName>
                                        </p:attrNameLst>
                                      </p:cBhvr>
                                      <p:tavLst>
                                        <p:tav tm="0">
                                          <p:val>
                                            <p:fltVal val="-90"/>
                                          </p:val>
                                        </p:tav>
                                        <p:tav tm="100000">
                                          <p:val>
                                            <p:fltVal val="0"/>
                                          </p:val>
                                        </p:tav>
                                      </p:tavLst>
                                    </p:anim>
                                    <p:anim calcmode="lin" valueType="num">
                                      <p:cBhvr>
                                        <p:cTn id="15" dur="800" decel="100000" fill="hold"/>
                                        <p:tgtEl>
                                          <p:spTgt spid="7"/>
                                        </p:tgtEl>
                                        <p:attrNameLst>
                                          <p:attrName>ppt_x</p:attrName>
                                        </p:attrNameLst>
                                      </p:cBhvr>
                                      <p:tavLst>
                                        <p:tav tm="0">
                                          <p:val>
                                            <p:strVal val="#ppt_x+0.4"/>
                                          </p:val>
                                        </p:tav>
                                        <p:tav tm="100000">
                                          <p:val>
                                            <p:strVal val="#ppt_x-0.05"/>
                                          </p:val>
                                        </p:tav>
                                      </p:tavLst>
                                    </p:anim>
                                    <p:anim calcmode="lin" valueType="num">
                                      <p:cBhvr>
                                        <p:cTn id="16" dur="800" decel="100000" fill="hold"/>
                                        <p:tgtEl>
                                          <p:spTgt spid="7"/>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0"/>
            <a:ext cx="8229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dirty="0" err="1" smtClean="0">
                <a:ln w="11430"/>
                <a:solidFill>
                  <a:srgbClr val="007E00"/>
                </a:solidFill>
                <a:effectLst>
                  <a:outerShdw blurRad="60007" dir="2000400" sy="-30000" kx="-800400" algn="bl" rotWithShape="0">
                    <a:prstClr val="black">
                      <a:alpha val="20000"/>
                    </a:prstClr>
                  </a:outerShdw>
                </a:effectLst>
              </a:rPr>
              <a:t>How</a:t>
            </a:r>
            <a:r>
              <a:rPr lang="pl-PL" dirty="0" smtClean="0">
                <a:ln w="11430"/>
                <a:solidFill>
                  <a:srgbClr val="007E00"/>
                </a:solidFill>
                <a:effectLst>
                  <a:outerShdw blurRad="60007" dir="2000400" sy="-30000" kx="-800400" algn="bl" rotWithShape="0">
                    <a:prstClr val="black">
                      <a:alpha val="20000"/>
                    </a:prstClr>
                  </a:outerShdw>
                </a:effectLst>
              </a:rPr>
              <a:t> to </a:t>
            </a:r>
            <a:r>
              <a:rPr lang="pl-PL" dirty="0" err="1" smtClean="0">
                <a:ln w="11430"/>
                <a:solidFill>
                  <a:srgbClr val="007E00"/>
                </a:solidFill>
                <a:effectLst>
                  <a:outerShdw blurRad="60007" dir="2000400" sy="-30000" kx="-800400" algn="bl" rotWithShape="0">
                    <a:prstClr val="black">
                      <a:alpha val="20000"/>
                    </a:prstClr>
                  </a:outerShdw>
                </a:effectLst>
              </a:rPr>
              <a:t>protect</a:t>
            </a:r>
            <a:r>
              <a:rPr lang="pl-PL" dirty="0" smtClean="0">
                <a:ln w="11430"/>
                <a:solidFill>
                  <a:srgbClr val="007E00"/>
                </a:solidFill>
                <a:effectLst>
                  <a:outerShdw blurRad="60007" dir="2000400" sy="-30000" kx="-800400" algn="bl" rotWithShape="0">
                    <a:prstClr val="black">
                      <a:alpha val="20000"/>
                    </a:prstClr>
                  </a:outerShdw>
                </a:effectLst>
              </a:rPr>
              <a:t> </a:t>
            </a:r>
            <a:r>
              <a:rPr lang="pl-PL" dirty="0" err="1" smtClean="0">
                <a:ln w="11430"/>
                <a:solidFill>
                  <a:srgbClr val="007E00"/>
                </a:solidFill>
                <a:effectLst>
                  <a:outerShdw blurRad="60007" dir="2000400" sy="-30000" kx="-800400" algn="bl" rotWithShape="0">
                    <a:prstClr val="black">
                      <a:alpha val="20000"/>
                    </a:prstClr>
                  </a:outerShdw>
                </a:effectLst>
              </a:rPr>
              <a:t>them</a:t>
            </a:r>
            <a:r>
              <a:rPr lang="pl-PL" dirty="0" smtClean="0">
                <a:ln w="11430"/>
                <a:solidFill>
                  <a:srgbClr val="007E00"/>
                </a:solidFill>
                <a:effectLst>
                  <a:outerShdw blurRad="60007" dir="2000400" sy="-30000" kx="-800400" algn="bl" rotWithShape="0">
                    <a:prstClr val="black">
                      <a:alpha val="20000"/>
                    </a:prstClr>
                  </a:outerShdw>
                </a:effectLst>
              </a:rPr>
              <a:t>?</a:t>
            </a:r>
            <a:endParaRPr lang="pl-PL" dirty="0">
              <a:ln w="11430"/>
              <a:solidFill>
                <a:srgbClr val="007E00"/>
              </a:solidFill>
              <a:effectLst>
                <a:outerShdw blurRad="60007" dir="2000400" sy="-30000" kx="-800400" algn="bl" rotWithShape="0">
                  <a:prstClr val="black">
                    <a:alpha val="20000"/>
                  </a:prstClr>
                </a:outerShdw>
              </a:effectLst>
            </a:endParaRPr>
          </a:p>
        </p:txBody>
      </p:sp>
      <p:sp>
        <p:nvSpPr>
          <p:cNvPr id="4" name="Prostokąt 3"/>
          <p:cNvSpPr/>
          <p:nvPr/>
        </p:nvSpPr>
        <p:spPr>
          <a:xfrm>
            <a:off x="2915816" y="1196752"/>
            <a:ext cx="5238328" cy="1015663"/>
          </a:xfrm>
          <a:prstGeom prst="rect">
            <a:avLst/>
          </a:prstGeom>
        </p:spPr>
        <p:txBody>
          <a:bodyPr wrap="square">
            <a:spAutoFit/>
          </a:bodyPr>
          <a:lstStyle/>
          <a:p>
            <a:pPr algn="ctr"/>
            <a:r>
              <a:rPr lang="en-US" sz="2000" dirty="0" smtClean="0">
                <a:solidFill>
                  <a:schemeClr val="accent3"/>
                </a:solidFill>
                <a:latin typeface="Arial Narrow" pitchFamily="34" charset="0"/>
              </a:rPr>
              <a:t>Forest protection involves the identification of hazards and the use of effective methods of protection against these hazards.</a:t>
            </a:r>
            <a:endParaRPr lang="pl-PL" sz="2000" dirty="0">
              <a:solidFill>
                <a:schemeClr val="accent3"/>
              </a:solidFill>
              <a:latin typeface="Arial Narrow" pitchFamily="34" charset="0"/>
            </a:endParaRPr>
          </a:p>
        </p:txBody>
      </p:sp>
      <p:sp>
        <p:nvSpPr>
          <p:cNvPr id="6" name="pole tekstowe 5"/>
          <p:cNvSpPr txBox="1"/>
          <p:nvPr/>
        </p:nvSpPr>
        <p:spPr>
          <a:xfrm>
            <a:off x="3635896" y="2276872"/>
            <a:ext cx="3816424" cy="2246769"/>
          </a:xfrm>
          <a:prstGeom prst="rect">
            <a:avLst/>
          </a:prstGeom>
          <a:noFill/>
        </p:spPr>
        <p:txBody>
          <a:bodyPr wrap="square" rtlCol="0">
            <a:spAutoFit/>
          </a:bodyPr>
          <a:lstStyle/>
          <a:p>
            <a:pPr algn="ctr">
              <a:buFont typeface="Wingdings" pitchFamily="2" charset="2"/>
              <a:buChar char="§"/>
            </a:pPr>
            <a:r>
              <a:rPr lang="en-US" sz="2000" dirty="0" smtClean="0">
                <a:solidFill>
                  <a:schemeClr val="accent3"/>
                </a:solidFill>
                <a:latin typeface="Arial Narrow" pitchFamily="34" charset="0"/>
              </a:rPr>
              <a:t> </a:t>
            </a:r>
            <a:r>
              <a:rPr lang="pl-PL" sz="2000" dirty="0" smtClean="0">
                <a:solidFill>
                  <a:schemeClr val="accent3"/>
                </a:solidFill>
                <a:latin typeface="Arial Narrow" pitchFamily="34" charset="0"/>
              </a:rPr>
              <a:t>F</a:t>
            </a:r>
            <a:r>
              <a:rPr lang="en-US" sz="2000" dirty="0" smtClean="0">
                <a:solidFill>
                  <a:schemeClr val="accent3"/>
                </a:solidFill>
                <a:latin typeface="Arial Narrow" pitchFamily="34" charset="0"/>
              </a:rPr>
              <a:t>ire protection belts</a:t>
            </a:r>
            <a:r>
              <a:rPr lang="pl-PL" sz="2000" dirty="0" smtClean="0">
                <a:solidFill>
                  <a:schemeClr val="accent3"/>
                </a:solidFill>
                <a:latin typeface="Arial Narrow" pitchFamily="34" charset="0"/>
              </a:rPr>
              <a:t>;</a:t>
            </a:r>
            <a:endParaRPr lang="en-US" sz="2000" dirty="0" smtClean="0">
              <a:solidFill>
                <a:schemeClr val="accent3"/>
              </a:solidFill>
              <a:latin typeface="Arial Narrow" pitchFamily="34" charset="0"/>
            </a:endParaRPr>
          </a:p>
          <a:p>
            <a:pPr algn="ctr">
              <a:buFont typeface="Wingdings" pitchFamily="2" charset="2"/>
              <a:buChar char="§"/>
            </a:pPr>
            <a:r>
              <a:rPr lang="en-US" sz="2000" dirty="0" smtClean="0">
                <a:solidFill>
                  <a:schemeClr val="accent3"/>
                </a:solidFill>
                <a:latin typeface="Arial Narrow" pitchFamily="34" charset="0"/>
              </a:rPr>
              <a:t> Marking stations to draw water</a:t>
            </a:r>
            <a:r>
              <a:rPr lang="pl-PL" sz="2000" dirty="0" smtClean="0">
                <a:solidFill>
                  <a:schemeClr val="accent3"/>
                </a:solidFill>
                <a:latin typeface="Arial Narrow" pitchFamily="34" charset="0"/>
              </a:rPr>
              <a:t>;</a:t>
            </a:r>
            <a:endParaRPr lang="en-US" sz="2000" dirty="0" smtClean="0">
              <a:solidFill>
                <a:schemeClr val="accent3"/>
              </a:solidFill>
              <a:latin typeface="Arial Narrow" pitchFamily="34" charset="0"/>
            </a:endParaRPr>
          </a:p>
          <a:p>
            <a:pPr algn="ctr">
              <a:buFont typeface="Wingdings" pitchFamily="2" charset="2"/>
              <a:buChar char="§"/>
            </a:pPr>
            <a:r>
              <a:rPr lang="en-US" sz="2000" dirty="0" smtClean="0">
                <a:solidFill>
                  <a:schemeClr val="accent3"/>
                </a:solidFill>
                <a:latin typeface="Arial Narrow" pitchFamily="34" charset="0"/>
              </a:rPr>
              <a:t> </a:t>
            </a:r>
            <a:r>
              <a:rPr lang="pl-PL" sz="2000" dirty="0" smtClean="0">
                <a:solidFill>
                  <a:schemeClr val="accent3"/>
                </a:solidFill>
                <a:latin typeface="Arial Narrow" pitchFamily="34" charset="0"/>
              </a:rPr>
              <a:t>P</a:t>
            </a:r>
            <a:r>
              <a:rPr lang="en-US" sz="2000" dirty="0" err="1" smtClean="0">
                <a:solidFill>
                  <a:schemeClr val="accent3"/>
                </a:solidFill>
                <a:latin typeface="Arial Narrow" pitchFamily="34" charset="0"/>
              </a:rPr>
              <a:t>rohibition</a:t>
            </a:r>
            <a:r>
              <a:rPr lang="en-US" sz="2000" dirty="0" smtClean="0">
                <a:solidFill>
                  <a:schemeClr val="accent3"/>
                </a:solidFill>
                <a:latin typeface="Arial Narrow" pitchFamily="34" charset="0"/>
              </a:rPr>
              <a:t> of kindling fire in the distance of 100m from the edge of the forest, in areas of meadows, moors</a:t>
            </a:r>
            <a:r>
              <a:rPr lang="pl-PL" sz="2000" dirty="0" smtClean="0">
                <a:solidFill>
                  <a:schemeClr val="accent3"/>
                </a:solidFill>
                <a:latin typeface="Arial Narrow" pitchFamily="34" charset="0"/>
              </a:rPr>
              <a:t>;</a:t>
            </a:r>
          </a:p>
          <a:p>
            <a:pPr algn="ctr">
              <a:buFont typeface="Wingdings" pitchFamily="2" charset="2"/>
              <a:buChar char="§"/>
            </a:pPr>
            <a:r>
              <a:rPr lang="en-US" sz="2000" dirty="0" smtClean="0">
                <a:solidFill>
                  <a:schemeClr val="accent3"/>
                </a:solidFill>
                <a:latin typeface="Arial Narrow" pitchFamily="34" charset="0"/>
              </a:rPr>
              <a:t>Construction of diagnostic stations</a:t>
            </a:r>
            <a:r>
              <a:rPr lang="pl-PL" sz="2000" dirty="0" smtClean="0">
                <a:solidFill>
                  <a:schemeClr val="accent3"/>
                </a:solidFill>
                <a:latin typeface="Arial Narrow" pitchFamily="34" charset="0"/>
              </a:rPr>
              <a:t>;</a:t>
            </a:r>
            <a:endParaRPr lang="en-US" sz="2000" dirty="0" smtClean="0">
              <a:solidFill>
                <a:schemeClr val="accent3"/>
              </a:solidFill>
              <a:latin typeface="Arial Narrow" pitchFamily="34" charset="0"/>
            </a:endParaRPr>
          </a:p>
          <a:p>
            <a:pPr algn="ctr">
              <a:buFont typeface="Wingdings" pitchFamily="2" charset="2"/>
              <a:buChar char="§"/>
            </a:pPr>
            <a:r>
              <a:rPr lang="en-US" sz="2000" dirty="0" smtClean="0">
                <a:solidFill>
                  <a:schemeClr val="accent3"/>
                </a:solidFill>
                <a:latin typeface="Arial Narrow" pitchFamily="34" charset="0"/>
              </a:rPr>
              <a:t>Installation of cameras in the forest</a:t>
            </a:r>
            <a:r>
              <a:rPr lang="pl-PL" sz="2000" dirty="0" smtClean="0">
                <a:solidFill>
                  <a:schemeClr val="accent3"/>
                </a:solidFill>
                <a:latin typeface="Arial Narrow" pitchFamily="34" charset="0"/>
              </a:rPr>
              <a:t>.</a:t>
            </a:r>
            <a:endParaRPr lang="pl-PL" sz="2000" dirty="0">
              <a:solidFill>
                <a:schemeClr val="accent3"/>
              </a:solidFill>
              <a:latin typeface="Arial Narrow" pitchFamily="34" charset="0"/>
            </a:endParaRPr>
          </a:p>
        </p:txBody>
      </p:sp>
      <p:pic>
        <p:nvPicPr>
          <p:cNvPr id="5" name="Obraz 4" descr="361.jpg"/>
          <p:cNvPicPr>
            <a:picLocks noChangeAspect="1"/>
          </p:cNvPicPr>
          <p:nvPr/>
        </p:nvPicPr>
        <p:blipFill>
          <a:blip r:embed="rId2" cstate="print"/>
          <a:stretch>
            <a:fillRect/>
          </a:stretch>
        </p:blipFill>
        <p:spPr>
          <a:xfrm>
            <a:off x="611560" y="2708920"/>
            <a:ext cx="2304256" cy="3311722"/>
          </a:xfrm>
          <a:prstGeom prst="rect">
            <a:avLst/>
          </a:prstGeom>
          <a:effectLst>
            <a:outerShdw blurRad="76200" dist="12700" dir="2700000" sy="-23000" kx="-800400" algn="bl" rotWithShape="0">
              <a:prstClr val="black">
                <a:alpha val="20000"/>
              </a:prstClr>
            </a:outerShdw>
          </a:effectLst>
        </p:spPr>
      </p:pic>
      <p:sp>
        <p:nvSpPr>
          <p:cNvPr id="7" name="Prostokąt 6"/>
          <p:cNvSpPr/>
          <p:nvPr/>
        </p:nvSpPr>
        <p:spPr>
          <a:xfrm>
            <a:off x="3131840" y="5373216"/>
            <a:ext cx="3168352" cy="646331"/>
          </a:xfrm>
          <a:prstGeom prst="rect">
            <a:avLst/>
          </a:prstGeom>
        </p:spPr>
        <p:txBody>
          <a:bodyPr wrap="square">
            <a:spAutoFit/>
          </a:bodyPr>
          <a:lstStyle/>
          <a:p>
            <a:r>
              <a:rPr lang="pl-PL" b="1" dirty="0" smtClean="0">
                <a:ln w="11430"/>
                <a:solidFill>
                  <a:srgbClr val="006800"/>
                </a:solidFill>
                <a:effectLst>
                  <a:outerShdw blurRad="60007" dir="2000400" sy="-30000" kx="-800400" algn="bl" rotWithShape="0">
                    <a:prstClr val="black">
                      <a:alpha val="20000"/>
                    </a:prstClr>
                  </a:outerShdw>
                </a:effectLst>
              </a:rPr>
              <a:t>„FORESTS ARE LIFE</a:t>
            </a:r>
          </a:p>
          <a:p>
            <a:r>
              <a:rPr lang="en-US" b="1" dirty="0" smtClean="0">
                <a:ln w="11430"/>
                <a:solidFill>
                  <a:srgbClr val="006800"/>
                </a:solidFill>
                <a:effectLst>
                  <a:outerShdw blurRad="60007" dir="2000400" sy="-30000" kx="-800400" algn="bl" rotWithShape="0">
                    <a:prstClr val="black">
                      <a:alpha val="20000"/>
                    </a:prstClr>
                  </a:outerShdw>
                </a:effectLst>
              </a:rPr>
              <a:t>P</a:t>
            </a:r>
            <a:r>
              <a:rPr lang="pl-PL" b="1" dirty="0" smtClean="0">
                <a:ln w="11430"/>
                <a:solidFill>
                  <a:srgbClr val="006800"/>
                </a:solidFill>
                <a:effectLst>
                  <a:outerShdw blurRad="60007" dir="2000400" sy="-30000" kx="-800400" algn="bl" rotWithShape="0">
                    <a:prstClr val="black">
                      <a:alpha val="20000"/>
                    </a:prstClr>
                  </a:outerShdw>
                </a:effectLst>
              </a:rPr>
              <a:t>ROTECT THEM”</a:t>
            </a:r>
            <a:endParaRPr lang="en-US" b="1" dirty="0" smtClean="0">
              <a:ln w="11430"/>
              <a:solidFill>
                <a:srgbClr val="006800"/>
              </a:solidFill>
              <a:effectLst>
                <a:outerShdw blurRad="60007" dir="2000400" sy="-30000" kx="-800400" algn="bl" rotWithShape="0">
                  <a:prstClr val="black">
                    <a:alpha val="20000"/>
                  </a:prstClr>
                </a:outerShdw>
              </a:effectLst>
            </a:endParaRPr>
          </a:p>
        </p:txBody>
      </p:sp>
    </p:spTree>
  </p:cSld>
  <p:clrMapOvr>
    <a:masterClrMapping/>
  </p:clrMapOvr>
  <p:transition spd="slow" advTm="27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3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800" decel="100000"/>
                                        <p:tgtEl>
                                          <p:spTgt spid="5"/>
                                        </p:tgtEl>
                                      </p:cBhvr>
                                    </p:animEffect>
                                    <p:anim calcmode="lin" valueType="num">
                                      <p:cBhvr>
                                        <p:cTn id="24" dur="800" decel="100000" fill="hold"/>
                                        <p:tgtEl>
                                          <p:spTgt spid="5"/>
                                        </p:tgtEl>
                                        <p:attrNameLst>
                                          <p:attrName>style.rotation</p:attrName>
                                        </p:attrNameLst>
                                      </p:cBhvr>
                                      <p:tavLst>
                                        <p:tav tm="0">
                                          <p:val>
                                            <p:fltVal val="-90"/>
                                          </p:val>
                                        </p:tav>
                                        <p:tav tm="100000">
                                          <p:val>
                                            <p:fltVal val="0"/>
                                          </p:val>
                                        </p:tav>
                                      </p:tavLst>
                                    </p:anim>
                                    <p:anim calcmode="lin" valueType="num">
                                      <p:cBhvr>
                                        <p:cTn id="25" dur="800" decel="100000" fill="hold"/>
                                        <p:tgtEl>
                                          <p:spTgt spid="5"/>
                                        </p:tgtEl>
                                        <p:attrNameLst>
                                          <p:attrName>ppt_x</p:attrName>
                                        </p:attrNameLst>
                                      </p:cBhvr>
                                      <p:tavLst>
                                        <p:tav tm="0">
                                          <p:val>
                                            <p:strVal val="#ppt_x+0.4"/>
                                          </p:val>
                                        </p:tav>
                                        <p:tav tm="100000">
                                          <p:val>
                                            <p:strVal val="#ppt_x-0.05"/>
                                          </p:val>
                                        </p:tav>
                                      </p:tavLst>
                                    </p:anim>
                                    <p:anim calcmode="lin" valueType="num">
                                      <p:cBhvr>
                                        <p:cTn id="26" dur="800" decel="100000" fill="hold"/>
                                        <p:tgtEl>
                                          <p:spTgt spid="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9" fill="hold">
                            <p:stCondLst>
                              <p:cond delay="2000"/>
                            </p:stCondLst>
                            <p:childTnLst>
                              <p:par>
                                <p:cTn id="30" presetID="47" presetClass="entr" presetSubtype="0" fill="hold" nodeType="after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1000"/>
                                        <p:tgtEl>
                                          <p:spTgt spid="7">
                                            <p:txEl>
                                              <p:pRg st="0" end="0"/>
                                            </p:txEl>
                                          </p:spTgt>
                                        </p:tgtEl>
                                      </p:cBhvr>
                                    </p:animEffect>
                                    <p:anim calcmode="lin" valueType="num">
                                      <p:cBhvr>
                                        <p:cTn id="3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7" presetClass="entr" presetSubtype="0" fill="hold" nodeType="after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fade">
                                      <p:cBhvr>
                                        <p:cTn id="38" dur="1000"/>
                                        <p:tgtEl>
                                          <p:spTgt spid="7">
                                            <p:txEl>
                                              <p:pRg st="1" end="1"/>
                                            </p:txEl>
                                          </p:spTgt>
                                        </p:tgtEl>
                                      </p:cBhvr>
                                    </p:animEffect>
                                    <p:anim calcmode="lin" valueType="num">
                                      <p:cBhvr>
                                        <p:cTn id="3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Forest Video Background Creative Commons #toatein1.mp4">
            <a:hlinkClick r:id="" action="ppaction://media"/>
          </p:cNvPr>
          <p:cNvPicPr>
            <a:picLocks noRot="1" noChangeAspect="1"/>
          </p:cNvPicPr>
          <p:nvPr>
            <a:videoFile r:link="rId1"/>
          </p:nvPr>
        </p:nvPicPr>
        <p:blipFill>
          <a:blip r:embed="rId3" cstate="print"/>
          <a:stretch>
            <a:fillRect/>
          </a:stretch>
        </p:blipFill>
        <p:spPr>
          <a:xfrm>
            <a:off x="2411760" y="1844824"/>
            <a:ext cx="4320480" cy="3240360"/>
          </a:xfrm>
          <a:prstGeom prst="rect">
            <a:avLst/>
          </a:prstGeom>
        </p:spPr>
      </p:pic>
    </p:spTree>
  </p:cSld>
  <p:clrMapOvr>
    <a:masterClrMapping/>
  </p:clrMapOvr>
  <p:transition advClick="0" advTm="10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0" mute="1" showWhenStopped="0">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Forest video background for Leon landing page template.mp4">
            <a:hlinkClick r:id="" action="ppaction://media"/>
          </p:cNvPr>
          <p:cNvPicPr>
            <a:picLocks noRot="1" noChangeAspect="1"/>
          </p:cNvPicPr>
          <p:nvPr>
            <a:videoFile r:link="rId1"/>
          </p:nvPr>
        </p:nvPicPr>
        <p:blipFill>
          <a:blip r:embed="rId3" cstate="print"/>
          <a:stretch>
            <a:fillRect/>
          </a:stretch>
        </p:blipFill>
        <p:spPr>
          <a:xfrm>
            <a:off x="2411760" y="1844824"/>
            <a:ext cx="4320480" cy="3240360"/>
          </a:xfrm>
          <a:prstGeom prst="rect">
            <a:avLst/>
          </a:prstGeom>
        </p:spPr>
      </p:pic>
    </p:spTree>
  </p:cSld>
  <p:clrMapOvr>
    <a:masterClrMapping/>
  </p:clrMapOvr>
  <p:transition advClick="0" advTm="17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afterEffect">
                                  <p:stCondLst>
                                    <p:cond delay="0"/>
                                  </p:stCondLst>
                                  <p:childTnLst>
                                    <p:cmd type="call" cmd="togglePause">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0" showWhenStopped="0">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7016" y="188640"/>
            <a:ext cx="8856984"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solidFill>
                  <a:srgbClr val="009900"/>
                </a:solidFill>
                <a:effectLst>
                  <a:outerShdw blurRad="60007" dir="2000400" sy="-30000" kx="-800400" algn="bl" rotWithShape="0">
                    <a:prstClr val="black">
                      <a:alpha val="20000"/>
                    </a:prstClr>
                  </a:outerShdw>
                </a:effectLst>
              </a:rPr>
              <a:t>In case of fire, remember this </a:t>
            </a:r>
            <a:r>
              <a:rPr lang="en-US" dirty="0" smtClean="0">
                <a:ln w="11430"/>
                <a:solidFill>
                  <a:srgbClr val="FF0000"/>
                </a:solidFill>
                <a:effectLst>
                  <a:outerShdw blurRad="60007" dir="2000400" sy="-30000" kx="-800400" algn="bl" rotWithShape="0">
                    <a:prstClr val="black">
                      <a:alpha val="20000"/>
                    </a:prstClr>
                  </a:outerShdw>
                </a:effectLst>
              </a:rPr>
              <a:t>number</a:t>
            </a:r>
            <a:r>
              <a:rPr lang="en-US" dirty="0" smtClean="0">
                <a:ln w="11430"/>
                <a:solidFill>
                  <a:srgbClr val="009900"/>
                </a:solidFill>
                <a:effectLst>
                  <a:outerShdw blurRad="60007" dir="2000400" sy="-30000" kx="-800400" algn="bl" rotWithShape="0">
                    <a:prstClr val="black">
                      <a:alpha val="20000"/>
                    </a:prstClr>
                  </a:outerShdw>
                </a:effectLst>
              </a:rPr>
              <a:t>!</a:t>
            </a:r>
            <a:endParaRPr lang="pl-PL" dirty="0">
              <a:ln w="11430"/>
              <a:solidFill>
                <a:srgbClr val="009900"/>
              </a:solidFill>
              <a:effectLst>
                <a:outerShdw blurRad="60007" dir="2000400" sy="-30000" kx="-800400" algn="bl" rotWithShape="0">
                  <a:prstClr val="black">
                    <a:alpha val="20000"/>
                  </a:prstClr>
                </a:outerShdw>
              </a:effectLst>
            </a:endParaRPr>
          </a:p>
        </p:txBody>
      </p:sp>
      <p:pic>
        <p:nvPicPr>
          <p:cNvPr id="7" name="Obraz 6" descr="osie-pozar-las.jpeg"/>
          <p:cNvPicPr>
            <a:picLocks noChangeAspect="1"/>
          </p:cNvPicPr>
          <p:nvPr/>
        </p:nvPicPr>
        <p:blipFill>
          <a:blip r:embed="rId2" cstate="print"/>
          <a:stretch>
            <a:fillRect/>
          </a:stretch>
        </p:blipFill>
        <p:spPr>
          <a:xfrm>
            <a:off x="1475656" y="3933056"/>
            <a:ext cx="3384376" cy="2267562"/>
          </a:xfrm>
          <a:prstGeom prst="rect">
            <a:avLst/>
          </a:prstGeom>
          <a:effectLst>
            <a:outerShdw blurRad="76200" dist="12700" dir="2700000" sy="-23000" kx="-800400" algn="bl" rotWithShape="0">
              <a:prstClr val="black">
                <a:alpha val="20000"/>
              </a:prstClr>
            </a:outerShdw>
          </a:effectLst>
        </p:spPr>
      </p:pic>
      <p:pic>
        <p:nvPicPr>
          <p:cNvPr id="8" name="Obraz 7" descr="150803211415-02-california-wildfire-0803-super-169.jpg"/>
          <p:cNvPicPr>
            <a:picLocks noChangeAspect="1"/>
          </p:cNvPicPr>
          <p:nvPr/>
        </p:nvPicPr>
        <p:blipFill>
          <a:blip r:embed="rId3" cstate="print"/>
          <a:stretch>
            <a:fillRect/>
          </a:stretch>
        </p:blipFill>
        <p:spPr>
          <a:xfrm>
            <a:off x="4788024" y="1556792"/>
            <a:ext cx="3679150" cy="2070358"/>
          </a:xfrm>
          <a:prstGeom prst="rect">
            <a:avLst/>
          </a:prstGeom>
          <a:effectLst>
            <a:outerShdw blurRad="76200" dist="12700" dir="2700000" sy="-23000" kx="-800400" algn="bl" rotWithShape="0">
              <a:prstClr val="black">
                <a:alpha val="20000"/>
              </a:prstClr>
            </a:outerShdw>
          </a:effectLst>
        </p:spPr>
      </p:pic>
      <p:pic>
        <p:nvPicPr>
          <p:cNvPr id="9" name="Obraz 8" descr="998.gif"/>
          <p:cNvPicPr>
            <a:picLocks noChangeAspect="1"/>
          </p:cNvPicPr>
          <p:nvPr/>
        </p:nvPicPr>
        <p:blipFill>
          <a:blip r:embed="rId4" cstate="print"/>
          <a:stretch>
            <a:fillRect/>
          </a:stretch>
        </p:blipFill>
        <p:spPr>
          <a:xfrm>
            <a:off x="683568" y="1412776"/>
            <a:ext cx="3600400" cy="2045297"/>
          </a:xfrm>
          <a:prstGeom prst="rect">
            <a:avLst/>
          </a:prstGeom>
          <a:effectLst>
            <a:outerShdw blurRad="76200" dist="12700" dir="2700000" sy="-23000" kx="-800400" algn="bl" rotWithShape="0">
              <a:prstClr val="black">
                <a:alpha val="20000"/>
              </a:prstClr>
            </a:outerShdw>
          </a:effectLst>
        </p:spPr>
      </p:pic>
    </p:spTree>
  </p:cSld>
  <p:clrMapOvr>
    <a:masterClrMapping/>
  </p:clrMapOvr>
  <p:transition spd="slow" advTm="6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800" decel="100000"/>
                                        <p:tgtEl>
                                          <p:spTgt spid="8"/>
                                        </p:tgtEl>
                                      </p:cBhvr>
                                    </p:animEffect>
                                    <p:anim calcmode="lin" valueType="num">
                                      <p:cBhvr>
                                        <p:cTn id="14" dur="800" decel="100000" fill="hold"/>
                                        <p:tgtEl>
                                          <p:spTgt spid="8"/>
                                        </p:tgtEl>
                                        <p:attrNameLst>
                                          <p:attrName>style.rotation</p:attrName>
                                        </p:attrNameLst>
                                      </p:cBhvr>
                                      <p:tavLst>
                                        <p:tav tm="0">
                                          <p:val>
                                            <p:fltVal val="-90"/>
                                          </p:val>
                                        </p:tav>
                                        <p:tav tm="100000">
                                          <p:val>
                                            <p:fltVal val="0"/>
                                          </p:val>
                                        </p:tav>
                                      </p:tavLst>
                                    </p:anim>
                                    <p:anim calcmode="lin" valueType="num">
                                      <p:cBhvr>
                                        <p:cTn id="15" dur="800" decel="100000" fill="hold"/>
                                        <p:tgtEl>
                                          <p:spTgt spid="8"/>
                                        </p:tgtEl>
                                        <p:attrNameLst>
                                          <p:attrName>ppt_x</p:attrName>
                                        </p:attrNameLst>
                                      </p:cBhvr>
                                      <p:tavLst>
                                        <p:tav tm="0">
                                          <p:val>
                                            <p:strVal val="#ppt_x+0.4"/>
                                          </p:val>
                                        </p:tav>
                                        <p:tav tm="100000">
                                          <p:val>
                                            <p:strVal val="#ppt_x-0.05"/>
                                          </p:val>
                                        </p:tav>
                                      </p:tavLst>
                                    </p:anim>
                                    <p:anim calcmode="lin" valueType="num">
                                      <p:cBhvr>
                                        <p:cTn id="16" dur="800" decel="100000" fill="hold"/>
                                        <p:tgtEl>
                                          <p:spTgt spid="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19" presetID="3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800" decel="100000"/>
                                        <p:tgtEl>
                                          <p:spTgt spid="7"/>
                                        </p:tgtEl>
                                      </p:cBhvr>
                                    </p:animEffect>
                                    <p:anim calcmode="lin" valueType="num">
                                      <p:cBhvr>
                                        <p:cTn id="22" dur="800" decel="100000" fill="hold"/>
                                        <p:tgtEl>
                                          <p:spTgt spid="7"/>
                                        </p:tgtEl>
                                        <p:attrNameLst>
                                          <p:attrName>style.rotation</p:attrName>
                                        </p:attrNameLst>
                                      </p:cBhvr>
                                      <p:tavLst>
                                        <p:tav tm="0">
                                          <p:val>
                                            <p:fltVal val="-90"/>
                                          </p:val>
                                        </p:tav>
                                        <p:tav tm="100000">
                                          <p:val>
                                            <p:fltVal val="0"/>
                                          </p:val>
                                        </p:tav>
                                      </p:tavLst>
                                    </p:anim>
                                    <p:anim calcmode="lin" valueType="num">
                                      <p:cBhvr>
                                        <p:cTn id="23" dur="800" decel="100000" fill="hold"/>
                                        <p:tgtEl>
                                          <p:spTgt spid="7"/>
                                        </p:tgtEl>
                                        <p:attrNameLst>
                                          <p:attrName>ppt_x</p:attrName>
                                        </p:attrNameLst>
                                      </p:cBhvr>
                                      <p:tavLst>
                                        <p:tav tm="0">
                                          <p:val>
                                            <p:strVal val="#ppt_x+0.4"/>
                                          </p:val>
                                        </p:tav>
                                        <p:tav tm="100000">
                                          <p:val>
                                            <p:strVal val="#ppt_x-0.05"/>
                                          </p:val>
                                        </p:tav>
                                      </p:tavLst>
                                    </p:anim>
                                    <p:anim calcmode="lin" valueType="num">
                                      <p:cBhvr>
                                        <p:cTn id="24" dur="800" decel="100000" fill="hold"/>
                                        <p:tgtEl>
                                          <p:spTgt spid="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27" presetID="3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800" decel="100000"/>
                                        <p:tgtEl>
                                          <p:spTgt spid="9"/>
                                        </p:tgtEl>
                                      </p:cBhvr>
                                    </p:animEffect>
                                    <p:anim calcmode="lin" valueType="num">
                                      <p:cBhvr>
                                        <p:cTn id="30" dur="800" decel="100000" fill="hold"/>
                                        <p:tgtEl>
                                          <p:spTgt spid="9"/>
                                        </p:tgtEl>
                                        <p:attrNameLst>
                                          <p:attrName>style.rotation</p:attrName>
                                        </p:attrNameLst>
                                      </p:cBhvr>
                                      <p:tavLst>
                                        <p:tav tm="0">
                                          <p:val>
                                            <p:fltVal val="-90"/>
                                          </p:val>
                                        </p:tav>
                                        <p:tav tm="100000">
                                          <p:val>
                                            <p:fltVal val="0"/>
                                          </p:val>
                                        </p:tav>
                                      </p:tavLst>
                                    </p:anim>
                                    <p:anim calcmode="lin" valueType="num">
                                      <p:cBhvr>
                                        <p:cTn id="31" dur="800" decel="100000" fill="hold"/>
                                        <p:tgtEl>
                                          <p:spTgt spid="9"/>
                                        </p:tgtEl>
                                        <p:attrNameLst>
                                          <p:attrName>ppt_x</p:attrName>
                                        </p:attrNameLst>
                                      </p:cBhvr>
                                      <p:tavLst>
                                        <p:tav tm="0">
                                          <p:val>
                                            <p:strVal val="#ppt_x+0.4"/>
                                          </p:val>
                                        </p:tav>
                                        <p:tav tm="100000">
                                          <p:val>
                                            <p:strVal val="#ppt_x-0.05"/>
                                          </p:val>
                                        </p:tav>
                                      </p:tavLst>
                                    </p:anim>
                                    <p:anim calcmode="lin" valueType="num">
                                      <p:cBhvr>
                                        <p:cTn id="32" dur="800" decel="100000" fill="hold"/>
                                        <p:tgtEl>
                                          <p:spTgt spid="9"/>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548680"/>
            <a:ext cx="7992888"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solidFill>
                  <a:srgbClr val="009900"/>
                </a:solidFill>
                <a:effectLst>
                  <a:outerShdw blurRad="60007" dir="2000400" sy="-30000" kx="-800400" algn="bl" rotWithShape="0">
                    <a:prstClr val="black">
                      <a:alpha val="20000"/>
                    </a:prstClr>
                  </a:outerShdw>
                </a:effectLst>
              </a:rPr>
              <a:t>Thank you for your attention</a:t>
            </a:r>
            <a:endParaRPr lang="pl-PL" dirty="0">
              <a:ln w="11430"/>
              <a:solidFill>
                <a:srgbClr val="009900"/>
              </a:solidFill>
              <a:effectLst>
                <a:outerShdw blurRad="60007" dir="2000400" sy="-30000" kx="-800400" algn="bl" rotWithShape="0">
                  <a:prstClr val="black">
                    <a:alpha val="20000"/>
                  </a:prstClr>
                </a:outerShdw>
              </a:effectLst>
            </a:endParaRPr>
          </a:p>
        </p:txBody>
      </p:sp>
      <p:sp>
        <p:nvSpPr>
          <p:cNvPr id="3" name="Prostokąt 2"/>
          <p:cNvSpPr/>
          <p:nvPr/>
        </p:nvSpPr>
        <p:spPr>
          <a:xfrm>
            <a:off x="3275856" y="2348880"/>
            <a:ext cx="2754280" cy="461665"/>
          </a:xfrm>
          <a:prstGeom prst="rect">
            <a:avLst/>
          </a:prstGeom>
        </p:spPr>
        <p:txBody>
          <a:bodyPr wrap="none">
            <a:spAutoFit/>
          </a:bodyPr>
          <a:lstStyle/>
          <a:p>
            <a:r>
              <a:rPr lang="pl-PL" sz="2400" b="1" dirty="0" smtClean="0">
                <a:ln w="11430"/>
                <a:solidFill>
                  <a:srgbClr val="007E00"/>
                </a:solidFill>
                <a:effectLst>
                  <a:outerShdw blurRad="60007" dir="2000400" sy="-30000" kx="-800400" algn="bl" rotWithShape="0">
                    <a:prstClr val="black">
                      <a:alpha val="20000"/>
                    </a:prstClr>
                  </a:outerShdw>
                </a:effectLst>
              </a:rPr>
              <a:t>Marta Stolarzewicz</a:t>
            </a:r>
            <a:endParaRPr lang="pl-PL" sz="2400" b="1" dirty="0">
              <a:ln w="11430"/>
              <a:solidFill>
                <a:srgbClr val="007E00"/>
              </a:solidFill>
              <a:effectLst>
                <a:outerShdw blurRad="60007" dir="2000400" sy="-30000" kx="-800400" algn="bl" rotWithShape="0">
                  <a:prstClr val="black">
                    <a:alpha val="20000"/>
                  </a:prstClr>
                </a:outerShdw>
              </a:effectLst>
            </a:endParaRPr>
          </a:p>
        </p:txBody>
      </p:sp>
      <p:sp>
        <p:nvSpPr>
          <p:cNvPr id="4" name="Prostokąt 3"/>
          <p:cNvSpPr/>
          <p:nvPr/>
        </p:nvSpPr>
        <p:spPr>
          <a:xfrm>
            <a:off x="3563888" y="2996952"/>
            <a:ext cx="2056973" cy="461665"/>
          </a:xfrm>
          <a:prstGeom prst="rect">
            <a:avLst/>
          </a:prstGeom>
        </p:spPr>
        <p:txBody>
          <a:bodyPr wrap="none">
            <a:spAutoFit/>
          </a:bodyPr>
          <a:lstStyle/>
          <a:p>
            <a:r>
              <a:rPr lang="pl-PL" sz="2400" b="1" dirty="0" smtClean="0">
                <a:ln w="11430"/>
                <a:solidFill>
                  <a:srgbClr val="007E00"/>
                </a:solidFill>
                <a:effectLst>
                  <a:outerShdw blurRad="60007" dir="2000400" sy="-30000" kx="-800400" algn="bl" rotWithShape="0">
                    <a:prstClr val="black">
                      <a:alpha val="20000"/>
                    </a:prstClr>
                  </a:outerShdw>
                </a:effectLst>
              </a:rPr>
              <a:t>Szymon Zając</a:t>
            </a:r>
            <a:endParaRPr lang="pl-PL" sz="2400" b="1" dirty="0">
              <a:ln w="11430"/>
              <a:solidFill>
                <a:srgbClr val="007E00"/>
              </a:solidFill>
              <a:effectLst>
                <a:outerShdw blurRad="60007" dir="2000400" sy="-30000" kx="-800400" algn="bl" rotWithShape="0">
                  <a:prstClr val="black">
                    <a:alpha val="20000"/>
                  </a:prstClr>
                </a:outerShdw>
              </a:effectLst>
            </a:endParaRPr>
          </a:p>
        </p:txBody>
      </p:sp>
      <p:sp>
        <p:nvSpPr>
          <p:cNvPr id="5" name="Prostokąt 4"/>
          <p:cNvSpPr/>
          <p:nvPr/>
        </p:nvSpPr>
        <p:spPr>
          <a:xfrm>
            <a:off x="3707904" y="3645024"/>
            <a:ext cx="1680268" cy="461665"/>
          </a:xfrm>
          <a:prstGeom prst="rect">
            <a:avLst/>
          </a:prstGeom>
        </p:spPr>
        <p:txBody>
          <a:bodyPr wrap="none">
            <a:spAutoFit/>
          </a:bodyPr>
          <a:lstStyle/>
          <a:p>
            <a:r>
              <a:rPr lang="pl-PL" sz="2400" b="1" dirty="0" smtClean="0">
                <a:ln w="11430"/>
                <a:solidFill>
                  <a:srgbClr val="006800"/>
                </a:solidFill>
                <a:effectLst>
                  <a:outerShdw blurRad="60007" dir="2000400" sy="-30000" kx="-800400" algn="bl" rotWithShape="0">
                    <a:prstClr val="black">
                      <a:alpha val="20000"/>
                    </a:prstClr>
                  </a:outerShdw>
                </a:effectLst>
              </a:rPr>
              <a:t>Jan Konior</a:t>
            </a:r>
            <a:endParaRPr lang="pl-PL" sz="2400" b="1" dirty="0">
              <a:ln w="11430"/>
              <a:solidFill>
                <a:srgbClr val="006800"/>
              </a:solidFill>
              <a:effectLst>
                <a:outerShdw blurRad="60007" dir="2000400" sy="-30000" kx="-800400" algn="bl" rotWithShape="0">
                  <a:prstClr val="black">
                    <a:alpha val="20000"/>
                  </a:prstClr>
                </a:outerShdw>
              </a:effectLst>
            </a:endParaRPr>
          </a:p>
        </p:txBody>
      </p:sp>
      <p:sp>
        <p:nvSpPr>
          <p:cNvPr id="6" name="Prostokąt 5"/>
          <p:cNvSpPr/>
          <p:nvPr/>
        </p:nvSpPr>
        <p:spPr>
          <a:xfrm>
            <a:off x="6012160" y="5517232"/>
            <a:ext cx="2952328" cy="1200329"/>
          </a:xfrm>
          <a:prstGeom prst="rect">
            <a:avLst/>
          </a:prstGeom>
        </p:spPr>
        <p:txBody>
          <a:bodyPr wrap="square">
            <a:spAutoFit/>
          </a:bodyPr>
          <a:lstStyle/>
          <a:p>
            <a:pPr algn="ctr"/>
            <a:r>
              <a:rPr lang="pl-PL" dirty="0" err="1" smtClean="0">
                <a:solidFill>
                  <a:schemeClr val="accent3"/>
                </a:solidFill>
                <a:latin typeface="Arial Narrow" pitchFamily="34" charset="0"/>
              </a:rPr>
              <a:t>Class</a:t>
            </a:r>
            <a:r>
              <a:rPr lang="pl-PL" dirty="0" smtClean="0">
                <a:solidFill>
                  <a:schemeClr val="accent3"/>
                </a:solidFill>
                <a:latin typeface="Arial Narrow" pitchFamily="34" charset="0"/>
              </a:rPr>
              <a:t> 2C </a:t>
            </a:r>
          </a:p>
          <a:p>
            <a:pPr algn="ctr"/>
            <a:r>
              <a:rPr lang="pl-PL" dirty="0" smtClean="0">
                <a:solidFill>
                  <a:schemeClr val="accent3"/>
                </a:solidFill>
                <a:latin typeface="Arial Narrow" pitchFamily="34" charset="0"/>
              </a:rPr>
              <a:t>IT </a:t>
            </a:r>
            <a:r>
              <a:rPr lang="pl-PL" dirty="0" err="1" smtClean="0">
                <a:solidFill>
                  <a:schemeClr val="accent3"/>
                </a:solidFill>
                <a:latin typeface="Arial Narrow" pitchFamily="34" charset="0"/>
              </a:rPr>
              <a:t>technician</a:t>
            </a:r>
            <a:endParaRPr lang="pl-PL" dirty="0" smtClean="0">
              <a:solidFill>
                <a:schemeClr val="accent3"/>
              </a:solidFill>
              <a:latin typeface="Arial Narrow" pitchFamily="34" charset="0"/>
            </a:endParaRPr>
          </a:p>
          <a:p>
            <a:pPr algn="ctr"/>
            <a:r>
              <a:rPr lang="pl-PL" dirty="0" smtClean="0">
                <a:solidFill>
                  <a:schemeClr val="accent3"/>
                </a:solidFill>
                <a:latin typeface="Arial Narrow" pitchFamily="34" charset="0"/>
              </a:rPr>
              <a:t>Zespół Szkół </a:t>
            </a:r>
            <a:r>
              <a:rPr lang="pl-PL" dirty="0" err="1" smtClean="0">
                <a:solidFill>
                  <a:schemeClr val="accent3"/>
                </a:solidFill>
                <a:latin typeface="Arial Narrow" pitchFamily="34" charset="0"/>
              </a:rPr>
              <a:t>Meczaniczno-Elektrycznych</a:t>
            </a:r>
            <a:r>
              <a:rPr lang="pl-PL" dirty="0" smtClean="0">
                <a:solidFill>
                  <a:schemeClr val="accent3"/>
                </a:solidFill>
                <a:latin typeface="Arial Narrow" pitchFamily="34" charset="0"/>
              </a:rPr>
              <a:t> w Żywcu</a:t>
            </a:r>
            <a:endParaRPr lang="pl-PL" dirty="0">
              <a:solidFill>
                <a:schemeClr val="accent3"/>
              </a:solidFill>
              <a:latin typeface="Arial Narrow" pitchFamily="34" charset="0"/>
            </a:endParaRPr>
          </a:p>
        </p:txBody>
      </p:sp>
    </p:spTree>
  </p:cSld>
  <p:clrMapOvr>
    <a:masterClrMapping/>
  </p:clrMapOvr>
  <p:transition spd="slow" advTm="12000">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7"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7" presetClass="entr" presetSubtype="0" fill="hold" nodeType="after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1" presetClass="entr" presetSubtype="0" fill="hold" nodeType="afterEffect">
                                  <p:stCondLst>
                                    <p:cond delay="0"/>
                                  </p:stCondLst>
                                  <p:iterate type="lt">
                                    <p:tmPct val="10000"/>
                                  </p:iterate>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p:cTn id="31"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6">
                                            <p:txEl>
                                              <p:pRg st="0" end="0"/>
                                            </p:txEl>
                                          </p:spTgt>
                                        </p:tgtEl>
                                      </p:cBhvr>
                                    </p:animEffect>
                                  </p:childTnLst>
                                </p:cTn>
                              </p:par>
                            </p:childTnLst>
                          </p:cTn>
                        </p:par>
                        <p:par>
                          <p:cTn id="36" fill="hold">
                            <p:stCondLst>
                              <p:cond delay="5800"/>
                            </p:stCondLst>
                            <p:childTnLst>
                              <p:par>
                                <p:cTn id="37" presetID="41" presetClass="entr" presetSubtype="0" fill="hold" nodeType="afterEffect">
                                  <p:stCondLst>
                                    <p:cond delay="0"/>
                                  </p:stCondLst>
                                  <p:iterate type="lt">
                                    <p:tmPct val="10000"/>
                                  </p:iterate>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p:cTn id="39" dur="500" fill="hold"/>
                                        <p:tgtEl>
                                          <p:spTgt spid="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41" dur="500" fill="hold"/>
                                        <p:tgtEl>
                                          <p:spTgt spid="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
                                            <p:txEl>
                                              <p:pRg st="1" end="1"/>
                                            </p:txEl>
                                          </p:spTgt>
                                        </p:tgtEl>
                                      </p:cBhvr>
                                    </p:animEffect>
                                  </p:childTnLst>
                                </p:cTn>
                              </p:par>
                            </p:childTnLst>
                          </p:cTn>
                        </p:par>
                        <p:par>
                          <p:cTn id="44" fill="hold">
                            <p:stCondLst>
                              <p:cond delay="6850"/>
                            </p:stCondLst>
                            <p:childTnLst>
                              <p:par>
                                <p:cTn id="45" presetID="41" presetClass="entr" presetSubtype="0" fill="hold" nodeType="afterEffect">
                                  <p:stCondLst>
                                    <p:cond delay="0"/>
                                  </p:stCondLst>
                                  <p:iterate type="lt">
                                    <p:tmPct val="10000"/>
                                  </p:iterate>
                                  <p:childTnLst>
                                    <p:set>
                                      <p:cBhvr>
                                        <p:cTn id="46" dur="1" fill="hold">
                                          <p:stCondLst>
                                            <p:cond delay="0"/>
                                          </p:stCondLst>
                                        </p:cTn>
                                        <p:tgtEl>
                                          <p:spTgt spid="6">
                                            <p:txEl>
                                              <p:pRg st="2" end="2"/>
                                            </p:txEl>
                                          </p:spTgt>
                                        </p:tgtEl>
                                        <p:attrNameLst>
                                          <p:attrName>style.visibility</p:attrName>
                                        </p:attrNameLst>
                                      </p:cBhvr>
                                      <p:to>
                                        <p:strVal val="visible"/>
                                      </p:to>
                                    </p:set>
                                    <p:anim calcmode="lin" valueType="num">
                                      <p:cBhvr>
                                        <p:cTn id="47" dur="500" fill="hold"/>
                                        <p:tgtEl>
                                          <p:spTgt spid="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6">
                                            <p:txEl>
                                              <p:pRg st="2" end="2"/>
                                            </p:txEl>
                                          </p:spTgt>
                                        </p:tgtEl>
                                        <p:attrNameLst>
                                          <p:attrName>ppt_y</p:attrName>
                                        </p:attrNameLst>
                                      </p:cBhvr>
                                      <p:tavLst>
                                        <p:tav tm="0">
                                          <p:val>
                                            <p:strVal val="#ppt_y"/>
                                          </p:val>
                                        </p:tav>
                                        <p:tav tm="100000">
                                          <p:val>
                                            <p:strVal val="#ppt_y"/>
                                          </p:val>
                                        </p:tav>
                                      </p:tavLst>
                                    </p:anim>
                                    <p:anim calcmode="lin" valueType="num">
                                      <p:cBhvr>
                                        <p:cTn id="49" dur="500" fill="hold"/>
                                        <p:tgtEl>
                                          <p:spTgt spid="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2987824" y="188640"/>
            <a:ext cx="3060848"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sz="2800" dirty="0" err="1" smtClean="0">
                <a:ln w="11430"/>
                <a:solidFill>
                  <a:schemeClr val="accent3"/>
                </a:solidFill>
                <a:latin typeface="Arial Narrow" pitchFamily="34" charset="0"/>
              </a:rPr>
              <a:t>The</a:t>
            </a:r>
            <a:r>
              <a:rPr lang="pl-PL" sz="2800" dirty="0" smtClean="0">
                <a:ln w="11430"/>
                <a:solidFill>
                  <a:schemeClr val="accent3"/>
                </a:solidFill>
                <a:latin typeface="Arial Narrow" pitchFamily="34" charset="0"/>
              </a:rPr>
              <a:t> </a:t>
            </a:r>
            <a:r>
              <a:rPr lang="pl-PL" sz="2800" dirty="0" err="1" smtClean="0">
                <a:ln w="11430"/>
                <a:solidFill>
                  <a:schemeClr val="accent3"/>
                </a:solidFill>
                <a:latin typeface="Arial Narrow" pitchFamily="34" charset="0"/>
              </a:rPr>
              <a:t>sources</a:t>
            </a:r>
            <a:r>
              <a:rPr lang="pl-PL" sz="2800" dirty="0" smtClean="0">
                <a:ln w="11430"/>
                <a:solidFill>
                  <a:schemeClr val="accent3"/>
                </a:solidFill>
                <a:latin typeface="Arial Narrow" pitchFamily="34" charset="0"/>
              </a:rPr>
              <a:t> we </a:t>
            </a:r>
            <a:r>
              <a:rPr lang="pl-PL" sz="2800" dirty="0" err="1" smtClean="0">
                <a:ln w="11430"/>
                <a:solidFill>
                  <a:schemeClr val="accent3"/>
                </a:solidFill>
                <a:latin typeface="Arial Narrow" pitchFamily="34" charset="0"/>
              </a:rPr>
              <a:t>used</a:t>
            </a:r>
            <a:endParaRPr lang="pl-PL" sz="2800" dirty="0">
              <a:ln w="11430"/>
              <a:solidFill>
                <a:schemeClr val="accent3"/>
              </a:solidFill>
              <a:latin typeface="Arial Narrow" pitchFamily="34" charset="0"/>
            </a:endParaRPr>
          </a:p>
        </p:txBody>
      </p:sp>
      <p:sp>
        <p:nvSpPr>
          <p:cNvPr id="5" name="pole tekstowe 4"/>
          <p:cNvSpPr txBox="1"/>
          <p:nvPr/>
        </p:nvSpPr>
        <p:spPr>
          <a:xfrm>
            <a:off x="251520" y="908720"/>
            <a:ext cx="8640960" cy="5509200"/>
          </a:xfrm>
          <a:prstGeom prst="rect">
            <a:avLst/>
          </a:prstGeom>
          <a:noFill/>
        </p:spPr>
        <p:txBody>
          <a:bodyPr wrap="square" rtlCol="0">
            <a:spAutoFit/>
          </a:bodyPr>
          <a:lstStyle/>
          <a:p>
            <a:r>
              <a:rPr lang="pl-PL" sz="1600" dirty="0" smtClean="0">
                <a:hlinkClick r:id="rId2"/>
              </a:rPr>
              <a:t>http://www.czaswlas.pl/2011-09-14/sprzatanie_swiata_sprzatanie_lasow</a:t>
            </a:r>
            <a:r>
              <a:rPr lang="pl-PL" sz="1600" dirty="0" smtClean="0"/>
              <a:t/>
            </a:r>
            <a:br>
              <a:rPr lang="pl-PL" sz="1600" dirty="0" smtClean="0"/>
            </a:br>
            <a:r>
              <a:rPr lang="pl-PL" sz="1600" dirty="0" smtClean="0">
                <a:hlinkClick r:id="rId3"/>
              </a:rPr>
              <a:t>http://bazapozarow.ibles.pl/zagrozenie/</a:t>
            </a:r>
            <a:endParaRPr lang="pl-PL" sz="1600" dirty="0" smtClean="0"/>
          </a:p>
          <a:p>
            <a:r>
              <a:rPr lang="pl-PL" sz="1600" dirty="0" smtClean="0">
                <a:hlinkClick r:id="rId4"/>
              </a:rPr>
              <a:t>http://sciaga.pl/tekst/28558-29-ochrona_przeciwpozarowa</a:t>
            </a:r>
            <a:endParaRPr lang="pl-PL" sz="1600" dirty="0" smtClean="0"/>
          </a:p>
          <a:p>
            <a:r>
              <a:rPr lang="pl-PL" sz="1600" dirty="0" smtClean="0">
                <a:hlinkClick r:id="rId5"/>
              </a:rPr>
              <a:t>https://www.google.pl/search?q=lasy+w+polsce&amp;espv=2&amp;source=lnms&amp;tbm=isch&amp;sa=X&amp;ved=0ahUKEwjp35j-wLLTAhWJZVAKHRtUAkIQ_AUIBigB&amp;biw=667&amp;bih=675#tbm=isch&amp;q=lasy</a:t>
            </a:r>
            <a:endParaRPr lang="pl-PL" sz="1600" dirty="0" smtClean="0"/>
          </a:p>
          <a:p>
            <a:r>
              <a:rPr lang="pl-PL" sz="1600" dirty="0" smtClean="0">
                <a:hlinkClick r:id="rId5"/>
              </a:rPr>
              <a:t>https://www.google.pl/search?q=lasy+w+polsce&amp;espv=2&amp;source=lnms&amp;tbm=isch&amp;sa=X&amp;ved=0ahUKEwjp35j-wLLTAhWJZVAKHRtUAkIQ_AUIBigB&amp;biw=667&amp;bih=675#tbm=isch&amp;q=stra%C5%BC+po%C5%BCarna</a:t>
            </a:r>
            <a:endParaRPr lang="pl-PL" sz="1600" dirty="0" smtClean="0"/>
          </a:p>
          <a:p>
            <a:r>
              <a:rPr lang="pl-PL" sz="1600" dirty="0" smtClean="0">
                <a:hlinkClick r:id="rId5"/>
              </a:rPr>
              <a:t>https://www.google.pl/search?q=lasy+w+polsce&amp;espv=2&amp;source=lnms&amp;tbm=isch&amp;sa=X&amp;ved=0ahUKEwjp35j-wLLTAhWJZVAKHRtUAkIQ_AUIBigB&amp;biw=667&amp;bih=675#tbm=isch&amp;q=ochrona+las%C3%B3w</a:t>
            </a:r>
            <a:endParaRPr lang="pl-PL" sz="1600" dirty="0" smtClean="0"/>
          </a:p>
          <a:p>
            <a:r>
              <a:rPr lang="pl-PL" sz="1600" dirty="0" smtClean="0">
                <a:hlinkClick r:id="rId5"/>
              </a:rPr>
              <a:t>https://www.google.pl/search?q=lasy+w+polsce&amp;espv=2&amp;source=lnms&amp;tbm=isch&amp;sa=X&amp;ved=0ahUKEwjp35j-wLLTAhWJZVAKHRtUAkIQ_AUIBigB&amp;biw=667&amp;bih=675#tbm=isch&amp;q=pozar+lasow</a:t>
            </a:r>
            <a:endParaRPr lang="pl-PL" sz="1600" dirty="0" smtClean="0"/>
          </a:p>
          <a:p>
            <a:r>
              <a:rPr lang="pl-PL" sz="1600" dirty="0" smtClean="0">
                <a:hlinkClick r:id="rId5"/>
              </a:rPr>
              <a:t>https://www.google.pl/search?q=lasy+w+polsce&amp;espv=2&amp;source=lnms&amp;tbm=isch&amp;sa=X&amp;ved=0ahUKEwjp35j-wLLTAhWJZVAKHRtUAkIQ_AUIBigB&amp;biw=667&amp;bih=675#tbm=isch&amp;q=lasy+w+polsce+i+europie+mapa</a:t>
            </a:r>
            <a:endParaRPr lang="pl-PL" sz="1600" dirty="0" smtClean="0"/>
          </a:p>
          <a:p>
            <a:r>
              <a:rPr lang="pl-PL" sz="1600" dirty="0" smtClean="0">
                <a:hlinkClick r:id="rId6"/>
              </a:rPr>
              <a:t>https://www.youtube.com/watch?v=qbWiyp4_qNg</a:t>
            </a:r>
            <a:endParaRPr lang="pl-PL" sz="1600" dirty="0" smtClean="0"/>
          </a:p>
          <a:p>
            <a:r>
              <a:rPr lang="pl-PL" sz="1600" dirty="0" smtClean="0">
                <a:hlinkClick r:id="rId7"/>
              </a:rPr>
              <a:t>https://www.youtube.com/watch?v=_smyOW8JKSw</a:t>
            </a:r>
            <a:endParaRPr lang="pl-PL" sz="1600" dirty="0" smtClean="0"/>
          </a:p>
          <a:p>
            <a:endParaRPr lang="pl-PL" sz="1600" dirty="0" smtClean="0"/>
          </a:p>
          <a:p>
            <a:endParaRPr lang="pl-PL" sz="1600" dirty="0" smtClean="0"/>
          </a:p>
        </p:txBody>
      </p:sp>
    </p:spTree>
  </p:cSld>
  <p:clrMapOvr>
    <a:masterClrMapping/>
  </p:clrMapOvr>
  <p:transition spd="slow" advTm="2000">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620688"/>
            <a:ext cx="82296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solidFill>
                  <a:srgbClr val="009900"/>
                </a:solidFill>
                <a:effectLst>
                  <a:outerShdw blurRad="60007" dir="2000400" sy="-30000" kx="-800400" algn="bl" rotWithShape="0">
                    <a:prstClr val="black">
                      <a:alpha val="20000"/>
                    </a:prstClr>
                  </a:outerShdw>
                </a:effectLst>
              </a:rPr>
              <a:t>Forests in Poland and Europe</a:t>
            </a:r>
            <a:endParaRPr lang="pl-PL" dirty="0">
              <a:ln w="11430"/>
              <a:solidFill>
                <a:srgbClr val="009900"/>
              </a:solidFill>
              <a:effectLst>
                <a:outerShdw blurRad="60007" dir="2000400" sy="-30000" kx="-800400" algn="bl" rotWithShape="0">
                  <a:prstClr val="black">
                    <a:alpha val="20000"/>
                  </a:prstClr>
                </a:outerShdw>
              </a:effectLst>
            </a:endParaRPr>
          </a:p>
        </p:txBody>
      </p:sp>
      <p:sp>
        <p:nvSpPr>
          <p:cNvPr id="3" name="pole tekstowe 2"/>
          <p:cNvSpPr txBox="1"/>
          <p:nvPr/>
        </p:nvSpPr>
        <p:spPr>
          <a:xfrm>
            <a:off x="1475656" y="2492896"/>
            <a:ext cx="6192688" cy="1938992"/>
          </a:xfrm>
          <a:prstGeom prst="rect">
            <a:avLst/>
          </a:prstGeom>
          <a:noFill/>
        </p:spPr>
        <p:txBody>
          <a:bodyPr wrap="square" rtlCol="0">
            <a:spAutoFit/>
          </a:bodyPr>
          <a:lstStyle/>
          <a:p>
            <a:pPr algn="ctr"/>
            <a:r>
              <a:rPr lang="pl-PL" sz="2000" dirty="0" err="1" smtClean="0">
                <a:solidFill>
                  <a:schemeClr val="accent3"/>
                </a:solidFill>
                <a:latin typeface="Arial Narrow" pitchFamily="34" charset="0"/>
              </a:rPr>
              <a:t>About</a:t>
            </a:r>
            <a:r>
              <a:rPr lang="pl-PL" sz="2000" dirty="0" smtClean="0">
                <a:solidFill>
                  <a:schemeClr val="accent3"/>
                </a:solidFill>
                <a:latin typeface="Arial Narrow" pitchFamily="34" charset="0"/>
              </a:rPr>
              <a:t> </a:t>
            </a:r>
            <a:r>
              <a:rPr lang="en-US" sz="2000" dirty="0" smtClean="0">
                <a:solidFill>
                  <a:schemeClr val="accent3"/>
                </a:solidFill>
                <a:latin typeface="Arial Narrow" pitchFamily="34" charset="0"/>
              </a:rPr>
              <a:t>65% ​​of European forests are exposed to fires. In Poland it is 83%. More frequent droughts at the turn of winter and spring and summer, spend and spread fire in the most often due to the recklessness of people in the use of fire. Every person is obliged to observe the rules of the forest and to take responsibility for the damage caused by absence from the forest.</a:t>
            </a:r>
            <a:endParaRPr lang="pl-PL" sz="2000" dirty="0">
              <a:solidFill>
                <a:schemeClr val="accent3"/>
              </a:solidFill>
              <a:latin typeface="Arial Narrow" pitchFamily="34" charset="0"/>
            </a:endParaRPr>
          </a:p>
        </p:txBody>
      </p:sp>
    </p:spTree>
  </p:cSld>
  <p:clrMapOvr>
    <a:masterClrMapping/>
  </p:clrMapOvr>
  <p:transition spd="slow" advTm="30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04664"/>
            <a:ext cx="8229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dirty="0" err="1" smtClean="0">
                <a:ln w="11430"/>
                <a:solidFill>
                  <a:srgbClr val="009900"/>
                </a:solidFill>
                <a:effectLst>
                  <a:outerShdw blurRad="60007" dir="2000400" sy="-30000" kx="-800400" algn="bl" rotWithShape="0">
                    <a:prstClr val="black">
                      <a:alpha val="20000"/>
                    </a:prstClr>
                  </a:outerShdw>
                </a:effectLst>
              </a:rPr>
              <a:t>Forests</a:t>
            </a:r>
            <a:r>
              <a:rPr lang="pl-PL" dirty="0" smtClean="0">
                <a:ln w="11430"/>
                <a:solidFill>
                  <a:srgbClr val="009900"/>
                </a:solidFill>
                <a:effectLst>
                  <a:outerShdw blurRad="60007" dir="2000400" sy="-30000" kx="-800400" algn="bl" rotWithShape="0">
                    <a:prstClr val="black">
                      <a:alpha val="20000"/>
                    </a:prstClr>
                  </a:outerShdw>
                </a:effectLst>
              </a:rPr>
              <a:t> </a:t>
            </a:r>
            <a:r>
              <a:rPr lang="pl-PL" dirty="0" err="1" smtClean="0">
                <a:ln w="11430"/>
                <a:solidFill>
                  <a:srgbClr val="009900"/>
                </a:solidFill>
                <a:effectLst>
                  <a:outerShdw blurRad="60007" dir="2000400" sy="-30000" kx="-800400" algn="bl" rotWithShape="0">
                    <a:prstClr val="black">
                      <a:alpha val="20000"/>
                    </a:prstClr>
                  </a:outerShdw>
                </a:effectLst>
              </a:rPr>
              <a:t>in</a:t>
            </a:r>
            <a:r>
              <a:rPr lang="pl-PL" dirty="0" smtClean="0">
                <a:ln w="11430"/>
                <a:solidFill>
                  <a:srgbClr val="009900"/>
                </a:solidFill>
                <a:effectLst>
                  <a:outerShdw blurRad="60007" dir="2000400" sy="-30000" kx="-800400" algn="bl" rotWithShape="0">
                    <a:prstClr val="black">
                      <a:alpha val="20000"/>
                    </a:prstClr>
                  </a:outerShdw>
                </a:effectLst>
              </a:rPr>
              <a:t> Poland</a:t>
            </a:r>
            <a:endParaRPr lang="pl-PL" dirty="0">
              <a:ln w="11430"/>
              <a:solidFill>
                <a:srgbClr val="009900"/>
              </a:solidFill>
              <a:effectLst>
                <a:outerShdw blurRad="60007" dir="2000400" sy="-30000" kx="-800400" algn="bl" rotWithShape="0">
                  <a:prstClr val="black">
                    <a:alpha val="20000"/>
                  </a:prstClr>
                </a:outerShdw>
              </a:effectLst>
            </a:endParaRPr>
          </a:p>
        </p:txBody>
      </p:sp>
      <p:pic>
        <p:nvPicPr>
          <p:cNvPr id="4" name="Symbol zastępczy zawartości 3" descr="2.png"/>
          <p:cNvPicPr>
            <a:picLocks noGrp="1" noChangeAspect="1"/>
          </p:cNvPicPr>
          <p:nvPr>
            <p:ph idx="1"/>
          </p:nvPr>
        </p:nvPicPr>
        <p:blipFill>
          <a:blip r:embed="rId2" cstate="print"/>
          <a:stretch>
            <a:fillRect/>
          </a:stretch>
        </p:blipFill>
        <p:spPr>
          <a:xfrm>
            <a:off x="2771800" y="1988840"/>
            <a:ext cx="3744416" cy="3543443"/>
          </a:xfrm>
          <a:effectLst>
            <a:outerShdw blurRad="76200" dist="12700" dir="2700000" sy="-23000" kx="-800400" algn="bl" rotWithShape="0">
              <a:prstClr val="black">
                <a:alpha val="20000"/>
              </a:prstClr>
            </a:outerShdw>
          </a:effectLst>
        </p:spPr>
      </p:pic>
    </p:spTree>
  </p:cSld>
  <p:clrMapOvr>
    <a:masterClrMapping/>
  </p:clrMapOvr>
  <p:transition spd="slow" advTm="5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800" decel="100000"/>
                                        <p:tgtEl>
                                          <p:spTgt spid="4"/>
                                        </p:tgtEl>
                                      </p:cBhvr>
                                    </p:animEffect>
                                    <p:anim calcmode="lin" valueType="num">
                                      <p:cBhvr>
                                        <p:cTn id="14" dur="800" decel="100000" fill="hold"/>
                                        <p:tgtEl>
                                          <p:spTgt spid="4"/>
                                        </p:tgtEl>
                                        <p:attrNameLst>
                                          <p:attrName>style.rotation</p:attrName>
                                        </p:attrNameLst>
                                      </p:cBhvr>
                                      <p:tavLst>
                                        <p:tav tm="0">
                                          <p:val>
                                            <p:fltVal val="-90"/>
                                          </p:val>
                                        </p:tav>
                                        <p:tav tm="100000">
                                          <p:val>
                                            <p:fltVal val="0"/>
                                          </p:val>
                                        </p:tav>
                                      </p:tavLst>
                                    </p:anim>
                                    <p:anim calcmode="lin" valueType="num">
                                      <p:cBhvr>
                                        <p:cTn id="15" dur="800" decel="100000" fill="hold"/>
                                        <p:tgtEl>
                                          <p:spTgt spid="4"/>
                                        </p:tgtEl>
                                        <p:attrNameLst>
                                          <p:attrName>ppt_x</p:attrName>
                                        </p:attrNameLst>
                                      </p:cBhvr>
                                      <p:tavLst>
                                        <p:tav tm="0">
                                          <p:val>
                                            <p:strVal val="#ppt_x+0.4"/>
                                          </p:val>
                                        </p:tav>
                                        <p:tav tm="100000">
                                          <p:val>
                                            <p:strVal val="#ppt_x-0.05"/>
                                          </p:val>
                                        </p:tav>
                                      </p:tavLst>
                                    </p:anim>
                                    <p:anim calcmode="lin" valueType="num">
                                      <p:cBhvr>
                                        <p:cTn id="16" dur="800" decel="100000" fill="hold"/>
                                        <p:tgtEl>
                                          <p:spTgt spid="4"/>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88640"/>
            <a:ext cx="8229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dirty="0" err="1" smtClean="0">
                <a:ln w="11430"/>
                <a:solidFill>
                  <a:srgbClr val="009900"/>
                </a:solidFill>
                <a:effectLst>
                  <a:outerShdw blurRad="60007" dir="2000400" sy="-30000" kx="-800400" algn="bl" rotWithShape="0">
                    <a:prstClr val="black">
                      <a:alpha val="20000"/>
                    </a:prstClr>
                  </a:outerShdw>
                </a:effectLst>
              </a:rPr>
              <a:t>Forests</a:t>
            </a:r>
            <a:r>
              <a:rPr lang="pl-PL" dirty="0" smtClean="0">
                <a:ln w="11430"/>
                <a:solidFill>
                  <a:srgbClr val="009900"/>
                </a:solidFill>
                <a:effectLst>
                  <a:outerShdw blurRad="60007" dir="2000400" sy="-30000" kx="-800400" algn="bl" rotWithShape="0">
                    <a:prstClr val="black">
                      <a:alpha val="20000"/>
                    </a:prstClr>
                  </a:outerShdw>
                </a:effectLst>
              </a:rPr>
              <a:t> </a:t>
            </a:r>
            <a:r>
              <a:rPr lang="pl-PL" dirty="0" err="1" smtClean="0">
                <a:ln w="11430"/>
                <a:solidFill>
                  <a:srgbClr val="009900"/>
                </a:solidFill>
                <a:effectLst>
                  <a:outerShdw blurRad="60007" dir="2000400" sy="-30000" kx="-800400" algn="bl" rotWithShape="0">
                    <a:prstClr val="black">
                      <a:alpha val="20000"/>
                    </a:prstClr>
                  </a:outerShdw>
                </a:effectLst>
              </a:rPr>
              <a:t>in</a:t>
            </a:r>
            <a:r>
              <a:rPr lang="pl-PL" dirty="0" smtClean="0">
                <a:ln w="11430"/>
                <a:solidFill>
                  <a:srgbClr val="009900"/>
                </a:solidFill>
                <a:effectLst>
                  <a:outerShdw blurRad="60007" dir="2000400" sy="-30000" kx="-800400" algn="bl" rotWithShape="0">
                    <a:prstClr val="black">
                      <a:alpha val="20000"/>
                    </a:prstClr>
                  </a:outerShdw>
                </a:effectLst>
              </a:rPr>
              <a:t> Europe</a:t>
            </a:r>
            <a:endParaRPr lang="pl-PL" dirty="0">
              <a:ln w="11430"/>
              <a:solidFill>
                <a:srgbClr val="009900"/>
              </a:solidFill>
              <a:effectLst>
                <a:outerShdw blurRad="60007" dir="2000400" sy="-30000" kx="-800400" algn="bl" rotWithShape="0">
                  <a:prstClr val="black">
                    <a:alpha val="20000"/>
                  </a:prstClr>
                </a:outerShdw>
              </a:effectLst>
            </a:endParaRPr>
          </a:p>
        </p:txBody>
      </p:sp>
      <p:pic>
        <p:nvPicPr>
          <p:cNvPr id="4" name="Symbol zastępczy zawartości 3" descr="comment_GceT6hwAdf7pNpzWkoF0DOPeQZJkuFuM,wat.jpg"/>
          <p:cNvPicPr>
            <a:picLocks noGrp="1" noChangeAspect="1"/>
          </p:cNvPicPr>
          <p:nvPr>
            <p:ph idx="1"/>
          </p:nvPr>
        </p:nvPicPr>
        <p:blipFill>
          <a:blip r:embed="rId2" cstate="print"/>
          <a:stretch>
            <a:fillRect/>
          </a:stretch>
        </p:blipFill>
        <p:spPr>
          <a:xfrm>
            <a:off x="1403648" y="1484784"/>
            <a:ext cx="6379834" cy="4574341"/>
          </a:xfrm>
          <a:effectLst>
            <a:outerShdw blurRad="76200" dist="12700" dir="2700000" sy="-23000" kx="-800400" algn="bl" rotWithShape="0">
              <a:prstClr val="black">
                <a:alpha val="20000"/>
              </a:prstClr>
            </a:outerShdw>
          </a:effectLst>
        </p:spPr>
      </p:pic>
    </p:spTree>
  </p:cSld>
  <p:clrMapOvr>
    <a:masterClrMapping/>
  </p:clrMapOvr>
  <p:transition spd="slow" advTm="5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800" decel="100000"/>
                                        <p:tgtEl>
                                          <p:spTgt spid="4"/>
                                        </p:tgtEl>
                                      </p:cBhvr>
                                    </p:animEffect>
                                    <p:anim calcmode="lin" valueType="num">
                                      <p:cBhvr>
                                        <p:cTn id="14" dur="800" decel="100000" fill="hold"/>
                                        <p:tgtEl>
                                          <p:spTgt spid="4"/>
                                        </p:tgtEl>
                                        <p:attrNameLst>
                                          <p:attrName>style.rotation</p:attrName>
                                        </p:attrNameLst>
                                      </p:cBhvr>
                                      <p:tavLst>
                                        <p:tav tm="0">
                                          <p:val>
                                            <p:fltVal val="-90"/>
                                          </p:val>
                                        </p:tav>
                                        <p:tav tm="100000">
                                          <p:val>
                                            <p:fltVal val="0"/>
                                          </p:val>
                                        </p:tav>
                                      </p:tavLst>
                                    </p:anim>
                                    <p:anim calcmode="lin" valueType="num">
                                      <p:cBhvr>
                                        <p:cTn id="15" dur="800" decel="100000" fill="hold"/>
                                        <p:tgtEl>
                                          <p:spTgt spid="4"/>
                                        </p:tgtEl>
                                        <p:attrNameLst>
                                          <p:attrName>ppt_x</p:attrName>
                                        </p:attrNameLst>
                                      </p:cBhvr>
                                      <p:tavLst>
                                        <p:tav tm="0">
                                          <p:val>
                                            <p:strVal val="#ppt_x+0.4"/>
                                          </p:val>
                                        </p:tav>
                                        <p:tav tm="100000">
                                          <p:val>
                                            <p:strVal val="#ppt_x-0.05"/>
                                          </p:val>
                                        </p:tav>
                                      </p:tavLst>
                                    </p:anim>
                                    <p:anim calcmode="lin" valueType="num">
                                      <p:cBhvr>
                                        <p:cTn id="16" dur="800" decel="100000" fill="hold"/>
                                        <p:tgtEl>
                                          <p:spTgt spid="4"/>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600" y="260648"/>
            <a:ext cx="7139136"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solidFill>
                  <a:srgbClr val="009900"/>
                </a:solidFill>
                <a:effectLst>
                  <a:outerShdw blurRad="60007" dir="2000400" sy="-30000" kx="-800400" algn="bl" rotWithShape="0">
                    <a:prstClr val="black">
                      <a:alpha val="20000"/>
                    </a:prstClr>
                  </a:outerShdw>
                </a:effectLst>
              </a:rPr>
              <a:t>Map of </a:t>
            </a:r>
            <a:r>
              <a:rPr lang="pl-PL" dirty="0" err="1" smtClean="0">
                <a:ln w="11430"/>
                <a:solidFill>
                  <a:srgbClr val="009900"/>
                </a:solidFill>
                <a:effectLst>
                  <a:outerShdw blurRad="60007" dir="2000400" sy="-30000" kx="-800400" algn="bl" rotWithShape="0">
                    <a:prstClr val="black">
                      <a:alpha val="20000"/>
                    </a:prstClr>
                  </a:outerShdw>
                </a:effectLst>
              </a:rPr>
              <a:t>current</a:t>
            </a:r>
            <a:r>
              <a:rPr lang="pl-PL" dirty="0" smtClean="0">
                <a:ln w="11430"/>
                <a:solidFill>
                  <a:srgbClr val="009900"/>
                </a:solidFill>
                <a:effectLst>
                  <a:outerShdw blurRad="60007" dir="2000400" sy="-30000" kx="-800400" algn="bl" rotWithShape="0">
                    <a:prstClr val="black">
                      <a:alpha val="20000"/>
                    </a:prstClr>
                  </a:outerShdw>
                </a:effectLst>
              </a:rPr>
              <a:t> </a:t>
            </a:r>
            <a:r>
              <a:rPr lang="en-US" dirty="0" smtClean="0">
                <a:ln w="11430"/>
                <a:solidFill>
                  <a:srgbClr val="009900"/>
                </a:solidFill>
                <a:effectLst>
                  <a:outerShdw blurRad="60007" dir="2000400" sy="-30000" kx="-800400" algn="bl" rotWithShape="0">
                    <a:prstClr val="black">
                      <a:alpha val="20000"/>
                    </a:prstClr>
                  </a:outerShdw>
                </a:effectLst>
              </a:rPr>
              <a:t>forest fire risk in Poland</a:t>
            </a:r>
            <a:endParaRPr lang="pl-PL" dirty="0">
              <a:ln w="11430"/>
              <a:solidFill>
                <a:srgbClr val="009900"/>
              </a:solidFill>
              <a:effectLst>
                <a:outerShdw blurRad="60007" dir="2000400" sy="-30000" kx="-800400" algn="bl" rotWithShape="0">
                  <a:prstClr val="black">
                    <a:alpha val="20000"/>
                  </a:prstClr>
                </a:outerShdw>
              </a:effectLst>
            </a:endParaRPr>
          </a:p>
        </p:txBody>
      </p:sp>
      <p:pic>
        <p:nvPicPr>
          <p:cNvPr id="2050" name="Picture 2"/>
          <p:cNvPicPr>
            <a:picLocks noChangeAspect="1" noChangeArrowheads="1"/>
          </p:cNvPicPr>
          <p:nvPr/>
        </p:nvPicPr>
        <p:blipFill>
          <a:blip r:embed="rId2" cstate="print"/>
          <a:srcRect/>
          <a:stretch>
            <a:fillRect/>
          </a:stretch>
        </p:blipFill>
        <p:spPr bwMode="auto">
          <a:xfrm>
            <a:off x="2051720" y="1628800"/>
            <a:ext cx="5099050" cy="4787900"/>
          </a:xfrm>
          <a:prstGeom prst="rect">
            <a:avLst/>
          </a:prstGeom>
          <a:noFill/>
          <a:ln w="9525">
            <a:noFill/>
            <a:miter lim="800000"/>
            <a:headEnd/>
            <a:tailEnd/>
          </a:ln>
          <a:effectLst>
            <a:outerShdw blurRad="76200" dist="12700" dir="2700000" sy="-23000" kx="-800400" algn="bl" rotWithShape="0">
              <a:prstClr val="black">
                <a:alpha val="20000"/>
              </a:prstClr>
            </a:outerShdw>
          </a:effectLst>
        </p:spPr>
      </p:pic>
    </p:spTree>
  </p:cSld>
  <p:clrMapOvr>
    <a:masterClrMapping/>
  </p:clrMapOvr>
  <p:transition spd="slow" advTm="5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0"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800" decel="100000"/>
                                        <p:tgtEl>
                                          <p:spTgt spid="2050"/>
                                        </p:tgtEl>
                                      </p:cBhvr>
                                    </p:animEffect>
                                    <p:anim calcmode="lin" valueType="num">
                                      <p:cBhvr>
                                        <p:cTn id="14" dur="800" decel="100000" fill="hold"/>
                                        <p:tgtEl>
                                          <p:spTgt spid="2050"/>
                                        </p:tgtEl>
                                        <p:attrNameLst>
                                          <p:attrName>style.rotation</p:attrName>
                                        </p:attrNameLst>
                                      </p:cBhvr>
                                      <p:tavLst>
                                        <p:tav tm="0">
                                          <p:val>
                                            <p:fltVal val="-90"/>
                                          </p:val>
                                        </p:tav>
                                        <p:tav tm="100000">
                                          <p:val>
                                            <p:fltVal val="0"/>
                                          </p:val>
                                        </p:tav>
                                      </p:tavLst>
                                    </p:anim>
                                    <p:anim calcmode="lin" valueType="num">
                                      <p:cBhvr>
                                        <p:cTn id="15" dur="800" decel="100000" fill="hold"/>
                                        <p:tgtEl>
                                          <p:spTgt spid="2050"/>
                                        </p:tgtEl>
                                        <p:attrNameLst>
                                          <p:attrName>ppt_x</p:attrName>
                                        </p:attrNameLst>
                                      </p:cBhvr>
                                      <p:tavLst>
                                        <p:tav tm="0">
                                          <p:val>
                                            <p:strVal val="#ppt_x+0.4"/>
                                          </p:val>
                                        </p:tav>
                                        <p:tav tm="100000">
                                          <p:val>
                                            <p:strVal val="#ppt_x-0.05"/>
                                          </p:val>
                                        </p:tav>
                                      </p:tavLst>
                                    </p:anim>
                                    <p:anim calcmode="lin" valueType="num">
                                      <p:cBhvr>
                                        <p:cTn id="16" dur="800" decel="100000" fill="hold"/>
                                        <p:tgtEl>
                                          <p:spTgt spid="2050"/>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59632" y="188640"/>
            <a:ext cx="663508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solidFill>
                  <a:srgbClr val="009900"/>
                </a:solidFill>
                <a:effectLst>
                  <a:outerShdw blurRad="60007" dir="2000400" sy="-30000" kx="-800400" algn="bl" rotWithShape="0">
                    <a:prstClr val="black">
                      <a:alpha val="20000"/>
                    </a:prstClr>
                  </a:outerShdw>
                </a:effectLst>
              </a:rPr>
              <a:t>Risk of fire August 13, 2016 in Europe</a:t>
            </a:r>
            <a:endParaRPr lang="pl-PL" dirty="0">
              <a:ln w="11430"/>
              <a:solidFill>
                <a:srgbClr val="009900"/>
              </a:solidFill>
              <a:effectLst>
                <a:outerShdw blurRad="60007" dir="2000400" sy="-30000" kx="-800400" algn="bl" rotWithShape="0">
                  <a:prstClr val="black">
                    <a:alpha val="20000"/>
                  </a:prstClr>
                </a:outerShdw>
              </a:effectLst>
            </a:endParaRPr>
          </a:p>
        </p:txBody>
      </p:sp>
      <p:pic>
        <p:nvPicPr>
          <p:cNvPr id="4" name="Symbol zastępczy zawartości 3" descr="9423e131-74fe-4725-a841-19565c3b6973.jpg"/>
          <p:cNvPicPr>
            <a:picLocks noGrp="1" noChangeAspect="1"/>
          </p:cNvPicPr>
          <p:nvPr>
            <p:ph idx="1"/>
          </p:nvPr>
        </p:nvPicPr>
        <p:blipFill>
          <a:blip r:embed="rId2" cstate="print"/>
          <a:stretch>
            <a:fillRect/>
          </a:stretch>
        </p:blipFill>
        <p:spPr>
          <a:xfrm>
            <a:off x="467544" y="1556792"/>
            <a:ext cx="8229600" cy="4624251"/>
          </a:xfrm>
          <a:effectLst>
            <a:outerShdw blurRad="76200" dist="12700" dir="2700000" sy="-23000" kx="-800400" algn="bl" rotWithShape="0">
              <a:prstClr val="black">
                <a:alpha val="20000"/>
              </a:prstClr>
            </a:outerShdw>
          </a:effectLst>
        </p:spPr>
      </p:pic>
    </p:spTree>
  </p:cSld>
  <p:clrMapOvr>
    <a:masterClrMapping/>
  </p:clrMapOvr>
  <p:transition spd="slow" advTm="5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800" decel="100000"/>
                                        <p:tgtEl>
                                          <p:spTgt spid="4"/>
                                        </p:tgtEl>
                                      </p:cBhvr>
                                    </p:animEffect>
                                    <p:anim calcmode="lin" valueType="num">
                                      <p:cBhvr>
                                        <p:cTn id="14" dur="800" decel="100000" fill="hold"/>
                                        <p:tgtEl>
                                          <p:spTgt spid="4"/>
                                        </p:tgtEl>
                                        <p:attrNameLst>
                                          <p:attrName>style.rotation</p:attrName>
                                        </p:attrNameLst>
                                      </p:cBhvr>
                                      <p:tavLst>
                                        <p:tav tm="0">
                                          <p:val>
                                            <p:fltVal val="-90"/>
                                          </p:val>
                                        </p:tav>
                                        <p:tav tm="100000">
                                          <p:val>
                                            <p:fltVal val="0"/>
                                          </p:val>
                                        </p:tav>
                                      </p:tavLst>
                                    </p:anim>
                                    <p:anim calcmode="lin" valueType="num">
                                      <p:cBhvr>
                                        <p:cTn id="15" dur="800" decel="100000" fill="hold"/>
                                        <p:tgtEl>
                                          <p:spTgt spid="4"/>
                                        </p:tgtEl>
                                        <p:attrNameLst>
                                          <p:attrName>ppt_x</p:attrName>
                                        </p:attrNameLst>
                                      </p:cBhvr>
                                      <p:tavLst>
                                        <p:tav tm="0">
                                          <p:val>
                                            <p:strVal val="#ppt_x+0.4"/>
                                          </p:val>
                                        </p:tav>
                                        <p:tav tm="100000">
                                          <p:val>
                                            <p:strVal val="#ppt_x-0.05"/>
                                          </p:val>
                                        </p:tav>
                                      </p:tavLst>
                                    </p:anim>
                                    <p:anim calcmode="lin" valueType="num">
                                      <p:cBhvr>
                                        <p:cTn id="16" dur="800" decel="100000" fill="hold"/>
                                        <p:tgtEl>
                                          <p:spTgt spid="4"/>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0"/>
            <a:ext cx="82296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dirty="0" err="1" smtClean="0">
                <a:ln w="11430"/>
                <a:solidFill>
                  <a:srgbClr val="009900"/>
                </a:solidFill>
                <a:effectLst>
                  <a:outerShdw blurRad="60007" dir="2000400" sy="-30000" kx="-800400" algn="bl" rotWithShape="0">
                    <a:prstClr val="black">
                      <a:alpha val="20000"/>
                    </a:prstClr>
                  </a:outerShdw>
                </a:effectLst>
              </a:rPr>
              <a:t>Forest</a:t>
            </a:r>
            <a:r>
              <a:rPr lang="pl-PL" dirty="0" smtClean="0">
                <a:ln w="11430"/>
                <a:solidFill>
                  <a:srgbClr val="009900"/>
                </a:solidFill>
                <a:effectLst>
                  <a:outerShdw blurRad="60007" dir="2000400" sy="-30000" kx="-800400" algn="bl" rotWithShape="0">
                    <a:prstClr val="black">
                      <a:alpha val="20000"/>
                    </a:prstClr>
                  </a:outerShdw>
                </a:effectLst>
              </a:rPr>
              <a:t> </a:t>
            </a:r>
            <a:r>
              <a:rPr lang="pl-PL" dirty="0" err="1" smtClean="0">
                <a:ln w="11430"/>
                <a:solidFill>
                  <a:srgbClr val="009900"/>
                </a:solidFill>
                <a:effectLst>
                  <a:outerShdw blurRad="60007" dir="2000400" sy="-30000" kx="-800400" algn="bl" rotWithShape="0">
                    <a:prstClr val="black">
                      <a:alpha val="20000"/>
                    </a:prstClr>
                  </a:outerShdw>
                </a:effectLst>
              </a:rPr>
              <a:t>functions</a:t>
            </a:r>
            <a:endParaRPr lang="pl-PL" dirty="0">
              <a:ln w="11430"/>
              <a:solidFill>
                <a:srgbClr val="009900"/>
              </a:solidFill>
              <a:effectLst>
                <a:outerShdw blurRad="60007" dir="2000400" sy="-30000" kx="-800400" algn="bl" rotWithShape="0">
                  <a:prstClr val="black">
                    <a:alpha val="20000"/>
                  </a:prstClr>
                </a:outerShdw>
              </a:effectLst>
            </a:endParaRPr>
          </a:p>
        </p:txBody>
      </p:sp>
      <p:sp>
        <p:nvSpPr>
          <p:cNvPr id="3" name="pole tekstowe 2"/>
          <p:cNvSpPr txBox="1"/>
          <p:nvPr/>
        </p:nvSpPr>
        <p:spPr>
          <a:xfrm>
            <a:off x="2123728" y="1340768"/>
            <a:ext cx="4824536" cy="4401205"/>
          </a:xfrm>
          <a:prstGeom prst="rect">
            <a:avLst/>
          </a:prstGeom>
          <a:noFill/>
        </p:spPr>
        <p:txBody>
          <a:bodyPr wrap="square" rtlCol="0">
            <a:spAutoFit/>
          </a:bodyPr>
          <a:lstStyle/>
          <a:p>
            <a:pPr marL="457200" indent="-457200" algn="ctr"/>
            <a:r>
              <a:rPr lang="pl-PL" sz="2000" dirty="0" smtClean="0">
                <a:solidFill>
                  <a:schemeClr val="accent3"/>
                </a:solidFill>
                <a:latin typeface="Arial Narrow" pitchFamily="34" charset="0"/>
              </a:rPr>
              <a:t>1.</a:t>
            </a:r>
            <a:r>
              <a:rPr lang="en-US" sz="2000" dirty="0" smtClean="0">
                <a:solidFill>
                  <a:schemeClr val="accent3"/>
                </a:solidFill>
                <a:latin typeface="Arial Narrow" pitchFamily="34" charset="0"/>
              </a:rPr>
              <a:t>Natural: - produce the oxygen needed to live on Earth, - are a natural filter that absorbs all sorts of pollutants that enter the atmosphere, Among the trees are the life of various species of animals and birds. </a:t>
            </a:r>
            <a:endParaRPr lang="pl-PL" sz="2000" dirty="0" smtClean="0">
              <a:solidFill>
                <a:schemeClr val="accent3"/>
              </a:solidFill>
              <a:latin typeface="Arial Narrow" pitchFamily="34" charset="0"/>
            </a:endParaRPr>
          </a:p>
          <a:p>
            <a:pPr marL="457200" indent="-457200" algn="ctr"/>
            <a:r>
              <a:rPr lang="en-US" sz="2000" dirty="0" smtClean="0">
                <a:solidFill>
                  <a:schemeClr val="accent3"/>
                </a:solidFill>
                <a:latin typeface="Arial Narrow" pitchFamily="34" charset="0"/>
              </a:rPr>
              <a:t>2. Protective: - regulate the water relations in the soil, that is to store water, - reduce wind speed, prevent soil drying and soil erosion,</a:t>
            </a:r>
            <a:endParaRPr lang="pl-PL" sz="2000" dirty="0" smtClean="0">
              <a:solidFill>
                <a:schemeClr val="accent3"/>
              </a:solidFill>
              <a:latin typeface="Arial Narrow" pitchFamily="34" charset="0"/>
            </a:endParaRPr>
          </a:p>
          <a:p>
            <a:pPr marL="457200" indent="-457200" algn="ctr"/>
            <a:r>
              <a:rPr lang="en-US" sz="2000" dirty="0" smtClean="0">
                <a:solidFill>
                  <a:schemeClr val="accent3"/>
                </a:solidFill>
                <a:latin typeface="Arial Narrow" pitchFamily="34" charset="0"/>
              </a:rPr>
              <a:t> - prevent landslides.</a:t>
            </a:r>
            <a:endParaRPr lang="pl-PL" sz="2000" dirty="0" smtClean="0">
              <a:solidFill>
                <a:schemeClr val="accent3"/>
              </a:solidFill>
              <a:latin typeface="Arial Narrow" pitchFamily="34" charset="0"/>
            </a:endParaRPr>
          </a:p>
          <a:p>
            <a:pPr marL="457200" indent="-457200" algn="ctr"/>
            <a:r>
              <a:rPr lang="en-US" sz="2000" dirty="0" smtClean="0">
                <a:solidFill>
                  <a:schemeClr val="accent3"/>
                </a:solidFill>
                <a:latin typeface="Arial Narrow" pitchFamily="34" charset="0"/>
              </a:rPr>
              <a:t>3. Economic: - they are a renewable source of fuel, building blocks and industrial raw materials, - provide a place for recreation and rest, - are a workplace for some population groups.</a:t>
            </a:r>
            <a:endParaRPr lang="pl-PL" sz="2000" dirty="0">
              <a:solidFill>
                <a:schemeClr val="accent3"/>
              </a:solidFill>
              <a:latin typeface="Arial Narrow" pitchFamily="34" charset="0"/>
            </a:endParaRPr>
          </a:p>
        </p:txBody>
      </p:sp>
      <p:sp>
        <p:nvSpPr>
          <p:cNvPr id="4" name="pole tekstowe 3"/>
          <p:cNvSpPr txBox="1"/>
          <p:nvPr/>
        </p:nvSpPr>
        <p:spPr>
          <a:xfrm>
            <a:off x="1547664" y="5877272"/>
            <a:ext cx="6480720"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0000"/>
                </a:solidFill>
                <a:effectLst>
                  <a:outerShdw blurRad="60007" dir="2000400" sy="-30000" kx="-800400" algn="bl" rotWithShape="0">
                    <a:prstClr val="black">
                      <a:alpha val="20000"/>
                    </a:prstClr>
                  </a:outerShdw>
                </a:effectLst>
              </a:rPr>
              <a:t>That</a:t>
            </a:r>
            <a:r>
              <a:rPr lang="pl-PL" sz="2800" b="1" dirty="0" smtClean="0">
                <a:ln w="11430"/>
                <a:solidFill>
                  <a:srgbClr val="FF0000"/>
                </a:solidFill>
                <a:effectLst>
                  <a:outerShdw blurRad="60007" dir="2000400" sy="-30000" kx="-800400" algn="bl" rotWithShape="0">
                    <a:prstClr val="black">
                      <a:alpha val="20000"/>
                    </a:prstClr>
                  </a:outerShdw>
                </a:effectLst>
              </a:rPr>
              <a:t>’</a:t>
            </a:r>
            <a:r>
              <a:rPr lang="en-US" sz="2800" b="1" dirty="0" smtClean="0">
                <a:ln w="11430"/>
                <a:solidFill>
                  <a:srgbClr val="FF0000"/>
                </a:solidFill>
                <a:effectLst>
                  <a:outerShdw blurRad="60007" dir="2000400" sy="-30000" kx="-800400" algn="bl" rotWithShape="0">
                    <a:prstClr val="black">
                      <a:alpha val="20000"/>
                    </a:prstClr>
                  </a:outerShdw>
                </a:effectLst>
              </a:rPr>
              <a:t>s why we should protect the forests</a:t>
            </a:r>
            <a:r>
              <a:rPr lang="pl-PL" sz="2800" b="1" dirty="0" smtClean="0">
                <a:ln w="11430"/>
                <a:solidFill>
                  <a:srgbClr val="FF0000"/>
                </a:solidFill>
                <a:effectLst>
                  <a:outerShdw blurRad="60007" dir="2000400" sy="-30000" kx="-800400" algn="bl" rotWithShape="0">
                    <a:prstClr val="black">
                      <a:alpha val="20000"/>
                    </a:prstClr>
                  </a:outerShdw>
                </a:effectLst>
              </a:rPr>
              <a:t>!</a:t>
            </a:r>
            <a:endParaRPr lang="pl-PL" sz="2800" b="1" dirty="0">
              <a:ln w="11430"/>
              <a:solidFill>
                <a:srgbClr val="FF0000"/>
              </a:solidFill>
              <a:effectLst>
                <a:outerShdw blurRad="60007" dir="2000400" sy="-30000" kx="-800400" algn="bl" rotWithShape="0">
                  <a:prstClr val="black">
                    <a:alpha val="20000"/>
                  </a:prstClr>
                </a:outerShdw>
              </a:effectLst>
            </a:endParaRPr>
          </a:p>
        </p:txBody>
      </p:sp>
    </p:spTree>
  </p:cSld>
  <p:clrMapOvr>
    <a:masterClrMapping/>
  </p:clrMapOvr>
  <p:transition spd="slow" advTm="45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7"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wildfire_elkbath.jpg"/>
          <p:cNvPicPr>
            <a:picLocks noChangeAspect="1"/>
          </p:cNvPicPr>
          <p:nvPr/>
        </p:nvPicPr>
        <p:blipFill>
          <a:blip r:embed="rId2" cstate="print"/>
          <a:stretch>
            <a:fillRect/>
          </a:stretch>
        </p:blipFill>
        <p:spPr>
          <a:xfrm>
            <a:off x="4211960" y="332656"/>
            <a:ext cx="4787070" cy="2955117"/>
          </a:xfrm>
          <a:prstGeom prst="rect">
            <a:avLst/>
          </a:prstGeom>
          <a:effectLst>
            <a:outerShdw blurRad="76200" dist="12700" dir="2700000" sy="-23000" kx="-800400" algn="bl" rotWithShape="0">
              <a:prstClr val="black">
                <a:alpha val="20000"/>
              </a:prstClr>
            </a:outerShdw>
          </a:effectLst>
        </p:spPr>
      </p:pic>
      <p:pic>
        <p:nvPicPr>
          <p:cNvPr id="5" name="Obraz 4" descr="dc903fecb1a71cc190a809ab0870e289.jpg"/>
          <p:cNvPicPr>
            <a:picLocks noChangeAspect="1"/>
          </p:cNvPicPr>
          <p:nvPr/>
        </p:nvPicPr>
        <p:blipFill>
          <a:blip r:embed="rId3" cstate="print"/>
          <a:stretch>
            <a:fillRect/>
          </a:stretch>
        </p:blipFill>
        <p:spPr>
          <a:xfrm>
            <a:off x="179512" y="332656"/>
            <a:ext cx="3899925" cy="2924944"/>
          </a:xfrm>
          <a:prstGeom prst="rect">
            <a:avLst/>
          </a:prstGeom>
          <a:effectLst>
            <a:outerShdw blurRad="76200" dist="12700" dir="2700000" sy="-23000" kx="-800400" algn="bl" rotWithShape="0">
              <a:prstClr val="black">
                <a:alpha val="20000"/>
              </a:prstClr>
            </a:outerShdw>
          </a:effectLst>
        </p:spPr>
      </p:pic>
      <p:pic>
        <p:nvPicPr>
          <p:cNvPr id="4" name="Obraz 3" descr="b2211fe8-a83d-11e2-bb2f-0025b511226e.jpg"/>
          <p:cNvPicPr>
            <a:picLocks noChangeAspect="1"/>
          </p:cNvPicPr>
          <p:nvPr/>
        </p:nvPicPr>
        <p:blipFill>
          <a:blip r:embed="rId4" cstate="print"/>
          <a:stretch>
            <a:fillRect/>
          </a:stretch>
        </p:blipFill>
        <p:spPr>
          <a:xfrm>
            <a:off x="2267744" y="3501008"/>
            <a:ext cx="4752528" cy="2670920"/>
          </a:xfrm>
          <a:prstGeom prst="rect">
            <a:avLst/>
          </a:prstGeom>
          <a:effectLst>
            <a:outerShdw blurRad="76200" dist="12700" dir="2700000" sy="-23000" kx="-800400" algn="bl" rotWithShape="0">
              <a:prstClr val="black">
                <a:alpha val="20000"/>
              </a:prstClr>
            </a:outerShdw>
          </a:effectLst>
        </p:spPr>
      </p:pic>
    </p:spTree>
  </p:cSld>
  <p:clrMapOvr>
    <a:masterClrMapping/>
  </p:clrMapOvr>
  <p:transition spd="slow" advTm="5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800" decel="100000"/>
                                        <p:tgtEl>
                                          <p:spTgt spid="6"/>
                                        </p:tgtEl>
                                      </p:cBhvr>
                                    </p:animEffect>
                                    <p:anim calcmode="lin" valueType="num">
                                      <p:cBhvr>
                                        <p:cTn id="16" dur="800" decel="100000" fill="hold"/>
                                        <p:tgtEl>
                                          <p:spTgt spid="6"/>
                                        </p:tgtEl>
                                        <p:attrNameLst>
                                          <p:attrName>style.rotation</p:attrName>
                                        </p:attrNameLst>
                                      </p:cBhvr>
                                      <p:tavLst>
                                        <p:tav tm="0">
                                          <p:val>
                                            <p:fltVal val="-90"/>
                                          </p:val>
                                        </p:tav>
                                        <p:tav tm="100000">
                                          <p:val>
                                            <p:fltVal val="0"/>
                                          </p:val>
                                        </p:tav>
                                      </p:tavLst>
                                    </p:anim>
                                    <p:anim calcmode="lin" valueType="num">
                                      <p:cBhvr>
                                        <p:cTn id="17" dur="800" decel="100000" fill="hold"/>
                                        <p:tgtEl>
                                          <p:spTgt spid="6"/>
                                        </p:tgtEl>
                                        <p:attrNameLst>
                                          <p:attrName>ppt_x</p:attrName>
                                        </p:attrNameLst>
                                      </p:cBhvr>
                                      <p:tavLst>
                                        <p:tav tm="0">
                                          <p:val>
                                            <p:strVal val="#ppt_x+0.4"/>
                                          </p:val>
                                        </p:tav>
                                        <p:tav tm="100000">
                                          <p:val>
                                            <p:strVal val="#ppt_x-0.05"/>
                                          </p:val>
                                        </p:tav>
                                      </p:tavLst>
                                    </p:anim>
                                    <p:anim calcmode="lin" valueType="num">
                                      <p:cBhvr>
                                        <p:cTn id="18" dur="800" decel="100000" fill="hold"/>
                                        <p:tgtEl>
                                          <p:spTgt spid="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800" decel="100000"/>
                                        <p:tgtEl>
                                          <p:spTgt spid="4"/>
                                        </p:tgtEl>
                                      </p:cBhvr>
                                    </p:animEffect>
                                    <p:anim calcmode="lin" valueType="num">
                                      <p:cBhvr>
                                        <p:cTn id="24" dur="800" decel="100000" fill="hold"/>
                                        <p:tgtEl>
                                          <p:spTgt spid="4"/>
                                        </p:tgtEl>
                                        <p:attrNameLst>
                                          <p:attrName>style.rotation</p:attrName>
                                        </p:attrNameLst>
                                      </p:cBhvr>
                                      <p:tavLst>
                                        <p:tav tm="0">
                                          <p:val>
                                            <p:fltVal val="-90"/>
                                          </p:val>
                                        </p:tav>
                                        <p:tav tm="100000">
                                          <p:val>
                                            <p:fltVal val="0"/>
                                          </p:val>
                                        </p:tav>
                                      </p:tavLst>
                                    </p:anim>
                                    <p:anim calcmode="lin" valueType="num">
                                      <p:cBhvr>
                                        <p:cTn id="25" dur="800" decel="100000" fill="hold"/>
                                        <p:tgtEl>
                                          <p:spTgt spid="4"/>
                                        </p:tgtEl>
                                        <p:attrNameLst>
                                          <p:attrName>ppt_x</p:attrName>
                                        </p:attrNameLst>
                                      </p:cBhvr>
                                      <p:tavLst>
                                        <p:tav tm="0">
                                          <p:val>
                                            <p:strVal val="#ppt_x+0.4"/>
                                          </p:val>
                                        </p:tav>
                                        <p:tav tm="100000">
                                          <p:val>
                                            <p:strVal val="#ppt_x-0.05"/>
                                          </p:val>
                                        </p:tav>
                                      </p:tavLst>
                                    </p:anim>
                                    <p:anim calcmode="lin" valueType="num">
                                      <p:cBhvr>
                                        <p:cTn id="26" dur="800" decel="100000" fill="hold"/>
                                        <p:tgtEl>
                                          <p:spTgt spid="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600" y="332656"/>
            <a:ext cx="7056784" cy="90872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pl-PL" dirty="0" err="1" smtClean="0">
                <a:solidFill>
                  <a:srgbClr val="007E00"/>
                </a:solidFill>
                <a:effectLst>
                  <a:outerShdw blurRad="60007" dir="2000400" sy="-30000" kx="-800400" algn="bl" rotWithShape="0">
                    <a:prstClr val="black">
                      <a:alpha val="20000"/>
                    </a:prstClr>
                  </a:outerShdw>
                </a:effectLst>
              </a:rPr>
              <a:t>Prohibitions</a:t>
            </a:r>
            <a:r>
              <a:rPr lang="pl-PL" dirty="0" smtClean="0">
                <a:solidFill>
                  <a:srgbClr val="007E00"/>
                </a:solidFill>
                <a:effectLst>
                  <a:outerShdw blurRad="60007" dir="2000400" sy="-30000" kx="-800400" algn="bl" rotWithShape="0">
                    <a:prstClr val="black">
                      <a:alpha val="20000"/>
                    </a:prstClr>
                  </a:outerShdw>
                </a:effectLst>
              </a:rPr>
              <a:t> </a:t>
            </a:r>
            <a:r>
              <a:rPr lang="pl-PL" dirty="0" err="1" smtClean="0">
                <a:solidFill>
                  <a:srgbClr val="007E00"/>
                </a:solidFill>
                <a:effectLst>
                  <a:outerShdw blurRad="60007" dir="2000400" sy="-30000" kx="-800400" algn="bl" rotWithShape="0">
                    <a:prstClr val="black">
                      <a:alpha val="20000"/>
                    </a:prstClr>
                  </a:outerShdw>
                </a:effectLst>
              </a:rPr>
              <a:t>in</a:t>
            </a:r>
            <a:r>
              <a:rPr lang="pl-PL" dirty="0" smtClean="0">
                <a:solidFill>
                  <a:srgbClr val="007E00"/>
                </a:solidFill>
                <a:effectLst>
                  <a:outerShdw blurRad="60007" dir="2000400" sy="-30000" kx="-800400" algn="bl" rotWithShape="0">
                    <a:prstClr val="black">
                      <a:alpha val="20000"/>
                    </a:prstClr>
                  </a:outerShdw>
                </a:effectLst>
              </a:rPr>
              <a:t> </a:t>
            </a:r>
            <a:r>
              <a:rPr lang="pl-PL" dirty="0" err="1" smtClean="0">
                <a:solidFill>
                  <a:srgbClr val="007E00"/>
                </a:solidFill>
                <a:effectLst>
                  <a:outerShdw blurRad="60007" dir="2000400" sy="-30000" kx="-800400" algn="bl" rotWithShape="0">
                    <a:prstClr val="black">
                      <a:alpha val="20000"/>
                    </a:prstClr>
                  </a:outerShdw>
                </a:effectLst>
              </a:rPr>
              <a:t>the</a:t>
            </a:r>
            <a:r>
              <a:rPr lang="pl-PL" dirty="0" smtClean="0">
                <a:solidFill>
                  <a:srgbClr val="007E00"/>
                </a:solidFill>
                <a:effectLst>
                  <a:outerShdw blurRad="60007" dir="2000400" sy="-30000" kx="-800400" algn="bl" rotWithShape="0">
                    <a:prstClr val="black">
                      <a:alpha val="20000"/>
                    </a:prstClr>
                  </a:outerShdw>
                </a:effectLst>
              </a:rPr>
              <a:t> </a:t>
            </a:r>
            <a:r>
              <a:rPr lang="pl-PL" dirty="0" err="1" smtClean="0">
                <a:solidFill>
                  <a:srgbClr val="007E00"/>
                </a:solidFill>
                <a:effectLst>
                  <a:outerShdw blurRad="60007" dir="2000400" sy="-30000" kx="-800400" algn="bl" rotWithShape="0">
                    <a:prstClr val="black">
                      <a:alpha val="20000"/>
                    </a:prstClr>
                  </a:outerShdw>
                </a:effectLst>
              </a:rPr>
              <a:t>forest</a:t>
            </a:r>
            <a:endParaRPr lang="pl-PL" dirty="0">
              <a:solidFill>
                <a:srgbClr val="007E00"/>
              </a:solidFill>
              <a:effectLst>
                <a:outerShdw blurRad="60007" dir="2000400" sy="-30000" kx="-800400" algn="bl" rotWithShape="0">
                  <a:prstClr val="black">
                    <a:alpha val="20000"/>
                  </a:prstClr>
                </a:outerShdw>
              </a:effectLst>
            </a:endParaRPr>
          </a:p>
        </p:txBody>
      </p:sp>
      <p:sp>
        <p:nvSpPr>
          <p:cNvPr id="5" name="pole tekstowe 4"/>
          <p:cNvSpPr txBox="1"/>
          <p:nvPr/>
        </p:nvSpPr>
        <p:spPr>
          <a:xfrm>
            <a:off x="1043608" y="1484784"/>
            <a:ext cx="7056784" cy="4093428"/>
          </a:xfrm>
          <a:prstGeom prst="rect">
            <a:avLst/>
          </a:prstGeom>
          <a:noFill/>
        </p:spPr>
        <p:txBody>
          <a:bodyPr wrap="square" rtlCol="0">
            <a:spAutoFit/>
          </a:bodyPr>
          <a:lstStyle/>
          <a:p>
            <a:pPr algn="ctr"/>
            <a:r>
              <a:rPr lang="en-US" sz="2000" dirty="0" smtClean="0">
                <a:solidFill>
                  <a:schemeClr val="accent3"/>
                </a:solidFill>
                <a:latin typeface="Arial Narrow" pitchFamily="34" charset="0"/>
              </a:rPr>
              <a:t>In order to prevent the spread of any fire in the forest, it is important to make fire protection belts and to remove branches, brushes, uncut trees and post-mining waste at a distance of 50 m from the edge of the railway or public road. The ban on smoking in a forest is always in force, but droughts sometimes even impose forest entry prohibitions. Open fire can be used in the forest or within 100 m of its border - only in places designated or agreed with the forest owner. However, the danger is not just a fire, but also discarded glass bottles, which can easily create a fire point. Observe the warning signs posted on the forest along tourist and hiking trails, youth hostels and shelters. It is important to be cautious when passing through forest areas </a:t>
            </a:r>
            <a:r>
              <a:rPr lang="pl-PL" sz="2000" dirty="0" smtClean="0">
                <a:solidFill>
                  <a:schemeClr val="accent3"/>
                </a:solidFill>
                <a:latin typeface="Arial Narrow" pitchFamily="34" charset="0"/>
              </a:rPr>
              <a:t>and d</a:t>
            </a:r>
            <a:r>
              <a:rPr lang="en-US" sz="2000" dirty="0" smtClean="0">
                <a:solidFill>
                  <a:schemeClr val="accent3"/>
                </a:solidFill>
                <a:latin typeface="Arial Narrow" pitchFamily="34" charset="0"/>
              </a:rPr>
              <a:t>on</a:t>
            </a:r>
            <a:r>
              <a:rPr lang="pl-PL" sz="2000" dirty="0" smtClean="0">
                <a:solidFill>
                  <a:schemeClr val="accent3"/>
                </a:solidFill>
                <a:latin typeface="Arial Narrow" pitchFamily="34" charset="0"/>
              </a:rPr>
              <a:t>’</a:t>
            </a:r>
            <a:r>
              <a:rPr lang="en-US" sz="2000" dirty="0" smtClean="0">
                <a:solidFill>
                  <a:schemeClr val="accent3"/>
                </a:solidFill>
                <a:latin typeface="Arial Narrow" pitchFamily="34" charset="0"/>
              </a:rPr>
              <a:t>t throw cigarette butts and other objects out of windows, it is irresponsible and threatens not only the trees but also other people as well</a:t>
            </a:r>
            <a:r>
              <a:rPr lang="pl-PL" sz="2000" dirty="0" smtClean="0">
                <a:solidFill>
                  <a:schemeClr val="accent3"/>
                </a:solidFill>
                <a:latin typeface="Arial Narrow" pitchFamily="34" charset="0"/>
              </a:rPr>
              <a:t> </a:t>
            </a:r>
            <a:r>
              <a:rPr lang="en-US" sz="2000" dirty="0" smtClean="0">
                <a:solidFill>
                  <a:schemeClr val="accent3"/>
                </a:solidFill>
                <a:latin typeface="Arial Narrow" pitchFamily="34" charset="0"/>
              </a:rPr>
              <a:t>as us.</a:t>
            </a:r>
            <a:endParaRPr lang="pl-PL" sz="2000" dirty="0">
              <a:solidFill>
                <a:schemeClr val="accent3"/>
              </a:solidFill>
              <a:latin typeface="Arial Narrow" pitchFamily="34" charset="0"/>
            </a:endParaRPr>
          </a:p>
        </p:txBody>
      </p:sp>
    </p:spTree>
  </p:cSld>
  <p:clrMapOvr>
    <a:masterClrMapping/>
  </p:clrMapOvr>
  <p:transition spd="slow" advTm="70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erzchołek">
  <a:themeElements>
    <a:clrScheme name="Niestandardowy 7">
      <a:dk1>
        <a:srgbClr val="758C5A"/>
      </a:dk1>
      <a:lt1>
        <a:srgbClr val="EBE3C1"/>
      </a:lt1>
      <a:dk2>
        <a:srgbClr val="003A1A"/>
      </a:dk2>
      <a:lt2>
        <a:srgbClr val="E9E0BC"/>
      </a:lt2>
      <a:accent1>
        <a:srgbClr val="CEB966"/>
      </a:accent1>
      <a:accent2>
        <a:srgbClr val="9CB084"/>
      </a:accent2>
      <a:accent3>
        <a:srgbClr val="000000"/>
      </a:accent3>
      <a:accent4>
        <a:srgbClr val="000000"/>
      </a:accent4>
      <a:accent5>
        <a:srgbClr val="7E6BC9"/>
      </a:accent5>
      <a:accent6>
        <a:srgbClr val="A379BB"/>
      </a:accent6>
      <a:hlink>
        <a:srgbClr val="410082"/>
      </a:hlink>
      <a:folHlink>
        <a:srgbClr val="932968"/>
      </a:folHlink>
    </a:clrScheme>
    <a:fontScheme name="Office — klasyczny">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spek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295</TotalTime>
  <Words>545</Words>
  <Application>Microsoft Office PowerPoint</Application>
  <PresentationFormat>Pokaz na ekranie (4:3)</PresentationFormat>
  <Paragraphs>43</Paragraphs>
  <Slides>15</Slides>
  <Notes>0</Notes>
  <HiddenSlides>0</HiddenSlides>
  <MMClips>2</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15</vt:i4>
      </vt:variant>
    </vt:vector>
  </HeadingPairs>
  <TitlesOfParts>
    <vt:vector size="22" baseType="lpstr">
      <vt:lpstr>Arial</vt:lpstr>
      <vt:lpstr>Arial Narrow</vt:lpstr>
      <vt:lpstr>Times New Roman</vt:lpstr>
      <vt:lpstr>Wingdings</vt:lpstr>
      <vt:lpstr>Wingdings 2</vt:lpstr>
      <vt:lpstr>Wingdings 3</vt:lpstr>
      <vt:lpstr>Wierzchołek</vt:lpstr>
      <vt:lpstr>Prezentacja programu PowerPoint</vt:lpstr>
      <vt:lpstr>Forests in Poland and Europe</vt:lpstr>
      <vt:lpstr>Forests in Poland</vt:lpstr>
      <vt:lpstr>Forests in Europe</vt:lpstr>
      <vt:lpstr>Map of current forest fire risk in Poland</vt:lpstr>
      <vt:lpstr>Risk of fire August 13, 2016 in Europe</vt:lpstr>
      <vt:lpstr>Forest functions</vt:lpstr>
      <vt:lpstr>Prezentacja programu PowerPoint</vt:lpstr>
      <vt:lpstr>Prohibitions in the forest</vt:lpstr>
      <vt:lpstr>How to protect them?</vt:lpstr>
      <vt:lpstr>Prezentacja programu PowerPoint</vt:lpstr>
      <vt:lpstr>Prezentacja programu PowerPoint</vt:lpstr>
      <vt:lpstr>In case of fire, remember this number!</vt:lpstr>
      <vt:lpstr>Thank you for your attention</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Marta</dc:creator>
  <cp:lastModifiedBy>Izabela</cp:lastModifiedBy>
  <cp:revision>38</cp:revision>
  <dcterms:created xsi:type="dcterms:W3CDTF">2017-04-12T09:38:03Z</dcterms:created>
  <dcterms:modified xsi:type="dcterms:W3CDTF">2017-04-24T20:30:56Z</dcterms:modified>
</cp:coreProperties>
</file>