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9" r:id="rId3"/>
    <p:sldId id="269" r:id="rId4"/>
    <p:sldId id="270" r:id="rId5"/>
    <p:sldId id="266" r:id="rId6"/>
    <p:sldId id="268" r:id="rId7"/>
    <p:sldId id="260" r:id="rId8"/>
    <p:sldId id="267" r:id="rId9"/>
    <p:sldId id="261" r:id="rId10"/>
    <p:sldId id="262" r:id="rId11"/>
    <p:sldId id="264" r:id="rId12"/>
    <p:sldId id="265" r:id="rId13"/>
    <p:sldId id="257" r:id="rId14"/>
    <p:sldId id="271" r:id="rId15"/>
    <p:sldId id="258" r:id="rId1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948" y="-312"/>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8B2C8-49E1-49B8-A91E-E599801751D1}" type="datetimeFigureOut">
              <a:rPr lang="pl-PL"/>
              <a:pPr/>
              <a:t>2017-04-24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77296-4675-4A2C-B693-AEDA5DFAFBDC}" type="slidenum">
              <a:rPr lang="pl-PL"/>
              <a:pPr/>
              <a:t>‹#›</a:t>
            </a:fld>
            <a:endParaRPr lang="pl-PL"/>
          </a:p>
        </p:txBody>
      </p:sp>
    </p:spTree>
    <p:extLst>
      <p:ext uri="{BB962C8B-B14F-4D97-AF65-F5344CB8AC3E}">
        <p14:creationId xmlns:p14="http://schemas.microsoft.com/office/powerpoint/2010/main" xmlns=""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0A477296-4675-4A2C-B693-AEDA5DFAFBDC}" type="slidenum">
              <a:rPr lang="pl-PL"/>
              <a:pPr/>
              <a:t>2</a:t>
            </a:fld>
            <a:endParaRPr lang="pl-PL"/>
          </a:p>
        </p:txBody>
      </p:sp>
    </p:spTree>
    <p:extLst>
      <p:ext uri="{BB962C8B-B14F-4D97-AF65-F5344CB8AC3E}">
        <p14:creationId xmlns:p14="http://schemas.microsoft.com/office/powerpoint/2010/main" xmlns="" val="204719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0A477296-4675-4A2C-B693-AEDA5DFAFBDC}" type="slidenum">
              <a:rPr lang="pl-PL"/>
              <a:pPr/>
              <a:t>11</a:t>
            </a:fld>
            <a:endParaRPr lang="pl-PL"/>
          </a:p>
        </p:txBody>
      </p:sp>
    </p:spTree>
    <p:extLst>
      <p:ext uri="{BB962C8B-B14F-4D97-AF65-F5344CB8AC3E}">
        <p14:creationId xmlns:p14="http://schemas.microsoft.com/office/powerpoint/2010/main" xmlns="" val="2127810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0A477296-4675-4A2C-B693-AEDA5DFAFBDC}" type="slidenum">
              <a:rPr lang="pl-PL"/>
              <a:pPr/>
              <a:t>12</a:t>
            </a:fld>
            <a:endParaRPr lang="pl-PL"/>
          </a:p>
        </p:txBody>
      </p:sp>
    </p:spTree>
    <p:extLst>
      <p:ext uri="{BB962C8B-B14F-4D97-AF65-F5344CB8AC3E}">
        <p14:creationId xmlns:p14="http://schemas.microsoft.com/office/powerpoint/2010/main" xmlns="" val="42471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0A477296-4675-4A2C-B693-AEDA5DFAFBDC}" type="slidenum">
              <a:rPr lang="pl-PL"/>
              <a:pPr/>
              <a:t>13</a:t>
            </a:fld>
            <a:endParaRPr lang="pl-PL"/>
          </a:p>
        </p:txBody>
      </p:sp>
    </p:spTree>
    <p:extLst>
      <p:ext uri="{BB962C8B-B14F-4D97-AF65-F5344CB8AC3E}">
        <p14:creationId xmlns:p14="http://schemas.microsoft.com/office/powerpoint/2010/main" xmlns="" val="2279445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477296-4675-4A2C-B693-AEDA5DFAFBDC}" type="slidenum">
              <a:rPr lang="pl-PL"/>
              <a:pPr/>
              <a:t>14</a:t>
            </a:fld>
            <a:endParaRPr lang="pl-PL"/>
          </a:p>
        </p:txBody>
      </p:sp>
    </p:spTree>
    <p:extLst>
      <p:ext uri="{BB962C8B-B14F-4D97-AF65-F5344CB8AC3E}">
        <p14:creationId xmlns:p14="http://schemas.microsoft.com/office/powerpoint/2010/main" xmlns="" val="3103410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0A477296-4675-4A2C-B693-AEDA5DFAFBDC}" type="slidenum">
              <a:rPr lang="pl-PL"/>
              <a:pPr/>
              <a:t>15</a:t>
            </a:fld>
            <a:endParaRPr lang="pl-PL"/>
          </a:p>
        </p:txBody>
      </p:sp>
    </p:spTree>
    <p:extLst>
      <p:ext uri="{BB962C8B-B14F-4D97-AF65-F5344CB8AC3E}">
        <p14:creationId xmlns:p14="http://schemas.microsoft.com/office/powerpoint/2010/main" xmlns="" val="300891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0A477296-4675-4A2C-B693-AEDA5DFAFBDC}" type="slidenum">
              <a:rPr lang="pl-PL"/>
              <a:pPr/>
              <a:t>3</a:t>
            </a:fld>
            <a:endParaRPr lang="pl-PL"/>
          </a:p>
        </p:txBody>
      </p:sp>
    </p:spTree>
    <p:extLst>
      <p:ext uri="{BB962C8B-B14F-4D97-AF65-F5344CB8AC3E}">
        <p14:creationId xmlns:p14="http://schemas.microsoft.com/office/powerpoint/2010/main" xmlns="" val="397388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0A477296-4675-4A2C-B693-AEDA5DFAFBDC}" type="slidenum">
              <a:rPr lang="pl-PL"/>
              <a:pPr/>
              <a:t>4</a:t>
            </a:fld>
            <a:endParaRPr lang="pl-PL"/>
          </a:p>
        </p:txBody>
      </p:sp>
    </p:spTree>
    <p:extLst>
      <p:ext uri="{BB962C8B-B14F-4D97-AF65-F5344CB8AC3E}">
        <p14:creationId xmlns:p14="http://schemas.microsoft.com/office/powerpoint/2010/main" xmlns="" val="3156827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0A477296-4675-4A2C-B693-AEDA5DFAFBDC}" type="slidenum">
              <a:rPr lang="pl-PL"/>
              <a:pPr/>
              <a:t>5</a:t>
            </a:fld>
            <a:endParaRPr lang="pl-PL"/>
          </a:p>
        </p:txBody>
      </p:sp>
    </p:spTree>
    <p:extLst>
      <p:ext uri="{BB962C8B-B14F-4D97-AF65-F5344CB8AC3E}">
        <p14:creationId xmlns:p14="http://schemas.microsoft.com/office/powerpoint/2010/main" xmlns="" val="2978061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0A477296-4675-4A2C-B693-AEDA5DFAFBDC}" type="slidenum">
              <a:rPr lang="pl-PL"/>
              <a:pPr/>
              <a:t>6</a:t>
            </a:fld>
            <a:endParaRPr lang="pl-PL"/>
          </a:p>
        </p:txBody>
      </p:sp>
    </p:spTree>
    <p:extLst>
      <p:ext uri="{BB962C8B-B14F-4D97-AF65-F5344CB8AC3E}">
        <p14:creationId xmlns:p14="http://schemas.microsoft.com/office/powerpoint/2010/main" xmlns="" val="4118986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0A477296-4675-4A2C-B693-AEDA5DFAFBDC}" type="slidenum">
              <a:rPr lang="pl-PL"/>
              <a:pPr/>
              <a:t>7</a:t>
            </a:fld>
            <a:endParaRPr lang="pl-PL"/>
          </a:p>
        </p:txBody>
      </p:sp>
    </p:spTree>
    <p:extLst>
      <p:ext uri="{BB962C8B-B14F-4D97-AF65-F5344CB8AC3E}">
        <p14:creationId xmlns:p14="http://schemas.microsoft.com/office/powerpoint/2010/main" xmlns="" val="2027611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0A477296-4675-4A2C-B693-AEDA5DFAFBDC}" type="slidenum">
              <a:rPr lang="pl-PL"/>
              <a:pPr/>
              <a:t>8</a:t>
            </a:fld>
            <a:endParaRPr lang="pl-PL"/>
          </a:p>
        </p:txBody>
      </p:sp>
    </p:spTree>
    <p:extLst>
      <p:ext uri="{BB962C8B-B14F-4D97-AF65-F5344CB8AC3E}">
        <p14:creationId xmlns:p14="http://schemas.microsoft.com/office/powerpoint/2010/main" xmlns="" val="3700370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0A477296-4675-4A2C-B693-AEDA5DFAFBDC}" type="slidenum">
              <a:rPr lang="pl-PL"/>
              <a:pPr/>
              <a:t>9</a:t>
            </a:fld>
            <a:endParaRPr lang="pl-PL"/>
          </a:p>
        </p:txBody>
      </p:sp>
    </p:spTree>
    <p:extLst>
      <p:ext uri="{BB962C8B-B14F-4D97-AF65-F5344CB8AC3E}">
        <p14:creationId xmlns:p14="http://schemas.microsoft.com/office/powerpoint/2010/main" xmlns="" val="172516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0A477296-4675-4A2C-B693-AEDA5DFAFBDC}" type="slidenum">
              <a:rPr lang="pl-PL"/>
              <a:pPr/>
              <a:t>10</a:t>
            </a:fld>
            <a:endParaRPr lang="pl-PL"/>
          </a:p>
        </p:txBody>
      </p:sp>
    </p:spTree>
    <p:extLst>
      <p:ext uri="{BB962C8B-B14F-4D97-AF65-F5344CB8AC3E}">
        <p14:creationId xmlns:p14="http://schemas.microsoft.com/office/powerpoint/2010/main" xmlns="" val="1480037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pPr/>
              <a:t>2017-04-24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p14="http://schemas.microsoft.com/office/powerpoint/2010/main" xmlns="" val="339175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pPr/>
              <a:t>2017-04-24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p14="http://schemas.microsoft.com/office/powerpoint/2010/main" xmlns="" val="245450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pPr/>
              <a:t>2017-04-24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p14="http://schemas.microsoft.com/office/powerpoint/2010/main" xmlns="" val="1340386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pPr/>
              <a:t>2017-04-24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p14="http://schemas.microsoft.com/office/powerpoint/2010/main" xmlns="" val="967380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98AA868-8872-43E4-8C98-D34DABD1FD38}" type="datetimeFigureOut">
              <a:rPr lang="pl-PL" smtClean="0"/>
              <a:pPr/>
              <a:t>2017-04-24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p14="http://schemas.microsoft.com/office/powerpoint/2010/main" xmlns="" val="1323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98AA868-8872-43E4-8C98-D34DABD1FD38}" type="datetimeFigureOut">
              <a:rPr lang="pl-PL" smtClean="0"/>
              <a:pPr/>
              <a:t>2017-04-24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p14="http://schemas.microsoft.com/office/powerpoint/2010/main" xmlns="" val="388303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pPr/>
              <a:t>2017-04-24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p14="http://schemas.microsoft.com/office/powerpoint/2010/main" xmlns="" val="96180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pPr/>
              <a:t>2017-04-24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p14="http://schemas.microsoft.com/office/powerpoint/2010/main" xmlns="" val="154479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8AA868-8872-43E4-8C98-D34DABD1FD38}" type="datetimeFigureOut">
              <a:rPr lang="pl-PL" smtClean="0"/>
              <a:pPr/>
              <a:t>2017-04-24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p14="http://schemas.microsoft.com/office/powerpoint/2010/main" xmlns="" val="185083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pPr/>
              <a:t>2017-04-24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p14="http://schemas.microsoft.com/office/powerpoint/2010/main" xmlns="" val="271553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pPr/>
              <a:t>2017-04-24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p14="http://schemas.microsoft.com/office/powerpoint/2010/main" xmlns="" val="3024906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868-8872-43E4-8C98-D34DABD1FD38}" type="datetimeFigureOut">
              <a:rPr lang="pl-PL" smtClean="0"/>
              <a:pPr/>
              <a:t>2017-04-24</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6C3F-668B-4AF5-BFA9-0F657EB068D6}" type="slidenum">
              <a:rPr lang="pl-PL" smtClean="0"/>
              <a:pPr/>
              <a:t>‹#›</a:t>
            </a:fld>
            <a:endParaRPr lang="pl-PL"/>
          </a:p>
        </p:txBody>
      </p:sp>
    </p:spTree>
    <p:extLst>
      <p:ext uri="{BB962C8B-B14F-4D97-AF65-F5344CB8AC3E}">
        <p14:creationId xmlns:p14="http://schemas.microsoft.com/office/powerpoint/2010/main" xmlns="" val="392663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ideo" Target="https://www.youtube.com/embed/cPJgYFVQxDI" TargetMode="Externa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10000" b="-10000"/>
          </a:stretch>
        </a:blipFill>
        <a:effectLst/>
      </p:bgPr>
    </p:bg>
    <p:spTree>
      <p:nvGrpSpPr>
        <p:cNvPr id="1" name=""/>
        <p:cNvGrpSpPr/>
        <p:nvPr/>
      </p:nvGrpSpPr>
      <p:grpSpPr>
        <a:xfrm>
          <a:off x="0" y="0"/>
          <a:ext cx="0" cy="0"/>
          <a:chOff x="0" y="0"/>
          <a:chExt cx="0" cy="0"/>
        </a:xfrm>
      </p:grpSpPr>
      <p:sp>
        <p:nvSpPr>
          <p:cNvPr id="5" name="Prostokąt 4"/>
          <p:cNvSpPr/>
          <p:nvPr/>
        </p:nvSpPr>
        <p:spPr>
          <a:xfrm rot="21350683">
            <a:off x="2255015" y="2233910"/>
            <a:ext cx="7434344" cy="1754326"/>
          </a:xfrm>
          <a:prstGeom prst="rect">
            <a:avLst/>
          </a:prstGeom>
          <a:noFill/>
        </p:spPr>
        <p:txBody>
          <a:bodyPr wrap="none" lIns="91440" tIns="45720" rIns="91440" bIns="45720">
            <a:spAutoFit/>
          </a:bodyPr>
          <a:lstStyle/>
          <a:p>
            <a:pPr algn="ctr"/>
            <a:r>
              <a:rPr lang="pl-PL" sz="5400" b="1" cap="all" err="1">
                <a:ln w="1905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rPr>
              <a:t>Forestfireprotection</a:t>
            </a:r>
            <a:r>
              <a:rPr lang="pl-PL" sz="5400" b="1" cap="all">
                <a:ln w="1905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rPr>
              <a:t> </a:t>
            </a:r>
          </a:p>
          <a:p>
            <a:pPr algn="ctr"/>
            <a:r>
              <a:rPr lang="pl-PL" sz="5400" b="1" cap="all" err="1">
                <a:ln w="1905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rPr>
              <a:t>in</a:t>
            </a:r>
            <a:r>
              <a:rPr lang="pl-PL" sz="5400" b="1" cap="all">
                <a:ln w="1905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rPr>
              <a:t> </a:t>
            </a:r>
            <a:r>
              <a:rPr lang="pl-PL" sz="5400" b="1" cap="all" err="1">
                <a:ln w="1905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rPr>
              <a:t>poland</a:t>
            </a:r>
            <a:r>
              <a:rPr lang="pl-PL" sz="5400" b="1" cap="all">
                <a:ln w="1905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rPr>
              <a:t> and </a:t>
            </a:r>
            <a:r>
              <a:rPr lang="pl-PL" sz="5400" b="1" cap="all" err="1">
                <a:ln w="1905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rPr>
              <a:t>europe</a:t>
            </a:r>
            <a:endParaRPr lang="pl-PL" sz="5400" b="1" cap="all">
              <a:ln w="1905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4">
                    <a:satMod val="175000"/>
                    <a:alpha val="40000"/>
                  </a:schemeClr>
                </a:glow>
                <a:reflection blurRad="12700" stA="28000" endPos="45000" dist="1000" dir="5400000" sy="-100000" algn="bl" rotWithShape="0"/>
              </a:effectLst>
            </a:endParaRPr>
          </a:p>
        </p:txBody>
      </p:sp>
    </p:spTree>
    <p:extLst>
      <p:ext uri="{BB962C8B-B14F-4D97-AF65-F5344CB8AC3E}">
        <p14:creationId xmlns:p14="http://schemas.microsoft.com/office/powerpoint/2010/main" xmlns="" val="650317164"/>
      </p:ext>
    </p:extLst>
  </p:cSld>
  <p:clrMapOvr>
    <a:masterClrMapping/>
  </p:clrMapOvr>
  <p:transition>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print">
            <a:extLst/>
          </a:blip>
          <a:stretch>
            <a:fillRect l="-1000" r="-1000"/>
          </a:stretch>
        </a:blipFill>
        <a:effectLst/>
      </p:bgPr>
    </p:bg>
    <p:spTree>
      <p:nvGrpSpPr>
        <p:cNvPr id="1" name=""/>
        <p:cNvGrpSpPr/>
        <p:nvPr/>
      </p:nvGrpSpPr>
      <p:grpSpPr>
        <a:xfrm>
          <a:off x="0" y="0"/>
          <a:ext cx="0" cy="0"/>
          <a:chOff x="0" y="0"/>
          <a:chExt cx="0" cy="0"/>
        </a:xfrm>
      </p:grpSpPr>
      <p:sp>
        <p:nvSpPr>
          <p:cNvPr id="5"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2797" y="320911"/>
            <a:ext cx="4997575" cy="6099175"/>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ole tekstowe 5"/>
          <p:cNvSpPr txBox="1"/>
          <p:nvPr/>
        </p:nvSpPr>
        <p:spPr>
          <a:xfrm>
            <a:off x="433978" y="553998"/>
            <a:ext cx="4799261" cy="3694113"/>
          </a:xfrm>
          <a:prstGeom prst="rect">
            <a:avLst/>
          </a:prstGeom>
        </p:spPr>
        <p:txBody>
          <a:bodyPr rtlCol="0">
            <a:spAutoFit/>
          </a:bodyPr>
          <a:lstStyle/>
          <a:p>
            <a:pPr marL="285750" indent="-285750" algn="just">
              <a:buFont typeface="Arial" panose="020B0604020202020204" pitchFamily="34" charset="0"/>
              <a:buChar char="•"/>
            </a:pPr>
            <a:r>
              <a:rPr lang="pl-PL">
                <a:latin typeface="Arial"/>
                <a:cs typeface="Arial"/>
              </a:rPr>
              <a:t>clear </a:t>
            </a:r>
            <a:r>
              <a:rPr lang="pl-PL" err="1">
                <a:latin typeface="Arial"/>
                <a:cs typeface="Arial"/>
              </a:rPr>
              <a:t>the</a:t>
            </a:r>
            <a:r>
              <a:rPr lang="pl-PL">
                <a:latin typeface="Arial"/>
                <a:cs typeface="Arial"/>
              </a:rPr>
              <a:t> </a:t>
            </a:r>
            <a:r>
              <a:rPr lang="pl-PL" err="1">
                <a:latin typeface="Arial"/>
                <a:cs typeface="Arial"/>
              </a:rPr>
              <a:t>area</a:t>
            </a:r>
            <a:r>
              <a:rPr lang="pl-PL">
                <a:latin typeface="Arial"/>
                <a:cs typeface="Arial"/>
              </a:rPr>
              <a:t> </a:t>
            </a:r>
            <a:r>
              <a:rPr lang="pl-PL" err="1">
                <a:latin typeface="Arial"/>
                <a:cs typeface="Arial"/>
              </a:rPr>
              <a:t>around</a:t>
            </a:r>
            <a:r>
              <a:rPr lang="pl-PL">
                <a:latin typeface="Arial"/>
                <a:cs typeface="Arial"/>
              </a:rPr>
              <a:t> </a:t>
            </a:r>
            <a:r>
              <a:rPr lang="pl-PL" err="1">
                <a:latin typeface="Arial"/>
                <a:cs typeface="Arial"/>
              </a:rPr>
              <a:t>the</a:t>
            </a:r>
            <a:r>
              <a:rPr lang="pl-PL">
                <a:latin typeface="Arial"/>
                <a:cs typeface="Arial"/>
              </a:rPr>
              <a:t> </a:t>
            </a:r>
            <a:r>
              <a:rPr lang="pl-PL" err="1">
                <a:latin typeface="Arial"/>
                <a:cs typeface="Arial"/>
              </a:rPr>
              <a:t>burn</a:t>
            </a:r>
            <a:r>
              <a:rPr lang="pl-PL">
                <a:latin typeface="Arial"/>
                <a:cs typeface="Arial"/>
              </a:rPr>
              <a:t> pile of </a:t>
            </a:r>
            <a:r>
              <a:rPr lang="pl-PL" err="1">
                <a:latin typeface="Arial"/>
                <a:cs typeface="Arial"/>
              </a:rPr>
              <a:t>any</a:t>
            </a:r>
            <a:r>
              <a:rPr lang="pl-PL">
                <a:latin typeface="Arial"/>
                <a:cs typeface="Arial"/>
              </a:rPr>
              <a:t> </a:t>
            </a:r>
            <a:r>
              <a:rPr lang="pl-PL" err="1">
                <a:latin typeface="Arial"/>
                <a:cs typeface="Arial"/>
              </a:rPr>
              <a:t>flammable</a:t>
            </a:r>
            <a:r>
              <a:rPr lang="pl-PL">
                <a:latin typeface="Arial"/>
                <a:cs typeface="Arial"/>
              </a:rPr>
              <a:t> </a:t>
            </a:r>
            <a:r>
              <a:rPr lang="pl-PL" err="1">
                <a:latin typeface="Arial"/>
                <a:cs typeface="Arial"/>
              </a:rPr>
              <a:t>debris</a:t>
            </a:r>
            <a:r>
              <a:rPr lang="pl-PL">
                <a:latin typeface="Arial"/>
                <a:cs typeface="Arial"/>
              </a:rPr>
              <a:t>,</a:t>
            </a:r>
          </a:p>
          <a:p>
            <a:pPr marL="285750" indent="-285750" algn="just">
              <a:buFont typeface="Arial" panose="020B0604020202020204" pitchFamily="34" charset="0"/>
              <a:buChar char="•"/>
            </a:pPr>
            <a:r>
              <a:rPr lang="pl-PL" err="1">
                <a:latin typeface="Arial"/>
                <a:cs typeface="Arial"/>
              </a:rPr>
              <a:t>keep</a:t>
            </a:r>
            <a:r>
              <a:rPr lang="pl-PL">
                <a:latin typeface="Arial"/>
                <a:cs typeface="Arial"/>
              </a:rPr>
              <a:t> </a:t>
            </a:r>
            <a:r>
              <a:rPr lang="pl-PL" err="1">
                <a:latin typeface="Arial"/>
                <a:cs typeface="Arial"/>
              </a:rPr>
              <a:t>firefighting</a:t>
            </a:r>
            <a:r>
              <a:rPr lang="pl-PL">
                <a:latin typeface="Arial"/>
                <a:cs typeface="Arial"/>
              </a:rPr>
              <a:t> </a:t>
            </a:r>
            <a:r>
              <a:rPr lang="pl-PL" err="1">
                <a:latin typeface="Arial"/>
                <a:cs typeface="Arial"/>
              </a:rPr>
              <a:t>equipment</a:t>
            </a:r>
            <a:r>
              <a:rPr lang="pl-PL">
                <a:latin typeface="Arial"/>
                <a:cs typeface="Arial"/>
              </a:rPr>
              <a:t> </a:t>
            </a:r>
            <a:r>
              <a:rPr lang="pl-PL" err="1">
                <a:latin typeface="Arial"/>
                <a:cs typeface="Arial"/>
              </a:rPr>
              <a:t>handy</a:t>
            </a:r>
            <a:r>
              <a:rPr lang="pl-PL">
                <a:latin typeface="Arial"/>
                <a:cs typeface="Arial"/>
              </a:rPr>
              <a:t> -          a </a:t>
            </a:r>
            <a:r>
              <a:rPr lang="pl-PL" err="1">
                <a:latin typeface="Arial"/>
                <a:cs typeface="Arial"/>
              </a:rPr>
              <a:t>connected</a:t>
            </a:r>
            <a:r>
              <a:rPr lang="pl-PL">
                <a:latin typeface="Arial"/>
                <a:cs typeface="Arial"/>
              </a:rPr>
              <a:t> </a:t>
            </a:r>
            <a:r>
              <a:rPr lang="pl-PL" err="1">
                <a:latin typeface="Arial"/>
                <a:cs typeface="Arial"/>
              </a:rPr>
              <a:t>water</a:t>
            </a:r>
            <a:r>
              <a:rPr lang="pl-PL">
                <a:latin typeface="Arial"/>
                <a:cs typeface="Arial"/>
              </a:rPr>
              <a:t> </a:t>
            </a:r>
            <a:r>
              <a:rPr lang="pl-PL" err="1">
                <a:latin typeface="Arial"/>
                <a:cs typeface="Arial"/>
              </a:rPr>
              <a:t>hose</a:t>
            </a:r>
            <a:r>
              <a:rPr lang="pl-PL">
                <a:latin typeface="Arial"/>
                <a:cs typeface="Arial"/>
              </a:rPr>
              <a:t> </a:t>
            </a:r>
            <a:r>
              <a:rPr lang="pl-PL" err="1">
                <a:latin typeface="Arial"/>
                <a:cs typeface="Arial"/>
              </a:rPr>
              <a:t>or</a:t>
            </a:r>
            <a:r>
              <a:rPr lang="pl-PL">
                <a:latin typeface="Arial"/>
                <a:cs typeface="Arial"/>
              </a:rPr>
              <a:t> </a:t>
            </a:r>
            <a:r>
              <a:rPr lang="pl-PL" err="1">
                <a:latin typeface="Arial"/>
                <a:cs typeface="Arial"/>
              </a:rPr>
              <a:t>at</a:t>
            </a:r>
            <a:r>
              <a:rPr lang="pl-PL">
                <a:latin typeface="Arial"/>
                <a:cs typeface="Arial"/>
              </a:rPr>
              <a:t> </a:t>
            </a:r>
            <a:r>
              <a:rPr lang="pl-PL" err="1">
                <a:latin typeface="Arial"/>
                <a:cs typeface="Arial"/>
              </a:rPr>
              <a:t>least</a:t>
            </a:r>
            <a:r>
              <a:rPr lang="pl-PL">
                <a:latin typeface="Arial"/>
                <a:cs typeface="Arial"/>
              </a:rPr>
              <a:t> five </a:t>
            </a:r>
            <a:r>
              <a:rPr lang="pl-PL" err="1">
                <a:latin typeface="Arial"/>
                <a:cs typeface="Arial"/>
              </a:rPr>
              <a:t>gallons</a:t>
            </a:r>
            <a:r>
              <a:rPr lang="pl-PL">
                <a:latin typeface="Arial"/>
                <a:cs typeface="Arial"/>
              </a:rPr>
              <a:t> of </a:t>
            </a:r>
            <a:r>
              <a:rPr lang="pl-PL" err="1">
                <a:latin typeface="Arial"/>
                <a:cs typeface="Arial"/>
              </a:rPr>
              <a:t>water</a:t>
            </a:r>
            <a:r>
              <a:rPr lang="pl-PL">
                <a:latin typeface="Arial"/>
                <a:cs typeface="Arial"/>
              </a:rPr>
              <a:t> and a </a:t>
            </a:r>
            <a:r>
              <a:rPr lang="pl-PL" err="1">
                <a:latin typeface="Arial"/>
                <a:cs typeface="Arial"/>
              </a:rPr>
              <a:t>shovel</a:t>
            </a:r>
            <a:r>
              <a:rPr lang="pl-PL">
                <a:latin typeface="Arial"/>
                <a:cs typeface="Arial"/>
              </a:rPr>
              <a:t> </a:t>
            </a:r>
            <a:r>
              <a:rPr lang="pl-PL" err="1">
                <a:latin typeface="Arial"/>
                <a:cs typeface="Arial"/>
              </a:rPr>
              <a:t>should</a:t>
            </a:r>
            <a:r>
              <a:rPr lang="pl-PL">
                <a:latin typeface="Arial"/>
                <a:cs typeface="Arial"/>
              </a:rPr>
              <a:t> be </a:t>
            </a:r>
            <a:r>
              <a:rPr lang="pl-PL" err="1">
                <a:latin typeface="Arial"/>
                <a:cs typeface="Arial"/>
              </a:rPr>
              <a:t>nearby</a:t>
            </a:r>
            <a:r>
              <a:rPr lang="pl-PL">
                <a:latin typeface="Arial"/>
                <a:cs typeface="Arial"/>
              </a:rPr>
              <a:t>,</a:t>
            </a:r>
          </a:p>
          <a:p>
            <a:pPr marL="285750" indent="-285750" algn="just">
              <a:buFont typeface="Arial" panose="020B0604020202020204" pitchFamily="34" charset="0"/>
              <a:buChar char="•"/>
            </a:pPr>
            <a:r>
              <a:rPr lang="pl-PL" err="1">
                <a:latin typeface="Arial"/>
                <a:cs typeface="Arial"/>
              </a:rPr>
              <a:t>don't</a:t>
            </a:r>
            <a:r>
              <a:rPr lang="pl-PL">
                <a:latin typeface="Arial"/>
                <a:cs typeface="Arial"/>
              </a:rPr>
              <a:t> </a:t>
            </a:r>
            <a:r>
              <a:rPr lang="pl-PL" err="1">
                <a:latin typeface="Arial"/>
                <a:cs typeface="Arial"/>
              </a:rPr>
              <a:t>burn</a:t>
            </a:r>
            <a:r>
              <a:rPr lang="pl-PL">
                <a:latin typeface="Arial"/>
                <a:cs typeface="Arial"/>
              </a:rPr>
              <a:t> </a:t>
            </a:r>
            <a:r>
              <a:rPr lang="pl-PL" err="1">
                <a:latin typeface="Arial"/>
                <a:cs typeface="Arial"/>
              </a:rPr>
              <a:t>if</a:t>
            </a:r>
            <a:r>
              <a:rPr lang="pl-PL">
                <a:latin typeface="Arial"/>
                <a:cs typeface="Arial"/>
              </a:rPr>
              <a:t> </a:t>
            </a:r>
            <a:r>
              <a:rPr lang="pl-PL" err="1">
                <a:latin typeface="Arial"/>
                <a:cs typeface="Arial"/>
              </a:rPr>
              <a:t>it's</a:t>
            </a:r>
            <a:r>
              <a:rPr lang="pl-PL">
                <a:latin typeface="Arial"/>
                <a:cs typeface="Arial"/>
              </a:rPr>
              <a:t> </a:t>
            </a:r>
            <a:r>
              <a:rPr lang="pl-PL" err="1">
                <a:latin typeface="Arial"/>
                <a:cs typeface="Arial"/>
              </a:rPr>
              <a:t>too</a:t>
            </a:r>
            <a:r>
              <a:rPr lang="pl-PL">
                <a:latin typeface="Arial"/>
                <a:cs typeface="Arial"/>
              </a:rPr>
              <a:t> windy to </a:t>
            </a:r>
            <a:r>
              <a:rPr lang="pl-PL" err="1">
                <a:latin typeface="Arial"/>
                <a:cs typeface="Arial"/>
              </a:rPr>
              <a:t>burn</a:t>
            </a:r>
            <a:r>
              <a:rPr lang="pl-PL">
                <a:latin typeface="Arial"/>
                <a:cs typeface="Arial"/>
              </a:rPr>
              <a:t> - </a:t>
            </a:r>
            <a:r>
              <a:rPr lang="pl-PL" err="1">
                <a:latin typeface="Arial"/>
                <a:cs typeface="Arial"/>
              </a:rPr>
              <a:t>if</a:t>
            </a:r>
            <a:r>
              <a:rPr lang="pl-PL">
                <a:latin typeface="Arial"/>
                <a:cs typeface="Arial"/>
              </a:rPr>
              <a:t> </a:t>
            </a:r>
            <a:r>
              <a:rPr lang="pl-PL" err="1">
                <a:latin typeface="Arial"/>
                <a:cs typeface="Arial"/>
              </a:rPr>
              <a:t>trees</a:t>
            </a:r>
            <a:r>
              <a:rPr lang="pl-PL">
                <a:latin typeface="Arial"/>
                <a:cs typeface="Arial"/>
              </a:rPr>
              <a:t> </a:t>
            </a:r>
            <a:r>
              <a:rPr lang="pl-PL" err="1">
                <a:latin typeface="Arial"/>
                <a:cs typeface="Arial"/>
              </a:rPr>
              <a:t>are</a:t>
            </a:r>
            <a:r>
              <a:rPr lang="pl-PL">
                <a:latin typeface="Arial"/>
                <a:cs typeface="Arial"/>
              </a:rPr>
              <a:t> </a:t>
            </a:r>
            <a:r>
              <a:rPr lang="pl-PL" err="1">
                <a:latin typeface="Arial"/>
                <a:cs typeface="Arial"/>
              </a:rPr>
              <a:t>swaying</a:t>
            </a:r>
            <a:r>
              <a:rPr lang="pl-PL">
                <a:latin typeface="Arial"/>
                <a:cs typeface="Arial"/>
              </a:rPr>
              <a:t>, </a:t>
            </a:r>
            <a:r>
              <a:rPr lang="pl-PL" err="1">
                <a:latin typeface="Arial"/>
                <a:cs typeface="Arial"/>
              </a:rPr>
              <a:t>flags</a:t>
            </a:r>
            <a:r>
              <a:rPr lang="pl-PL">
                <a:latin typeface="Arial"/>
                <a:cs typeface="Arial"/>
              </a:rPr>
              <a:t> </a:t>
            </a:r>
            <a:r>
              <a:rPr lang="pl-PL" err="1">
                <a:latin typeface="Arial"/>
                <a:cs typeface="Arial"/>
              </a:rPr>
              <a:t>are</a:t>
            </a:r>
            <a:r>
              <a:rPr lang="pl-PL">
                <a:latin typeface="Arial"/>
                <a:cs typeface="Arial"/>
              </a:rPr>
              <a:t> </a:t>
            </a:r>
            <a:r>
              <a:rPr lang="pl-PL" err="1">
                <a:latin typeface="Arial"/>
                <a:cs typeface="Arial"/>
              </a:rPr>
              <a:t>extended</a:t>
            </a:r>
            <a:r>
              <a:rPr lang="pl-PL">
                <a:latin typeface="Arial"/>
                <a:cs typeface="Arial"/>
              </a:rPr>
              <a:t>, </a:t>
            </a:r>
            <a:r>
              <a:rPr lang="pl-PL" err="1">
                <a:latin typeface="Arial"/>
                <a:cs typeface="Arial"/>
              </a:rPr>
              <a:t>or</a:t>
            </a:r>
            <a:r>
              <a:rPr lang="pl-PL">
                <a:latin typeface="Arial"/>
                <a:cs typeface="Arial"/>
              </a:rPr>
              <a:t> </a:t>
            </a:r>
            <a:r>
              <a:rPr lang="pl-PL" err="1">
                <a:latin typeface="Arial"/>
                <a:cs typeface="Arial"/>
              </a:rPr>
              <a:t>waves</a:t>
            </a:r>
            <a:r>
              <a:rPr lang="pl-PL">
                <a:latin typeface="Arial"/>
                <a:cs typeface="Arial"/>
              </a:rPr>
              <a:t> </a:t>
            </a:r>
            <a:r>
              <a:rPr lang="pl-PL" err="1">
                <a:latin typeface="Arial"/>
                <a:cs typeface="Arial"/>
              </a:rPr>
              <a:t>appear</a:t>
            </a:r>
            <a:r>
              <a:rPr lang="pl-PL">
                <a:latin typeface="Arial"/>
                <a:cs typeface="Arial"/>
              </a:rPr>
              <a:t> on </a:t>
            </a:r>
            <a:r>
              <a:rPr lang="pl-PL" err="1">
                <a:latin typeface="Arial"/>
                <a:cs typeface="Arial"/>
              </a:rPr>
              <a:t>open</a:t>
            </a:r>
            <a:r>
              <a:rPr lang="pl-PL">
                <a:latin typeface="Arial"/>
                <a:cs typeface="Arial"/>
              </a:rPr>
              <a:t> </a:t>
            </a:r>
            <a:r>
              <a:rPr lang="pl-PL" err="1">
                <a:latin typeface="Arial"/>
                <a:cs typeface="Arial"/>
              </a:rPr>
              <a:t>water</a:t>
            </a:r>
            <a:r>
              <a:rPr lang="pl-PL">
                <a:latin typeface="Arial"/>
                <a:cs typeface="Arial"/>
              </a:rPr>
              <a:t>,</a:t>
            </a:r>
          </a:p>
          <a:p>
            <a:pPr marL="285750" indent="-285750" algn="just">
              <a:buFont typeface="Arial" panose="020B0604020202020204" pitchFamily="34" charset="0"/>
              <a:buChar char="•"/>
            </a:pPr>
            <a:r>
              <a:rPr lang="pl-PL">
                <a:latin typeface="Arial"/>
                <a:cs typeface="Arial"/>
              </a:rPr>
              <a:t>be </a:t>
            </a:r>
            <a:r>
              <a:rPr lang="pl-PL" err="1">
                <a:latin typeface="Arial"/>
                <a:cs typeface="Arial"/>
              </a:rPr>
              <a:t>prepared</a:t>
            </a:r>
            <a:r>
              <a:rPr lang="pl-PL">
                <a:latin typeface="Arial"/>
                <a:cs typeface="Arial"/>
              </a:rPr>
              <a:t> to </a:t>
            </a:r>
            <a:r>
              <a:rPr lang="pl-PL" err="1">
                <a:latin typeface="Arial"/>
                <a:cs typeface="Arial"/>
              </a:rPr>
              <a:t>extinguish</a:t>
            </a:r>
            <a:r>
              <a:rPr lang="pl-PL">
                <a:latin typeface="Arial"/>
                <a:cs typeface="Arial"/>
              </a:rPr>
              <a:t> </a:t>
            </a:r>
            <a:r>
              <a:rPr lang="pl-PL" err="1">
                <a:latin typeface="Arial"/>
                <a:cs typeface="Arial"/>
              </a:rPr>
              <a:t>the</a:t>
            </a:r>
            <a:r>
              <a:rPr lang="pl-PL">
                <a:latin typeface="Arial"/>
                <a:cs typeface="Arial"/>
              </a:rPr>
              <a:t> </a:t>
            </a:r>
            <a:r>
              <a:rPr lang="pl-PL" err="1">
                <a:latin typeface="Arial"/>
                <a:cs typeface="Arial"/>
              </a:rPr>
              <a:t>fire</a:t>
            </a:r>
            <a:r>
              <a:rPr lang="pl-PL">
                <a:latin typeface="Arial"/>
                <a:cs typeface="Arial"/>
              </a:rPr>
              <a:t> </a:t>
            </a:r>
            <a:r>
              <a:rPr lang="pl-PL" err="1">
                <a:latin typeface="Arial"/>
                <a:cs typeface="Arial"/>
              </a:rPr>
              <a:t>if</a:t>
            </a:r>
            <a:r>
              <a:rPr lang="pl-PL">
                <a:latin typeface="Arial"/>
                <a:cs typeface="Arial"/>
              </a:rPr>
              <a:t> </a:t>
            </a:r>
            <a:r>
              <a:rPr lang="pl-PL" err="1">
                <a:latin typeface="Arial"/>
                <a:cs typeface="Arial"/>
              </a:rPr>
              <a:t>it</a:t>
            </a:r>
            <a:r>
              <a:rPr lang="pl-PL">
                <a:latin typeface="Arial"/>
                <a:cs typeface="Arial"/>
              </a:rPr>
              <a:t> </a:t>
            </a:r>
            <a:r>
              <a:rPr lang="pl-PL" err="1">
                <a:latin typeface="Arial"/>
                <a:cs typeface="Arial"/>
              </a:rPr>
              <a:t>becomes</a:t>
            </a:r>
            <a:r>
              <a:rPr lang="pl-PL">
                <a:latin typeface="Arial"/>
                <a:cs typeface="Arial"/>
              </a:rPr>
              <a:t> a </a:t>
            </a:r>
            <a:r>
              <a:rPr lang="pl-PL" err="1">
                <a:latin typeface="Arial"/>
                <a:cs typeface="Arial"/>
              </a:rPr>
              <a:t>nuisance</a:t>
            </a:r>
            <a:r>
              <a:rPr lang="pl-PL">
                <a:latin typeface="Arial"/>
                <a:cs typeface="Arial"/>
              </a:rPr>
              <a:t>,</a:t>
            </a:r>
          </a:p>
          <a:p>
            <a:pPr marL="285750" indent="-285750" algn="just">
              <a:buFont typeface="Arial" panose="020B0604020202020204" pitchFamily="34" charset="0"/>
              <a:buChar char="•"/>
            </a:pPr>
            <a:r>
              <a:rPr lang="pl-PL" err="1">
                <a:latin typeface="Arial"/>
                <a:cs typeface="Arial"/>
              </a:rPr>
              <a:t>attend</a:t>
            </a:r>
            <a:r>
              <a:rPr lang="pl-PL">
                <a:latin typeface="Arial"/>
                <a:cs typeface="Arial"/>
              </a:rPr>
              <a:t> </a:t>
            </a:r>
            <a:r>
              <a:rPr lang="pl-PL" err="1">
                <a:latin typeface="Arial"/>
                <a:cs typeface="Arial"/>
              </a:rPr>
              <a:t>the</a:t>
            </a:r>
            <a:r>
              <a:rPr lang="pl-PL">
                <a:latin typeface="Arial"/>
                <a:cs typeface="Arial"/>
              </a:rPr>
              <a:t> </a:t>
            </a:r>
            <a:r>
              <a:rPr lang="pl-PL" err="1">
                <a:latin typeface="Arial"/>
                <a:cs typeface="Arial"/>
              </a:rPr>
              <a:t>fire</a:t>
            </a:r>
            <a:r>
              <a:rPr lang="pl-PL">
                <a:latin typeface="Arial"/>
                <a:cs typeface="Arial"/>
              </a:rPr>
              <a:t> </a:t>
            </a:r>
            <a:r>
              <a:rPr lang="pl-PL" err="1">
                <a:latin typeface="Arial"/>
                <a:cs typeface="Arial"/>
              </a:rPr>
              <a:t>until</a:t>
            </a:r>
            <a:r>
              <a:rPr lang="pl-PL">
                <a:latin typeface="Arial"/>
                <a:cs typeface="Arial"/>
              </a:rPr>
              <a:t> </a:t>
            </a:r>
            <a:r>
              <a:rPr lang="pl-PL" err="1">
                <a:latin typeface="Arial"/>
                <a:cs typeface="Arial"/>
              </a:rPr>
              <a:t>it</a:t>
            </a:r>
            <a:r>
              <a:rPr lang="pl-PL">
                <a:latin typeface="Arial"/>
                <a:cs typeface="Arial"/>
              </a:rPr>
              <a:t> </a:t>
            </a:r>
            <a:r>
              <a:rPr lang="pl-PL" err="1">
                <a:latin typeface="Arial"/>
                <a:cs typeface="Arial"/>
              </a:rPr>
              <a:t>is</a:t>
            </a:r>
            <a:r>
              <a:rPr lang="pl-PL">
                <a:latin typeface="Arial"/>
                <a:cs typeface="Arial"/>
              </a:rPr>
              <a:t> </a:t>
            </a:r>
            <a:r>
              <a:rPr lang="pl-PL" err="1">
                <a:latin typeface="Arial"/>
                <a:cs typeface="Arial"/>
              </a:rPr>
              <a:t>completely</a:t>
            </a:r>
            <a:r>
              <a:rPr lang="pl-PL">
                <a:latin typeface="Arial"/>
                <a:cs typeface="Arial"/>
              </a:rPr>
              <a:t> out,</a:t>
            </a:r>
          </a:p>
          <a:p>
            <a:pPr marL="285750" indent="-285750" algn="ctr">
              <a:buFont typeface="Arial" panose="020B0604020202020204" pitchFamily="34" charset="0"/>
              <a:buChar char="•"/>
            </a:pPr>
            <a:endParaRPr lang="pl-PL">
              <a:solidFill>
                <a:srgbClr val="000000"/>
              </a:solidFill>
              <a:latin typeface="Calibri"/>
            </a:endParaRPr>
          </a:p>
        </p:txBody>
      </p:sp>
      <p:pic>
        <p:nvPicPr>
          <p:cNvPr id="7" name="Obraz 6"/>
          <p:cNvPicPr>
            <a:picLocks noChangeAspect="1"/>
          </p:cNvPicPr>
          <p:nvPr/>
        </p:nvPicPr>
        <p:blipFill>
          <a:blip r:embed="rId4" cstate="print"/>
          <a:stretch>
            <a:fillRect/>
          </a:stretch>
        </p:blipFill>
        <p:spPr>
          <a:xfrm>
            <a:off x="3506589" y="3838575"/>
            <a:ext cx="1765049" cy="2541298"/>
          </a:xfrm>
          <a:prstGeom prst="rect">
            <a:avLst/>
          </a:prstGeom>
        </p:spPr>
      </p:pic>
      <p:pic>
        <p:nvPicPr>
          <p:cNvPr id="8" name="Obraz 7"/>
          <p:cNvPicPr>
            <a:picLocks noChangeAspect="1"/>
          </p:cNvPicPr>
          <p:nvPr/>
        </p:nvPicPr>
        <p:blipFill>
          <a:blip r:embed="rId5" cstate="print"/>
          <a:stretch>
            <a:fillRect/>
          </a:stretch>
        </p:blipFill>
        <p:spPr>
          <a:xfrm>
            <a:off x="200177" y="4253230"/>
            <a:ext cx="3592757" cy="1795738"/>
          </a:xfrm>
          <a:prstGeom prst="rect">
            <a:avLst/>
          </a:prstGeom>
        </p:spPr>
      </p:pic>
    </p:spTree>
    <p:extLst>
      <p:ext uri="{BB962C8B-B14F-4D97-AF65-F5344CB8AC3E}">
        <p14:creationId xmlns:p14="http://schemas.microsoft.com/office/powerpoint/2010/main" xmlns="" val="3624311987"/>
      </p:ext>
    </p:extLst>
  </p:cSld>
  <p:clrMapOvr>
    <a:masterClrMapping/>
  </p:clrMapOvr>
  <p:transition>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cstate="print">
            <a:extLst/>
          </a:blip>
          <a:stretch>
            <a:fillRect t="-5000" b="-5000"/>
          </a:stretch>
        </a:blipFill>
        <a:effectLst/>
      </p:bgPr>
    </p:bg>
    <p:spTree>
      <p:nvGrpSpPr>
        <p:cNvPr id="1" name=""/>
        <p:cNvGrpSpPr/>
        <p:nvPr/>
      </p:nvGrpSpPr>
      <p:grpSpPr>
        <a:xfrm>
          <a:off x="0" y="0"/>
          <a:ext cx="0" cy="0"/>
          <a:chOff x="0" y="0"/>
          <a:chExt cx="0" cy="0"/>
        </a:xfrm>
      </p:grpSpPr>
      <p:sp>
        <p:nvSpPr>
          <p:cNvPr id="13" name="Prostokąt z rogami zaokrąglonymi po przekątnej 12"/>
          <p:cNvSpPr/>
          <p:nvPr/>
        </p:nvSpPr>
        <p:spPr>
          <a:xfrm>
            <a:off x="6496050" y="3886200"/>
            <a:ext cx="5010150" cy="1257300"/>
          </a:xfrm>
          <a:prstGeom prst="round2DiagRect">
            <a:avLst/>
          </a:prstGeom>
          <a:gradFill flip="none" rotWithShape="1">
            <a:gsLst>
              <a:gs pos="0">
                <a:srgbClr val="DDEBCF"/>
              </a:gs>
              <a:gs pos="50000">
                <a:srgbClr val="9CB86E"/>
              </a:gs>
              <a:gs pos="100000">
                <a:srgbClr val="156B13"/>
              </a:gs>
            </a:gsLst>
            <a:path path="circle">
              <a:fillToRect l="100000" t="100000"/>
            </a:path>
            <a:tileRect r="-100000" b="-100000"/>
          </a:gradFill>
          <a:ln w="76200">
            <a:solidFill>
              <a:schemeClr val="tx1">
                <a:alpha val="0"/>
              </a:schemeClr>
            </a:solidFill>
            <a:prstDash val="lgDash"/>
          </a:ln>
          <a:effectLst>
            <a:outerShdw blurRad="50800" dist="38100" dir="5400000" algn="t" rotWithShape="0">
              <a:prstClr val="black">
                <a:alpha val="40000"/>
              </a:prstClr>
            </a:outerShdw>
            <a:reflection blurRad="6350" stA="50000" endA="300" endPos="38500" dist="50800" dir="5400000" sy="-100000" algn="bl" rotWithShape="0"/>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2797" y="320911"/>
            <a:ext cx="4997575" cy="6099175"/>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ole tekstowe 7"/>
          <p:cNvSpPr txBox="1"/>
          <p:nvPr/>
        </p:nvSpPr>
        <p:spPr>
          <a:xfrm>
            <a:off x="428026" y="523875"/>
            <a:ext cx="4811297" cy="5355312"/>
          </a:xfrm>
          <a:prstGeom prst="rect">
            <a:avLst/>
          </a:prstGeom>
        </p:spPr>
        <p:txBody>
          <a:bodyPr rtlCol="0">
            <a:spAutoFit/>
          </a:bodyPr>
          <a:lstStyle/>
          <a:p>
            <a:pPr marL="285750" indent="-285750" algn="just">
              <a:buFont typeface="Arial" panose="020B0604020202020204" pitchFamily="34" charset="0"/>
              <a:buChar char="•"/>
            </a:pPr>
            <a:r>
              <a:rPr lang="pl-PL" err="1">
                <a:latin typeface="Arial"/>
                <a:cs typeface="Arial"/>
              </a:rPr>
              <a:t>burn</a:t>
            </a:r>
            <a:r>
              <a:rPr lang="pl-PL">
                <a:latin typeface="Arial"/>
                <a:cs typeface="Arial"/>
              </a:rPr>
              <a:t> </a:t>
            </a:r>
            <a:r>
              <a:rPr lang="pl-PL" err="1">
                <a:latin typeface="Arial"/>
                <a:cs typeface="Arial"/>
              </a:rPr>
              <a:t>piles</a:t>
            </a:r>
            <a:r>
              <a:rPr lang="pl-PL">
                <a:latin typeface="Arial"/>
                <a:cs typeface="Arial"/>
              </a:rPr>
              <a:t> </a:t>
            </a:r>
            <a:r>
              <a:rPr lang="pl-PL" err="1">
                <a:latin typeface="Arial"/>
                <a:cs typeface="Arial"/>
              </a:rPr>
              <a:t>are</a:t>
            </a:r>
            <a:r>
              <a:rPr lang="pl-PL">
                <a:latin typeface="Arial"/>
                <a:cs typeface="Arial"/>
              </a:rPr>
              <a:t> </a:t>
            </a:r>
            <a:r>
              <a:rPr lang="pl-PL" err="1">
                <a:latin typeface="Arial"/>
                <a:cs typeface="Arial"/>
              </a:rPr>
              <a:t>at</a:t>
            </a:r>
            <a:r>
              <a:rPr lang="pl-PL">
                <a:latin typeface="Arial"/>
                <a:cs typeface="Arial"/>
              </a:rPr>
              <a:t> </a:t>
            </a:r>
            <a:r>
              <a:rPr lang="pl-PL" err="1">
                <a:latin typeface="Arial"/>
                <a:cs typeface="Arial"/>
              </a:rPr>
              <a:t>least</a:t>
            </a:r>
            <a:r>
              <a:rPr lang="pl-PL">
                <a:latin typeface="Arial"/>
                <a:cs typeface="Arial"/>
              </a:rPr>
              <a:t> 50 </a:t>
            </a:r>
            <a:r>
              <a:rPr lang="pl-PL" err="1">
                <a:latin typeface="Arial"/>
                <a:cs typeface="Arial"/>
              </a:rPr>
              <a:t>feet</a:t>
            </a:r>
            <a:r>
              <a:rPr lang="pl-PL">
                <a:latin typeface="Arial"/>
                <a:cs typeface="Arial"/>
              </a:rPr>
              <a:t> from </a:t>
            </a:r>
            <a:r>
              <a:rPr lang="pl-PL" err="1">
                <a:latin typeface="Arial"/>
                <a:cs typeface="Arial"/>
              </a:rPr>
              <a:t>structures</a:t>
            </a:r>
            <a:r>
              <a:rPr lang="pl-PL">
                <a:latin typeface="Arial"/>
                <a:cs typeface="Arial"/>
              </a:rPr>
              <a:t> and 500 </a:t>
            </a:r>
            <a:r>
              <a:rPr lang="pl-PL" err="1">
                <a:latin typeface="Arial"/>
                <a:cs typeface="Arial"/>
              </a:rPr>
              <a:t>feet</a:t>
            </a:r>
            <a:r>
              <a:rPr lang="pl-PL">
                <a:latin typeface="Arial"/>
                <a:cs typeface="Arial"/>
              </a:rPr>
              <a:t> from </a:t>
            </a:r>
            <a:r>
              <a:rPr lang="pl-PL" err="1">
                <a:latin typeface="Arial"/>
                <a:cs typeface="Arial"/>
              </a:rPr>
              <a:t>any</a:t>
            </a:r>
            <a:r>
              <a:rPr lang="pl-PL">
                <a:latin typeface="Arial"/>
                <a:cs typeface="Arial"/>
              </a:rPr>
              <a:t> </a:t>
            </a:r>
            <a:r>
              <a:rPr lang="pl-PL" err="1">
                <a:latin typeface="Arial"/>
                <a:cs typeface="Arial"/>
              </a:rPr>
              <a:t>forest</a:t>
            </a:r>
            <a:r>
              <a:rPr lang="pl-PL">
                <a:latin typeface="Arial"/>
                <a:cs typeface="Arial"/>
              </a:rPr>
              <a:t> </a:t>
            </a:r>
            <a:r>
              <a:rPr lang="pl-PL" err="1">
                <a:latin typeface="Arial"/>
                <a:cs typeface="Arial"/>
              </a:rPr>
              <a:t>slash</a:t>
            </a:r>
            <a:r>
              <a:rPr lang="pl-PL">
                <a:latin typeface="Arial"/>
                <a:cs typeface="Arial"/>
              </a:rPr>
              <a:t>,</a:t>
            </a:r>
          </a:p>
          <a:p>
            <a:pPr marL="285750" indent="-285750" algn="just">
              <a:buFont typeface="Arial" panose="020B0604020202020204" pitchFamily="34" charset="0"/>
              <a:buChar char="•"/>
            </a:pPr>
            <a:r>
              <a:rPr lang="pl-PL">
                <a:latin typeface="Arial"/>
                <a:cs typeface="Arial"/>
              </a:rPr>
              <a:t>smoking </a:t>
            </a:r>
            <a:r>
              <a:rPr lang="pl-PL" err="1">
                <a:latin typeface="Arial"/>
                <a:cs typeface="Arial"/>
              </a:rPr>
              <a:t>should</a:t>
            </a:r>
            <a:r>
              <a:rPr lang="pl-PL">
                <a:latin typeface="Arial"/>
                <a:cs typeface="Arial"/>
              </a:rPr>
              <a:t> not be </a:t>
            </a:r>
            <a:r>
              <a:rPr lang="pl-PL" err="1">
                <a:latin typeface="Arial"/>
                <a:cs typeface="Arial"/>
              </a:rPr>
              <a:t>done</a:t>
            </a:r>
            <a:r>
              <a:rPr lang="pl-PL">
                <a:latin typeface="Arial"/>
                <a:cs typeface="Arial"/>
              </a:rPr>
              <a:t> </a:t>
            </a:r>
            <a:r>
              <a:rPr lang="pl-PL" err="1">
                <a:latin typeface="Arial"/>
                <a:cs typeface="Arial"/>
              </a:rPr>
              <a:t>while</a:t>
            </a:r>
            <a:r>
              <a:rPr lang="pl-PL">
                <a:latin typeface="Arial"/>
                <a:cs typeface="Arial"/>
              </a:rPr>
              <a:t> </a:t>
            </a:r>
            <a:r>
              <a:rPr lang="pl-PL" err="1">
                <a:latin typeface="Arial"/>
                <a:cs typeface="Arial"/>
              </a:rPr>
              <a:t>moving</a:t>
            </a:r>
            <a:r>
              <a:rPr lang="pl-PL">
                <a:latin typeface="Arial"/>
                <a:cs typeface="Arial"/>
              </a:rPr>
              <a:t> from one place to </a:t>
            </a:r>
            <a:r>
              <a:rPr lang="pl-PL" err="1">
                <a:latin typeface="Arial"/>
                <a:cs typeface="Arial"/>
              </a:rPr>
              <a:t>another</a:t>
            </a:r>
            <a:r>
              <a:rPr lang="pl-PL">
                <a:latin typeface="Arial"/>
                <a:cs typeface="Arial"/>
              </a:rPr>
              <a:t> in </a:t>
            </a:r>
            <a:r>
              <a:rPr lang="pl-PL" err="1">
                <a:latin typeface="Arial"/>
                <a:cs typeface="Arial"/>
              </a:rPr>
              <a:t>forest</a:t>
            </a:r>
            <a:r>
              <a:rPr lang="pl-PL">
                <a:latin typeface="Arial"/>
                <a:cs typeface="Arial"/>
              </a:rPr>
              <a:t> land. </a:t>
            </a:r>
            <a:r>
              <a:rPr lang="pl-PL" err="1">
                <a:latin typeface="Arial"/>
                <a:cs typeface="Arial"/>
              </a:rPr>
              <a:t>Make</a:t>
            </a:r>
            <a:r>
              <a:rPr lang="pl-PL">
                <a:latin typeface="Arial"/>
                <a:cs typeface="Arial"/>
              </a:rPr>
              <a:t> </a:t>
            </a:r>
            <a:r>
              <a:rPr lang="pl-PL" err="1">
                <a:latin typeface="Arial"/>
                <a:cs typeface="Arial"/>
              </a:rPr>
              <a:t>sure</a:t>
            </a:r>
            <a:r>
              <a:rPr lang="pl-PL">
                <a:latin typeface="Arial"/>
                <a:cs typeface="Arial"/>
              </a:rPr>
              <a:t> </a:t>
            </a:r>
            <a:r>
              <a:rPr lang="pl-PL" err="1">
                <a:latin typeface="Arial"/>
                <a:cs typeface="Arial"/>
              </a:rPr>
              <a:t>your</a:t>
            </a:r>
            <a:r>
              <a:rPr lang="pl-PL">
                <a:latin typeface="Arial"/>
                <a:cs typeface="Arial"/>
              </a:rPr>
              <a:t> </a:t>
            </a:r>
            <a:r>
              <a:rPr lang="pl-PL" err="1">
                <a:latin typeface="Arial"/>
                <a:cs typeface="Arial"/>
              </a:rPr>
              <a:t>butt</a:t>
            </a:r>
            <a:r>
              <a:rPr lang="pl-PL">
                <a:latin typeface="Arial"/>
                <a:cs typeface="Arial"/>
              </a:rPr>
              <a:t> </a:t>
            </a:r>
            <a:r>
              <a:rPr lang="pl-PL" err="1">
                <a:latin typeface="Arial"/>
                <a:cs typeface="Arial"/>
              </a:rPr>
              <a:t>is</a:t>
            </a:r>
            <a:r>
              <a:rPr lang="pl-PL">
                <a:latin typeface="Arial"/>
                <a:cs typeface="Arial"/>
              </a:rPr>
              <a:t> out - "</a:t>
            </a:r>
            <a:r>
              <a:rPr lang="pl-PL" err="1">
                <a:latin typeface="Arial"/>
                <a:cs typeface="Arial"/>
              </a:rPr>
              <a:t>dead</a:t>
            </a:r>
            <a:r>
              <a:rPr lang="pl-PL">
                <a:latin typeface="Arial"/>
                <a:cs typeface="Arial"/>
              </a:rPr>
              <a:t> out!",</a:t>
            </a:r>
          </a:p>
          <a:p>
            <a:pPr marL="285750" indent="-285750" algn="just">
              <a:buFont typeface="Arial" panose="020B0604020202020204" pitchFamily="34" charset="0"/>
              <a:buChar char="•"/>
            </a:pPr>
            <a:r>
              <a:rPr lang="pl-PL" err="1">
                <a:latin typeface="Arial"/>
                <a:cs typeface="Arial"/>
              </a:rPr>
              <a:t>power</a:t>
            </a:r>
            <a:r>
              <a:rPr lang="pl-PL">
                <a:latin typeface="Arial"/>
                <a:cs typeface="Arial"/>
              </a:rPr>
              <a:t> </a:t>
            </a:r>
            <a:r>
              <a:rPr lang="pl-PL" err="1">
                <a:latin typeface="Arial"/>
                <a:cs typeface="Arial"/>
              </a:rPr>
              <a:t>saws</a:t>
            </a:r>
            <a:r>
              <a:rPr lang="pl-PL">
                <a:latin typeface="Arial"/>
                <a:cs typeface="Arial"/>
              </a:rPr>
              <a:t> </a:t>
            </a:r>
            <a:r>
              <a:rPr lang="pl-PL" err="1">
                <a:latin typeface="Arial"/>
                <a:cs typeface="Arial"/>
              </a:rPr>
              <a:t>must</a:t>
            </a:r>
            <a:r>
              <a:rPr lang="pl-PL">
                <a:latin typeface="Arial"/>
                <a:cs typeface="Arial"/>
              </a:rPr>
              <a:t> </a:t>
            </a:r>
            <a:r>
              <a:rPr lang="pl-PL" err="1">
                <a:latin typeface="Arial"/>
                <a:cs typeface="Arial"/>
              </a:rPr>
              <a:t>have</a:t>
            </a:r>
            <a:r>
              <a:rPr lang="pl-PL">
                <a:latin typeface="Arial"/>
                <a:cs typeface="Arial"/>
              </a:rPr>
              <a:t> a </a:t>
            </a:r>
            <a:r>
              <a:rPr lang="pl-PL" err="1">
                <a:latin typeface="Arial"/>
                <a:cs typeface="Arial"/>
              </a:rPr>
              <a:t>proper</a:t>
            </a:r>
            <a:r>
              <a:rPr lang="pl-PL">
                <a:latin typeface="Arial"/>
                <a:cs typeface="Arial"/>
              </a:rPr>
              <a:t> </a:t>
            </a:r>
            <a:r>
              <a:rPr lang="pl-PL" err="1">
                <a:latin typeface="Arial"/>
                <a:cs typeface="Arial"/>
              </a:rPr>
              <a:t>muffler</a:t>
            </a:r>
            <a:r>
              <a:rPr lang="pl-PL">
                <a:latin typeface="Arial"/>
                <a:cs typeface="Arial"/>
              </a:rPr>
              <a:t> and be </a:t>
            </a:r>
            <a:r>
              <a:rPr lang="pl-PL" err="1">
                <a:latin typeface="Arial"/>
                <a:cs typeface="Arial"/>
              </a:rPr>
              <a:t>accompanied</a:t>
            </a:r>
            <a:r>
              <a:rPr lang="pl-PL">
                <a:latin typeface="Arial"/>
                <a:cs typeface="Arial"/>
              </a:rPr>
              <a:t> by a </a:t>
            </a:r>
            <a:r>
              <a:rPr lang="pl-PL" err="1">
                <a:latin typeface="Arial"/>
                <a:cs typeface="Arial"/>
              </a:rPr>
              <a:t>round</a:t>
            </a:r>
            <a:r>
              <a:rPr lang="pl-PL">
                <a:latin typeface="Arial"/>
                <a:cs typeface="Arial"/>
              </a:rPr>
              <a:t> point </a:t>
            </a:r>
            <a:r>
              <a:rPr lang="pl-PL" err="1">
                <a:latin typeface="Arial"/>
                <a:cs typeface="Arial"/>
              </a:rPr>
              <a:t>shovel</a:t>
            </a:r>
            <a:r>
              <a:rPr lang="pl-PL">
                <a:latin typeface="Arial"/>
                <a:cs typeface="Arial"/>
              </a:rPr>
              <a:t> </a:t>
            </a:r>
            <a:r>
              <a:rPr lang="pl-PL" err="1">
                <a:latin typeface="Arial"/>
                <a:cs typeface="Arial"/>
              </a:rPr>
              <a:t>or</a:t>
            </a:r>
            <a:r>
              <a:rPr lang="pl-PL">
                <a:latin typeface="Arial"/>
                <a:cs typeface="Arial"/>
              </a:rPr>
              <a:t> </a:t>
            </a:r>
            <a:r>
              <a:rPr lang="pl-PL" err="1">
                <a:latin typeface="Arial"/>
                <a:cs typeface="Arial"/>
              </a:rPr>
              <a:t>fire</a:t>
            </a:r>
            <a:r>
              <a:rPr lang="pl-PL">
                <a:latin typeface="Arial"/>
                <a:cs typeface="Arial"/>
              </a:rPr>
              <a:t> </a:t>
            </a:r>
            <a:r>
              <a:rPr lang="pl-PL" err="1">
                <a:latin typeface="Arial"/>
                <a:cs typeface="Arial"/>
              </a:rPr>
              <a:t>extinguisher</a:t>
            </a:r>
            <a:r>
              <a:rPr lang="pl-PL">
                <a:latin typeface="Arial"/>
                <a:cs typeface="Arial"/>
              </a:rPr>
              <a:t>,</a:t>
            </a:r>
          </a:p>
          <a:p>
            <a:pPr marL="285750" indent="-285750" algn="just">
              <a:buFont typeface="Arial" panose="020B0604020202020204" pitchFamily="34" charset="0"/>
              <a:buChar char="•"/>
            </a:pPr>
            <a:r>
              <a:rPr lang="pl-PL" err="1">
                <a:latin typeface="Arial"/>
                <a:cs typeface="Arial"/>
              </a:rPr>
              <a:t>cars</a:t>
            </a:r>
            <a:r>
              <a:rPr lang="pl-PL">
                <a:latin typeface="Arial"/>
                <a:cs typeface="Arial"/>
              </a:rPr>
              <a:t>, trucks and </a:t>
            </a:r>
            <a:r>
              <a:rPr lang="pl-PL" err="1">
                <a:latin typeface="Arial"/>
                <a:cs typeface="Arial"/>
              </a:rPr>
              <a:t>machinery</a:t>
            </a:r>
            <a:r>
              <a:rPr lang="pl-PL">
                <a:latin typeface="Arial"/>
                <a:cs typeface="Arial"/>
              </a:rPr>
              <a:t> </a:t>
            </a:r>
            <a:r>
              <a:rPr lang="pl-PL" err="1">
                <a:latin typeface="Arial"/>
                <a:cs typeface="Arial"/>
              </a:rPr>
              <a:t>must</a:t>
            </a:r>
            <a:r>
              <a:rPr lang="pl-PL">
                <a:latin typeface="Arial"/>
                <a:cs typeface="Arial"/>
              </a:rPr>
              <a:t> </a:t>
            </a:r>
            <a:r>
              <a:rPr lang="pl-PL" err="1">
                <a:latin typeface="Arial"/>
                <a:cs typeface="Arial"/>
              </a:rPr>
              <a:t>have</a:t>
            </a:r>
            <a:r>
              <a:rPr lang="pl-PL">
                <a:latin typeface="Arial"/>
                <a:cs typeface="Arial"/>
              </a:rPr>
              <a:t> </a:t>
            </a:r>
            <a:r>
              <a:rPr lang="pl-PL" err="1">
                <a:latin typeface="Arial"/>
                <a:cs typeface="Arial"/>
              </a:rPr>
              <a:t>proper</a:t>
            </a:r>
            <a:r>
              <a:rPr lang="pl-PL">
                <a:latin typeface="Arial"/>
                <a:cs typeface="Arial"/>
              </a:rPr>
              <a:t> </a:t>
            </a:r>
            <a:r>
              <a:rPr lang="pl-PL" err="1">
                <a:latin typeface="Arial"/>
                <a:cs typeface="Arial"/>
              </a:rPr>
              <a:t>exhaust</a:t>
            </a:r>
            <a:r>
              <a:rPr lang="pl-PL">
                <a:latin typeface="Arial"/>
                <a:cs typeface="Arial"/>
              </a:rPr>
              <a:t> </a:t>
            </a:r>
            <a:r>
              <a:rPr lang="pl-PL" err="1">
                <a:latin typeface="Arial"/>
                <a:cs typeface="Arial"/>
              </a:rPr>
              <a:t>systems</a:t>
            </a:r>
            <a:r>
              <a:rPr lang="pl-PL">
                <a:latin typeface="Arial"/>
                <a:cs typeface="Arial"/>
              </a:rPr>
              <a:t> </a:t>
            </a:r>
            <a:r>
              <a:rPr lang="pl-PL" err="1">
                <a:latin typeface="Arial"/>
                <a:cs typeface="Arial"/>
              </a:rPr>
              <a:t>when</a:t>
            </a:r>
            <a:r>
              <a:rPr lang="pl-PL">
                <a:latin typeface="Arial"/>
                <a:cs typeface="Arial"/>
              </a:rPr>
              <a:t> </a:t>
            </a:r>
            <a:r>
              <a:rPr lang="pl-PL" err="1">
                <a:latin typeface="Arial"/>
                <a:cs typeface="Arial"/>
              </a:rPr>
              <a:t>operated</a:t>
            </a:r>
            <a:r>
              <a:rPr lang="pl-PL">
                <a:latin typeface="Arial"/>
                <a:cs typeface="Arial"/>
              </a:rPr>
              <a:t> in </a:t>
            </a:r>
            <a:r>
              <a:rPr lang="pl-PL" err="1">
                <a:latin typeface="Arial"/>
                <a:cs typeface="Arial"/>
              </a:rPr>
              <a:t>or</a:t>
            </a:r>
            <a:r>
              <a:rPr lang="pl-PL">
                <a:latin typeface="Arial"/>
                <a:cs typeface="Arial"/>
              </a:rPr>
              <a:t> </a:t>
            </a:r>
            <a:r>
              <a:rPr lang="pl-PL" err="1">
                <a:latin typeface="Arial"/>
                <a:cs typeface="Arial"/>
              </a:rPr>
              <a:t>near</a:t>
            </a:r>
            <a:r>
              <a:rPr lang="pl-PL">
                <a:latin typeface="Arial"/>
                <a:cs typeface="Arial"/>
              </a:rPr>
              <a:t> </a:t>
            </a:r>
            <a:r>
              <a:rPr lang="pl-PL" err="1">
                <a:latin typeface="Arial"/>
                <a:cs typeface="Arial"/>
              </a:rPr>
              <a:t>forest</a:t>
            </a:r>
            <a:r>
              <a:rPr lang="pl-PL">
                <a:latin typeface="Arial"/>
                <a:cs typeface="Arial"/>
              </a:rPr>
              <a:t> land. Exhaust </a:t>
            </a:r>
            <a:r>
              <a:rPr lang="pl-PL" err="1">
                <a:latin typeface="Arial"/>
                <a:cs typeface="Arial"/>
              </a:rPr>
              <a:t>spark</a:t>
            </a:r>
            <a:r>
              <a:rPr lang="pl-PL">
                <a:latin typeface="Arial"/>
                <a:cs typeface="Arial"/>
              </a:rPr>
              <a:t> </a:t>
            </a:r>
            <a:r>
              <a:rPr lang="pl-PL" err="1">
                <a:latin typeface="Arial"/>
                <a:cs typeface="Arial"/>
              </a:rPr>
              <a:t>arresters</a:t>
            </a:r>
            <a:r>
              <a:rPr lang="pl-PL">
                <a:latin typeface="Arial"/>
                <a:cs typeface="Arial"/>
              </a:rPr>
              <a:t> </a:t>
            </a:r>
            <a:r>
              <a:rPr lang="pl-PL" err="1">
                <a:latin typeface="Arial"/>
                <a:cs typeface="Arial"/>
              </a:rPr>
              <a:t>are</a:t>
            </a:r>
            <a:r>
              <a:rPr lang="pl-PL">
                <a:latin typeface="Arial"/>
                <a:cs typeface="Arial"/>
              </a:rPr>
              <a:t> a </a:t>
            </a:r>
            <a:r>
              <a:rPr lang="pl-PL" err="1">
                <a:latin typeface="Arial"/>
                <a:cs typeface="Arial"/>
              </a:rPr>
              <a:t>requirement</a:t>
            </a:r>
            <a:r>
              <a:rPr lang="pl-PL">
                <a:latin typeface="Arial"/>
                <a:cs typeface="Arial"/>
              </a:rPr>
              <a:t> on </a:t>
            </a:r>
            <a:r>
              <a:rPr lang="pl-PL" err="1">
                <a:latin typeface="Arial"/>
                <a:cs typeface="Arial"/>
              </a:rPr>
              <a:t>certain</a:t>
            </a:r>
            <a:r>
              <a:rPr lang="pl-PL">
                <a:latin typeface="Arial"/>
                <a:cs typeface="Arial"/>
              </a:rPr>
              <a:t> </a:t>
            </a:r>
            <a:r>
              <a:rPr lang="pl-PL" err="1">
                <a:latin typeface="Arial"/>
                <a:cs typeface="Arial"/>
              </a:rPr>
              <a:t>machines</a:t>
            </a:r>
            <a:r>
              <a:rPr lang="pl-PL">
                <a:latin typeface="Arial"/>
                <a:cs typeface="Arial"/>
              </a:rPr>
              <a:t>,</a:t>
            </a:r>
          </a:p>
          <a:p>
            <a:pPr marL="285750" indent="-285750" algn="just">
              <a:buFont typeface="Arial" panose="020B0604020202020204" pitchFamily="34" charset="0"/>
              <a:buChar char="•"/>
            </a:pPr>
            <a:r>
              <a:rPr lang="pl-PL" err="1">
                <a:latin typeface="Arial"/>
                <a:cs typeface="Arial"/>
              </a:rPr>
              <a:t>know</a:t>
            </a:r>
            <a:r>
              <a:rPr lang="pl-PL">
                <a:latin typeface="Arial"/>
                <a:cs typeface="Arial"/>
              </a:rPr>
              <a:t> </a:t>
            </a:r>
            <a:r>
              <a:rPr lang="pl-PL" err="1">
                <a:latin typeface="Arial"/>
                <a:cs typeface="Arial"/>
              </a:rPr>
              <a:t>your</a:t>
            </a:r>
            <a:r>
              <a:rPr lang="pl-PL">
                <a:latin typeface="Arial"/>
                <a:cs typeface="Arial"/>
              </a:rPr>
              <a:t> </a:t>
            </a:r>
            <a:r>
              <a:rPr lang="pl-PL" err="1">
                <a:latin typeface="Arial"/>
                <a:cs typeface="Arial"/>
              </a:rPr>
              <a:t>local</a:t>
            </a:r>
            <a:r>
              <a:rPr lang="pl-PL">
                <a:latin typeface="Arial"/>
                <a:cs typeface="Arial"/>
              </a:rPr>
              <a:t> </a:t>
            </a:r>
            <a:r>
              <a:rPr lang="pl-PL" err="1">
                <a:latin typeface="Arial"/>
                <a:cs typeface="Arial"/>
              </a:rPr>
              <a:t>emergency</a:t>
            </a:r>
            <a:r>
              <a:rPr lang="pl-PL">
                <a:latin typeface="Arial"/>
                <a:cs typeface="Arial"/>
              </a:rPr>
              <a:t> </a:t>
            </a:r>
            <a:r>
              <a:rPr lang="pl-PL" err="1">
                <a:latin typeface="Arial"/>
                <a:cs typeface="Arial"/>
              </a:rPr>
              <a:t>telephone</a:t>
            </a:r>
            <a:r>
              <a:rPr lang="pl-PL">
                <a:latin typeface="Arial"/>
                <a:cs typeface="Arial"/>
              </a:rPr>
              <a:t> </a:t>
            </a:r>
            <a:r>
              <a:rPr lang="pl-PL" err="1">
                <a:latin typeface="Arial"/>
                <a:cs typeface="Arial"/>
              </a:rPr>
              <a:t>number</a:t>
            </a:r>
            <a:r>
              <a:rPr lang="pl-PL">
                <a:latin typeface="Arial"/>
                <a:cs typeface="Arial"/>
              </a:rPr>
              <a:t> </a:t>
            </a:r>
            <a:r>
              <a:rPr lang="pl-PL" err="1">
                <a:latin typeface="Arial"/>
                <a:cs typeface="Arial"/>
              </a:rPr>
              <a:t>if</a:t>
            </a:r>
            <a:r>
              <a:rPr lang="pl-PL">
                <a:latin typeface="Arial"/>
                <a:cs typeface="Arial"/>
              </a:rPr>
              <a:t> a </a:t>
            </a:r>
            <a:r>
              <a:rPr lang="pl-PL" err="1">
                <a:latin typeface="Arial"/>
                <a:cs typeface="Arial"/>
              </a:rPr>
              <a:t>fire</a:t>
            </a:r>
            <a:r>
              <a:rPr lang="pl-PL">
                <a:latin typeface="Arial"/>
                <a:cs typeface="Arial"/>
              </a:rPr>
              <a:t> </a:t>
            </a:r>
            <a:r>
              <a:rPr lang="pl-PL" err="1">
                <a:latin typeface="Arial"/>
                <a:cs typeface="Arial"/>
              </a:rPr>
              <a:t>becomes</a:t>
            </a:r>
            <a:r>
              <a:rPr lang="pl-PL">
                <a:latin typeface="Arial"/>
                <a:cs typeface="Arial"/>
              </a:rPr>
              <a:t> </a:t>
            </a:r>
            <a:r>
              <a:rPr lang="pl-PL" err="1">
                <a:latin typeface="Arial"/>
                <a:cs typeface="Arial"/>
              </a:rPr>
              <a:t>uncontrollable</a:t>
            </a:r>
            <a:r>
              <a:rPr lang="pl-PL">
                <a:latin typeface="Arial"/>
                <a:cs typeface="Arial"/>
              </a:rPr>
              <a:t>.</a:t>
            </a:r>
          </a:p>
          <a:p>
            <a:pPr marL="285750" indent="-285750" algn="just">
              <a:buFont typeface="Arial" panose="020B0604020202020204" pitchFamily="34" charset="0"/>
              <a:buChar char="•"/>
            </a:pPr>
            <a:endParaRPr lang="pl-PL">
              <a:latin typeface="Arial"/>
              <a:cs typeface="Arial"/>
            </a:endParaRPr>
          </a:p>
          <a:p>
            <a:pPr marL="285750" indent="-285750" algn="just">
              <a:buFont typeface="Arial" panose="020B0604020202020204" pitchFamily="34" charset="0"/>
              <a:buChar char="•"/>
            </a:pPr>
            <a:endParaRPr lang="pl-PL">
              <a:latin typeface="Arial"/>
              <a:cs typeface="Arial"/>
            </a:endParaRPr>
          </a:p>
          <a:p>
            <a:pPr marL="285750" indent="-285750" algn="just">
              <a:buFont typeface="Arial" panose="020B0604020202020204" pitchFamily="34" charset="0"/>
              <a:buChar char="•"/>
            </a:pPr>
            <a:endParaRPr lang="pl-PL">
              <a:latin typeface="Arial"/>
              <a:cs typeface="Arial"/>
            </a:endParaRPr>
          </a:p>
          <a:p>
            <a:pPr marL="285750" indent="-285750" algn="just">
              <a:buFont typeface="Arial" panose="020B0604020202020204" pitchFamily="34" charset="0"/>
              <a:buChar char="•"/>
            </a:pPr>
            <a:endParaRPr lang="pl-PL">
              <a:latin typeface="Arial"/>
              <a:cs typeface="Arial"/>
            </a:endParaRPr>
          </a:p>
        </p:txBody>
      </p:sp>
      <p:pic>
        <p:nvPicPr>
          <p:cNvPr id="9" name="Obraz 8"/>
          <p:cNvPicPr>
            <a:picLocks noChangeAspect="1"/>
          </p:cNvPicPr>
          <p:nvPr/>
        </p:nvPicPr>
        <p:blipFill>
          <a:blip r:embed="rId5" cstate="print"/>
          <a:stretch>
            <a:fillRect/>
          </a:stretch>
        </p:blipFill>
        <p:spPr>
          <a:xfrm>
            <a:off x="749233" y="4572000"/>
            <a:ext cx="4402614" cy="1734300"/>
          </a:xfrm>
          <a:prstGeom prst="rect">
            <a:avLst/>
          </a:prstGeom>
        </p:spPr>
      </p:pic>
      <p:sp>
        <p:nvSpPr>
          <p:cNvPr id="12" name="pole tekstowe 11"/>
          <p:cNvSpPr txBox="1"/>
          <p:nvPr/>
        </p:nvSpPr>
        <p:spPr>
          <a:xfrm>
            <a:off x="6453282" y="4137351"/>
            <a:ext cx="5013352" cy="646331"/>
          </a:xfrm>
          <a:prstGeom prst="rect">
            <a:avLst/>
          </a:prstGeom>
        </p:spPr>
        <p:txBody>
          <a:bodyPr rtlCol="0">
            <a:spAutoFit/>
          </a:bodyPr>
          <a:lstStyle/>
          <a:p>
            <a:pPr algn="ctr"/>
            <a:r>
              <a:rPr lang="pl-PL" b="1" i="1" err="1"/>
              <a:t>Don't</a:t>
            </a:r>
            <a:r>
              <a:rPr lang="pl-PL" b="1" i="1"/>
              <a:t> be a </a:t>
            </a:r>
            <a:r>
              <a:rPr lang="pl-PL" b="1" i="1" err="1"/>
              <a:t>Dummy</a:t>
            </a:r>
            <a:r>
              <a:rPr lang="pl-PL" b="1" i="1"/>
              <a:t> - </a:t>
            </a:r>
            <a:r>
              <a:rPr lang="pl-PL" b="1" i="1" err="1"/>
              <a:t>Prevent</a:t>
            </a:r>
            <a:r>
              <a:rPr lang="pl-PL" b="1" i="1"/>
              <a:t> </a:t>
            </a:r>
            <a:r>
              <a:rPr lang="pl-PL" b="1" i="1" err="1"/>
              <a:t>Forest</a:t>
            </a:r>
            <a:r>
              <a:rPr lang="pl-PL" b="1" i="1"/>
              <a:t> </a:t>
            </a:r>
            <a:r>
              <a:rPr lang="pl-PL" b="1" i="1" err="1"/>
              <a:t>Fires</a:t>
            </a:r>
            <a:r>
              <a:rPr lang="pl-PL" b="1" i="1"/>
              <a:t> </a:t>
            </a:r>
            <a:r>
              <a:rPr lang="pl-PL" b="1" i="1" err="1"/>
              <a:t>with</a:t>
            </a:r>
            <a:r>
              <a:rPr lang="pl-PL" b="1" i="1"/>
              <a:t> </a:t>
            </a:r>
            <a:r>
              <a:rPr lang="pl-PL" b="1" i="1" err="1"/>
              <a:t>Smokey</a:t>
            </a:r>
            <a:r>
              <a:rPr lang="pl-PL" b="1" i="1"/>
              <a:t> Bear &amp; His </a:t>
            </a:r>
            <a:r>
              <a:rPr lang="pl-PL" b="1" i="1" err="1"/>
              <a:t>Dummy</a:t>
            </a:r>
            <a:endParaRPr lang="pl-PL" b="1" i="1"/>
          </a:p>
        </p:txBody>
      </p:sp>
      <p:pic>
        <p:nvPicPr>
          <p:cNvPr id="2" name="Obraz 1"/>
          <p:cNvPicPr>
            <a:picLocks noRot="1" noChangeAspect="1"/>
          </p:cNvPicPr>
          <p:nvPr>
            <a:videoFile r:link="rId1"/>
          </p:nvPr>
        </p:nvPicPr>
        <p:blipFill>
          <a:blip r:embed="rId6" cstate="print"/>
          <a:stretch>
            <a:fillRect/>
          </a:stretch>
        </p:blipFill>
        <p:spPr>
          <a:xfrm>
            <a:off x="6638925" y="857250"/>
            <a:ext cx="4666723" cy="2685408"/>
          </a:xfrm>
          <a:prstGeom prst="rect">
            <a:avLst/>
          </a:prstGeom>
        </p:spPr>
      </p:pic>
    </p:spTree>
    <p:extLst>
      <p:ext uri="{BB962C8B-B14F-4D97-AF65-F5344CB8AC3E}">
        <p14:creationId xmlns:p14="http://schemas.microsoft.com/office/powerpoint/2010/main" xmlns="" val="1364854918"/>
      </p:ext>
    </p:extLst>
  </p:cSld>
  <p:clrMapOvr>
    <a:masterClrMapping/>
  </p:clrMapOvr>
  <p:transition>
    <p:blinds/>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5" name="Symbol zastępczy zawartości 4" descr="pozar01-Rudy.jpg"/>
          <p:cNvPicPr>
            <a:picLocks noGrp="1" noChangeAspect="1"/>
          </p:cNvPicPr>
          <p:nvPr>
            <p:ph sz="half" idx="2"/>
          </p:nvPr>
        </p:nvPicPr>
        <p:blipFill rotWithShape="1">
          <a:blip r:embed="rId3" cstate="print"/>
          <a:srcRect t="6639"/>
          <a:stretch/>
        </p:blipFill>
        <p:spPr>
          <a:xfrm>
            <a:off x="20" y="10"/>
            <a:ext cx="12191980" cy="6857990"/>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p:cNvSpPr>
            <a:spLocks noGrp="1"/>
          </p:cNvSpPr>
          <p:nvPr>
            <p:ph sz="half" idx="1"/>
          </p:nvPr>
        </p:nvSpPr>
        <p:spPr>
          <a:xfrm>
            <a:off x="584585" y="2474188"/>
            <a:ext cx="3764826" cy="3773010"/>
          </a:xfrm>
        </p:spPr>
        <p:txBody>
          <a:bodyPr vert="horz" lIns="91440" tIns="45720" rIns="91440" bIns="45720" rtlCol="0" anchor="t">
            <a:normAutofit/>
          </a:bodyPr>
          <a:lstStyle/>
          <a:p>
            <a:pPr marL="0" indent="0" algn="just">
              <a:buNone/>
            </a:pPr>
            <a:r>
              <a:rPr lang="pl-PL" sz="1800"/>
              <a:t>	</a:t>
            </a:r>
            <a:r>
              <a:rPr lang="pl-PL" sz="1800" err="1"/>
              <a:t>The</a:t>
            </a:r>
            <a:r>
              <a:rPr lang="pl-PL" sz="1800"/>
              <a:t> </a:t>
            </a:r>
            <a:r>
              <a:rPr lang="pl-PL" sz="1800" err="1"/>
              <a:t>fire</a:t>
            </a:r>
            <a:r>
              <a:rPr lang="pl-PL" sz="1800"/>
              <a:t> </a:t>
            </a:r>
            <a:r>
              <a:rPr lang="pl-PL" sz="1800" err="1"/>
              <a:t>took</a:t>
            </a:r>
            <a:r>
              <a:rPr lang="pl-PL" sz="1800"/>
              <a:t> place </a:t>
            </a:r>
            <a:r>
              <a:rPr lang="pl-PL" sz="1800" err="1"/>
              <a:t>in</a:t>
            </a:r>
            <a:r>
              <a:rPr lang="pl-PL" sz="1800"/>
              <a:t> Kuźnia Raciborska (</a:t>
            </a:r>
            <a:r>
              <a:rPr lang="pl-PL" sz="1800" err="1"/>
              <a:t>South</a:t>
            </a:r>
            <a:r>
              <a:rPr lang="pl-PL" sz="1800"/>
              <a:t> Poland) </a:t>
            </a:r>
            <a:r>
              <a:rPr lang="pl-PL" sz="1800" err="1"/>
              <a:t>in</a:t>
            </a:r>
            <a:r>
              <a:rPr lang="pl-PL" sz="1800"/>
              <a:t> August 1992. </a:t>
            </a:r>
            <a:r>
              <a:rPr lang="pl-PL" sz="1800" err="1"/>
              <a:t>Probably</a:t>
            </a:r>
            <a:r>
              <a:rPr lang="pl-PL" sz="1800"/>
              <a:t> </a:t>
            </a:r>
            <a:r>
              <a:rPr lang="pl-PL" sz="1800" err="1"/>
              <a:t>the</a:t>
            </a:r>
            <a:r>
              <a:rPr lang="pl-PL" sz="1800"/>
              <a:t> </a:t>
            </a:r>
            <a:r>
              <a:rPr lang="pl-PL" sz="1800" err="1"/>
              <a:t>cause</a:t>
            </a:r>
            <a:r>
              <a:rPr lang="pl-PL" sz="1800"/>
              <a:t> of </a:t>
            </a:r>
            <a:r>
              <a:rPr lang="pl-PL" sz="1800" err="1"/>
              <a:t>the</a:t>
            </a:r>
            <a:r>
              <a:rPr lang="pl-PL" sz="1800"/>
              <a:t> </a:t>
            </a:r>
            <a:r>
              <a:rPr lang="pl-PL" sz="1800" err="1"/>
              <a:t>fire</a:t>
            </a:r>
            <a:r>
              <a:rPr lang="pl-PL" sz="1800"/>
              <a:t> was </a:t>
            </a:r>
            <a:r>
              <a:rPr lang="pl-PL" sz="1800" err="1"/>
              <a:t>the</a:t>
            </a:r>
            <a:r>
              <a:rPr lang="pl-PL" sz="1800"/>
              <a:t> </a:t>
            </a:r>
            <a:r>
              <a:rPr lang="pl-PL" sz="1800" err="1"/>
              <a:t>spark</a:t>
            </a:r>
            <a:r>
              <a:rPr lang="pl-PL" sz="1800"/>
              <a:t> </a:t>
            </a:r>
            <a:r>
              <a:rPr lang="pl-PL" sz="1800" err="1"/>
              <a:t>from</a:t>
            </a:r>
            <a:r>
              <a:rPr lang="pl-PL" sz="1800"/>
              <a:t> </a:t>
            </a:r>
            <a:r>
              <a:rPr lang="pl-PL" sz="1800" err="1"/>
              <a:t>the</a:t>
            </a:r>
            <a:r>
              <a:rPr lang="pl-PL" sz="1800"/>
              <a:t> </a:t>
            </a:r>
            <a:r>
              <a:rPr lang="pl-PL" sz="1800" err="1"/>
              <a:t>wills</a:t>
            </a:r>
            <a:r>
              <a:rPr lang="pl-PL" sz="1800"/>
              <a:t> of stoping </a:t>
            </a:r>
            <a:r>
              <a:rPr lang="pl-PL" sz="1800" err="1"/>
              <a:t>train</a:t>
            </a:r>
            <a:r>
              <a:rPr lang="pl-PL" sz="1800"/>
              <a:t>. </a:t>
            </a:r>
            <a:r>
              <a:rPr lang="pl-PL" sz="1800" err="1"/>
              <a:t>The</a:t>
            </a:r>
            <a:r>
              <a:rPr lang="pl-PL" sz="1800"/>
              <a:t> </a:t>
            </a:r>
            <a:r>
              <a:rPr lang="pl-PL" sz="1800" err="1"/>
              <a:t>weather</a:t>
            </a:r>
            <a:r>
              <a:rPr lang="pl-PL" sz="1800"/>
              <a:t> was </a:t>
            </a:r>
            <a:r>
              <a:rPr lang="pl-PL" sz="1800" err="1"/>
              <a:t>very</a:t>
            </a:r>
            <a:r>
              <a:rPr lang="pl-PL" sz="1800"/>
              <a:t> </a:t>
            </a:r>
            <a:r>
              <a:rPr lang="pl-PL" sz="1800" err="1"/>
              <a:t>favorable</a:t>
            </a:r>
            <a:r>
              <a:rPr lang="pl-PL" sz="1800"/>
              <a:t> </a:t>
            </a:r>
            <a:r>
              <a:rPr lang="pl-PL" sz="1800" err="1"/>
              <a:t>the</a:t>
            </a:r>
            <a:r>
              <a:rPr lang="pl-PL" sz="1800"/>
              <a:t> </a:t>
            </a:r>
            <a:r>
              <a:rPr lang="pl-PL" sz="1800" err="1"/>
              <a:t>temperature</a:t>
            </a:r>
            <a:r>
              <a:rPr lang="pl-PL" sz="1800"/>
              <a:t> was </a:t>
            </a:r>
            <a:r>
              <a:rPr lang="pl-PL" sz="1800" err="1"/>
              <a:t>about</a:t>
            </a:r>
            <a:r>
              <a:rPr lang="pl-PL" sz="1800"/>
              <a:t> 30 C, </a:t>
            </a:r>
            <a:r>
              <a:rPr lang="pl-PL" sz="1800" err="1"/>
              <a:t>blew</a:t>
            </a:r>
            <a:r>
              <a:rPr lang="pl-PL" sz="1800"/>
              <a:t> </a:t>
            </a:r>
            <a:r>
              <a:rPr lang="pl-PL" sz="1800" err="1"/>
              <a:t>strong</a:t>
            </a:r>
            <a:r>
              <a:rPr lang="pl-PL" sz="1800"/>
              <a:t> wind and </a:t>
            </a:r>
            <a:r>
              <a:rPr lang="pl-PL" sz="1800" err="1"/>
              <a:t>the</a:t>
            </a:r>
            <a:r>
              <a:rPr lang="pl-PL" sz="1800"/>
              <a:t> </a:t>
            </a:r>
            <a:r>
              <a:rPr lang="pl-PL" sz="1800" err="1"/>
              <a:t>graund</a:t>
            </a:r>
            <a:r>
              <a:rPr lang="pl-PL" sz="1800"/>
              <a:t> was </a:t>
            </a:r>
            <a:r>
              <a:rPr lang="pl-PL" sz="1800" err="1"/>
              <a:t>dry</a:t>
            </a:r>
            <a:r>
              <a:rPr lang="pl-PL" sz="1800"/>
              <a:t>. In </a:t>
            </a:r>
            <a:r>
              <a:rPr lang="pl-PL" sz="1800" err="1"/>
              <a:t>firefighting</a:t>
            </a:r>
            <a:r>
              <a:rPr lang="pl-PL" sz="1800"/>
              <a:t> action </a:t>
            </a:r>
            <a:r>
              <a:rPr lang="pl-PL" sz="1800" err="1"/>
              <a:t>took</a:t>
            </a:r>
            <a:r>
              <a:rPr lang="pl-PL" sz="1800"/>
              <a:t> part </a:t>
            </a:r>
            <a:r>
              <a:rPr lang="pl-PL" sz="1800" err="1"/>
              <a:t>around</a:t>
            </a:r>
            <a:r>
              <a:rPr lang="pl-PL" sz="1800"/>
              <a:t> 10 000 </a:t>
            </a:r>
            <a:r>
              <a:rPr lang="pl-PL" sz="1800" err="1"/>
              <a:t>people</a:t>
            </a:r>
            <a:r>
              <a:rPr lang="pl-PL" sz="1800"/>
              <a:t>.</a:t>
            </a:r>
            <a:endParaRPr lang="en-US" sz="1800"/>
          </a:p>
        </p:txBody>
      </p:sp>
      <p:sp>
        <p:nvSpPr>
          <p:cNvPr id="7" name="Prostokąt 6"/>
          <p:cNvSpPr/>
          <p:nvPr/>
        </p:nvSpPr>
        <p:spPr>
          <a:xfrm>
            <a:off x="290451" y="471785"/>
            <a:ext cx="4433949" cy="206210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l-PL" sz="3200" b="1" cap="none" spc="5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pl-PL" sz="3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pl-PL" sz="3200" b="1" cap="none" spc="5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biggest</a:t>
            </a:r>
            <a:r>
              <a:rPr lang="pl-PL" sz="3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pl-PL" sz="3200" b="1" cap="none" spc="5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forest</a:t>
            </a:r>
            <a:r>
              <a:rPr lang="pl-PL" sz="3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pl-PL" sz="3200" b="1" cap="none" spc="5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fire</a:t>
            </a:r>
            <a:r>
              <a:rPr lang="pl-PL" sz="3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pl-PL" sz="3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 </a:t>
            </a:r>
            <a:r>
              <a:rPr lang="pl-PL" sz="3200" b="1" cap="none" spc="5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Eastern</a:t>
            </a:r>
            <a:r>
              <a:rPr lang="pl-PL" sz="32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Europe and Center Europe </a:t>
            </a:r>
            <a:r>
              <a:rPr lang="pl-PL" sz="3200" b="1" spc="5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after</a:t>
            </a:r>
            <a:r>
              <a:rPr lang="pl-PL" sz="32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pl-PL" sz="3200" b="1" spc="5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pl-PL" sz="32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pl-PL" sz="3200" b="1" spc="5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second</a:t>
            </a:r>
            <a:r>
              <a:rPr lang="pl-PL" sz="32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pl-PL" sz="3200" b="1" spc="5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world</a:t>
            </a:r>
            <a:r>
              <a:rPr lang="pl-PL" sz="32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war</a:t>
            </a:r>
            <a:endParaRPr lang="pl-PL" sz="3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194" name="Picture 2" descr="z12355089Q,Sierpien-1992-r---pozar-w-Kuzni-Raciborskiej.jpg"/>
          <p:cNvPicPr>
            <a:picLocks noChangeAspect="1" noChangeArrowheads="1"/>
          </p:cNvPicPr>
          <p:nvPr/>
        </p:nvPicPr>
        <p:blipFill>
          <a:blip r:embed="rId4" cstate="print"/>
          <a:srcRect/>
          <a:stretch>
            <a:fillRect/>
          </a:stretch>
        </p:blipFill>
        <p:spPr bwMode="auto">
          <a:xfrm>
            <a:off x="2971800" y="4900611"/>
            <a:ext cx="1314450" cy="829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8" name="Picture 6" descr="Spalone wozy bojowe.jpg"/>
          <p:cNvPicPr>
            <a:picLocks noChangeAspect="1" noChangeArrowheads="1"/>
          </p:cNvPicPr>
          <p:nvPr/>
        </p:nvPicPr>
        <p:blipFill>
          <a:blip r:embed="rId5" cstate="print"/>
          <a:srcRect/>
          <a:stretch>
            <a:fillRect/>
          </a:stretch>
        </p:blipFill>
        <p:spPr bwMode="auto">
          <a:xfrm>
            <a:off x="746125" y="4926012"/>
            <a:ext cx="1282700" cy="788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4164655233"/>
      </p:ext>
    </p:extLst>
  </p:cSld>
  <p:clrMapOvr>
    <a:masterClrMapping/>
  </p:clrMapOvr>
  <p:transition>
    <p:plu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38200" y="1597025"/>
            <a:ext cx="10515600" cy="4351338"/>
          </a:xfrm>
        </p:spPr>
        <p:txBody>
          <a:bodyPr vert="horz" lIns="91440" tIns="45720" rIns="91440" bIns="45720" rtlCol="0" anchor="t">
            <a:normAutofit fontScale="55000" lnSpcReduction="20000"/>
          </a:bodyPr>
          <a:lstStyle/>
          <a:p>
            <a:r>
              <a:rPr lang="pl-PL" sz="2900"/>
              <a:t>Karol </a:t>
            </a:r>
            <a:r>
              <a:rPr lang="pl-PL" sz="2900" err="1"/>
              <a:t>Wiler</a:t>
            </a:r>
            <a:r>
              <a:rPr lang="pl-PL" sz="2900"/>
              <a:t>, Paweł Wcisło ,,Ochrona lasów przed pożarami"  2013 Centrum Informacyjne Lasów Państwowych</a:t>
            </a:r>
            <a:r>
              <a:rPr lang="en-US" sz="2900"/>
              <a:t> </a:t>
            </a:r>
          </a:p>
          <a:p>
            <a:r>
              <a:rPr lang="pl-PL" sz="2900"/>
              <a:t>Zbigniew </a:t>
            </a:r>
            <a:r>
              <a:rPr lang="pl-PL" sz="2900" err="1"/>
              <a:t>Podbielkowski</a:t>
            </a:r>
            <a:r>
              <a:rPr lang="pl-PL" sz="2900"/>
              <a:t> "Geografia roślin" 1991 Wydawnictwo szkolne i pedagogiczne</a:t>
            </a:r>
            <a:r>
              <a:rPr lang="en-US" sz="2900"/>
              <a:t> </a:t>
            </a:r>
          </a:p>
          <a:p>
            <a:r>
              <a:rPr lang="pl-PL" sz="2900"/>
              <a:t>Praca zbiorowa pod redakcją Józefa </a:t>
            </a:r>
            <a:r>
              <a:rPr lang="pl-PL" sz="2900" err="1"/>
              <a:t>Prończuka"Świat</a:t>
            </a:r>
            <a:r>
              <a:rPr lang="pl-PL" sz="2900"/>
              <a:t> roślin"  1977 Państwowe </a:t>
            </a:r>
            <a:r>
              <a:rPr lang="pl-PL" sz="2900" err="1"/>
              <a:t>Wydawnicto</a:t>
            </a:r>
            <a:r>
              <a:rPr lang="pl-PL" sz="2900"/>
              <a:t> Naukowe</a:t>
            </a:r>
            <a:r>
              <a:rPr lang="en-US" sz="2900"/>
              <a:t> </a:t>
            </a:r>
          </a:p>
          <a:p>
            <a:r>
              <a:rPr lang="pl-PL" sz="2900"/>
              <a:t>Jan Matuszkiewicz "Zespoły Leśne Polski" 2001 PWN</a:t>
            </a:r>
            <a:r>
              <a:rPr lang="en-US" sz="2900"/>
              <a:t> </a:t>
            </a:r>
          </a:p>
          <a:p>
            <a:r>
              <a:rPr lang="pl-PL" sz="2900"/>
              <a:t>O.W. </a:t>
            </a:r>
            <a:r>
              <a:rPr lang="pl-PL" sz="2900" err="1"/>
              <a:t>Archibold</a:t>
            </a:r>
            <a:r>
              <a:rPr lang="pl-PL" sz="2900"/>
              <a:t> </a:t>
            </a:r>
            <a:r>
              <a:rPr lang="pl-PL" sz="2900">
                <a:solidFill>
                  <a:srgbClr val="333333"/>
                </a:solidFill>
              </a:rPr>
              <a:t>"</a:t>
            </a:r>
            <a:r>
              <a:rPr lang="pl-PL" sz="2900" err="1">
                <a:solidFill>
                  <a:srgbClr val="333333"/>
                </a:solidFill>
              </a:rPr>
              <a:t>Ecology</a:t>
            </a:r>
            <a:r>
              <a:rPr lang="pl-PL" sz="2900">
                <a:solidFill>
                  <a:srgbClr val="333333"/>
                </a:solidFill>
              </a:rPr>
              <a:t> of World </a:t>
            </a:r>
            <a:r>
              <a:rPr lang="pl-PL" sz="2900" err="1">
                <a:solidFill>
                  <a:srgbClr val="333333"/>
                </a:solidFill>
              </a:rPr>
              <a:t>Vegetation</a:t>
            </a:r>
            <a:r>
              <a:rPr lang="pl-PL" sz="2900">
                <a:solidFill>
                  <a:srgbClr val="333333"/>
                </a:solidFill>
              </a:rPr>
              <a:t>" </a:t>
            </a:r>
            <a:r>
              <a:rPr lang="pl-PL" sz="2900"/>
              <a:t> 1995 Springer Science + Business Media Dordrecht</a:t>
            </a:r>
          </a:p>
          <a:p>
            <a:r>
              <a:rPr lang="pl-PL" sz="2900"/>
              <a:t>http://raciborz.naszemiasto.pl/artykul/najwiekszy-pozar-lasu-w-europie-pamietacie-1992-rok,2392457,artgal,t,id,tm.html</a:t>
            </a:r>
            <a:endParaRPr lang="pl-PL" sz="2900">
              <a:hlinkClick r:id="" action="ppaction://noaction"/>
            </a:endParaRPr>
          </a:p>
          <a:p>
            <a:r>
              <a:rPr lang="pl-PL" sz="2900"/>
              <a:t>https://en.wikipedia.org/wiki/Wildfire</a:t>
            </a:r>
          </a:p>
          <a:p>
            <a:r>
              <a:rPr lang="pl-PL" sz="2900"/>
              <a:t>http://ypef.eu/files/YPEF%20Educational%20material%202017.pdf</a:t>
            </a:r>
          </a:p>
          <a:p>
            <a:r>
              <a:rPr lang="pl-PL" sz="2900"/>
              <a:t>https://www.bdl.lasy.gov.pl/portal/lasy-na-swiecie-cd</a:t>
            </a:r>
          </a:p>
          <a:p>
            <a:r>
              <a:rPr lang="pl-PL" sz="2900"/>
              <a:t>http://www.srodowisko.abc.com.pl/czytaj/-/artykul/chronmy-nasze-lasy-przed-ogniem</a:t>
            </a:r>
          </a:p>
          <a:p>
            <a:r>
              <a:rPr lang="pl-PL" sz="2900">
                <a:cs typeface="Arial"/>
              </a:rPr>
              <a:t>http://www.borealforest.org/world/innova/fire_prevention.htm</a:t>
            </a:r>
          </a:p>
          <a:p>
            <a:r>
              <a:rPr lang="pl-PL" sz="2900">
                <a:cs typeface="Arial"/>
              </a:rPr>
              <a:t>https://www.youtube.com/watch?v=cPJgYFVQxDI</a:t>
            </a:r>
          </a:p>
          <a:p>
            <a:r>
              <a:rPr lang="pl-PL" sz="2900">
                <a:cs typeface="Arial"/>
              </a:rPr>
              <a:t>https://pl.wikipedia.org/wiki/Po%C5%BCar_lasu_ko%C5%82o_Ku%C5%BAni_Raciborskiej_(sierpie%C5%84_1992)</a:t>
            </a:r>
          </a:p>
          <a:p>
            <a:r>
              <a:rPr lang="pl-PL" sz="2900">
                <a:cs typeface="Arial"/>
              </a:rPr>
              <a:t>http://www.osp.com.pl/mazowieckie/sokolowski/Repki/OSP-Szkopy/aktualnosci/wydarzenia/2137/21-rocznica-pozaru-lasow-w-Kuzni-Raciborskiej#</a:t>
            </a:r>
          </a:p>
          <a:p>
            <a:endParaRPr lang="pl-PL" sz="2900">
              <a:cs typeface="Arial"/>
            </a:endParaRPr>
          </a:p>
          <a:p>
            <a:endParaRPr lang="pl-PL">
              <a:latin typeface="Calibri"/>
              <a:cs typeface="Arial"/>
            </a:endParaRPr>
          </a:p>
        </p:txBody>
      </p:sp>
      <p:sp>
        <p:nvSpPr>
          <p:cNvPr id="4" name="Prostokąt 3"/>
          <p:cNvSpPr/>
          <p:nvPr/>
        </p:nvSpPr>
        <p:spPr>
          <a:xfrm>
            <a:off x="960187" y="367010"/>
            <a:ext cx="3032625"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pl-PL" sz="5400" b="1" cap="all" spc="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Sources</a:t>
            </a:r>
            <a:r>
              <a:rPr lang="pl-PL" sz="5400"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p>
        </p:txBody>
      </p:sp>
    </p:spTree>
    <p:extLst>
      <p:ext uri="{BB962C8B-B14F-4D97-AF65-F5344CB8AC3E}">
        <p14:creationId xmlns:p14="http://schemas.microsoft.com/office/powerpoint/2010/main" xmlns="" val="2969879008"/>
      </p:ext>
    </p:extLst>
  </p:cSld>
  <p:clrMapOvr>
    <a:masterClrMapping/>
  </p:clrMapOvr>
  <p:transition>
    <p:strip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739775"/>
            <a:ext cx="10515600" cy="4351338"/>
          </a:xfrm>
        </p:spPr>
        <p:txBody>
          <a:bodyPr vert="horz" lIns="91440" tIns="45720" rIns="91440" bIns="45720" rtlCol="0" anchor="t">
            <a:noAutofit/>
          </a:bodyPr>
          <a:lstStyle/>
          <a:p>
            <a:endParaRPr lang="en-US" sz="900"/>
          </a:p>
          <a:p>
            <a:r>
              <a:rPr lang="en-US" sz="900"/>
              <a:t>https://www.google.pl/search?q=european+forest+fire+information&amp;tbm=isch&amp;source=lnms&amp;sa=X&amp;ved=0ahUKEwilsKGvprbTAhXFCywKHQPWDRoQ_AUIBygC&amp;biw=1366&amp;bih=613#tbm=isch&amp;q=european+forest+map&amp;imgrc=pEemDbWOaN7eGM</a:t>
            </a:r>
          </a:p>
          <a:p>
            <a:r>
              <a:rPr lang="en-US" sz="900"/>
              <a:t>https://www.google.pl/search?q=Poland%27s+flora+communities&amp;source=lnms&amp;tbm=isch&amp;sa=X&amp;ved=0ahUKEwjnuqLepbbTAhXGOSwKHcF6CkgQ_AUICCgB&amp;biw=1366&amp;bih=613#tbm=isch&amp;q=forest&amp;imgrc=vwQ8rqmP64bAoM</a:t>
            </a:r>
          </a:p>
          <a:p>
            <a:r>
              <a:rPr lang="en-US" sz="900"/>
              <a:t>https://www.google.pl/search?q=european+forest+fire+information&amp;tbm=isch&amp;source=lnms&amp;sa=X&amp;ved=0ahUKEwilsKGvprbTAhXFCywKHQPWDRoQ_AUIBygC&amp;biw=1366&amp;bih=613#imgrc=UX4PbMeWUBXIkM</a:t>
            </a:r>
          </a:p>
          <a:p>
            <a:r>
              <a:rPr lang="en-US" sz="900"/>
              <a:t>https://r-scale-ca.dcs.redcdn.pl/scale/o2/tvn/web-content/m/p1/i/35309226eb45ec366ca86a4329a2b7c3/9a576f4c-e501-46b2-9b2a-c8e74178d178.jpg?type=1&amp;srcmode=4&amp;srcx=0/1&amp;srcy=0/1&amp;srcw=640&amp;srch=2000&amp;dstw=640&amp;dsth=2000&amp;quality=80</a:t>
            </a:r>
          </a:p>
          <a:p>
            <a:r>
              <a:rPr lang="en-US" sz="900"/>
              <a:t>https://www.google.pl/search?q=Byblis+(plant)&amp;source=lnms&amp;tbm=isch&amp;sa=X&amp;ved=0ahUKEwjnnv-qqrbTAhXKKiwKHWEDBT4Q_AUICCgB&amp;biw=1366&amp;bih=613#tbm=isch&amp;q=cork+oak&amp;imgrc=8FcRz1L-coXA4M:</a:t>
            </a:r>
          </a:p>
          <a:p>
            <a:r>
              <a:rPr lang="en-US" sz="900"/>
              <a:t>http://www.gify.net/data/media/90/ogien-ruchomy-obrazek-0419.gif</a:t>
            </a:r>
          </a:p>
          <a:p>
            <a:r>
              <a:rPr lang="en-US" sz="900"/>
              <a:t>http://www.archiwum.moja-ostroleka.pl/uploads/archiwum/2014/05/ogien-gleba-wideo-jpg_25_05_2014_17_37.jpg</a:t>
            </a:r>
          </a:p>
          <a:p>
            <a:r>
              <a:rPr lang="en-US" sz="900"/>
              <a:t>http://in-the-moonlight.blog.pl/files/2014/02/Las-marze%C5%841.jpg</a:t>
            </a:r>
          </a:p>
          <a:p>
            <a:r>
              <a:rPr lang="en-US" sz="900"/>
              <a:t>http://www.tapetus.pl/obrazki/n/189107_piekny-las-pagorek.jpg</a:t>
            </a:r>
          </a:p>
          <a:p>
            <a:r>
              <a:rPr lang="en-US" sz="900"/>
              <a:t>http://images.fondecranhd.net/forces-of-nature/11k3ii1kkd1.jpg</a:t>
            </a:r>
          </a:p>
          <a:p>
            <a:r>
              <a:rPr lang="en-US" sz="900"/>
              <a:t>http://ri.pinger.pl/pgr241/5e56bd4800099e754fca4fc8/lesnik.gif</a:t>
            </a:r>
          </a:p>
          <a:p>
            <a:r>
              <a:rPr lang="en-US" sz="900"/>
              <a:t>https://1.bp.blogspot.com/-1_381isawRk/VKB9UfTK8AI/AAAAAAAB9H0/RPr9LvdhilE/s1600/80.gif</a:t>
            </a:r>
          </a:p>
          <a:p>
            <a:r>
              <a:rPr lang="en-US" sz="900"/>
              <a:t>http://krzewyzkrzewia.pl/photos/plantacja_tannenhoff.gif</a:t>
            </a:r>
          </a:p>
          <a:p>
            <a:r>
              <a:rPr lang="en-US" sz="900"/>
              <a:t>http://images.clipartpanda.com/forest-clipart-lake-clip-art-rainforest-clipart.png</a:t>
            </a:r>
          </a:p>
          <a:p>
            <a:r>
              <a:rPr lang="en-US" sz="900"/>
              <a:t>http://www.lasy.gov.pl/informacje/aktualnosci/o-odtworzeniu-lasu-po-pozarze/@@images/document_image</a:t>
            </a:r>
          </a:p>
          <a:p>
            <a:r>
              <a:rPr lang="en-US" sz="900"/>
              <a:t>https://d-pt.ppstatic.pl/k/r/1/25/59/55d2256a87e80_p.jpg?1441347093</a:t>
            </a:r>
            <a:endParaRPr lang="pl-PL" sz="900"/>
          </a:p>
          <a:p>
            <a:r>
              <a:rPr lang="en-US" sz="900"/>
              <a:t>http://www.torun.torun.lasy.gov.pl/image/image_gallery?uuid=e26f0074-e850-4222-ab01-6fa271ae23da&amp;groupId=427100</a:t>
            </a:r>
            <a:endParaRPr lang="pl-PL" sz="900"/>
          </a:p>
          <a:p>
            <a:r>
              <a:rPr lang="en-US" sz="900"/>
              <a:t>http://www.eszkola-wielkopolska.pl/eszkola/projekty/gimnazjum-pleszew/od_korzeni_do_korony/images//muzeum/drzewo.gif</a:t>
            </a:r>
            <a:endParaRPr lang="pl-PL" sz="900"/>
          </a:p>
          <a:p>
            <a:r>
              <a:rPr lang="en-US" sz="900"/>
              <a:t>https://media.giphy.com/media/QkqRmtkDhXCeI/giphy.gif</a:t>
            </a:r>
            <a:endParaRPr lang="pl-PL" sz="900"/>
          </a:p>
          <a:p>
            <a:r>
              <a:rPr lang="en-US" sz="900"/>
              <a:t>https://upload.wikimedia.org/wikipedia/commons/thumb/9/9e/Pinus_banksiana_cone.jpg/220px-Pinus_banksiana_cone.jpg</a:t>
            </a:r>
            <a:endParaRPr lang="pl-PL" sz="900"/>
          </a:p>
          <a:p>
            <a:r>
              <a:rPr lang="pl-PL" sz="900"/>
              <a:t>http://s2.manifo.com/</a:t>
            </a:r>
            <a:r>
              <a:rPr lang="pl-PL" sz="900" err="1"/>
              <a:t>usr</a:t>
            </a:r>
            <a:r>
              <a:rPr lang="pl-PL" sz="900"/>
              <a:t>/e/e2E2/e1/manager/</a:t>
            </a:r>
            <a:r>
              <a:rPr lang="pl-PL" sz="900" err="1"/>
              <a:t>las-maly.jpg</a:t>
            </a:r>
            <a:endParaRPr lang="pl-PL" sz="900"/>
          </a:p>
          <a:p>
            <a:r>
              <a:rPr lang="pl-PL" sz="900"/>
              <a:t>https://userscontent2.emaze.com/</a:t>
            </a:r>
            <a:r>
              <a:rPr lang="pl-PL" sz="900" err="1"/>
              <a:t>images</a:t>
            </a:r>
            <a:r>
              <a:rPr lang="pl-PL" sz="900"/>
              <a:t>/1e958856-2ca8-442b-9b82-26a364ff09b0/617ef7d9-3025-4b45-9607-115ff87b6ec5.gif</a:t>
            </a:r>
          </a:p>
          <a:p>
            <a:endParaRPr lang="pl-PL" sz="900"/>
          </a:p>
          <a:p>
            <a:endParaRPr lang="pl-PL" sz="900"/>
          </a:p>
          <a:p>
            <a:pPr>
              <a:buNone/>
            </a:pPr>
            <a:endParaRPr lang="pl-PL" sz="900"/>
          </a:p>
          <a:p>
            <a:endParaRPr lang="en-US" sz="900"/>
          </a:p>
        </p:txBody>
      </p:sp>
      <p:sp>
        <p:nvSpPr>
          <p:cNvPr id="4" name="Prostokąt 3"/>
          <p:cNvSpPr/>
          <p:nvPr/>
        </p:nvSpPr>
        <p:spPr>
          <a:xfrm>
            <a:off x="766870" y="0"/>
            <a:ext cx="2485809"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Images</a:t>
            </a:r>
            <a:endParaRPr lang="pl-PL" sz="5400"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4098" name="Picture 2" descr="Znalezione obrazy dla zapytania las ilustracja"/>
          <p:cNvPicPr>
            <a:picLocks noChangeAspect="1" noChangeArrowheads="1"/>
          </p:cNvPicPr>
          <p:nvPr/>
        </p:nvPicPr>
        <p:blipFill>
          <a:blip r:embed="rId4" cstate="print"/>
          <a:srcRect/>
          <a:stretch>
            <a:fillRect/>
          </a:stretch>
        </p:blipFill>
        <p:spPr bwMode="auto">
          <a:xfrm>
            <a:off x="7400926" y="3078162"/>
            <a:ext cx="4091254" cy="3070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33018668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45000" b="-45000"/>
          </a:stretch>
        </a:blipFill>
        <a:effectLst/>
      </p:bgPr>
    </p:bg>
    <p:spTree>
      <p:nvGrpSpPr>
        <p:cNvPr id="1" name=""/>
        <p:cNvGrpSpPr/>
        <p:nvPr/>
      </p:nvGrpSpPr>
      <p:grpSpPr>
        <a:xfrm>
          <a:off x="0" y="0"/>
          <a:ext cx="0" cy="0"/>
          <a:chOff x="0" y="0"/>
          <a:chExt cx="0" cy="0"/>
        </a:xfrm>
      </p:grpSpPr>
      <p:sp>
        <p:nvSpPr>
          <p:cNvPr id="4" name="Prostokąt 3"/>
          <p:cNvSpPr/>
          <p:nvPr/>
        </p:nvSpPr>
        <p:spPr>
          <a:xfrm>
            <a:off x="4321980" y="357485"/>
            <a:ext cx="2728889" cy="1015663"/>
          </a:xfrm>
          <a:prstGeom prst="rect">
            <a:avLst/>
          </a:prstGeom>
          <a:noFill/>
        </p:spPr>
        <p:txBody>
          <a:bodyPr wrap="none" lIns="91440" tIns="45720" rIns="91440" bIns="45720">
            <a:spAutoFit/>
          </a:bodyPr>
          <a:lstStyle/>
          <a:p>
            <a:pPr algn="ctr"/>
            <a:r>
              <a:rPr lang="pl-PL" sz="6000" b="1" cap="none" spc="0" err="1">
                <a:ln w="28575" cmpd="sng">
                  <a:solidFill>
                    <a:schemeClr val="accent6"/>
                  </a:solidFill>
                  <a:prstDash val="solid"/>
                </a:ln>
                <a:solidFill>
                  <a:srgbClr val="FFFFFF"/>
                </a:solidFill>
                <a:effectLst>
                  <a:outerShdw blurRad="41275" dist="12700" dir="12000000" algn="tl" rotWithShape="0">
                    <a:srgbClr val="000000">
                      <a:alpha val="40000"/>
                    </a:srgbClr>
                  </a:outerShdw>
                </a:effectLst>
              </a:rPr>
              <a:t>Authors</a:t>
            </a:r>
            <a:endParaRPr lang="pl-PL" sz="6000" b="1" cap="none" spc="0">
              <a:ln w="28575" cmpd="sng">
                <a:solidFill>
                  <a:schemeClr val="accent6"/>
                </a:solidFill>
                <a:prstDash val="solid"/>
              </a:ln>
              <a:solidFill>
                <a:srgbClr val="FFFFFF"/>
              </a:solidFill>
              <a:effectLst>
                <a:outerShdw blurRad="41275" dist="12700" dir="12000000" algn="tl" rotWithShape="0">
                  <a:srgbClr val="000000">
                    <a:alpha val="40000"/>
                  </a:srgbClr>
                </a:outerShdw>
              </a:effectLst>
            </a:endParaRPr>
          </a:p>
        </p:txBody>
      </p:sp>
      <p:pic>
        <p:nvPicPr>
          <p:cNvPr id="8" name="Picture 4" descr="Znalezione obrazy dla zapytania drzewa gif"/>
          <p:cNvPicPr>
            <a:picLocks noChangeAspect="1" noChangeArrowheads="1"/>
          </p:cNvPicPr>
          <p:nvPr/>
        </p:nvPicPr>
        <p:blipFill>
          <a:blip r:embed="rId4" cstate="print"/>
          <a:srcRect/>
          <a:stretch>
            <a:fillRect/>
          </a:stretch>
        </p:blipFill>
        <p:spPr bwMode="auto">
          <a:xfrm>
            <a:off x="8324850" y="1087438"/>
            <a:ext cx="2784475" cy="2886574"/>
          </a:xfrm>
          <a:prstGeom prst="rect">
            <a:avLst/>
          </a:prstGeom>
          <a:noFill/>
        </p:spPr>
      </p:pic>
      <p:pic>
        <p:nvPicPr>
          <p:cNvPr id="9" name="Picture 4" descr="Znalezione obrazy dla zapytania drzewa gif"/>
          <p:cNvPicPr>
            <a:picLocks noChangeAspect="1" noChangeArrowheads="1"/>
          </p:cNvPicPr>
          <p:nvPr/>
        </p:nvPicPr>
        <p:blipFill>
          <a:blip r:embed="rId4" cstate="print"/>
          <a:srcRect/>
          <a:stretch>
            <a:fillRect/>
          </a:stretch>
        </p:blipFill>
        <p:spPr bwMode="auto">
          <a:xfrm>
            <a:off x="4591050" y="1316038"/>
            <a:ext cx="2784475" cy="2886574"/>
          </a:xfrm>
          <a:prstGeom prst="rect">
            <a:avLst/>
          </a:prstGeom>
          <a:noFill/>
        </p:spPr>
      </p:pic>
      <p:pic>
        <p:nvPicPr>
          <p:cNvPr id="10" name="Picture 4" descr="Znalezione obrazy dla zapytania drzewa gif"/>
          <p:cNvPicPr>
            <a:picLocks noChangeAspect="1" noChangeArrowheads="1"/>
          </p:cNvPicPr>
          <p:nvPr/>
        </p:nvPicPr>
        <p:blipFill>
          <a:blip r:embed="rId4" cstate="print"/>
          <a:srcRect/>
          <a:stretch>
            <a:fillRect/>
          </a:stretch>
        </p:blipFill>
        <p:spPr bwMode="auto">
          <a:xfrm>
            <a:off x="771525" y="1201738"/>
            <a:ext cx="2784475" cy="2886574"/>
          </a:xfrm>
          <a:prstGeom prst="rect">
            <a:avLst/>
          </a:prstGeom>
          <a:noFill/>
        </p:spPr>
      </p:pic>
      <p:sp>
        <p:nvSpPr>
          <p:cNvPr id="11" name="pole tekstowe 10"/>
          <p:cNvSpPr txBox="1"/>
          <p:nvPr/>
        </p:nvSpPr>
        <p:spPr>
          <a:xfrm>
            <a:off x="866775" y="1476375"/>
            <a:ext cx="2847975" cy="646331"/>
          </a:xfrm>
          <a:prstGeom prst="rect">
            <a:avLst/>
          </a:prstGeom>
          <a:noFill/>
        </p:spPr>
        <p:txBody>
          <a:bodyPr wrap="square" rtlCol="0">
            <a:spAutoFit/>
          </a:bodyPr>
          <a:lstStyle/>
          <a:p>
            <a:pPr algn="ctr"/>
            <a:r>
              <a:rPr lang="pl-PL" b="1" i="1"/>
              <a:t>Julia </a:t>
            </a:r>
          </a:p>
          <a:p>
            <a:pPr algn="ctr"/>
            <a:r>
              <a:rPr lang="pl-PL" b="1" i="1"/>
              <a:t>Ceranowska</a:t>
            </a:r>
          </a:p>
        </p:txBody>
      </p:sp>
      <p:sp>
        <p:nvSpPr>
          <p:cNvPr id="12" name="pole tekstowe 11"/>
          <p:cNvSpPr txBox="1"/>
          <p:nvPr/>
        </p:nvSpPr>
        <p:spPr>
          <a:xfrm>
            <a:off x="4676775" y="1609725"/>
            <a:ext cx="2847975" cy="646331"/>
          </a:xfrm>
          <a:prstGeom prst="rect">
            <a:avLst/>
          </a:prstGeom>
          <a:noFill/>
        </p:spPr>
        <p:txBody>
          <a:bodyPr wrap="square" rtlCol="0">
            <a:spAutoFit/>
          </a:bodyPr>
          <a:lstStyle/>
          <a:p>
            <a:pPr algn="ctr"/>
            <a:r>
              <a:rPr lang="pl-PL" b="1" i="1"/>
              <a:t>Anna </a:t>
            </a:r>
          </a:p>
          <a:p>
            <a:pPr algn="ctr"/>
            <a:r>
              <a:rPr lang="pl-PL" b="1" i="1"/>
              <a:t>Dąbrowska</a:t>
            </a:r>
          </a:p>
        </p:txBody>
      </p:sp>
      <p:sp>
        <p:nvSpPr>
          <p:cNvPr id="13" name="pole tekstowe 12"/>
          <p:cNvSpPr txBox="1"/>
          <p:nvPr/>
        </p:nvSpPr>
        <p:spPr>
          <a:xfrm>
            <a:off x="8448675" y="1409700"/>
            <a:ext cx="2847975" cy="646331"/>
          </a:xfrm>
          <a:prstGeom prst="rect">
            <a:avLst/>
          </a:prstGeom>
          <a:noFill/>
        </p:spPr>
        <p:txBody>
          <a:bodyPr wrap="square" rtlCol="0">
            <a:spAutoFit/>
          </a:bodyPr>
          <a:lstStyle/>
          <a:p>
            <a:pPr algn="ctr"/>
            <a:r>
              <a:rPr lang="pl-PL" b="1" i="1"/>
              <a:t>Anna</a:t>
            </a:r>
          </a:p>
          <a:p>
            <a:pPr algn="ctr"/>
            <a:r>
              <a:rPr lang="pl-PL" b="1" i="1" err="1"/>
              <a:t>Żuralska</a:t>
            </a:r>
            <a:endParaRPr lang="pl-PL"/>
          </a:p>
        </p:txBody>
      </p:sp>
      <p:sp>
        <p:nvSpPr>
          <p:cNvPr id="14" name="pole tekstowe 13"/>
          <p:cNvSpPr txBox="1"/>
          <p:nvPr/>
        </p:nvSpPr>
        <p:spPr>
          <a:xfrm>
            <a:off x="523874" y="4438650"/>
            <a:ext cx="11249025" cy="1569660"/>
          </a:xfrm>
          <a:prstGeom prst="rect">
            <a:avLst/>
          </a:prstGeom>
          <a:noFill/>
        </p:spPr>
        <p:txBody>
          <a:bodyPr wrap="square" rtlCol="0">
            <a:spAutoFit/>
          </a:bodyPr>
          <a:lstStyle/>
          <a:p>
            <a:pPr algn="ctr"/>
            <a:r>
              <a:rPr lang="pl-PL" sz="3200" i="1"/>
              <a:t>II Liceum Ogólnokształcące z Oddziałami Dwujęzycznymi </a:t>
            </a:r>
          </a:p>
          <a:p>
            <a:pPr algn="ctr"/>
            <a:r>
              <a:rPr lang="pl-PL" sz="3200" i="1"/>
              <a:t>im. Adama Mickiewicza w Słupsku</a:t>
            </a:r>
          </a:p>
          <a:p>
            <a:pPr algn="ctr"/>
            <a:r>
              <a:rPr lang="pl-PL" sz="3200" i="1"/>
              <a:t>Kl. I</a:t>
            </a:r>
          </a:p>
        </p:txBody>
      </p:sp>
    </p:spTree>
    <p:extLst>
      <p:ext uri="{BB962C8B-B14F-4D97-AF65-F5344CB8AC3E}">
        <p14:creationId xmlns:p14="http://schemas.microsoft.com/office/powerpoint/2010/main" xmlns="" val="1119822202"/>
      </p:ext>
    </p:extLst>
  </p:cSld>
  <p:clrMapOvr>
    <a:masterClrMapping/>
  </p:clrMapOvr>
  <p:transition>
    <p:check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ASDFGHJKL.jpg"/>
          <p:cNvPicPr>
            <a:picLocks noGrp="1" noChangeAspect="1"/>
          </p:cNvPicPr>
          <p:nvPr>
            <p:ph sz="half" idx="2"/>
          </p:nvPr>
        </p:nvPicPr>
        <p:blipFill rotWithShape="1">
          <a:blip r:embed="rId3" cstate="print"/>
          <a:srcRect t="14152" b="7451"/>
          <a:stretch/>
        </p:blipFill>
        <p:spPr>
          <a:xfrm>
            <a:off x="20" y="10"/>
            <a:ext cx="12191980" cy="6857990"/>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550" y="320675"/>
            <a:ext cx="5059790" cy="6172669"/>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099630" y="573588"/>
            <a:ext cx="3759240" cy="1344975"/>
          </a:xfrm>
        </p:spPr>
        <p:txBody>
          <a:bodyPr vert="horz" lIns="91440" tIns="45720" rIns="91440" bIns="45720" rtlCol="0" anchor="ctr">
            <a:normAutofit/>
          </a:bodyPr>
          <a:lstStyle/>
          <a:p>
            <a:r>
              <a:rPr lang="en-US" sz="40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European</a:t>
            </a:r>
            <a:r>
              <a:rPr lang="en-US" sz="4000" b="1">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40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forests</a:t>
            </a:r>
            <a:endParaRPr lang="en-US" sz="4000"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Symbol zastępczy zawartości 2"/>
          <p:cNvSpPr>
            <a:spLocks noGrp="1"/>
          </p:cNvSpPr>
          <p:nvPr>
            <p:ph sz="half" idx="1"/>
          </p:nvPr>
        </p:nvSpPr>
        <p:spPr>
          <a:xfrm>
            <a:off x="593725" y="2122488"/>
            <a:ext cx="4688865" cy="4283543"/>
          </a:xfrm>
        </p:spPr>
        <p:txBody>
          <a:bodyPr vert="horz" lIns="91440" tIns="45720" rIns="91440" bIns="45720" rtlCol="0" anchor="t">
            <a:normAutofit/>
          </a:bodyPr>
          <a:lstStyle/>
          <a:p>
            <a:pPr marL="0" indent="0" algn="just">
              <a:buNone/>
            </a:pPr>
            <a:r>
              <a:rPr lang="pl-PL" sz="1800">
                <a:latin typeface="Segoe UI"/>
                <a:cs typeface="Segoe UI"/>
              </a:rPr>
              <a:t>	</a:t>
            </a:r>
            <a:r>
              <a:rPr lang="en-US" sz="1800">
                <a:latin typeface="Segoe UI"/>
                <a:cs typeface="Segoe UI"/>
              </a:rPr>
              <a:t>European Union countries with the forest area of about 157 million hectares constitute about 4% of the world's forests. The </a:t>
            </a:r>
            <a:r>
              <a:rPr lang="en-US" sz="1800" err="1">
                <a:latin typeface="Segoe UI"/>
                <a:cs typeface="Segoe UI"/>
              </a:rPr>
              <a:t>european</a:t>
            </a:r>
            <a:r>
              <a:rPr lang="en-US" sz="1800">
                <a:latin typeface="Segoe UI"/>
                <a:cs typeface="Segoe UI"/>
              </a:rPr>
              <a:t> forests have the largest forested area per inhabitant and the average volume in Europe (excluding Russia) is 155 m3/ha and is similar to the volume in the forests of EU countries which is 154 m3/ha.  </a:t>
            </a:r>
            <a:endParaRPr lang="en-US" sz="1800">
              <a:latin typeface="Segoe UI"/>
              <a:cs typeface="Segoe UI"/>
              <a:hlinkClick r:id="" action="ppaction://noaction"/>
            </a:endParaRPr>
          </a:p>
          <a:p>
            <a:endParaRPr lang="en-US" sz="1800"/>
          </a:p>
        </p:txBody>
      </p:sp>
      <p:pic>
        <p:nvPicPr>
          <p:cNvPr id="28674" name="Picture 2" descr="Znalezione obrazy dla zapytania las kula ziemska gif"/>
          <p:cNvPicPr>
            <a:picLocks noChangeAspect="1" noChangeArrowheads="1" noCrop="1"/>
          </p:cNvPicPr>
          <p:nvPr/>
        </p:nvPicPr>
        <p:blipFill>
          <a:blip r:embed="rId4" cstate="print"/>
          <a:srcRect/>
          <a:stretch>
            <a:fillRect/>
          </a:stretch>
        </p:blipFill>
        <p:spPr bwMode="auto">
          <a:xfrm>
            <a:off x="2727325" y="4154487"/>
            <a:ext cx="2276475" cy="2238376"/>
          </a:xfrm>
          <a:prstGeom prst="rect">
            <a:avLst/>
          </a:prstGeom>
          <a:noFill/>
        </p:spPr>
      </p:pic>
    </p:spTree>
    <p:extLst>
      <p:ext uri="{BB962C8B-B14F-4D97-AF65-F5344CB8AC3E}">
        <p14:creationId xmlns:p14="http://schemas.microsoft.com/office/powerpoint/2010/main" xmlns="" val="102358716"/>
      </p:ext>
    </p:extLst>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5" name="Content Placeholder 4"/>
          <p:cNvPicPr>
            <a:picLocks noGrp="1" noChangeAspect="1"/>
          </p:cNvPicPr>
          <p:nvPr>
            <p:ph sz="half" idx="2"/>
          </p:nvPr>
        </p:nvPicPr>
        <p:blipFill rotWithShape="1">
          <a:blip r:embed="rId3" cstate="print"/>
          <a:srcRect t="32956" b="7834"/>
          <a:stretch/>
        </p:blipFill>
        <p:spPr>
          <a:xfrm>
            <a:off x="20" y="10"/>
            <a:ext cx="12191980" cy="6857990"/>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p:cNvSpPr>
            <a:spLocks noGrp="1"/>
          </p:cNvSpPr>
          <p:nvPr>
            <p:ph sz="half" idx="1"/>
          </p:nvPr>
        </p:nvSpPr>
        <p:spPr>
          <a:xfrm>
            <a:off x="584585" y="1693138"/>
            <a:ext cx="3764826" cy="3773010"/>
          </a:xfrm>
        </p:spPr>
        <p:txBody>
          <a:bodyPr vert="horz" lIns="91440" tIns="45720" rIns="91440" bIns="45720" rtlCol="0" anchor="t">
            <a:normAutofit/>
          </a:bodyPr>
          <a:lstStyle/>
          <a:p>
            <a:pPr marL="0" indent="0" algn="just">
              <a:buNone/>
            </a:pPr>
            <a:r>
              <a:rPr lang="pl-PL" sz="1800"/>
              <a:t>	</a:t>
            </a:r>
            <a:r>
              <a:rPr lang="en-US" sz="1800"/>
              <a:t>In </a:t>
            </a:r>
            <a:r>
              <a:rPr lang="en-US" sz="1800" err="1"/>
              <a:t>mediterranean</a:t>
            </a:r>
            <a:r>
              <a:rPr lang="en-US" sz="1800"/>
              <a:t> area natural fires are an integral part of ecosystems. The long time series of forest fire data have shown that more than 450,000 ha of forests  burned on average each year. The main reasons of fires are forest management, extreme weather events and climate change, inadequacy of response and lack of material capacity. </a:t>
            </a:r>
            <a:endParaRPr lang="en-US" sz="1800">
              <a:latin typeface="Calibri"/>
            </a:endParaRPr>
          </a:p>
        </p:txBody>
      </p:sp>
      <p:sp>
        <p:nvSpPr>
          <p:cNvPr id="7" name="Prostokąt 6"/>
          <p:cNvSpPr/>
          <p:nvPr/>
        </p:nvSpPr>
        <p:spPr>
          <a:xfrm>
            <a:off x="292001" y="347960"/>
            <a:ext cx="4527649" cy="1323439"/>
          </a:xfrm>
          <a:prstGeom prst="rect">
            <a:avLst/>
          </a:prstGeom>
          <a:noFill/>
        </p:spPr>
        <p:txBody>
          <a:bodyPr wrap="square" lIns="91440" tIns="45720" rIns="91440" bIns="45720">
            <a:spAutoFit/>
          </a:bodyPr>
          <a:lstStyle/>
          <a:p>
            <a:pPr algn="ctr"/>
            <a:r>
              <a:rPr lang="en-US"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Forest fire in European countries</a:t>
            </a:r>
            <a:endParaRPr lang="pl-PL"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26626" name="Picture 2" descr="Podobny obraz"/>
          <p:cNvPicPr>
            <a:picLocks noChangeAspect="1" noChangeArrowheads="1"/>
          </p:cNvPicPr>
          <p:nvPr/>
        </p:nvPicPr>
        <p:blipFill>
          <a:blip r:embed="rId4" cstate="print"/>
          <a:srcRect/>
          <a:stretch>
            <a:fillRect/>
          </a:stretch>
        </p:blipFill>
        <p:spPr bwMode="auto">
          <a:xfrm>
            <a:off x="990599" y="4381500"/>
            <a:ext cx="3108325" cy="1487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581045392"/>
      </p:ext>
    </p:extLst>
  </p:cSld>
  <p:clrMapOvr>
    <a:masterClrMapping/>
  </p:clrMapOvr>
  <p:transition>
    <p:zoom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5" name="Content Placeholder 4"/>
          <p:cNvPicPr>
            <a:picLocks noGrp="1" noChangeAspect="1"/>
          </p:cNvPicPr>
          <p:nvPr>
            <p:ph sz="half" idx="2"/>
          </p:nvPr>
        </p:nvPicPr>
        <p:blipFill rotWithShape="1">
          <a:blip r:embed="rId3" cstate="print"/>
          <a:srcRect b="12110"/>
          <a:stretch/>
        </p:blipFill>
        <p:spPr>
          <a:xfrm>
            <a:off x="0" y="0"/>
            <a:ext cx="12191980" cy="6857990"/>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p:cNvSpPr>
            <a:spLocks noGrp="1"/>
          </p:cNvSpPr>
          <p:nvPr>
            <p:ph sz="half" idx="1"/>
          </p:nvPr>
        </p:nvSpPr>
        <p:spPr>
          <a:xfrm>
            <a:off x="632210" y="1683613"/>
            <a:ext cx="3764826" cy="3773010"/>
          </a:xfrm>
        </p:spPr>
        <p:txBody>
          <a:bodyPr vert="horz" lIns="91440" tIns="45720" rIns="91440" bIns="45720" rtlCol="0">
            <a:normAutofit/>
          </a:bodyPr>
          <a:lstStyle/>
          <a:p>
            <a:pPr marL="0"/>
            <a:endParaRPr lang="en-US" sz="1800"/>
          </a:p>
          <a:p>
            <a:pPr marL="0" algn="just">
              <a:buNone/>
            </a:pPr>
            <a:r>
              <a:rPr lang="pl-PL" sz="1800"/>
              <a:t>	</a:t>
            </a:r>
            <a:r>
              <a:rPr lang="en-US" sz="1800"/>
              <a:t>Usually every year are recorded about 10 000 fires, which are making </a:t>
            </a:r>
            <a:r>
              <a:rPr lang="en-US" sz="1800" err="1"/>
              <a:t>demages</a:t>
            </a:r>
            <a:r>
              <a:rPr lang="en-US" sz="1800"/>
              <a:t> in natural world, economical losses and they are  dangerous for local inhabitants. Majority of it (about 90%)  is the result of </a:t>
            </a:r>
            <a:r>
              <a:rPr lang="en-US" sz="1800" err="1"/>
              <a:t>pe</a:t>
            </a:r>
            <a:r>
              <a:rPr lang="pl-PL" sz="1800"/>
              <a:t>o</a:t>
            </a:r>
            <a:r>
              <a:rPr lang="en-US" sz="1800" err="1"/>
              <a:t>ple</a:t>
            </a:r>
            <a:r>
              <a:rPr lang="en-US" sz="1800"/>
              <a:t> bearing. </a:t>
            </a:r>
          </a:p>
        </p:txBody>
      </p:sp>
      <p:sp>
        <p:nvSpPr>
          <p:cNvPr id="7" name="Prostokąt 6"/>
          <p:cNvSpPr/>
          <p:nvPr/>
        </p:nvSpPr>
        <p:spPr>
          <a:xfrm>
            <a:off x="634679" y="462260"/>
            <a:ext cx="3965896" cy="1323439"/>
          </a:xfrm>
          <a:prstGeom prst="rect">
            <a:avLst/>
          </a:prstGeom>
          <a:noFill/>
        </p:spPr>
        <p:txBody>
          <a:bodyPr wrap="square" lIns="91440" tIns="45720" rIns="91440" bIns="45720">
            <a:spAutoFit/>
          </a:bodyPr>
          <a:lstStyle/>
          <a:p>
            <a:pPr algn="ctr"/>
            <a:r>
              <a:rPr lang="en-US" sz="4000" b="1" cap="none" spc="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Forest fire in Poland</a:t>
            </a:r>
            <a:endParaRPr lang="pl-PL" sz="4000" b="1" cap="none" spc="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24578" name="Picture 2" descr="Znalezione obrazy dla zapytania forest fire gif"/>
          <p:cNvPicPr>
            <a:picLocks noChangeAspect="1" noChangeArrowheads="1" noCrop="1"/>
          </p:cNvPicPr>
          <p:nvPr/>
        </p:nvPicPr>
        <p:blipFill>
          <a:blip r:embed="rId4" cstate="print"/>
          <a:srcRect/>
          <a:stretch>
            <a:fillRect/>
          </a:stretch>
        </p:blipFill>
        <p:spPr bwMode="auto">
          <a:xfrm>
            <a:off x="704850" y="4484687"/>
            <a:ext cx="3639909" cy="15446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049191027"/>
      </p:ext>
    </p:extLst>
  </p:cSld>
  <p:clrMapOvr>
    <a:masterClrMapping/>
  </p:clrMapOvr>
  <p:transition>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5" name="Content Placeholder 4"/>
          <p:cNvPicPr>
            <a:picLocks noGrp="1" noChangeAspect="1"/>
          </p:cNvPicPr>
          <p:nvPr>
            <p:ph sz="half" idx="2"/>
          </p:nvPr>
        </p:nvPicPr>
        <p:blipFill rotWithShape="1">
          <a:blip r:embed="rId3" cstate="print"/>
          <a:srcRect t="13287" b="2757"/>
          <a:stretch/>
        </p:blipFill>
        <p:spPr>
          <a:xfrm>
            <a:off x="20" y="10"/>
            <a:ext cx="12191980" cy="6857990"/>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p:cNvSpPr>
            <a:spLocks noGrp="1"/>
          </p:cNvSpPr>
          <p:nvPr>
            <p:ph sz="half" idx="1"/>
          </p:nvPr>
        </p:nvSpPr>
        <p:spPr>
          <a:xfrm>
            <a:off x="594110" y="2016988"/>
            <a:ext cx="3764826" cy="3773010"/>
          </a:xfrm>
        </p:spPr>
        <p:txBody>
          <a:bodyPr vert="horz" lIns="91440" tIns="45720" rIns="91440" bIns="45720" rtlCol="0">
            <a:normAutofit/>
          </a:bodyPr>
          <a:lstStyle/>
          <a:p>
            <a:pPr algn="just">
              <a:buNone/>
            </a:pPr>
            <a:r>
              <a:rPr lang="en-US" sz="1800"/>
              <a:t> </a:t>
            </a:r>
            <a:r>
              <a:rPr lang="pl-PL" sz="1800"/>
              <a:t>		</a:t>
            </a:r>
            <a:r>
              <a:rPr lang="en-US" sz="1800"/>
              <a:t>Poland occupies the 55th place in regard to the forest area and  is 0.23% of the world's forests. It's territory is covered by forest in 30.5%. The most interesting flora communities are:</a:t>
            </a:r>
          </a:p>
          <a:p>
            <a:pPr lvl="1" algn="just"/>
            <a:r>
              <a:rPr lang="en-US" sz="1800"/>
              <a:t>Oak-hornbeam forests</a:t>
            </a:r>
          </a:p>
          <a:p>
            <a:pPr lvl="1" algn="just"/>
            <a:r>
              <a:rPr lang="en-US" sz="1800"/>
              <a:t>Riparian forests</a:t>
            </a:r>
          </a:p>
          <a:p>
            <a:pPr lvl="1" algn="just"/>
            <a:r>
              <a:rPr lang="en-US" sz="1800"/>
              <a:t>Alder forests </a:t>
            </a:r>
          </a:p>
        </p:txBody>
      </p:sp>
      <p:sp>
        <p:nvSpPr>
          <p:cNvPr id="7" name="Prostokąt 6"/>
          <p:cNvSpPr/>
          <p:nvPr/>
        </p:nvSpPr>
        <p:spPr>
          <a:xfrm>
            <a:off x="941595" y="547985"/>
            <a:ext cx="3069815" cy="1323439"/>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pl-PL" sz="4000" b="1" cap="none" spc="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Poland’s</a:t>
            </a:r>
            <a:r>
              <a:rPr lang="pl-PL" sz="4000" b="1" cap="none" spc="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flora</a:t>
            </a:r>
          </a:p>
          <a:p>
            <a:pPr algn="ctr"/>
            <a:r>
              <a:rPr lang="pl-PL" sz="4000" b="1"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communities</a:t>
            </a:r>
            <a:endParaRPr lang="pl-PL" sz="4000" b="1" cap="none" spc="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22532" name="Picture 4" descr="Znalezione obrazy dla zapytania drzewa gif"/>
          <p:cNvPicPr>
            <a:picLocks noChangeAspect="1" noChangeArrowheads="1"/>
          </p:cNvPicPr>
          <p:nvPr/>
        </p:nvPicPr>
        <p:blipFill>
          <a:blip r:embed="rId4" cstate="print"/>
          <a:srcRect/>
          <a:stretch>
            <a:fillRect/>
          </a:stretch>
        </p:blipFill>
        <p:spPr bwMode="auto">
          <a:xfrm>
            <a:off x="2698291" y="4135437"/>
            <a:ext cx="1762584" cy="1827213"/>
          </a:xfrm>
          <a:prstGeom prst="rect">
            <a:avLst/>
          </a:prstGeom>
          <a:noFill/>
        </p:spPr>
      </p:pic>
      <p:pic>
        <p:nvPicPr>
          <p:cNvPr id="22534" name="Picture 6" descr="Podobny obraz"/>
          <p:cNvPicPr>
            <a:picLocks noChangeAspect="1" noChangeArrowheads="1"/>
          </p:cNvPicPr>
          <p:nvPr/>
        </p:nvPicPr>
        <p:blipFill>
          <a:blip r:embed="rId5" cstate="print"/>
          <a:srcRect/>
          <a:stretch>
            <a:fillRect/>
          </a:stretch>
        </p:blipFill>
        <p:spPr bwMode="auto">
          <a:xfrm>
            <a:off x="612775" y="4397375"/>
            <a:ext cx="1568450" cy="1700530"/>
          </a:xfrm>
          <a:prstGeom prst="rect">
            <a:avLst/>
          </a:prstGeom>
          <a:noFill/>
        </p:spPr>
      </p:pic>
    </p:spTree>
    <p:extLst>
      <p:ext uri="{BB962C8B-B14F-4D97-AF65-F5344CB8AC3E}">
        <p14:creationId xmlns:p14="http://schemas.microsoft.com/office/powerpoint/2010/main" xmlns="" val="3641215646"/>
      </p:ext>
    </p:extLst>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5" name="Content Placeholder 4"/>
          <p:cNvPicPr>
            <a:picLocks noGrp="1" noChangeAspect="1"/>
          </p:cNvPicPr>
          <p:nvPr>
            <p:ph sz="half" idx="2"/>
          </p:nvPr>
        </p:nvPicPr>
        <p:blipFill rotWithShape="1">
          <a:blip r:embed="rId3" cstate="print"/>
          <a:srcRect t="13937" b="6838"/>
          <a:stretch/>
        </p:blipFill>
        <p:spPr>
          <a:xfrm>
            <a:off x="20" y="10"/>
            <a:ext cx="12191980" cy="6857990"/>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p:cNvSpPr>
            <a:spLocks noGrp="1"/>
          </p:cNvSpPr>
          <p:nvPr>
            <p:ph sz="half" idx="1"/>
          </p:nvPr>
        </p:nvSpPr>
        <p:spPr>
          <a:xfrm>
            <a:off x="594110" y="1283563"/>
            <a:ext cx="3764826" cy="3773010"/>
          </a:xfrm>
        </p:spPr>
        <p:txBody>
          <a:bodyPr vert="horz" lIns="91440" tIns="45720" rIns="91440" bIns="45720" rtlCol="0">
            <a:normAutofit/>
          </a:bodyPr>
          <a:lstStyle/>
          <a:p>
            <a:pPr algn="just">
              <a:buNone/>
            </a:pPr>
            <a:r>
              <a:rPr lang="pl-PL" sz="1800"/>
              <a:t>		</a:t>
            </a:r>
            <a:r>
              <a:rPr lang="en-US" sz="1800"/>
              <a:t>Plants which have adopted to tolerate fire. </a:t>
            </a:r>
            <a:r>
              <a:rPr lang="en-US" sz="1800" b="1"/>
              <a:t>Passive </a:t>
            </a:r>
            <a:r>
              <a:rPr lang="en-US" sz="1800"/>
              <a:t>plants have adaptations like hick bark, tissue with high moisture content, or underground storage structures (e.g. Cork oak). </a:t>
            </a:r>
            <a:r>
              <a:rPr lang="en-US" sz="1800" b="1"/>
              <a:t>Active</a:t>
            </a:r>
            <a:r>
              <a:rPr lang="en-US" sz="1800"/>
              <a:t> </a:t>
            </a:r>
            <a:r>
              <a:rPr lang="en-US" sz="1800" err="1"/>
              <a:t>pyrophytes</a:t>
            </a:r>
            <a:r>
              <a:rPr lang="en-US" sz="1800"/>
              <a:t> product </a:t>
            </a:r>
            <a:r>
              <a:rPr lang="en-US" sz="1800" err="1"/>
              <a:t>olis</a:t>
            </a:r>
            <a:r>
              <a:rPr lang="en-US" sz="1800"/>
              <a:t> which are inflammable (e.g. Eucalyptus) </a:t>
            </a:r>
          </a:p>
          <a:p>
            <a:pPr algn="just">
              <a:buNone/>
            </a:pPr>
            <a:r>
              <a:rPr lang="pl-PL" sz="1800"/>
              <a:t>		</a:t>
            </a:r>
            <a:r>
              <a:rPr lang="en-US" sz="1800"/>
              <a:t>For</a:t>
            </a:r>
            <a:r>
              <a:rPr lang="en-US" sz="1800" b="1"/>
              <a:t> </a:t>
            </a:r>
            <a:r>
              <a:rPr lang="en-US" sz="1800" b="1" err="1"/>
              <a:t>Pyrophile</a:t>
            </a:r>
            <a:r>
              <a:rPr lang="en-US" sz="1800" b="1"/>
              <a:t> </a:t>
            </a:r>
            <a:r>
              <a:rPr lang="en-US" sz="1800"/>
              <a:t>plants fire is necessary for their reproduction, because it releases smoke and increases temperature so it raises seeds dormancy.</a:t>
            </a:r>
            <a:endParaRPr lang="en-US" sz="1800" b="1"/>
          </a:p>
        </p:txBody>
      </p:sp>
      <p:sp>
        <p:nvSpPr>
          <p:cNvPr id="7" name="Prostokąt 6"/>
          <p:cNvSpPr/>
          <p:nvPr/>
        </p:nvSpPr>
        <p:spPr>
          <a:xfrm>
            <a:off x="1009725" y="519410"/>
            <a:ext cx="2952603" cy="7078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pl-PL" sz="4000" b="1" cap="all" spc="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Pyrophytes</a:t>
            </a:r>
            <a:endParaRPr lang="pl-PL" sz="4000"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20482" name="Picture 2" descr="Znalezione obrazy dla zapytania pirofity"/>
          <p:cNvPicPr>
            <a:picLocks noChangeAspect="1" noChangeArrowheads="1"/>
          </p:cNvPicPr>
          <p:nvPr/>
        </p:nvPicPr>
        <p:blipFill>
          <a:blip r:embed="rId4" cstate="print"/>
          <a:srcRect/>
          <a:stretch>
            <a:fillRect/>
          </a:stretch>
        </p:blipFill>
        <p:spPr bwMode="auto">
          <a:xfrm>
            <a:off x="2600325" y="4814887"/>
            <a:ext cx="1822450" cy="1201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806217499"/>
      </p:ext>
    </p:extLst>
  </p:cSld>
  <p:clrMapOvr>
    <a:masterClrMapping/>
  </p:clrMapOvr>
  <p:transition>
    <p:comb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t="-9000" b="-9000"/>
          </a:stretch>
        </a:blipFill>
        <a:effectLst/>
      </p:bgPr>
    </p:bg>
    <p:spTree>
      <p:nvGrpSpPr>
        <p:cNvPr id="1" name=""/>
        <p:cNvGrpSpPr/>
        <p:nvPr/>
      </p:nvGrpSpPr>
      <p:grpSpPr>
        <a:xfrm>
          <a:off x="0" y="0"/>
          <a:ext cx="0" cy="0"/>
          <a:chOff x="0" y="0"/>
          <a:chExt cx="0" cy="0"/>
        </a:xfrm>
      </p:grpSpPr>
      <p:sp>
        <p:nvSpPr>
          <p:cNvPr id="9"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550" y="325438"/>
            <a:ext cx="4997575" cy="6099175"/>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ymbol zastępczy zawartości 6"/>
          <p:cNvPicPr>
            <a:picLocks noGrp="1" noChangeAspect="1"/>
          </p:cNvPicPr>
          <p:nvPr>
            <p:ph sz="half" idx="1"/>
          </p:nvPr>
        </p:nvPicPr>
        <p:blipFill>
          <a:blip r:embed="rId4" cstate="print"/>
          <a:stretch>
            <a:fillRect/>
          </a:stretch>
        </p:blipFill>
        <p:spPr>
          <a:xfrm>
            <a:off x="3260022" y="5547182"/>
            <a:ext cx="1990725" cy="876300"/>
          </a:xfrm>
        </p:spPr>
      </p:pic>
      <p:sp>
        <p:nvSpPr>
          <p:cNvPr id="8" name="pole tekstowe 7"/>
          <p:cNvSpPr txBox="1"/>
          <p:nvPr/>
        </p:nvSpPr>
        <p:spPr>
          <a:xfrm>
            <a:off x="455587" y="1009650"/>
            <a:ext cx="4754244" cy="5078413"/>
          </a:xfrm>
          <a:prstGeom prst="rect">
            <a:avLst/>
          </a:prstGeom>
        </p:spPr>
        <p:txBody>
          <a:bodyPr rtlCol="0">
            <a:spAutoFit/>
          </a:bodyPr>
          <a:lstStyle/>
          <a:p>
            <a:pPr algn="just"/>
            <a:r>
              <a:rPr lang="pl-PL">
                <a:solidFill>
                  <a:srgbClr val="000000"/>
                </a:solidFill>
                <a:latin typeface="Calibri"/>
              </a:rPr>
              <a:t>	A </a:t>
            </a:r>
            <a:r>
              <a:rPr lang="pl-PL" err="1">
                <a:solidFill>
                  <a:srgbClr val="000000"/>
                </a:solidFill>
                <a:latin typeface="Calibri"/>
              </a:rPr>
              <a:t>wildland</a:t>
            </a:r>
            <a:r>
              <a:rPr lang="pl-PL">
                <a:solidFill>
                  <a:srgbClr val="000000"/>
                </a:solidFill>
                <a:latin typeface="Calibri"/>
              </a:rPr>
              <a:t> </a:t>
            </a:r>
            <a:r>
              <a:rPr lang="pl-PL" err="1">
                <a:solidFill>
                  <a:srgbClr val="000000"/>
                </a:solidFill>
                <a:latin typeface="Calibri"/>
              </a:rPr>
              <a:t>fire</a:t>
            </a:r>
            <a:r>
              <a:rPr lang="pl-PL">
                <a:solidFill>
                  <a:srgbClr val="000000"/>
                </a:solidFill>
                <a:latin typeface="Calibri"/>
              </a:rPr>
              <a:t> </a:t>
            </a:r>
            <a:r>
              <a:rPr lang="pl-PL" err="1">
                <a:solidFill>
                  <a:srgbClr val="000000"/>
                </a:solidFill>
                <a:latin typeface="Calibri"/>
              </a:rPr>
              <a:t>is</a:t>
            </a:r>
            <a:r>
              <a:rPr lang="pl-PL">
                <a:solidFill>
                  <a:srgbClr val="000000"/>
                </a:solidFill>
                <a:latin typeface="Calibri"/>
              </a:rPr>
              <a:t> a </a:t>
            </a:r>
            <a:r>
              <a:rPr lang="pl-PL" err="1">
                <a:solidFill>
                  <a:srgbClr val="000000"/>
                </a:solidFill>
                <a:latin typeface="Calibri"/>
              </a:rPr>
              <a:t>fire</a:t>
            </a:r>
            <a:r>
              <a:rPr lang="pl-PL">
                <a:solidFill>
                  <a:srgbClr val="000000"/>
                </a:solidFill>
                <a:latin typeface="Calibri"/>
              </a:rPr>
              <a:t> </a:t>
            </a:r>
            <a:r>
              <a:rPr lang="pl-PL" err="1">
                <a:solidFill>
                  <a:srgbClr val="000000"/>
                </a:solidFill>
                <a:latin typeface="Calibri"/>
              </a:rPr>
              <a:t>in</a:t>
            </a:r>
            <a:r>
              <a:rPr lang="pl-PL">
                <a:solidFill>
                  <a:srgbClr val="000000"/>
                </a:solidFill>
                <a:latin typeface="Calibri"/>
              </a:rPr>
              <a:t> an </a:t>
            </a:r>
            <a:r>
              <a:rPr lang="pl-PL" err="1">
                <a:solidFill>
                  <a:srgbClr val="000000"/>
                </a:solidFill>
                <a:latin typeface="Calibri"/>
              </a:rPr>
              <a:t>area</a:t>
            </a:r>
            <a:r>
              <a:rPr lang="pl-PL">
                <a:solidFill>
                  <a:srgbClr val="000000"/>
                </a:solidFill>
                <a:latin typeface="Calibri"/>
              </a:rPr>
              <a:t> of </a:t>
            </a:r>
            <a:r>
              <a:rPr lang="pl-PL" err="1">
                <a:solidFill>
                  <a:srgbClr val="000000"/>
                </a:solidFill>
                <a:latin typeface="Calibri"/>
              </a:rPr>
              <a:t>combustible</a:t>
            </a:r>
            <a:r>
              <a:rPr lang="pl-PL">
                <a:solidFill>
                  <a:srgbClr val="000000"/>
                </a:solidFill>
                <a:latin typeface="Calibri"/>
              </a:rPr>
              <a:t> </a:t>
            </a:r>
            <a:r>
              <a:rPr lang="pl-PL" err="1">
                <a:solidFill>
                  <a:srgbClr val="000000"/>
                </a:solidFill>
                <a:latin typeface="Calibri"/>
              </a:rPr>
              <a:t>vegetation</a:t>
            </a:r>
            <a:r>
              <a:rPr lang="pl-PL">
                <a:solidFill>
                  <a:srgbClr val="000000"/>
                </a:solidFill>
                <a:latin typeface="Calibri"/>
              </a:rPr>
              <a:t> </a:t>
            </a:r>
            <a:r>
              <a:rPr lang="pl-PL" err="1">
                <a:solidFill>
                  <a:srgbClr val="000000"/>
                </a:solidFill>
                <a:latin typeface="Calibri"/>
              </a:rPr>
              <a:t>that</a:t>
            </a:r>
            <a:r>
              <a:rPr lang="pl-PL">
                <a:solidFill>
                  <a:srgbClr val="000000"/>
                </a:solidFill>
                <a:latin typeface="Calibri"/>
              </a:rPr>
              <a:t> </a:t>
            </a:r>
            <a:r>
              <a:rPr lang="pl-PL" err="1">
                <a:solidFill>
                  <a:srgbClr val="000000"/>
                </a:solidFill>
                <a:latin typeface="Calibri"/>
              </a:rPr>
              <a:t>occurs</a:t>
            </a:r>
            <a:r>
              <a:rPr lang="pl-PL">
                <a:solidFill>
                  <a:srgbClr val="000000"/>
                </a:solidFill>
                <a:latin typeface="Calibri"/>
              </a:rPr>
              <a:t> </a:t>
            </a:r>
            <a:r>
              <a:rPr lang="pl-PL" err="1">
                <a:solidFill>
                  <a:srgbClr val="000000"/>
                </a:solidFill>
                <a:latin typeface="Calibri"/>
              </a:rPr>
              <a:t>in</a:t>
            </a:r>
            <a:r>
              <a:rPr lang="pl-PL">
                <a:solidFill>
                  <a:srgbClr val="000000"/>
                </a:solidFill>
                <a:latin typeface="Calibri"/>
              </a:rPr>
              <a:t> </a:t>
            </a:r>
            <a:r>
              <a:rPr lang="pl-PL" err="1">
                <a:solidFill>
                  <a:srgbClr val="000000"/>
                </a:solidFill>
                <a:latin typeface="Calibri"/>
              </a:rPr>
              <a:t>the</a:t>
            </a:r>
            <a:r>
              <a:rPr lang="pl-PL">
                <a:solidFill>
                  <a:srgbClr val="000000"/>
                </a:solidFill>
                <a:latin typeface="Calibri"/>
              </a:rPr>
              <a:t> </a:t>
            </a:r>
            <a:r>
              <a:rPr lang="pl-PL" err="1">
                <a:solidFill>
                  <a:srgbClr val="000000"/>
                </a:solidFill>
                <a:latin typeface="Calibri"/>
              </a:rPr>
              <a:t>countryside</a:t>
            </a:r>
            <a:r>
              <a:rPr lang="pl-PL">
                <a:solidFill>
                  <a:srgbClr val="000000"/>
                </a:solidFill>
                <a:latin typeface="Calibri"/>
              </a:rPr>
              <a:t> </a:t>
            </a:r>
            <a:r>
              <a:rPr lang="pl-PL" err="1">
                <a:solidFill>
                  <a:srgbClr val="000000"/>
                </a:solidFill>
                <a:latin typeface="Calibri"/>
              </a:rPr>
              <a:t>or</a:t>
            </a:r>
            <a:r>
              <a:rPr lang="pl-PL">
                <a:solidFill>
                  <a:srgbClr val="000000"/>
                </a:solidFill>
                <a:latin typeface="Calibri"/>
              </a:rPr>
              <a:t> </a:t>
            </a:r>
            <a:r>
              <a:rPr lang="pl-PL" err="1">
                <a:solidFill>
                  <a:srgbClr val="000000"/>
                </a:solidFill>
                <a:latin typeface="Calibri"/>
              </a:rPr>
              <a:t>rural</a:t>
            </a:r>
            <a:r>
              <a:rPr lang="pl-PL">
                <a:solidFill>
                  <a:srgbClr val="000000"/>
                </a:solidFill>
                <a:latin typeface="Calibri"/>
              </a:rPr>
              <a:t> </a:t>
            </a:r>
            <a:r>
              <a:rPr lang="pl-PL" err="1">
                <a:solidFill>
                  <a:srgbClr val="000000"/>
                </a:solidFill>
                <a:latin typeface="Calibri"/>
              </a:rPr>
              <a:t>area</a:t>
            </a:r>
            <a:r>
              <a:rPr lang="pl-PL">
                <a:solidFill>
                  <a:srgbClr val="000000"/>
                </a:solidFill>
                <a:latin typeface="Calibri"/>
              </a:rPr>
              <a:t>. </a:t>
            </a:r>
            <a:r>
              <a:rPr lang="pl-PL" err="1">
                <a:latin typeface="Calibri"/>
              </a:rPr>
              <a:t>Fire</a:t>
            </a:r>
            <a:r>
              <a:rPr lang="pl-PL">
                <a:latin typeface="Calibri"/>
              </a:rPr>
              <a:t> </a:t>
            </a:r>
            <a:r>
              <a:rPr lang="pl-PL" err="1">
                <a:latin typeface="Calibri"/>
              </a:rPr>
              <a:t>types</a:t>
            </a:r>
            <a:r>
              <a:rPr lang="pl-PL">
                <a:latin typeface="Calibri"/>
              </a:rPr>
              <a:t> </a:t>
            </a:r>
            <a:r>
              <a:rPr lang="pl-PL" err="1">
                <a:latin typeface="Calibri"/>
              </a:rPr>
              <a:t>can</a:t>
            </a:r>
            <a:r>
              <a:rPr lang="pl-PL">
                <a:latin typeface="Calibri"/>
              </a:rPr>
              <a:t> be </a:t>
            </a:r>
            <a:r>
              <a:rPr lang="pl-PL" err="1">
                <a:latin typeface="Calibri"/>
              </a:rPr>
              <a:t>generally</a:t>
            </a:r>
            <a:r>
              <a:rPr lang="pl-PL">
                <a:latin typeface="Calibri"/>
              </a:rPr>
              <a:t> </a:t>
            </a:r>
            <a:r>
              <a:rPr lang="pl-PL" err="1">
                <a:latin typeface="Calibri"/>
              </a:rPr>
              <a:t>characterized</a:t>
            </a:r>
            <a:r>
              <a:rPr lang="pl-PL">
                <a:latin typeface="Calibri"/>
              </a:rPr>
              <a:t> by </a:t>
            </a:r>
            <a:r>
              <a:rPr lang="pl-PL" err="1">
                <a:latin typeface="Calibri"/>
              </a:rPr>
              <a:t>their</a:t>
            </a:r>
            <a:r>
              <a:rPr lang="pl-PL">
                <a:latin typeface="Calibri"/>
              </a:rPr>
              <a:t> </a:t>
            </a:r>
            <a:r>
              <a:rPr lang="pl-PL" err="1">
                <a:latin typeface="Calibri"/>
              </a:rPr>
              <a:t>fuels</a:t>
            </a:r>
            <a:r>
              <a:rPr lang="pl-PL">
                <a:latin typeface="Calibri"/>
              </a:rPr>
              <a:t> as </a:t>
            </a:r>
            <a:r>
              <a:rPr lang="pl-PL" err="1">
                <a:latin typeface="Calibri"/>
              </a:rPr>
              <a:t>follows</a:t>
            </a:r>
            <a:r>
              <a:rPr lang="pl-PL">
                <a:latin typeface="Calibri"/>
              </a:rPr>
              <a:t>: </a:t>
            </a:r>
          </a:p>
          <a:p>
            <a:pPr marL="285750" indent="-285750" algn="just">
              <a:buFont typeface="Arial" panose="020B0604020202020204" pitchFamily="34" charset="0"/>
              <a:buChar char="•"/>
            </a:pPr>
            <a:r>
              <a:rPr lang="pl-PL" b="1" i="1" err="1">
                <a:solidFill>
                  <a:srgbClr val="000000"/>
                </a:solidFill>
                <a:latin typeface="Calibri"/>
              </a:rPr>
              <a:t>ground</a:t>
            </a:r>
            <a:r>
              <a:rPr lang="pl-PL" b="1" i="1">
                <a:solidFill>
                  <a:srgbClr val="000000"/>
                </a:solidFill>
                <a:latin typeface="Calibri"/>
              </a:rPr>
              <a:t> </a:t>
            </a:r>
            <a:r>
              <a:rPr lang="pl-PL" b="1" i="1" err="1">
                <a:solidFill>
                  <a:srgbClr val="000000"/>
                </a:solidFill>
                <a:latin typeface="Calibri"/>
              </a:rPr>
              <a:t>fires</a:t>
            </a:r>
            <a:r>
              <a:rPr lang="pl-PL">
                <a:solidFill>
                  <a:srgbClr val="000000"/>
                </a:solidFill>
                <a:latin typeface="Calibri"/>
              </a:rPr>
              <a:t> </a:t>
            </a:r>
            <a:r>
              <a:rPr lang="pl-PL" err="1">
                <a:solidFill>
                  <a:srgbClr val="000000"/>
                </a:solidFill>
                <a:latin typeface="Calibri"/>
              </a:rPr>
              <a:t>are</a:t>
            </a:r>
            <a:r>
              <a:rPr lang="pl-PL">
                <a:solidFill>
                  <a:srgbClr val="000000"/>
                </a:solidFill>
                <a:latin typeface="Calibri"/>
              </a:rPr>
              <a:t> </a:t>
            </a:r>
            <a:r>
              <a:rPr lang="pl-PL" err="1">
                <a:solidFill>
                  <a:srgbClr val="000000"/>
                </a:solidFill>
                <a:latin typeface="Calibri"/>
              </a:rPr>
              <a:t>fed</a:t>
            </a:r>
            <a:r>
              <a:rPr lang="pl-PL">
                <a:solidFill>
                  <a:srgbClr val="000000"/>
                </a:solidFill>
                <a:latin typeface="Calibri"/>
              </a:rPr>
              <a:t> by </a:t>
            </a:r>
            <a:r>
              <a:rPr lang="pl-PL" err="1">
                <a:solidFill>
                  <a:srgbClr val="000000"/>
                </a:solidFill>
                <a:latin typeface="Calibri"/>
              </a:rPr>
              <a:t>subterranean</a:t>
            </a:r>
            <a:r>
              <a:rPr lang="pl-PL">
                <a:solidFill>
                  <a:srgbClr val="000000"/>
                </a:solidFill>
                <a:latin typeface="Calibri"/>
              </a:rPr>
              <a:t> </a:t>
            </a:r>
            <a:r>
              <a:rPr lang="pl-PL" err="1">
                <a:solidFill>
                  <a:srgbClr val="000000"/>
                </a:solidFill>
                <a:latin typeface="Calibri"/>
              </a:rPr>
              <a:t>roots</a:t>
            </a:r>
            <a:r>
              <a:rPr lang="pl-PL">
                <a:solidFill>
                  <a:srgbClr val="000000"/>
                </a:solidFill>
                <a:latin typeface="Calibri"/>
              </a:rPr>
              <a:t>, </a:t>
            </a:r>
            <a:r>
              <a:rPr lang="pl-PL" err="1">
                <a:solidFill>
                  <a:srgbClr val="000000"/>
                </a:solidFill>
                <a:latin typeface="Calibri"/>
              </a:rPr>
              <a:t>duff</a:t>
            </a:r>
            <a:r>
              <a:rPr lang="pl-PL">
                <a:solidFill>
                  <a:srgbClr val="000000"/>
                </a:solidFill>
                <a:latin typeface="Calibri"/>
              </a:rPr>
              <a:t> and </a:t>
            </a:r>
            <a:r>
              <a:rPr lang="pl-PL" err="1">
                <a:solidFill>
                  <a:srgbClr val="000000"/>
                </a:solidFill>
                <a:latin typeface="Calibri"/>
              </a:rPr>
              <a:t>other</a:t>
            </a:r>
            <a:r>
              <a:rPr lang="pl-PL">
                <a:solidFill>
                  <a:srgbClr val="000000"/>
                </a:solidFill>
                <a:latin typeface="Calibri"/>
              </a:rPr>
              <a:t> </a:t>
            </a:r>
            <a:r>
              <a:rPr lang="pl-PL" err="1">
                <a:solidFill>
                  <a:srgbClr val="000000"/>
                </a:solidFill>
                <a:latin typeface="Calibri"/>
              </a:rPr>
              <a:t>buried</a:t>
            </a:r>
            <a:r>
              <a:rPr lang="pl-PL">
                <a:solidFill>
                  <a:srgbClr val="000000"/>
                </a:solidFill>
                <a:latin typeface="Calibri"/>
              </a:rPr>
              <a:t> </a:t>
            </a:r>
            <a:r>
              <a:rPr lang="pl-PL" err="1">
                <a:solidFill>
                  <a:srgbClr val="000000"/>
                </a:solidFill>
                <a:latin typeface="Calibri"/>
              </a:rPr>
              <a:t>organic</a:t>
            </a:r>
            <a:r>
              <a:rPr lang="pl-PL">
                <a:solidFill>
                  <a:srgbClr val="000000"/>
                </a:solidFill>
                <a:latin typeface="Calibri"/>
              </a:rPr>
              <a:t> </a:t>
            </a:r>
            <a:r>
              <a:rPr lang="pl-PL" err="1">
                <a:solidFill>
                  <a:srgbClr val="000000"/>
                </a:solidFill>
                <a:latin typeface="Calibri"/>
              </a:rPr>
              <a:t>matter</a:t>
            </a:r>
            <a:r>
              <a:rPr lang="pl-PL">
                <a:solidFill>
                  <a:srgbClr val="000000"/>
                </a:solidFill>
                <a:latin typeface="Calibri"/>
              </a:rPr>
              <a:t>. </a:t>
            </a:r>
            <a:r>
              <a:rPr lang="pl-PL" err="1">
                <a:solidFill>
                  <a:srgbClr val="000000"/>
                </a:solidFill>
                <a:latin typeface="Calibri"/>
              </a:rPr>
              <a:t>This</a:t>
            </a:r>
            <a:r>
              <a:rPr lang="pl-PL">
                <a:solidFill>
                  <a:srgbClr val="000000"/>
                </a:solidFill>
                <a:latin typeface="Calibri"/>
              </a:rPr>
              <a:t> </a:t>
            </a:r>
            <a:r>
              <a:rPr lang="pl-PL" err="1">
                <a:solidFill>
                  <a:srgbClr val="000000"/>
                </a:solidFill>
                <a:latin typeface="Calibri"/>
              </a:rPr>
              <a:t>fuel</a:t>
            </a:r>
            <a:r>
              <a:rPr lang="pl-PL">
                <a:solidFill>
                  <a:srgbClr val="000000"/>
                </a:solidFill>
                <a:latin typeface="Calibri"/>
              </a:rPr>
              <a:t> </a:t>
            </a:r>
            <a:r>
              <a:rPr lang="pl-PL" err="1">
                <a:solidFill>
                  <a:srgbClr val="000000"/>
                </a:solidFill>
                <a:latin typeface="Calibri"/>
              </a:rPr>
              <a:t>type</a:t>
            </a:r>
            <a:r>
              <a:rPr lang="pl-PL">
                <a:solidFill>
                  <a:srgbClr val="000000"/>
                </a:solidFill>
                <a:latin typeface="Calibri"/>
              </a:rPr>
              <a:t> </a:t>
            </a:r>
            <a:r>
              <a:rPr lang="pl-PL" err="1">
                <a:solidFill>
                  <a:srgbClr val="000000"/>
                </a:solidFill>
                <a:latin typeface="Calibri"/>
              </a:rPr>
              <a:t>is</a:t>
            </a:r>
            <a:r>
              <a:rPr lang="pl-PL">
                <a:solidFill>
                  <a:srgbClr val="000000"/>
                </a:solidFill>
                <a:latin typeface="Calibri"/>
              </a:rPr>
              <a:t> </a:t>
            </a:r>
            <a:r>
              <a:rPr lang="pl-PL" err="1">
                <a:solidFill>
                  <a:srgbClr val="000000"/>
                </a:solidFill>
                <a:latin typeface="Calibri"/>
              </a:rPr>
              <a:t>especially</a:t>
            </a:r>
            <a:r>
              <a:rPr lang="pl-PL">
                <a:solidFill>
                  <a:srgbClr val="000000"/>
                </a:solidFill>
                <a:latin typeface="Calibri"/>
              </a:rPr>
              <a:t> </a:t>
            </a:r>
            <a:r>
              <a:rPr lang="pl-PL" err="1">
                <a:solidFill>
                  <a:srgbClr val="000000"/>
                </a:solidFill>
                <a:latin typeface="Calibri"/>
              </a:rPr>
              <a:t>susceptible</a:t>
            </a:r>
            <a:r>
              <a:rPr lang="pl-PL">
                <a:solidFill>
                  <a:srgbClr val="000000"/>
                </a:solidFill>
                <a:latin typeface="Calibri"/>
              </a:rPr>
              <a:t> to </a:t>
            </a:r>
            <a:r>
              <a:rPr lang="pl-PL" err="1">
                <a:solidFill>
                  <a:srgbClr val="000000"/>
                </a:solidFill>
                <a:latin typeface="Calibri"/>
              </a:rPr>
              <a:t>ignition</a:t>
            </a:r>
            <a:r>
              <a:rPr lang="pl-PL">
                <a:solidFill>
                  <a:srgbClr val="000000"/>
                </a:solidFill>
                <a:latin typeface="Calibri"/>
              </a:rPr>
              <a:t> </a:t>
            </a:r>
            <a:r>
              <a:rPr lang="pl-PL" err="1">
                <a:solidFill>
                  <a:srgbClr val="000000"/>
                </a:solidFill>
                <a:latin typeface="Calibri"/>
              </a:rPr>
              <a:t>due</a:t>
            </a:r>
            <a:r>
              <a:rPr lang="pl-PL">
                <a:solidFill>
                  <a:srgbClr val="000000"/>
                </a:solidFill>
                <a:latin typeface="Calibri"/>
              </a:rPr>
              <a:t> to </a:t>
            </a:r>
            <a:r>
              <a:rPr lang="pl-PL" err="1">
                <a:solidFill>
                  <a:srgbClr val="000000"/>
                </a:solidFill>
                <a:latin typeface="Calibri"/>
              </a:rPr>
              <a:t>spotting</a:t>
            </a:r>
            <a:r>
              <a:rPr lang="pl-PL">
                <a:solidFill>
                  <a:srgbClr val="000000"/>
                </a:solidFill>
                <a:latin typeface="Calibri"/>
              </a:rPr>
              <a:t>,</a:t>
            </a:r>
          </a:p>
          <a:p>
            <a:pPr marL="285750" indent="-285750" algn="just">
              <a:buFont typeface="Arial" panose="020B0604020202020204" pitchFamily="34" charset="0"/>
              <a:buChar char="•"/>
            </a:pPr>
            <a:r>
              <a:rPr lang="pl-PL" b="1" i="1" err="1">
                <a:latin typeface="Calibri"/>
              </a:rPr>
              <a:t>crawling</a:t>
            </a:r>
            <a:r>
              <a:rPr lang="pl-PL">
                <a:latin typeface="Calibri"/>
              </a:rPr>
              <a:t> </a:t>
            </a:r>
            <a:r>
              <a:rPr lang="pl-PL" err="1">
                <a:latin typeface="Calibri"/>
              </a:rPr>
              <a:t>or</a:t>
            </a:r>
            <a:r>
              <a:rPr lang="pl-PL">
                <a:latin typeface="Calibri"/>
              </a:rPr>
              <a:t> </a:t>
            </a:r>
            <a:r>
              <a:rPr lang="pl-PL" b="1" i="1" err="1">
                <a:latin typeface="Calibri"/>
              </a:rPr>
              <a:t>surface</a:t>
            </a:r>
            <a:r>
              <a:rPr lang="pl-PL" b="1" i="1">
                <a:latin typeface="Calibri"/>
              </a:rPr>
              <a:t> </a:t>
            </a:r>
            <a:r>
              <a:rPr lang="pl-PL" b="1" i="1" err="1">
                <a:latin typeface="Calibri"/>
              </a:rPr>
              <a:t>fires</a:t>
            </a:r>
            <a:r>
              <a:rPr lang="pl-PL">
                <a:latin typeface="Calibri"/>
              </a:rPr>
              <a:t> </a:t>
            </a:r>
            <a:r>
              <a:rPr lang="pl-PL" err="1">
                <a:latin typeface="Calibri"/>
              </a:rPr>
              <a:t>are</a:t>
            </a:r>
            <a:r>
              <a:rPr lang="pl-PL">
                <a:latin typeface="Calibri"/>
              </a:rPr>
              <a:t> </a:t>
            </a:r>
            <a:r>
              <a:rPr lang="pl-PL" err="1">
                <a:latin typeface="Calibri"/>
              </a:rPr>
              <a:t>fueled</a:t>
            </a:r>
            <a:r>
              <a:rPr lang="pl-PL">
                <a:latin typeface="Calibri"/>
              </a:rPr>
              <a:t> by </a:t>
            </a:r>
            <a:r>
              <a:rPr lang="pl-PL" err="1">
                <a:latin typeface="Calibri"/>
              </a:rPr>
              <a:t>low-lying</a:t>
            </a:r>
            <a:r>
              <a:rPr lang="pl-PL">
                <a:latin typeface="Calibri"/>
              </a:rPr>
              <a:t> </a:t>
            </a:r>
            <a:r>
              <a:rPr lang="pl-PL" err="1">
                <a:latin typeface="Calibri"/>
              </a:rPr>
              <a:t>vegetation</a:t>
            </a:r>
            <a:r>
              <a:rPr lang="pl-PL">
                <a:latin typeface="Calibri"/>
              </a:rPr>
              <a:t> </a:t>
            </a:r>
            <a:r>
              <a:rPr lang="pl-PL" err="1">
                <a:latin typeface="Calibri"/>
              </a:rPr>
              <a:t>such</a:t>
            </a:r>
            <a:r>
              <a:rPr lang="pl-PL">
                <a:latin typeface="Calibri"/>
              </a:rPr>
              <a:t> as </a:t>
            </a:r>
            <a:r>
              <a:rPr lang="pl-PL" err="1">
                <a:latin typeface="Calibri"/>
              </a:rPr>
              <a:t>leaf</a:t>
            </a:r>
            <a:r>
              <a:rPr lang="pl-PL">
                <a:latin typeface="Calibri"/>
              </a:rPr>
              <a:t> and </a:t>
            </a:r>
            <a:r>
              <a:rPr lang="pl-PL" err="1">
                <a:latin typeface="Calibri"/>
              </a:rPr>
              <a:t>timber</a:t>
            </a:r>
            <a:r>
              <a:rPr lang="pl-PL">
                <a:latin typeface="Calibri"/>
              </a:rPr>
              <a:t> </a:t>
            </a:r>
            <a:r>
              <a:rPr lang="pl-PL" err="1">
                <a:latin typeface="Calibri"/>
              </a:rPr>
              <a:t>litter</a:t>
            </a:r>
            <a:r>
              <a:rPr lang="pl-PL">
                <a:latin typeface="Calibri"/>
              </a:rPr>
              <a:t>, </a:t>
            </a:r>
            <a:r>
              <a:rPr lang="pl-PL" err="1">
                <a:latin typeface="Calibri"/>
              </a:rPr>
              <a:t>debris</a:t>
            </a:r>
            <a:r>
              <a:rPr lang="pl-PL">
                <a:latin typeface="Calibri"/>
              </a:rPr>
              <a:t>, </a:t>
            </a:r>
            <a:r>
              <a:rPr lang="pl-PL" err="1">
                <a:latin typeface="Calibri"/>
              </a:rPr>
              <a:t>grass</a:t>
            </a:r>
            <a:r>
              <a:rPr lang="pl-PL">
                <a:latin typeface="Calibri"/>
              </a:rPr>
              <a:t>, and </a:t>
            </a:r>
            <a:r>
              <a:rPr lang="pl-PL" err="1">
                <a:latin typeface="Calibri"/>
              </a:rPr>
              <a:t>low-lying</a:t>
            </a:r>
            <a:r>
              <a:rPr lang="pl-PL">
                <a:latin typeface="Calibri"/>
              </a:rPr>
              <a:t> </a:t>
            </a:r>
            <a:r>
              <a:rPr lang="pl-PL" err="1">
                <a:latin typeface="Calibri"/>
              </a:rPr>
              <a:t>shrubbery</a:t>
            </a:r>
            <a:r>
              <a:rPr lang="pl-PL">
                <a:latin typeface="Calibri"/>
              </a:rPr>
              <a:t>,</a:t>
            </a:r>
          </a:p>
          <a:p>
            <a:pPr marL="285750" indent="-285750" algn="just">
              <a:buFont typeface="Arial" panose="020B0604020202020204" pitchFamily="34" charset="0"/>
              <a:buChar char="•"/>
            </a:pPr>
            <a:r>
              <a:rPr lang="pl-PL" b="1" i="1" err="1">
                <a:solidFill>
                  <a:srgbClr val="000000"/>
                </a:solidFill>
                <a:latin typeface="Calibri"/>
              </a:rPr>
              <a:t>ladder</a:t>
            </a:r>
            <a:r>
              <a:rPr lang="pl-PL" b="1" i="1">
                <a:solidFill>
                  <a:srgbClr val="000000"/>
                </a:solidFill>
                <a:latin typeface="Calibri"/>
              </a:rPr>
              <a:t> </a:t>
            </a:r>
            <a:r>
              <a:rPr lang="pl-PL" b="1" i="1" err="1">
                <a:solidFill>
                  <a:srgbClr val="000000"/>
                </a:solidFill>
                <a:latin typeface="Calibri"/>
              </a:rPr>
              <a:t>fires</a:t>
            </a:r>
            <a:r>
              <a:rPr lang="pl-PL">
                <a:solidFill>
                  <a:srgbClr val="000000"/>
                </a:solidFill>
                <a:latin typeface="Calibri"/>
              </a:rPr>
              <a:t> </a:t>
            </a:r>
            <a:r>
              <a:rPr lang="pl-PL" err="1">
                <a:solidFill>
                  <a:srgbClr val="000000"/>
                </a:solidFill>
                <a:latin typeface="Calibri"/>
              </a:rPr>
              <a:t>consume</a:t>
            </a:r>
            <a:r>
              <a:rPr lang="pl-PL">
                <a:solidFill>
                  <a:srgbClr val="000000"/>
                </a:solidFill>
                <a:latin typeface="Calibri"/>
              </a:rPr>
              <a:t> </a:t>
            </a:r>
            <a:r>
              <a:rPr lang="pl-PL" err="1">
                <a:solidFill>
                  <a:srgbClr val="000000"/>
                </a:solidFill>
                <a:latin typeface="Calibri"/>
              </a:rPr>
              <a:t>material</a:t>
            </a:r>
            <a:r>
              <a:rPr lang="pl-PL">
                <a:solidFill>
                  <a:srgbClr val="000000"/>
                </a:solidFill>
                <a:latin typeface="Calibri"/>
              </a:rPr>
              <a:t> </a:t>
            </a:r>
            <a:r>
              <a:rPr lang="pl-PL" err="1">
                <a:solidFill>
                  <a:srgbClr val="000000"/>
                </a:solidFill>
                <a:latin typeface="Calibri"/>
              </a:rPr>
              <a:t>between</a:t>
            </a:r>
            <a:r>
              <a:rPr lang="pl-PL">
                <a:solidFill>
                  <a:srgbClr val="000000"/>
                </a:solidFill>
                <a:latin typeface="Calibri"/>
              </a:rPr>
              <a:t> </a:t>
            </a:r>
            <a:r>
              <a:rPr lang="pl-PL" err="1">
                <a:solidFill>
                  <a:srgbClr val="000000"/>
                </a:solidFill>
                <a:latin typeface="Calibri"/>
              </a:rPr>
              <a:t>low-level</a:t>
            </a:r>
            <a:r>
              <a:rPr lang="pl-PL">
                <a:solidFill>
                  <a:srgbClr val="000000"/>
                </a:solidFill>
                <a:latin typeface="Calibri"/>
              </a:rPr>
              <a:t> </a:t>
            </a:r>
            <a:r>
              <a:rPr lang="pl-PL" err="1">
                <a:solidFill>
                  <a:srgbClr val="000000"/>
                </a:solidFill>
                <a:latin typeface="Calibri"/>
              </a:rPr>
              <a:t>vegetation</a:t>
            </a:r>
            <a:r>
              <a:rPr lang="pl-PL">
                <a:solidFill>
                  <a:srgbClr val="000000"/>
                </a:solidFill>
                <a:latin typeface="Calibri"/>
              </a:rPr>
              <a:t> and </a:t>
            </a:r>
            <a:r>
              <a:rPr lang="pl-PL" err="1">
                <a:solidFill>
                  <a:srgbClr val="000000"/>
                </a:solidFill>
                <a:latin typeface="Calibri"/>
              </a:rPr>
              <a:t>tree</a:t>
            </a:r>
            <a:r>
              <a:rPr lang="pl-PL">
                <a:solidFill>
                  <a:srgbClr val="000000"/>
                </a:solidFill>
                <a:latin typeface="Calibri"/>
              </a:rPr>
              <a:t> </a:t>
            </a:r>
            <a:r>
              <a:rPr lang="pl-PL" err="1">
                <a:solidFill>
                  <a:srgbClr val="000000"/>
                </a:solidFill>
                <a:latin typeface="Calibri"/>
              </a:rPr>
              <a:t>canopies</a:t>
            </a:r>
            <a:r>
              <a:rPr lang="pl-PL">
                <a:solidFill>
                  <a:srgbClr val="000000"/>
                </a:solidFill>
                <a:latin typeface="Calibri"/>
              </a:rPr>
              <a:t>, </a:t>
            </a:r>
            <a:r>
              <a:rPr lang="pl-PL" err="1">
                <a:solidFill>
                  <a:srgbClr val="000000"/>
                </a:solidFill>
                <a:latin typeface="Calibri"/>
              </a:rPr>
              <a:t>such</a:t>
            </a:r>
            <a:r>
              <a:rPr lang="pl-PL">
                <a:solidFill>
                  <a:srgbClr val="000000"/>
                </a:solidFill>
                <a:latin typeface="Calibri"/>
              </a:rPr>
              <a:t> as </a:t>
            </a:r>
            <a:r>
              <a:rPr lang="pl-PL" err="1">
                <a:solidFill>
                  <a:srgbClr val="000000"/>
                </a:solidFill>
                <a:latin typeface="Calibri"/>
              </a:rPr>
              <a:t>small</a:t>
            </a:r>
            <a:r>
              <a:rPr lang="pl-PL">
                <a:solidFill>
                  <a:srgbClr val="000000"/>
                </a:solidFill>
                <a:latin typeface="Calibri"/>
              </a:rPr>
              <a:t> </a:t>
            </a:r>
            <a:r>
              <a:rPr lang="pl-PL" err="1">
                <a:solidFill>
                  <a:srgbClr val="000000"/>
                </a:solidFill>
                <a:latin typeface="Calibri"/>
              </a:rPr>
              <a:t>trees</a:t>
            </a:r>
            <a:r>
              <a:rPr lang="pl-PL">
                <a:solidFill>
                  <a:srgbClr val="000000"/>
                </a:solidFill>
                <a:latin typeface="Calibri"/>
              </a:rPr>
              <a:t>, </a:t>
            </a:r>
            <a:r>
              <a:rPr lang="pl-PL" err="1">
                <a:solidFill>
                  <a:srgbClr val="000000"/>
                </a:solidFill>
                <a:latin typeface="Calibri"/>
              </a:rPr>
              <a:t>downed</a:t>
            </a:r>
            <a:r>
              <a:rPr lang="pl-PL">
                <a:solidFill>
                  <a:srgbClr val="000000"/>
                </a:solidFill>
                <a:latin typeface="Calibri"/>
              </a:rPr>
              <a:t> </a:t>
            </a:r>
            <a:r>
              <a:rPr lang="pl-PL" err="1">
                <a:solidFill>
                  <a:srgbClr val="000000"/>
                </a:solidFill>
                <a:latin typeface="Calibri"/>
              </a:rPr>
              <a:t>logs</a:t>
            </a:r>
            <a:r>
              <a:rPr lang="pl-PL">
                <a:solidFill>
                  <a:srgbClr val="000000"/>
                </a:solidFill>
                <a:latin typeface="Calibri"/>
              </a:rPr>
              <a:t>, and </a:t>
            </a:r>
            <a:r>
              <a:rPr lang="pl-PL" err="1">
                <a:solidFill>
                  <a:srgbClr val="000000"/>
                </a:solidFill>
                <a:latin typeface="Calibri"/>
              </a:rPr>
              <a:t>vines</a:t>
            </a:r>
            <a:r>
              <a:rPr lang="pl-PL">
                <a:solidFill>
                  <a:srgbClr val="000000"/>
                </a:solidFill>
                <a:latin typeface="Calibri"/>
              </a:rPr>
              <a:t>,</a:t>
            </a:r>
          </a:p>
          <a:p>
            <a:pPr marL="285750" indent="-285750" algn="just">
              <a:buFont typeface="Arial" panose="020B0604020202020204" pitchFamily="34" charset="0"/>
              <a:buChar char="•"/>
            </a:pPr>
            <a:r>
              <a:rPr lang="pl-PL" b="1" i="1">
                <a:solidFill>
                  <a:srgbClr val="000000"/>
                </a:solidFill>
                <a:latin typeface="Calibri"/>
              </a:rPr>
              <a:t>Crown</a:t>
            </a:r>
            <a:r>
              <a:rPr lang="pl-PL">
                <a:solidFill>
                  <a:srgbClr val="000000"/>
                </a:solidFill>
                <a:latin typeface="Calibri"/>
              </a:rPr>
              <a:t>, </a:t>
            </a:r>
            <a:r>
              <a:rPr lang="pl-PL" b="1" i="1" err="1">
                <a:solidFill>
                  <a:srgbClr val="000000"/>
                </a:solidFill>
                <a:latin typeface="Calibri"/>
              </a:rPr>
              <a:t>canopy</a:t>
            </a:r>
            <a:r>
              <a:rPr lang="pl-PL">
                <a:solidFill>
                  <a:srgbClr val="000000"/>
                </a:solidFill>
                <a:latin typeface="Calibri"/>
              </a:rPr>
              <a:t>, </a:t>
            </a:r>
            <a:r>
              <a:rPr lang="pl-PL" err="1">
                <a:solidFill>
                  <a:srgbClr val="000000"/>
                </a:solidFill>
                <a:latin typeface="Calibri"/>
              </a:rPr>
              <a:t>or</a:t>
            </a:r>
            <a:r>
              <a:rPr lang="pl-PL">
                <a:solidFill>
                  <a:srgbClr val="000000"/>
                </a:solidFill>
                <a:latin typeface="Calibri"/>
              </a:rPr>
              <a:t> </a:t>
            </a:r>
            <a:r>
              <a:rPr lang="pl-PL" b="1" i="1" err="1">
                <a:solidFill>
                  <a:srgbClr val="000000"/>
                </a:solidFill>
                <a:latin typeface="Calibri"/>
              </a:rPr>
              <a:t>aerial</a:t>
            </a:r>
            <a:r>
              <a:rPr lang="pl-PL" b="1" i="1">
                <a:solidFill>
                  <a:srgbClr val="000000"/>
                </a:solidFill>
                <a:latin typeface="Calibri"/>
              </a:rPr>
              <a:t> </a:t>
            </a:r>
            <a:r>
              <a:rPr lang="pl-PL" b="1" i="1" err="1">
                <a:solidFill>
                  <a:srgbClr val="000000"/>
                </a:solidFill>
                <a:latin typeface="Calibri"/>
              </a:rPr>
              <a:t>fires</a:t>
            </a:r>
            <a:r>
              <a:rPr lang="pl-PL">
                <a:solidFill>
                  <a:srgbClr val="000000"/>
                </a:solidFill>
                <a:latin typeface="Calibri"/>
              </a:rPr>
              <a:t> </a:t>
            </a:r>
            <a:r>
              <a:rPr lang="pl-PL" err="1">
                <a:solidFill>
                  <a:srgbClr val="000000"/>
                </a:solidFill>
                <a:latin typeface="Calibri"/>
              </a:rPr>
              <a:t>burn</a:t>
            </a:r>
            <a:r>
              <a:rPr lang="pl-PL">
                <a:solidFill>
                  <a:srgbClr val="000000"/>
                </a:solidFill>
                <a:latin typeface="Calibri"/>
              </a:rPr>
              <a:t> </a:t>
            </a:r>
            <a:r>
              <a:rPr lang="pl-PL" err="1">
                <a:solidFill>
                  <a:srgbClr val="000000"/>
                </a:solidFill>
                <a:latin typeface="Calibri"/>
              </a:rPr>
              <a:t>suspended</a:t>
            </a:r>
            <a:r>
              <a:rPr lang="pl-PL">
                <a:solidFill>
                  <a:srgbClr val="000000"/>
                </a:solidFill>
                <a:latin typeface="Calibri"/>
              </a:rPr>
              <a:t> </a:t>
            </a:r>
            <a:r>
              <a:rPr lang="pl-PL" err="1">
                <a:solidFill>
                  <a:srgbClr val="000000"/>
                </a:solidFill>
                <a:latin typeface="Calibri"/>
              </a:rPr>
              <a:t>material</a:t>
            </a:r>
            <a:r>
              <a:rPr lang="pl-PL">
                <a:solidFill>
                  <a:srgbClr val="000000"/>
                </a:solidFill>
                <a:latin typeface="Calibri"/>
              </a:rPr>
              <a:t> </a:t>
            </a:r>
            <a:r>
              <a:rPr lang="pl-PL" err="1">
                <a:solidFill>
                  <a:srgbClr val="000000"/>
                </a:solidFill>
                <a:latin typeface="Calibri"/>
              </a:rPr>
              <a:t>at</a:t>
            </a:r>
            <a:r>
              <a:rPr lang="pl-PL">
                <a:solidFill>
                  <a:srgbClr val="000000"/>
                </a:solidFill>
                <a:latin typeface="Calibri"/>
              </a:rPr>
              <a:t> </a:t>
            </a:r>
            <a:r>
              <a:rPr lang="pl-PL" err="1">
                <a:solidFill>
                  <a:srgbClr val="000000"/>
                </a:solidFill>
                <a:latin typeface="Calibri"/>
              </a:rPr>
              <a:t>the</a:t>
            </a:r>
            <a:r>
              <a:rPr lang="pl-PL">
                <a:solidFill>
                  <a:srgbClr val="000000"/>
                </a:solidFill>
                <a:latin typeface="Calibri"/>
              </a:rPr>
              <a:t> </a:t>
            </a:r>
            <a:r>
              <a:rPr lang="pl-PL" err="1">
                <a:solidFill>
                  <a:srgbClr val="000000"/>
                </a:solidFill>
                <a:latin typeface="Calibri"/>
              </a:rPr>
              <a:t>canopy</a:t>
            </a:r>
            <a:r>
              <a:rPr lang="pl-PL">
                <a:solidFill>
                  <a:srgbClr val="000000"/>
                </a:solidFill>
                <a:latin typeface="Calibri"/>
              </a:rPr>
              <a:t> </a:t>
            </a:r>
            <a:r>
              <a:rPr lang="pl-PL" err="1">
                <a:solidFill>
                  <a:srgbClr val="000000"/>
                </a:solidFill>
                <a:latin typeface="Calibri"/>
              </a:rPr>
              <a:t>level</a:t>
            </a:r>
            <a:r>
              <a:rPr lang="pl-PL">
                <a:solidFill>
                  <a:srgbClr val="000000"/>
                </a:solidFill>
                <a:latin typeface="Calibri"/>
              </a:rPr>
              <a:t>, </a:t>
            </a:r>
            <a:r>
              <a:rPr lang="pl-PL" err="1">
                <a:solidFill>
                  <a:srgbClr val="000000"/>
                </a:solidFill>
                <a:latin typeface="Calibri"/>
              </a:rPr>
              <a:t>such</a:t>
            </a:r>
            <a:r>
              <a:rPr lang="pl-PL">
                <a:solidFill>
                  <a:srgbClr val="000000"/>
                </a:solidFill>
                <a:latin typeface="Calibri"/>
              </a:rPr>
              <a:t> as </a:t>
            </a:r>
            <a:r>
              <a:rPr lang="pl-PL" err="1">
                <a:solidFill>
                  <a:srgbClr val="000000"/>
                </a:solidFill>
                <a:latin typeface="Calibri"/>
              </a:rPr>
              <a:t>tall</a:t>
            </a:r>
            <a:r>
              <a:rPr lang="pl-PL">
                <a:solidFill>
                  <a:srgbClr val="000000"/>
                </a:solidFill>
                <a:latin typeface="Calibri"/>
              </a:rPr>
              <a:t> </a:t>
            </a:r>
            <a:r>
              <a:rPr lang="pl-PL" err="1">
                <a:solidFill>
                  <a:srgbClr val="000000"/>
                </a:solidFill>
                <a:latin typeface="Calibri"/>
              </a:rPr>
              <a:t>trees</a:t>
            </a:r>
            <a:r>
              <a:rPr lang="pl-PL">
                <a:solidFill>
                  <a:srgbClr val="000000"/>
                </a:solidFill>
                <a:latin typeface="Calibri"/>
              </a:rPr>
              <a:t>, </a:t>
            </a:r>
            <a:r>
              <a:rPr lang="pl-PL" err="1">
                <a:solidFill>
                  <a:srgbClr val="000000"/>
                </a:solidFill>
                <a:latin typeface="Calibri"/>
              </a:rPr>
              <a:t>vines</a:t>
            </a:r>
            <a:r>
              <a:rPr lang="pl-PL">
                <a:solidFill>
                  <a:srgbClr val="000000"/>
                </a:solidFill>
                <a:latin typeface="Calibri"/>
              </a:rPr>
              <a:t>, and </a:t>
            </a:r>
            <a:r>
              <a:rPr lang="pl-PL" err="1">
                <a:solidFill>
                  <a:srgbClr val="000000"/>
                </a:solidFill>
                <a:latin typeface="Calibri"/>
              </a:rPr>
              <a:t>mosses</a:t>
            </a:r>
            <a:r>
              <a:rPr lang="pl-PL">
                <a:solidFill>
                  <a:srgbClr val="000000"/>
                </a:solidFill>
                <a:latin typeface="Calibri"/>
              </a:rPr>
              <a:t>.</a:t>
            </a:r>
          </a:p>
          <a:p>
            <a:pPr marL="285750" indent="-285750" algn="just">
              <a:buFont typeface="Arial" panose="020B0604020202020204" pitchFamily="34" charset="0"/>
              <a:buChar char="•"/>
            </a:pPr>
            <a:endParaRPr lang="pl-PL">
              <a:solidFill>
                <a:srgbClr val="000000"/>
              </a:solidFill>
              <a:latin typeface="Calibri"/>
            </a:endParaRPr>
          </a:p>
        </p:txBody>
      </p:sp>
      <p:sp>
        <p:nvSpPr>
          <p:cNvPr id="6" name="Prostokąt 5"/>
          <p:cNvSpPr/>
          <p:nvPr/>
        </p:nvSpPr>
        <p:spPr>
          <a:xfrm>
            <a:off x="451992" y="386060"/>
            <a:ext cx="475386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4000" b="1" cap="none" spc="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Types</a:t>
            </a:r>
            <a:r>
              <a:rPr lang="pl-PL" sz="40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of </a:t>
            </a:r>
            <a:r>
              <a:rPr lang="pl-PL" sz="4000" b="1" cap="none" spc="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wildland</a:t>
            </a:r>
            <a:r>
              <a:rPr lang="pl-PL" sz="40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l-PL" sz="4000" b="1" cap="none" spc="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fire</a:t>
            </a:r>
            <a:endParaRPr lang="pl-PL" sz="40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2680679492"/>
      </p:ext>
    </p:extLst>
  </p:cSld>
  <p:clrMapOvr>
    <a:masterClrMapping/>
  </p:clrMapOvr>
  <p:transition>
    <p:split orient="vert" dir="in"/>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5" name="Symbol zastępczy zawartości 4" descr="55d2256a87e80_p.jpg"/>
          <p:cNvPicPr>
            <a:picLocks noGrp="1" noChangeAspect="1"/>
          </p:cNvPicPr>
          <p:nvPr>
            <p:ph sz="half" idx="2"/>
          </p:nvPr>
        </p:nvPicPr>
        <p:blipFill rotWithShape="1">
          <a:blip r:embed="rId3" cstate="print"/>
          <a:srcRect t="25000"/>
          <a:stretch/>
        </p:blipFill>
        <p:spPr>
          <a:xfrm>
            <a:off x="20" y="10"/>
            <a:ext cx="12191980" cy="6857990"/>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p:cNvSpPr>
            <a:spLocks noGrp="1"/>
          </p:cNvSpPr>
          <p:nvPr>
            <p:ph sz="half" idx="1"/>
          </p:nvPr>
        </p:nvSpPr>
        <p:spPr>
          <a:xfrm>
            <a:off x="575059" y="1178788"/>
            <a:ext cx="3949315" cy="3773010"/>
          </a:xfrm>
        </p:spPr>
        <p:txBody>
          <a:bodyPr vert="horz" lIns="91440" tIns="45720" rIns="91440" bIns="45720" rtlCol="0" anchor="t">
            <a:normAutofit fontScale="85000" lnSpcReduction="20000"/>
          </a:bodyPr>
          <a:lstStyle/>
          <a:p>
            <a:pPr marL="0" indent="0" algn="just">
              <a:lnSpc>
                <a:spcPct val="120000"/>
              </a:lnSpc>
              <a:buNone/>
            </a:pPr>
            <a:r>
              <a:rPr lang="pl-PL" sz="1800"/>
              <a:t>	</a:t>
            </a:r>
            <a:r>
              <a:rPr lang="en-US" sz="1900"/>
              <a:t>Fire cause serious </a:t>
            </a:r>
            <a:r>
              <a:rPr lang="en-US" sz="1900" err="1"/>
              <a:t>changings</a:t>
            </a:r>
            <a:r>
              <a:rPr lang="en-US" sz="1900"/>
              <a:t>  in woods. </a:t>
            </a:r>
            <a:r>
              <a:rPr lang="en-US" sz="1900" err="1"/>
              <a:t>Firstivalal</a:t>
            </a:r>
            <a:r>
              <a:rPr lang="en-US" sz="1900"/>
              <a:t> after fire the </a:t>
            </a:r>
            <a:r>
              <a:rPr lang="en-US" sz="1900" err="1"/>
              <a:t>litght</a:t>
            </a:r>
            <a:r>
              <a:rPr lang="en-US" sz="1900"/>
              <a:t> </a:t>
            </a:r>
            <a:r>
              <a:rPr lang="en-US" sz="1900" err="1"/>
              <a:t>reache</a:t>
            </a:r>
            <a:r>
              <a:rPr lang="en-US" sz="1900"/>
              <a:t>  to the bottom of the woods. The ground is getting warmer and losing heat faster. When the forest doesn't have the plants which are growing on the ground makes it difficult to storage the water, which means the water is </a:t>
            </a:r>
            <a:r>
              <a:rPr lang="en-US" sz="1900" err="1"/>
              <a:t>ru</a:t>
            </a:r>
            <a:r>
              <a:rPr lang="pl-PL" sz="1900"/>
              <a:t>n</a:t>
            </a:r>
            <a:r>
              <a:rPr lang="en-US" sz="1900" err="1"/>
              <a:t>ni</a:t>
            </a:r>
            <a:r>
              <a:rPr lang="pl-PL" sz="1900"/>
              <a:t>n</a:t>
            </a:r>
            <a:r>
              <a:rPr lang="en-US" sz="1900"/>
              <a:t>g down or swamps are arising.  </a:t>
            </a:r>
            <a:r>
              <a:rPr lang="pl-PL" sz="1900"/>
              <a:t> </a:t>
            </a:r>
            <a:r>
              <a:rPr lang="pl-PL" sz="1900" err="1"/>
              <a:t>Also</a:t>
            </a:r>
            <a:r>
              <a:rPr lang="pl-PL" sz="1900"/>
              <a:t> </a:t>
            </a:r>
            <a:r>
              <a:rPr lang="pl-PL" sz="1900" err="1"/>
              <a:t>the</a:t>
            </a:r>
            <a:r>
              <a:rPr lang="pl-PL" sz="1900"/>
              <a:t> </a:t>
            </a:r>
            <a:r>
              <a:rPr lang="pl-PL" sz="1900" err="1"/>
              <a:t>graund</a:t>
            </a:r>
            <a:r>
              <a:rPr lang="pl-PL" sz="1900"/>
              <a:t> </a:t>
            </a:r>
            <a:r>
              <a:rPr lang="pl-PL" sz="1900" err="1"/>
              <a:t>become</a:t>
            </a:r>
            <a:r>
              <a:rPr lang="pl-PL" sz="1900"/>
              <a:t> less </a:t>
            </a:r>
            <a:r>
              <a:rPr lang="pl-PL" sz="1900" err="1"/>
              <a:t>porosity</a:t>
            </a:r>
            <a:r>
              <a:rPr lang="pl-PL" sz="1900"/>
              <a:t> and </a:t>
            </a:r>
            <a:r>
              <a:rPr lang="pl-PL" sz="1900" err="1"/>
              <a:t>lose</a:t>
            </a:r>
            <a:r>
              <a:rPr lang="pl-PL" sz="1900"/>
              <a:t> </a:t>
            </a:r>
            <a:r>
              <a:rPr lang="pl-PL" sz="1900" err="1"/>
              <a:t>nitrogen</a:t>
            </a:r>
            <a:r>
              <a:rPr lang="pl-PL" sz="1900"/>
              <a:t> </a:t>
            </a:r>
            <a:r>
              <a:rPr lang="pl-PL" sz="1900" err="1"/>
              <a:t>insted</a:t>
            </a:r>
            <a:r>
              <a:rPr lang="pl-PL" sz="1900"/>
              <a:t> </a:t>
            </a:r>
            <a:r>
              <a:rPr lang="pl-PL" sz="1900" err="1"/>
              <a:t>gets</a:t>
            </a:r>
            <a:r>
              <a:rPr lang="pl-PL" sz="1900"/>
              <a:t> </a:t>
            </a:r>
            <a:r>
              <a:rPr lang="pl-PL" sz="1900" err="1"/>
              <a:t>more</a:t>
            </a:r>
            <a:r>
              <a:rPr lang="pl-PL" sz="1900"/>
              <a:t> chemical </a:t>
            </a:r>
            <a:r>
              <a:rPr lang="pl-PL" sz="1900" err="1"/>
              <a:t>compounds</a:t>
            </a:r>
            <a:r>
              <a:rPr lang="pl-PL" sz="1900"/>
              <a:t> of </a:t>
            </a:r>
            <a:r>
              <a:rPr lang="pl-PL" sz="1900" err="1"/>
              <a:t>calcium</a:t>
            </a:r>
            <a:r>
              <a:rPr lang="pl-PL" sz="1900"/>
              <a:t>, </a:t>
            </a:r>
            <a:r>
              <a:rPr lang="pl-PL" sz="1900" err="1"/>
              <a:t>potassium</a:t>
            </a:r>
            <a:r>
              <a:rPr lang="pl-PL" sz="1900"/>
              <a:t> and </a:t>
            </a:r>
            <a:r>
              <a:rPr lang="pl-PL" sz="1900" err="1"/>
              <a:t>phosphorus</a:t>
            </a:r>
            <a:r>
              <a:rPr lang="pl-PL" sz="1900"/>
              <a:t> </a:t>
            </a:r>
            <a:r>
              <a:rPr lang="pl-PL" sz="1900" err="1"/>
              <a:t>from</a:t>
            </a:r>
            <a:r>
              <a:rPr lang="pl-PL" sz="1900"/>
              <a:t> </a:t>
            </a:r>
            <a:r>
              <a:rPr lang="pl-PL" sz="1900" err="1"/>
              <a:t>burn</a:t>
            </a:r>
            <a:r>
              <a:rPr lang="pl-PL" sz="1900"/>
              <a:t> </a:t>
            </a:r>
            <a:r>
              <a:rPr lang="pl-PL" sz="1900" err="1"/>
              <a:t>plants</a:t>
            </a:r>
            <a:r>
              <a:rPr lang="pl-PL" sz="1900"/>
              <a:t>. </a:t>
            </a:r>
            <a:r>
              <a:rPr lang="pl-PL" sz="1900" err="1"/>
              <a:t>The</a:t>
            </a:r>
            <a:r>
              <a:rPr lang="pl-PL" sz="1900"/>
              <a:t> </a:t>
            </a:r>
            <a:r>
              <a:rPr lang="pl-PL" sz="1900" err="1"/>
              <a:t>fires</a:t>
            </a:r>
            <a:r>
              <a:rPr lang="pl-PL" sz="1900"/>
              <a:t> </a:t>
            </a:r>
            <a:r>
              <a:rPr lang="pl-PL" sz="1900" err="1"/>
              <a:t>which</a:t>
            </a:r>
            <a:r>
              <a:rPr lang="pl-PL" sz="1900"/>
              <a:t> was under </a:t>
            </a:r>
            <a:r>
              <a:rPr lang="pl-PL" sz="1900" err="1"/>
              <a:t>then</a:t>
            </a:r>
            <a:r>
              <a:rPr lang="pl-PL" sz="1900"/>
              <a:t> 100 C </a:t>
            </a:r>
            <a:r>
              <a:rPr lang="pl-PL" sz="1900" err="1"/>
              <a:t>fertility</a:t>
            </a:r>
            <a:r>
              <a:rPr lang="pl-PL" sz="1900"/>
              <a:t> of </a:t>
            </a:r>
            <a:r>
              <a:rPr lang="pl-PL" sz="1900" err="1"/>
              <a:t>the</a:t>
            </a:r>
            <a:r>
              <a:rPr lang="pl-PL" sz="1900"/>
              <a:t> </a:t>
            </a:r>
            <a:r>
              <a:rPr lang="pl-PL" sz="1900" err="1"/>
              <a:t>soil</a:t>
            </a:r>
            <a:r>
              <a:rPr lang="pl-PL" sz="1900"/>
              <a:t> </a:t>
            </a:r>
            <a:r>
              <a:rPr lang="pl-PL" sz="1900" err="1"/>
              <a:t>is</a:t>
            </a:r>
            <a:r>
              <a:rPr lang="pl-PL" sz="1900"/>
              <a:t> </a:t>
            </a:r>
            <a:r>
              <a:rPr lang="pl-PL" sz="1900" err="1"/>
              <a:t>increase</a:t>
            </a:r>
            <a:r>
              <a:rPr lang="pl-PL" sz="1900"/>
              <a:t> </a:t>
            </a:r>
            <a:r>
              <a:rPr lang="pl-PL" sz="1900" err="1"/>
              <a:t>tempararily</a:t>
            </a:r>
            <a:r>
              <a:rPr lang="pl-PL" sz="1900"/>
              <a:t>.</a:t>
            </a:r>
            <a:endParaRPr lang="en-US" sz="1900"/>
          </a:p>
        </p:txBody>
      </p:sp>
      <p:sp>
        <p:nvSpPr>
          <p:cNvPr id="7" name="Prostokąt 6"/>
          <p:cNvSpPr/>
          <p:nvPr/>
        </p:nvSpPr>
        <p:spPr>
          <a:xfrm>
            <a:off x="589149" y="481310"/>
            <a:ext cx="3927101" cy="707886"/>
          </a:xfrm>
          <a:prstGeom prst="rect">
            <a:avLst/>
          </a:prstGeom>
          <a:noFill/>
        </p:spPr>
        <p:txBody>
          <a:bodyPr wrap="none" lIns="91440" tIns="45720" rIns="91440" bIns="45720">
            <a:spAutoFit/>
          </a:bodyPr>
          <a:lstStyle/>
          <a:p>
            <a:pPr algn="ctr"/>
            <a:r>
              <a:rPr lang="en-US" sz="4000" b="1">
                <a:ln w="19050">
                  <a:solidFill>
                    <a:schemeClr val="tx1"/>
                  </a:solidFill>
                  <a:prstDash val="solid"/>
                </a:ln>
                <a:solidFill>
                  <a:schemeClr val="accent3"/>
                </a:solidFill>
                <a:effectLst>
                  <a:outerShdw blurRad="50000" dist="50800" dir="7500000" algn="tl">
                    <a:srgbClr val="000000">
                      <a:shade val="5000"/>
                      <a:alpha val="35000"/>
                    </a:srgbClr>
                  </a:outerShdw>
                </a:effectLst>
                <a:latin typeface="Calibri Light"/>
              </a:rPr>
              <a:t>Changing after fire</a:t>
            </a:r>
            <a:endParaRPr lang="pl-PL" sz="4000" b="1">
              <a:ln w="19050">
                <a:solidFill>
                  <a:schemeClr val="tx1"/>
                </a:solidFill>
                <a:prstDash val="solid"/>
              </a:ln>
              <a:solidFill>
                <a:schemeClr val="accent3"/>
              </a:solidFill>
              <a:effectLst>
                <a:outerShdw blurRad="50000" dist="50800" dir="7500000" algn="tl">
                  <a:srgbClr val="000000">
                    <a:shade val="5000"/>
                    <a:alpha val="35000"/>
                  </a:srgbClr>
                </a:outerShdw>
              </a:effectLst>
            </a:endParaRPr>
          </a:p>
        </p:txBody>
      </p:sp>
      <p:pic>
        <p:nvPicPr>
          <p:cNvPr id="16386" name="Picture 2" descr="Znalezione obrazy dla zapytania las po pożarze"/>
          <p:cNvPicPr>
            <a:picLocks noChangeAspect="1" noChangeArrowheads="1"/>
          </p:cNvPicPr>
          <p:nvPr/>
        </p:nvPicPr>
        <p:blipFill>
          <a:blip r:embed="rId4" cstate="print"/>
          <a:srcRect/>
          <a:stretch>
            <a:fillRect/>
          </a:stretch>
        </p:blipFill>
        <p:spPr bwMode="auto">
          <a:xfrm>
            <a:off x="923925" y="4741862"/>
            <a:ext cx="3333750" cy="14499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87981188"/>
      </p:ext>
    </p:extLst>
  </p:cSld>
  <p:clrMapOvr>
    <a:masterClrMapping/>
  </p:clrMapOvr>
  <p:transition>
    <p:whee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print">
            <a:extLst/>
          </a:blip>
          <a:stretch>
            <a:fillRect t="-9000" b="-9000"/>
          </a:stretch>
        </a:blipFill>
        <a:effectLst/>
      </p:bgPr>
    </p:bg>
    <p:spTree>
      <p:nvGrpSpPr>
        <p:cNvPr id="1" name=""/>
        <p:cNvGrpSpPr/>
        <p:nvPr/>
      </p:nvGrpSpPr>
      <p:grpSpPr>
        <a:xfrm>
          <a:off x="0" y="0"/>
          <a:ext cx="0" cy="0"/>
          <a:chOff x="0" y="0"/>
          <a:chExt cx="0" cy="0"/>
        </a:xfrm>
      </p:grpSpPr>
      <p:sp>
        <p:nvSpPr>
          <p:cNvPr id="6"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2797" y="320911"/>
            <a:ext cx="4997575" cy="6099175"/>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p:cNvSpPr txBox="1"/>
          <p:nvPr/>
        </p:nvSpPr>
        <p:spPr>
          <a:xfrm>
            <a:off x="123919" y="1304925"/>
            <a:ext cx="4811297" cy="4247317"/>
          </a:xfrm>
          <a:prstGeom prst="rect">
            <a:avLst/>
          </a:prstGeom>
        </p:spPr>
        <p:txBody>
          <a:bodyPr rtlCol="0">
            <a:spAutoFit/>
          </a:bodyPr>
          <a:lstStyle/>
          <a:p>
            <a:pPr marL="742950" lvl="1" indent="-285750" algn="just">
              <a:buFont typeface="Arial" panose="020B0604020202020204" pitchFamily="34" charset="0"/>
              <a:buChar char="•"/>
            </a:pPr>
            <a:r>
              <a:rPr lang="pl-PL" err="1">
                <a:latin typeface="Arial"/>
                <a:cs typeface="Arial"/>
              </a:rPr>
              <a:t>obtaining</a:t>
            </a:r>
            <a:r>
              <a:rPr lang="pl-PL">
                <a:latin typeface="Arial"/>
                <a:cs typeface="Arial"/>
              </a:rPr>
              <a:t> a </a:t>
            </a:r>
            <a:r>
              <a:rPr lang="pl-PL" err="1">
                <a:latin typeface="Arial"/>
                <a:cs typeface="Arial"/>
              </a:rPr>
              <a:t>burning</a:t>
            </a:r>
            <a:r>
              <a:rPr lang="pl-PL">
                <a:latin typeface="Arial"/>
                <a:cs typeface="Arial"/>
              </a:rPr>
              <a:t> </a:t>
            </a:r>
            <a:r>
              <a:rPr lang="pl-PL" err="1">
                <a:latin typeface="Arial"/>
                <a:cs typeface="Arial"/>
              </a:rPr>
              <a:t>permit</a:t>
            </a:r>
            <a:r>
              <a:rPr lang="pl-PL">
                <a:latin typeface="Arial"/>
                <a:cs typeface="Arial"/>
              </a:rPr>
              <a:t> for </a:t>
            </a:r>
            <a:r>
              <a:rPr lang="pl-PL" err="1">
                <a:latin typeface="Arial"/>
                <a:cs typeface="Arial"/>
              </a:rPr>
              <a:t>burning</a:t>
            </a:r>
            <a:r>
              <a:rPr lang="pl-PL">
                <a:latin typeface="Arial"/>
                <a:cs typeface="Arial"/>
              </a:rPr>
              <a:t> </a:t>
            </a:r>
            <a:r>
              <a:rPr lang="pl-PL" err="1">
                <a:latin typeface="Arial"/>
                <a:cs typeface="Arial"/>
              </a:rPr>
              <a:t>grass</a:t>
            </a:r>
            <a:r>
              <a:rPr lang="pl-PL">
                <a:latin typeface="Arial"/>
                <a:cs typeface="Arial"/>
              </a:rPr>
              <a:t>, </a:t>
            </a:r>
            <a:r>
              <a:rPr lang="pl-PL" err="1">
                <a:latin typeface="Arial"/>
                <a:cs typeface="Arial"/>
              </a:rPr>
              <a:t>brush</a:t>
            </a:r>
            <a:r>
              <a:rPr lang="pl-PL">
                <a:latin typeface="Arial"/>
                <a:cs typeface="Arial"/>
              </a:rPr>
              <a:t>, </a:t>
            </a:r>
            <a:r>
              <a:rPr lang="pl-PL" err="1">
                <a:latin typeface="Arial"/>
                <a:cs typeface="Arial"/>
              </a:rPr>
              <a:t>slash</a:t>
            </a:r>
            <a:r>
              <a:rPr lang="pl-PL">
                <a:latin typeface="Arial"/>
                <a:cs typeface="Arial"/>
              </a:rPr>
              <a:t> </a:t>
            </a:r>
            <a:r>
              <a:rPr lang="pl-PL" err="1">
                <a:latin typeface="Arial"/>
                <a:cs typeface="Arial"/>
              </a:rPr>
              <a:t>or</a:t>
            </a:r>
            <a:r>
              <a:rPr lang="pl-PL">
                <a:latin typeface="Arial"/>
                <a:cs typeface="Arial"/>
              </a:rPr>
              <a:t> </a:t>
            </a:r>
            <a:r>
              <a:rPr lang="pl-PL" err="1">
                <a:latin typeface="Arial"/>
                <a:cs typeface="Arial"/>
              </a:rPr>
              <a:t>other</a:t>
            </a:r>
            <a:r>
              <a:rPr lang="pl-PL">
                <a:latin typeface="Arial"/>
                <a:cs typeface="Arial"/>
              </a:rPr>
              <a:t> </a:t>
            </a:r>
            <a:r>
              <a:rPr lang="pl-PL" err="1">
                <a:latin typeface="Arial"/>
                <a:cs typeface="Arial"/>
              </a:rPr>
              <a:t>debris</a:t>
            </a:r>
            <a:r>
              <a:rPr lang="pl-PL">
                <a:latin typeface="Arial"/>
                <a:cs typeface="Arial"/>
              </a:rPr>
              <a:t> in </a:t>
            </a:r>
            <a:r>
              <a:rPr lang="pl-PL" err="1">
                <a:latin typeface="Arial"/>
                <a:cs typeface="Arial"/>
              </a:rPr>
              <a:t>or</a:t>
            </a:r>
            <a:r>
              <a:rPr lang="pl-PL">
                <a:latin typeface="Arial"/>
                <a:cs typeface="Arial"/>
              </a:rPr>
              <a:t> </a:t>
            </a:r>
            <a:r>
              <a:rPr lang="pl-PL" err="1">
                <a:latin typeface="Arial"/>
                <a:cs typeface="Arial"/>
              </a:rPr>
              <a:t>within</a:t>
            </a:r>
            <a:r>
              <a:rPr lang="pl-PL">
                <a:latin typeface="Arial"/>
                <a:cs typeface="Arial"/>
              </a:rPr>
              <a:t> a </a:t>
            </a:r>
            <a:r>
              <a:rPr lang="pl-PL" err="1">
                <a:latin typeface="Arial"/>
                <a:cs typeface="Arial"/>
              </a:rPr>
              <a:t>prescribed</a:t>
            </a:r>
            <a:r>
              <a:rPr lang="pl-PL">
                <a:latin typeface="Arial"/>
                <a:cs typeface="Arial"/>
              </a:rPr>
              <a:t> </a:t>
            </a:r>
            <a:r>
              <a:rPr lang="pl-PL" err="1">
                <a:latin typeface="Arial"/>
                <a:cs typeface="Arial"/>
              </a:rPr>
              <a:t>distance</a:t>
            </a:r>
            <a:r>
              <a:rPr lang="pl-PL">
                <a:latin typeface="Arial"/>
                <a:cs typeface="Arial"/>
              </a:rPr>
              <a:t> of </a:t>
            </a:r>
            <a:r>
              <a:rPr lang="pl-PL" err="1">
                <a:latin typeface="Arial"/>
                <a:cs typeface="Arial"/>
              </a:rPr>
              <a:t>forest</a:t>
            </a:r>
            <a:r>
              <a:rPr lang="pl-PL">
                <a:latin typeface="Arial"/>
                <a:cs typeface="Arial"/>
              </a:rPr>
              <a:t> land,</a:t>
            </a:r>
            <a:endParaRPr lang="pl-PL">
              <a:latin typeface="Calibri"/>
              <a:cs typeface="Arial"/>
            </a:endParaRPr>
          </a:p>
          <a:p>
            <a:pPr marL="742950" lvl="1" indent="-285750" algn="just">
              <a:buFont typeface="Arial" panose="020B0604020202020204" pitchFamily="34" charset="0"/>
              <a:buChar char="•"/>
            </a:pPr>
            <a:r>
              <a:rPr lang="pl-PL">
                <a:latin typeface="Arial"/>
                <a:cs typeface="Arial"/>
              </a:rPr>
              <a:t>a </a:t>
            </a:r>
            <a:r>
              <a:rPr lang="pl-PL" err="1">
                <a:latin typeface="Arial"/>
                <a:cs typeface="Arial"/>
              </a:rPr>
              <a:t>campfire</a:t>
            </a:r>
            <a:r>
              <a:rPr lang="pl-PL">
                <a:latin typeface="Arial"/>
                <a:cs typeface="Arial"/>
              </a:rPr>
              <a:t> </a:t>
            </a:r>
            <a:r>
              <a:rPr lang="pl-PL" err="1">
                <a:latin typeface="Arial"/>
                <a:cs typeface="Arial"/>
              </a:rPr>
              <a:t>permit</a:t>
            </a:r>
            <a:r>
              <a:rPr lang="pl-PL">
                <a:latin typeface="Arial"/>
                <a:cs typeface="Arial"/>
              </a:rPr>
              <a:t> and the </a:t>
            </a:r>
            <a:r>
              <a:rPr lang="pl-PL" err="1">
                <a:latin typeface="Arial"/>
                <a:cs typeface="Arial"/>
              </a:rPr>
              <a:t>landowner's</a:t>
            </a:r>
            <a:r>
              <a:rPr lang="pl-PL">
                <a:latin typeface="Arial"/>
                <a:cs typeface="Arial"/>
              </a:rPr>
              <a:t> </a:t>
            </a:r>
            <a:r>
              <a:rPr lang="pl-PL" err="1">
                <a:latin typeface="Arial"/>
                <a:cs typeface="Arial"/>
              </a:rPr>
              <a:t>permission</a:t>
            </a:r>
            <a:r>
              <a:rPr lang="pl-PL">
                <a:latin typeface="Arial"/>
                <a:cs typeface="Arial"/>
              </a:rPr>
              <a:t> for </a:t>
            </a:r>
            <a:r>
              <a:rPr lang="pl-PL" err="1">
                <a:latin typeface="Arial"/>
                <a:cs typeface="Arial"/>
              </a:rPr>
              <a:t>an</a:t>
            </a:r>
            <a:r>
              <a:rPr lang="pl-PL">
                <a:latin typeface="Arial"/>
                <a:cs typeface="Arial"/>
              </a:rPr>
              <a:t> open </a:t>
            </a:r>
            <a:r>
              <a:rPr lang="pl-PL" err="1">
                <a:latin typeface="Arial"/>
                <a:cs typeface="Arial"/>
              </a:rPr>
              <a:t>campfire</a:t>
            </a:r>
            <a:r>
              <a:rPr lang="pl-PL">
                <a:latin typeface="Arial"/>
                <a:cs typeface="Arial"/>
              </a:rPr>
              <a:t>, </a:t>
            </a:r>
            <a:r>
              <a:rPr lang="pl-PL" err="1">
                <a:latin typeface="Arial"/>
                <a:cs typeface="Arial"/>
              </a:rPr>
              <a:t>cooking</a:t>
            </a:r>
            <a:r>
              <a:rPr lang="pl-PL">
                <a:latin typeface="Arial"/>
                <a:cs typeface="Arial"/>
              </a:rPr>
              <a:t> </a:t>
            </a:r>
            <a:r>
              <a:rPr lang="pl-PL" err="1">
                <a:latin typeface="Arial"/>
                <a:cs typeface="Arial"/>
              </a:rPr>
              <a:t>fire</a:t>
            </a:r>
            <a:r>
              <a:rPr lang="pl-PL">
                <a:latin typeface="Arial"/>
                <a:cs typeface="Arial"/>
              </a:rPr>
              <a:t> </a:t>
            </a:r>
            <a:r>
              <a:rPr lang="pl-PL" err="1">
                <a:latin typeface="Arial"/>
                <a:cs typeface="Arial"/>
              </a:rPr>
              <a:t>or</a:t>
            </a:r>
            <a:r>
              <a:rPr lang="pl-PL">
                <a:latin typeface="Arial"/>
                <a:cs typeface="Arial"/>
              </a:rPr>
              <a:t> </a:t>
            </a:r>
            <a:r>
              <a:rPr lang="pl-PL" err="1">
                <a:latin typeface="Arial"/>
                <a:cs typeface="Arial"/>
              </a:rPr>
              <a:t>bonfire</a:t>
            </a:r>
            <a:r>
              <a:rPr lang="pl-PL">
                <a:latin typeface="Arial"/>
                <a:cs typeface="Arial"/>
              </a:rPr>
              <a:t> in </a:t>
            </a:r>
            <a:r>
              <a:rPr lang="pl-PL" err="1">
                <a:latin typeface="Arial"/>
                <a:cs typeface="Arial"/>
              </a:rPr>
              <a:t>or</a:t>
            </a:r>
            <a:r>
              <a:rPr lang="pl-PL">
                <a:latin typeface="Arial"/>
                <a:cs typeface="Arial"/>
              </a:rPr>
              <a:t> </a:t>
            </a:r>
            <a:r>
              <a:rPr lang="pl-PL" err="1">
                <a:latin typeface="Arial"/>
                <a:cs typeface="Arial"/>
              </a:rPr>
              <a:t>near</a:t>
            </a:r>
            <a:r>
              <a:rPr lang="pl-PL">
                <a:latin typeface="Arial"/>
                <a:cs typeface="Arial"/>
              </a:rPr>
              <a:t> </a:t>
            </a:r>
            <a:r>
              <a:rPr lang="pl-PL" err="1">
                <a:latin typeface="Arial"/>
                <a:cs typeface="Arial"/>
              </a:rPr>
              <a:t>forest</a:t>
            </a:r>
            <a:r>
              <a:rPr lang="pl-PL">
                <a:latin typeface="Arial"/>
                <a:cs typeface="Arial"/>
              </a:rPr>
              <a:t> land,</a:t>
            </a:r>
          </a:p>
          <a:p>
            <a:pPr marL="742950" lvl="1" indent="-285750" algn="just">
              <a:buFont typeface="Arial" panose="020B0604020202020204" pitchFamily="34" charset="0"/>
              <a:buChar char="•"/>
            </a:pPr>
            <a:r>
              <a:rPr lang="pl-PL">
                <a:latin typeface="Arial"/>
                <a:cs typeface="Arial"/>
              </a:rPr>
              <a:t>a </a:t>
            </a:r>
            <a:r>
              <a:rPr lang="pl-PL" err="1">
                <a:latin typeface="Arial"/>
                <a:cs typeface="Arial"/>
              </a:rPr>
              <a:t>work</a:t>
            </a:r>
            <a:r>
              <a:rPr lang="pl-PL">
                <a:latin typeface="Arial"/>
                <a:cs typeface="Arial"/>
              </a:rPr>
              <a:t> </a:t>
            </a:r>
            <a:r>
              <a:rPr lang="pl-PL" err="1">
                <a:latin typeface="Arial"/>
                <a:cs typeface="Arial"/>
              </a:rPr>
              <a:t>permit</a:t>
            </a:r>
            <a:r>
              <a:rPr lang="pl-PL">
                <a:latin typeface="Arial"/>
                <a:cs typeface="Arial"/>
              </a:rPr>
              <a:t> for </a:t>
            </a:r>
            <a:r>
              <a:rPr lang="pl-PL" err="1">
                <a:latin typeface="Arial"/>
                <a:cs typeface="Arial"/>
              </a:rPr>
              <a:t>any</a:t>
            </a:r>
            <a:r>
              <a:rPr lang="pl-PL">
                <a:latin typeface="Arial"/>
                <a:cs typeface="Arial"/>
              </a:rPr>
              <a:t> </a:t>
            </a:r>
            <a:r>
              <a:rPr lang="pl-PL" err="1">
                <a:latin typeface="Arial"/>
                <a:cs typeface="Arial"/>
              </a:rPr>
              <a:t>work</a:t>
            </a:r>
            <a:r>
              <a:rPr lang="pl-PL">
                <a:latin typeface="Arial"/>
                <a:cs typeface="Arial"/>
              </a:rPr>
              <a:t> in </a:t>
            </a:r>
            <a:r>
              <a:rPr lang="pl-PL" err="1">
                <a:latin typeface="Arial"/>
                <a:cs typeface="Arial"/>
              </a:rPr>
              <a:t>forest</a:t>
            </a:r>
            <a:r>
              <a:rPr lang="pl-PL">
                <a:latin typeface="Arial"/>
                <a:cs typeface="Arial"/>
              </a:rPr>
              <a:t> land </a:t>
            </a:r>
            <a:r>
              <a:rPr lang="pl-PL" err="1">
                <a:latin typeface="Arial"/>
                <a:cs typeface="Arial"/>
              </a:rPr>
              <a:t>involving</a:t>
            </a:r>
            <a:r>
              <a:rPr lang="pl-PL">
                <a:latin typeface="Arial"/>
                <a:cs typeface="Arial"/>
              </a:rPr>
              <a:t> </a:t>
            </a:r>
            <a:r>
              <a:rPr lang="pl-PL" err="1">
                <a:latin typeface="Arial"/>
                <a:cs typeface="Arial"/>
              </a:rPr>
              <a:t>two</a:t>
            </a:r>
            <a:r>
              <a:rPr lang="pl-PL">
                <a:latin typeface="Arial"/>
                <a:cs typeface="Arial"/>
              </a:rPr>
              <a:t> </a:t>
            </a:r>
            <a:r>
              <a:rPr lang="pl-PL" err="1">
                <a:latin typeface="Arial"/>
                <a:cs typeface="Arial"/>
              </a:rPr>
              <a:t>or</a:t>
            </a:r>
            <a:r>
              <a:rPr lang="pl-PL">
                <a:latin typeface="Arial"/>
                <a:cs typeface="Arial"/>
              </a:rPr>
              <a:t> </a:t>
            </a:r>
            <a:r>
              <a:rPr lang="pl-PL" err="1">
                <a:latin typeface="Arial"/>
                <a:cs typeface="Arial"/>
              </a:rPr>
              <a:t>more</a:t>
            </a:r>
            <a:r>
              <a:rPr lang="pl-PL">
                <a:latin typeface="Arial"/>
                <a:cs typeface="Arial"/>
              </a:rPr>
              <a:t> </a:t>
            </a:r>
            <a:r>
              <a:rPr lang="pl-PL" err="1">
                <a:latin typeface="Arial"/>
                <a:cs typeface="Arial"/>
              </a:rPr>
              <a:t>people</a:t>
            </a:r>
            <a:r>
              <a:rPr lang="pl-PL">
                <a:latin typeface="Arial"/>
                <a:cs typeface="Arial"/>
              </a:rPr>
              <a:t>,</a:t>
            </a:r>
          </a:p>
          <a:p>
            <a:pPr marL="742950" lvl="1" indent="-285750" algn="just">
              <a:buFont typeface="Arial" panose="020B0604020202020204" pitchFamily="34" charset="0"/>
              <a:buChar char="•"/>
            </a:pPr>
            <a:r>
              <a:rPr lang="pl-PL" err="1">
                <a:latin typeface="Arial"/>
                <a:cs typeface="Arial"/>
              </a:rPr>
              <a:t>burn</a:t>
            </a:r>
            <a:r>
              <a:rPr lang="pl-PL">
                <a:latin typeface="Arial"/>
                <a:cs typeface="Arial"/>
              </a:rPr>
              <a:t> </a:t>
            </a:r>
            <a:r>
              <a:rPr lang="pl-PL" err="1">
                <a:latin typeface="Arial"/>
                <a:cs typeface="Arial"/>
              </a:rPr>
              <a:t>only</a:t>
            </a:r>
            <a:r>
              <a:rPr lang="pl-PL">
                <a:latin typeface="Arial"/>
                <a:cs typeface="Arial"/>
              </a:rPr>
              <a:t> </a:t>
            </a:r>
            <a:r>
              <a:rPr lang="pl-PL" err="1">
                <a:latin typeface="Arial"/>
                <a:cs typeface="Arial"/>
              </a:rPr>
              <a:t>natural</a:t>
            </a:r>
            <a:r>
              <a:rPr lang="pl-PL">
                <a:latin typeface="Arial"/>
                <a:cs typeface="Arial"/>
              </a:rPr>
              <a:t> </a:t>
            </a:r>
            <a:r>
              <a:rPr lang="pl-PL" err="1">
                <a:latin typeface="Arial"/>
                <a:cs typeface="Arial"/>
              </a:rPr>
              <a:t>vegetation</a:t>
            </a:r>
            <a:r>
              <a:rPr lang="pl-PL">
                <a:latin typeface="Arial"/>
                <a:cs typeface="Arial"/>
              </a:rPr>
              <a:t> </a:t>
            </a:r>
            <a:r>
              <a:rPr lang="pl-PL" err="1">
                <a:latin typeface="Arial"/>
                <a:cs typeface="Arial"/>
              </a:rPr>
              <a:t>or</a:t>
            </a:r>
            <a:r>
              <a:rPr lang="pl-PL">
                <a:latin typeface="Arial"/>
                <a:cs typeface="Arial"/>
              </a:rPr>
              <a:t> </a:t>
            </a:r>
            <a:r>
              <a:rPr lang="pl-PL" err="1">
                <a:latin typeface="Arial"/>
                <a:cs typeface="Arial"/>
              </a:rPr>
              <a:t>untreated</a:t>
            </a:r>
            <a:r>
              <a:rPr lang="pl-PL">
                <a:latin typeface="Arial"/>
                <a:cs typeface="Arial"/>
              </a:rPr>
              <a:t> </a:t>
            </a:r>
            <a:r>
              <a:rPr lang="pl-PL" err="1">
                <a:latin typeface="Arial"/>
                <a:cs typeface="Arial"/>
              </a:rPr>
              <a:t>wood</a:t>
            </a:r>
            <a:r>
              <a:rPr lang="pl-PL">
                <a:latin typeface="Arial"/>
                <a:cs typeface="Arial"/>
              </a:rPr>
              <a:t> products,</a:t>
            </a:r>
          </a:p>
          <a:p>
            <a:pPr marL="742950" lvl="1" indent="-285750" algn="just">
              <a:buFont typeface="Arial" panose="020B0604020202020204" pitchFamily="34" charset="0"/>
              <a:buChar char="•"/>
            </a:pPr>
            <a:endParaRPr lang="pl-PL">
              <a:latin typeface="Arial"/>
              <a:cs typeface="Arial"/>
            </a:endParaRPr>
          </a:p>
          <a:p>
            <a:pPr marL="742950" lvl="1" indent="-285750" algn="just">
              <a:buFont typeface="Arial" panose="020B0604020202020204" pitchFamily="34" charset="0"/>
              <a:buChar char="•"/>
            </a:pPr>
            <a:endParaRPr lang="pl-PL">
              <a:latin typeface="Arial"/>
              <a:cs typeface="Arial"/>
            </a:endParaRPr>
          </a:p>
          <a:p>
            <a:pPr marL="285750" indent="-285750" algn="ctr">
              <a:buFont typeface="Arial" panose="020B0604020202020204" pitchFamily="34" charset="0"/>
              <a:buChar char="•"/>
            </a:pPr>
            <a:endParaRPr lang="pl-PL">
              <a:solidFill>
                <a:srgbClr val="000000"/>
              </a:solidFill>
              <a:latin typeface="Calibri"/>
              <a:cs typeface="Arial"/>
            </a:endParaRPr>
          </a:p>
        </p:txBody>
      </p:sp>
      <p:pic>
        <p:nvPicPr>
          <p:cNvPr id="3" name="Obraz 2"/>
          <p:cNvPicPr>
            <a:picLocks noChangeAspect="1"/>
          </p:cNvPicPr>
          <p:nvPr/>
        </p:nvPicPr>
        <p:blipFill>
          <a:blip r:embed="rId4" cstate="print"/>
          <a:stretch>
            <a:fillRect/>
          </a:stretch>
        </p:blipFill>
        <p:spPr>
          <a:xfrm>
            <a:off x="2869201" y="4400550"/>
            <a:ext cx="2365691" cy="2140017"/>
          </a:xfrm>
          <a:prstGeom prst="rect">
            <a:avLst/>
          </a:prstGeom>
        </p:spPr>
      </p:pic>
      <p:sp>
        <p:nvSpPr>
          <p:cNvPr id="8" name="Prostokąt 7"/>
          <p:cNvSpPr/>
          <p:nvPr/>
        </p:nvSpPr>
        <p:spPr>
          <a:xfrm>
            <a:off x="611366" y="509885"/>
            <a:ext cx="4454168" cy="707886"/>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pl-PL" sz="4000" b="1" cap="none" spc="0" err="1">
                <a:ln/>
                <a:solidFill>
                  <a:schemeClr val="accent5">
                    <a:tint val="50000"/>
                    <a:satMod val="180000"/>
                  </a:schemeClr>
                </a:solidFill>
                <a:effectLst/>
              </a:rPr>
              <a:t>Forestfireprotection</a:t>
            </a:r>
            <a:endParaRPr lang="pl-PL" sz="4000" b="1" cap="none" spc="0">
              <a:ln/>
              <a:solidFill>
                <a:schemeClr val="accent5">
                  <a:tint val="50000"/>
                  <a:satMod val="180000"/>
                </a:schemeClr>
              </a:solidFill>
              <a:effectLst/>
            </a:endParaRPr>
          </a:p>
        </p:txBody>
      </p:sp>
    </p:spTree>
    <p:extLst>
      <p:ext uri="{BB962C8B-B14F-4D97-AF65-F5344CB8AC3E}">
        <p14:creationId xmlns:p14="http://schemas.microsoft.com/office/powerpoint/2010/main" xmlns="" val="1019572176"/>
      </p:ext>
    </p:extLst>
  </p:cSld>
  <p:clrMapOvr>
    <a:masterClrMapping/>
  </p:clrMapOvr>
  <p:transition>
    <p:push dir="r"/>
  </p:transition>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303</Words>
  <Application>Microsoft Office PowerPoint</Application>
  <PresentationFormat>Niestandardowy</PresentationFormat>
  <Paragraphs>114</Paragraphs>
  <Slides>15</Slides>
  <Notes>14</Notes>
  <HiddenSlides>0</HiddenSlides>
  <MMClips>1</MMClips>
  <ScaleCrop>false</ScaleCrop>
  <HeadingPairs>
    <vt:vector size="4" baseType="variant">
      <vt:variant>
        <vt:lpstr>Motyw</vt:lpstr>
      </vt:variant>
      <vt:variant>
        <vt:i4>1</vt:i4>
      </vt:variant>
      <vt:variant>
        <vt:lpstr>Tytuły slajdów</vt:lpstr>
      </vt:variant>
      <vt:variant>
        <vt:i4>15</vt:i4>
      </vt:variant>
    </vt:vector>
  </HeadingPairs>
  <TitlesOfParts>
    <vt:vector size="16" baseType="lpstr">
      <vt:lpstr>Motyw pakietu Office</vt:lpstr>
      <vt:lpstr>Slajd 1</vt:lpstr>
      <vt:lpstr>European forests</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123</cp:lastModifiedBy>
  <cp:revision>2</cp:revision>
  <dcterms:modified xsi:type="dcterms:W3CDTF">2017-04-24T18:57:48Z</dcterms:modified>
</cp:coreProperties>
</file>