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67"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27CE1"/>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F42B3BE-270E-4177-906F-0CAB4928B5BA}" type="datetimeFigureOut">
              <a:rPr lang="pl-PL" smtClean="0"/>
              <a:pPr/>
              <a:t>2017-04-24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142DE07-83B2-494C-80CA-F9ED2558A4AF}"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2B3BE-270E-4177-906F-0CAB4928B5BA}" type="datetimeFigureOut">
              <a:rPr lang="pl-PL" smtClean="0"/>
              <a:pPr/>
              <a:t>2017-04-24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DE07-83B2-494C-80CA-F9ED2558A4A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user\Downloads\M&#229;ns%20Zelmerl&#246;w%20-%20Fire%20In%20The%20Rain%20(Lyrics%20Video).mp3" TargetMode="Externa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pl/url?sa=i&amp;rct=j&amp;q=&amp;esrc=s&amp;source=images&amp;cd=&amp;cad=rja&amp;uact=8&amp;ved=0ahUKEwi3h-LbtrvTAhVHU1AKHVsyCK0QjB0IBg&amp;url=http://keywordsuggest.org/gallery/367015.html&amp;psig=AFQjCNF_2xd5P0-2LtPMN0rQRELAi-9tRw&amp;ust=1493066053737888" TargetMode="External"/><Relationship Id="rId13" Type="http://schemas.openxmlformats.org/officeDocument/2006/relationships/hyperlink" Target="https://www.google.pl/url?sa=i&amp;rct=j&amp;q=&amp;esrc=s&amp;source=images&amp;cd=&amp;cad=rja&amp;uact=8&amp;ved=0ahUKEwj0oqrVurvTAhWGaxQKHSr8Cv0QjB0IBg&amp;url=https://clipartfest.com/categories/view/3b1da0a1c2c482a0032949b6f5cc6166fad41e99/remember-clipart-free.html&amp;psig=AFQjCNERZVJhOD-eCPLUf6DFdyHpUuhzrA&amp;ust=1493067137067454" TargetMode="External"/><Relationship Id="rId3" Type="http://schemas.openxmlformats.org/officeDocument/2006/relationships/hyperlink" Target="http://www.lubsko.zielonagora.lasy.gov.pl/" TargetMode="External"/><Relationship Id="rId7" Type="http://schemas.openxmlformats.org/officeDocument/2006/relationships/hyperlink" Target="http://www.wfpa.org/" TargetMode="External"/><Relationship Id="rId12" Type="http://schemas.openxmlformats.org/officeDocument/2006/relationships/hyperlink" Target="https://zadane.pl/" TargetMode="External"/><Relationship Id="rId17" Type="http://schemas.openxmlformats.org/officeDocument/2006/relationships/hyperlink" Target="http://www.planeteplus.pl/" TargetMode="External"/><Relationship Id="rId2" Type="http://schemas.openxmlformats.org/officeDocument/2006/relationships/slideLayout" Target="../slideLayouts/slideLayout2.xml"/><Relationship Id="rId16" Type="http://schemas.openxmlformats.org/officeDocument/2006/relationships/hyperlink" Target="https://en.wikipedia.org/wiki/Main_Page" TargetMode="External"/><Relationship Id="rId1" Type="http://schemas.openxmlformats.org/officeDocument/2006/relationships/tags" Target="../tags/tag13.xml"/><Relationship Id="rId6" Type="http://schemas.openxmlformats.org/officeDocument/2006/relationships/hyperlink" Target="https://www.google.pl/url?sa=i&amp;rct=j&amp;q=&amp;esrc=s&amp;source=images&amp;cd=&amp;cad=rja&amp;uact=8&amp;ved=0ahUKEwiv1_a8tLvTAhVNa1AKHfAmAOoQjB0IBg&amp;url=http://polskanarowery.sport.pl/msrowery/1,105126,14316971,Rowerem_po_lesie___11_powodow__dlaczego_warto.html&amp;psig=AFQjCNHCsFNAKcTGG4U-Rd-ikP1ISqHLeg&amp;ust=1493065464103551" TargetMode="External"/><Relationship Id="rId11" Type="http://schemas.openxmlformats.org/officeDocument/2006/relationships/hyperlink" Target="http://www.rfa.org/" TargetMode="External"/><Relationship Id="rId5" Type="http://schemas.openxmlformats.org/officeDocument/2006/relationships/hyperlink" Target="http://www.greenpeace.org/" TargetMode="External"/><Relationship Id="rId15" Type="http://schemas.openxmlformats.org/officeDocument/2006/relationships/hyperlink" Target="http://www.ajitkumar.co.in/" TargetMode="External"/><Relationship Id="rId10" Type="http://schemas.openxmlformats.org/officeDocument/2006/relationships/hyperlink" Target="https://www.google.pl/url?sa=i&amp;rct=j&amp;q=&amp;esrc=s&amp;source=images&amp;cd=&amp;cad=rja&amp;uact=8&amp;ved=0ahUKEwjm_6i73r3TAhXIzxQKHVLwBvkQjB0IBg&amp;url=http://www.rgbstock.pl/photo/nF91XMG/Znak+drewniany+3&amp;psig=AFQjCNHJJSb8Y5UBrRFMb1NaYPkr4P7miQ&amp;ust=1493145455650622" TargetMode="External"/><Relationship Id="rId4" Type="http://schemas.openxmlformats.org/officeDocument/2006/relationships/hyperlink" Target="http://www.borealforest.org/" TargetMode="External"/><Relationship Id="rId9" Type="http://schemas.openxmlformats.org/officeDocument/2006/relationships/hyperlink" Target="https://www.google.pl/url?sa=i&amp;rct=j&amp;q=&amp;esrc=s&amp;source=images&amp;cd=&amp;cad=rja&amp;uact=8&amp;ved=0ahUKEwiNsYWTtrvTAhXGZ1AKHcFBBxUQjB0IBg&amp;url=https://thewannabesaint.com/2017/04/07/important/&amp;psig=AFQjCNF0is348R37A5iAfeUT0lBZPH-fpA&amp;ust=1493065891947074" TargetMode="External"/><Relationship Id="rId14" Type="http://schemas.openxmlformats.org/officeDocument/2006/relationships/hyperlink" Target="http://www.mnn.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nalezione obrazy dla zapytania ochrona przeciwpozarowa lasów"/>
          <p:cNvPicPr>
            <a:picLocks noChangeAspect="1" noChangeArrowheads="1"/>
          </p:cNvPicPr>
          <p:nvPr/>
        </p:nvPicPr>
        <p:blipFill>
          <a:blip r:embed="rId4" cstate="print"/>
          <a:srcRect/>
          <a:stretch>
            <a:fillRect/>
          </a:stretch>
        </p:blipFill>
        <p:spPr bwMode="auto">
          <a:xfrm>
            <a:off x="0" y="-1"/>
            <a:ext cx="9144000" cy="6857999"/>
          </a:xfrm>
          <a:prstGeom prst="rect">
            <a:avLst/>
          </a:prstGeom>
          <a:noFill/>
        </p:spPr>
      </p:pic>
      <p:pic>
        <p:nvPicPr>
          <p:cNvPr id="1030" name="Picture 6" descr="Znalezione obrazy dla zapytania ogień  znak"/>
          <p:cNvPicPr>
            <a:picLocks noChangeAspect="1" noChangeArrowheads="1"/>
          </p:cNvPicPr>
          <p:nvPr/>
        </p:nvPicPr>
        <p:blipFill>
          <a:blip r:embed="rId5" cstate="print"/>
          <a:srcRect/>
          <a:stretch>
            <a:fillRect/>
          </a:stretch>
        </p:blipFill>
        <p:spPr bwMode="auto">
          <a:xfrm>
            <a:off x="251520" y="188640"/>
            <a:ext cx="2773660" cy="2773660"/>
          </a:xfrm>
          <a:prstGeom prst="rect">
            <a:avLst/>
          </a:prstGeom>
          <a:ln>
            <a:noFill/>
          </a:ln>
          <a:effectLst>
            <a:softEdge rad="112500"/>
          </a:effectLst>
        </p:spPr>
      </p:pic>
      <p:sp>
        <p:nvSpPr>
          <p:cNvPr id="4" name="Prostokąt 3"/>
          <p:cNvSpPr/>
          <p:nvPr/>
        </p:nvSpPr>
        <p:spPr>
          <a:xfrm>
            <a:off x="395536" y="4581128"/>
            <a:ext cx="8544327" cy="1661993"/>
          </a:xfrm>
          <a:prstGeom prst="rect">
            <a:avLst/>
          </a:prstGeom>
          <a:solidFill>
            <a:schemeClr val="lt1">
              <a:alpha val="89000"/>
            </a:schemeClr>
          </a:solidFill>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FORESTFIREPROTECTION </a:t>
            </a:r>
            <a:endParaRPr lang="pl-PL"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in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Poland and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Europe</a:t>
            </a:r>
            <a:endParaRPr lang="pl-P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8" name="Måns Zelmerlöw - Fire In The Rain (Lyrics Video).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ustDataLst>
      <p:tags r:id="rId1"/>
    </p:custDataLst>
  </p:cSld>
  <p:clrMapOvr>
    <a:masterClrMapping/>
  </p:clrMapOvr>
  <p:transition spd="slow" advTm="755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2000" fill="hold"/>
                                        <p:tgtEl>
                                          <p:spTgt spid="1030"/>
                                        </p:tgtEl>
                                        <p:attrNameLst>
                                          <p:attrName>ppt_x</p:attrName>
                                        </p:attrNameLst>
                                      </p:cBhvr>
                                      <p:tavLst>
                                        <p:tav tm="0">
                                          <p:val>
                                            <p:strVal val="#ppt_x"/>
                                          </p:val>
                                        </p:tav>
                                        <p:tav tm="100000">
                                          <p:val>
                                            <p:strVal val="#ppt_x"/>
                                          </p:val>
                                        </p:tav>
                                      </p:tavLst>
                                    </p:anim>
                                    <p:anim calcmode="lin" valueType="num">
                                      <p:cBhvr additive="base">
                                        <p:cTn id="12" dur="20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8"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Prostokąt 1"/>
          <p:cNvSpPr/>
          <p:nvPr/>
        </p:nvSpPr>
        <p:spPr>
          <a:xfrm>
            <a:off x="467544" y="1052736"/>
            <a:ext cx="8280920" cy="646331"/>
          </a:xfrm>
          <a:prstGeom prst="rect">
            <a:avLst/>
          </a:prstGeom>
        </p:spPr>
        <p:txBody>
          <a:bodyPr wrap="square">
            <a:spAutoFit/>
          </a:bodyPr>
          <a:lstStyle/>
          <a:p>
            <a:pPr algn="ctr"/>
            <a:r>
              <a:rPr lang="en-US" i="1" dirty="0" smtClean="0">
                <a:effectLst>
                  <a:outerShdw blurRad="38100" dist="38100" dir="2700000" algn="tl">
                    <a:srgbClr val="000000">
                      <a:alpha val="43137"/>
                    </a:srgbClr>
                  </a:outerShdw>
                </a:effectLst>
              </a:rPr>
              <a:t>As a biophysical and geographic class, we regularly participate in the "General Cleaning of the World". This is an event organized by the Municipal Office in </a:t>
            </a:r>
            <a:r>
              <a:rPr lang="pl-PL" i="1" dirty="0" err="1" smtClean="0">
                <a:effectLst>
                  <a:outerShdw blurRad="38100" dist="38100" dir="2700000" algn="tl">
                    <a:srgbClr val="000000">
                      <a:alpha val="43137"/>
                    </a:srgbClr>
                  </a:outerShdw>
                </a:effectLst>
              </a:rPr>
              <a:t>Ż</a:t>
            </a:r>
            <a:r>
              <a:rPr lang="en-US" i="1" dirty="0" err="1" smtClean="0">
                <a:effectLst>
                  <a:outerShdw blurRad="38100" dist="38100" dir="2700000" algn="tl">
                    <a:srgbClr val="000000">
                      <a:alpha val="43137"/>
                    </a:srgbClr>
                  </a:outerShdw>
                </a:effectLst>
              </a:rPr>
              <a:t>ywiec</a:t>
            </a:r>
            <a:r>
              <a:rPr lang="en-US" i="1" dirty="0" smtClean="0">
                <a:effectLst>
                  <a:outerShdw blurRad="38100" dist="38100" dir="2700000" algn="tl">
                    <a:srgbClr val="000000">
                      <a:alpha val="43137"/>
                    </a:srgbClr>
                  </a:outerShdw>
                </a:effectLst>
              </a:rPr>
              <a:t>.</a:t>
            </a:r>
            <a:endParaRPr lang="pl-PL" i="1" dirty="0">
              <a:effectLst>
                <a:outerShdw blurRad="38100" dist="38100" dir="2700000" algn="tl">
                  <a:srgbClr val="000000">
                    <a:alpha val="43137"/>
                  </a:srgbClr>
                </a:outerShdw>
              </a:effectLst>
            </a:endParaRPr>
          </a:p>
        </p:txBody>
      </p:sp>
      <p:sp>
        <p:nvSpPr>
          <p:cNvPr id="3" name="pole tekstowe 2"/>
          <p:cNvSpPr txBox="1"/>
          <p:nvPr/>
        </p:nvSpPr>
        <p:spPr>
          <a:xfrm>
            <a:off x="971600" y="6237312"/>
            <a:ext cx="7547323" cy="400110"/>
          </a:xfrm>
          <a:prstGeom prst="rect">
            <a:avLst/>
          </a:prstGeom>
          <a:noFill/>
        </p:spPr>
        <p:txBody>
          <a:bodyPr wrap="none" rtlCol="0">
            <a:spAutoFit/>
          </a:bodyPr>
          <a:lstStyle/>
          <a:p>
            <a:r>
              <a:rPr lang="pl-PL" sz="2000" b="1" i="1" dirty="0" smtClean="0">
                <a:solidFill>
                  <a:schemeClr val="accent4">
                    <a:lumMod val="40000"/>
                    <a:lumOff val="60000"/>
                  </a:schemeClr>
                </a:solidFill>
              </a:rPr>
              <a:t>We </a:t>
            </a:r>
            <a:r>
              <a:rPr lang="pl-PL" sz="2000" b="1" i="1" dirty="0" err="1" smtClean="0">
                <a:solidFill>
                  <a:schemeClr val="accent4">
                    <a:lumMod val="40000"/>
                    <a:lumOff val="60000"/>
                  </a:schemeClr>
                </a:solidFill>
              </a:rPr>
              <a:t>take</a:t>
            </a:r>
            <a:r>
              <a:rPr lang="pl-PL" sz="2000" b="1" i="1" dirty="0" smtClean="0">
                <a:solidFill>
                  <a:schemeClr val="accent4">
                    <a:lumMod val="40000"/>
                    <a:lumOff val="60000"/>
                  </a:schemeClr>
                </a:solidFill>
              </a:rPr>
              <a:t> </a:t>
            </a:r>
            <a:r>
              <a:rPr lang="pl-PL" sz="2000" b="1" i="1" dirty="0" err="1" smtClean="0">
                <a:solidFill>
                  <a:schemeClr val="accent4">
                    <a:lumMod val="40000"/>
                    <a:lumOff val="60000"/>
                  </a:schemeClr>
                </a:solidFill>
              </a:rPr>
              <a:t>care</a:t>
            </a:r>
            <a:r>
              <a:rPr lang="pl-PL" sz="2000" b="1" i="1" dirty="0" smtClean="0">
                <a:solidFill>
                  <a:schemeClr val="accent4">
                    <a:lumMod val="40000"/>
                    <a:lumOff val="60000"/>
                  </a:schemeClr>
                </a:solidFill>
              </a:rPr>
              <a:t> of </a:t>
            </a:r>
            <a:r>
              <a:rPr lang="pl-PL" sz="2000" b="1" i="1" dirty="0" err="1" smtClean="0">
                <a:solidFill>
                  <a:schemeClr val="accent4">
                    <a:lumMod val="40000"/>
                    <a:lumOff val="60000"/>
                  </a:schemeClr>
                </a:solidFill>
              </a:rPr>
              <a:t>our</a:t>
            </a:r>
            <a:r>
              <a:rPr lang="pl-PL" sz="2000" b="1" i="1" dirty="0" smtClean="0">
                <a:solidFill>
                  <a:schemeClr val="accent4">
                    <a:lumMod val="40000"/>
                    <a:lumOff val="60000"/>
                  </a:schemeClr>
                </a:solidFill>
              </a:rPr>
              <a:t> </a:t>
            </a:r>
            <a:r>
              <a:rPr lang="en-US" sz="2000" b="1" i="1" dirty="0" smtClean="0">
                <a:solidFill>
                  <a:schemeClr val="accent4">
                    <a:lumMod val="40000"/>
                    <a:lumOff val="60000"/>
                  </a:schemeClr>
                </a:solidFill>
              </a:rPr>
              <a:t>environment and</a:t>
            </a:r>
            <a:r>
              <a:rPr lang="pl-PL" sz="2000" b="1" i="1" dirty="0" smtClean="0">
                <a:solidFill>
                  <a:schemeClr val="accent4">
                    <a:lumMod val="40000"/>
                    <a:lumOff val="60000"/>
                  </a:schemeClr>
                </a:solidFill>
              </a:rPr>
              <a:t> make</a:t>
            </a:r>
            <a:r>
              <a:rPr lang="en-US" sz="2000" b="1" i="1" dirty="0" smtClean="0">
                <a:solidFill>
                  <a:schemeClr val="accent4">
                    <a:lumMod val="40000"/>
                    <a:lumOff val="60000"/>
                  </a:schemeClr>
                </a:solidFill>
              </a:rPr>
              <a:t> the </a:t>
            </a:r>
            <a:r>
              <a:rPr lang="pl-PL" sz="2000" b="1" i="1" dirty="0" err="1" smtClean="0">
                <a:solidFill>
                  <a:schemeClr val="accent4">
                    <a:lumMod val="40000"/>
                    <a:lumOff val="60000"/>
                  </a:schemeClr>
                </a:solidFill>
              </a:rPr>
              <a:t>forest</a:t>
            </a:r>
            <a:r>
              <a:rPr lang="pl-PL" sz="2000" b="1" i="1" dirty="0" smtClean="0">
                <a:solidFill>
                  <a:schemeClr val="accent4">
                    <a:lumMod val="40000"/>
                    <a:lumOff val="60000"/>
                  </a:schemeClr>
                </a:solidFill>
              </a:rPr>
              <a:t> </a:t>
            </a:r>
            <a:r>
              <a:rPr lang="pl-PL" sz="2000" b="1" i="1" dirty="0" err="1" smtClean="0">
                <a:solidFill>
                  <a:schemeClr val="accent4">
                    <a:lumMod val="40000"/>
                    <a:lumOff val="60000"/>
                  </a:schemeClr>
                </a:solidFill>
              </a:rPr>
              <a:t>animals</a:t>
            </a:r>
            <a:r>
              <a:rPr lang="en-US" sz="2000" b="1" i="1" dirty="0" smtClean="0">
                <a:solidFill>
                  <a:schemeClr val="accent4">
                    <a:lumMod val="40000"/>
                    <a:lumOff val="60000"/>
                  </a:schemeClr>
                </a:solidFill>
              </a:rPr>
              <a:t> happy</a:t>
            </a:r>
            <a:r>
              <a:rPr lang="pl-PL" sz="2000" b="1" i="1" dirty="0" smtClean="0">
                <a:solidFill>
                  <a:schemeClr val="accent4">
                    <a:lumMod val="40000"/>
                    <a:lumOff val="60000"/>
                  </a:schemeClr>
                </a:solidFill>
              </a:rPr>
              <a:t>!</a:t>
            </a:r>
            <a:endParaRPr lang="pl-PL" sz="2000" b="1" i="1" dirty="0">
              <a:solidFill>
                <a:schemeClr val="accent4">
                  <a:lumMod val="40000"/>
                  <a:lumOff val="60000"/>
                </a:schemeClr>
              </a:solidFill>
            </a:endParaRPr>
          </a:p>
        </p:txBody>
      </p:sp>
      <p:sp>
        <p:nvSpPr>
          <p:cNvPr id="4" name="Prostokąt 3"/>
          <p:cNvSpPr/>
          <p:nvPr/>
        </p:nvSpPr>
        <p:spPr>
          <a:xfrm>
            <a:off x="251520" y="4365104"/>
            <a:ext cx="4752528" cy="707886"/>
          </a:xfrm>
          <a:prstGeom prst="rect">
            <a:avLst/>
          </a:prstGeom>
        </p:spPr>
        <p:txBody>
          <a:bodyPr wrap="square">
            <a:spAutoFit/>
          </a:bodyPr>
          <a:lstStyle/>
          <a:p>
            <a:pPr algn="ctr"/>
            <a:r>
              <a:rPr lang="en-US" sz="2000" b="1" dirty="0" smtClean="0">
                <a:solidFill>
                  <a:schemeClr val="accent3">
                    <a:lumMod val="40000"/>
                    <a:lumOff val="60000"/>
                  </a:schemeClr>
                </a:solidFill>
              </a:rPr>
              <a:t>Our garbage bags are filled with glass bottles</a:t>
            </a:r>
            <a:r>
              <a:rPr lang="pl-PL" sz="2000" b="1" dirty="0" smtClean="0">
                <a:solidFill>
                  <a:schemeClr val="accent3">
                    <a:lumMod val="40000"/>
                    <a:lumOff val="60000"/>
                  </a:schemeClr>
                </a:solidFill>
              </a:rPr>
              <a:t> </a:t>
            </a:r>
            <a:r>
              <a:rPr lang="pl-PL" sz="2000" b="1" dirty="0" err="1" smtClean="0">
                <a:solidFill>
                  <a:schemeClr val="accent3">
                    <a:lumMod val="40000"/>
                    <a:lumOff val="60000"/>
                  </a:schemeClr>
                </a:solidFill>
              </a:rPr>
              <a:t>that</a:t>
            </a:r>
            <a:r>
              <a:rPr lang="pl-PL" sz="2000" b="1" dirty="0" smtClean="0">
                <a:solidFill>
                  <a:schemeClr val="accent3">
                    <a:lumMod val="40000"/>
                    <a:lumOff val="60000"/>
                  </a:schemeClr>
                </a:solidFill>
              </a:rPr>
              <a:t> </a:t>
            </a:r>
            <a:r>
              <a:rPr lang="pl-PL" sz="2000" b="1" dirty="0" err="1" smtClean="0">
                <a:solidFill>
                  <a:schemeClr val="accent3">
                    <a:lumMod val="40000"/>
                    <a:lumOff val="60000"/>
                  </a:schemeClr>
                </a:solidFill>
              </a:rPr>
              <a:t>often</a:t>
            </a:r>
            <a:r>
              <a:rPr lang="pl-PL" sz="2000" b="1" dirty="0" smtClean="0">
                <a:solidFill>
                  <a:schemeClr val="accent3">
                    <a:lumMod val="40000"/>
                    <a:lumOff val="60000"/>
                  </a:schemeClr>
                </a:solidFill>
              </a:rPr>
              <a:t> </a:t>
            </a:r>
            <a:r>
              <a:rPr lang="pl-PL" sz="2000" b="1" dirty="0" err="1" smtClean="0">
                <a:solidFill>
                  <a:schemeClr val="accent3">
                    <a:lumMod val="40000"/>
                    <a:lumOff val="60000"/>
                  </a:schemeClr>
                </a:solidFill>
              </a:rPr>
              <a:t>cause</a:t>
            </a:r>
            <a:r>
              <a:rPr lang="pl-PL" sz="2000" b="1" dirty="0" smtClean="0">
                <a:solidFill>
                  <a:schemeClr val="accent3">
                    <a:lumMod val="40000"/>
                    <a:lumOff val="60000"/>
                  </a:schemeClr>
                </a:solidFill>
              </a:rPr>
              <a:t> </a:t>
            </a:r>
            <a:r>
              <a:rPr lang="pl-PL" sz="2000" b="1" dirty="0" err="1" smtClean="0">
                <a:solidFill>
                  <a:schemeClr val="accent3">
                    <a:lumMod val="40000"/>
                    <a:lumOff val="60000"/>
                  </a:schemeClr>
                </a:solidFill>
              </a:rPr>
              <a:t>fires</a:t>
            </a:r>
            <a:r>
              <a:rPr lang="pl-PL" sz="2000" b="1" dirty="0" smtClean="0">
                <a:solidFill>
                  <a:schemeClr val="accent3">
                    <a:lumMod val="40000"/>
                    <a:lumOff val="60000"/>
                  </a:schemeClr>
                </a:solidFill>
              </a:rPr>
              <a:t>. </a:t>
            </a:r>
            <a:endParaRPr lang="pl-PL" sz="2000" b="1" dirty="0">
              <a:solidFill>
                <a:schemeClr val="accent3">
                  <a:lumMod val="40000"/>
                  <a:lumOff val="60000"/>
                </a:schemeClr>
              </a:solidFill>
            </a:endParaRPr>
          </a:p>
        </p:txBody>
      </p:sp>
      <p:sp>
        <p:nvSpPr>
          <p:cNvPr id="6" name="Prostokąt 5"/>
          <p:cNvSpPr/>
          <p:nvPr/>
        </p:nvSpPr>
        <p:spPr>
          <a:xfrm>
            <a:off x="611560" y="332656"/>
            <a:ext cx="8469883" cy="646331"/>
          </a:xfrm>
          <a:prstGeom prst="rect">
            <a:avLst/>
          </a:prstGeom>
        </p:spPr>
        <p:txBody>
          <a:bodyPr wrap="none">
            <a:spAutoFit/>
          </a:bodyPr>
          <a:lstStyle/>
          <a:p>
            <a:r>
              <a:rPr lang="en-US" sz="3600" b="1" dirty="0" smtClean="0">
                <a:ln w="1905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rPr>
              <a:t>OUR </a:t>
            </a:r>
            <a:r>
              <a:rPr lang="pl-PL" sz="3600" b="1" dirty="0" smtClean="0">
                <a:ln w="1905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rPr>
              <a:t>„</a:t>
            </a:r>
            <a:r>
              <a:rPr lang="en-US" sz="3600" b="1" dirty="0" smtClean="0">
                <a:ln w="1905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rPr>
              <a:t>GENERAL CLEANING OF THE WORLD</a:t>
            </a:r>
            <a:r>
              <a:rPr lang="pl-PL" sz="3600" b="1" dirty="0" smtClean="0">
                <a:ln w="1905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rPr>
              <a:t>”</a:t>
            </a:r>
            <a:endParaRPr lang="pl-PL" sz="3600" b="1" dirty="0">
              <a:ln w="1905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098" name="Picture 2" descr="https://scontent-frt3-1.xx.fbcdn.net/v/t34.0-12/18110575_1403020559756300_1155874010_n.jpg?oh=530327c14373fb79e3e382cf4a8b4809&amp;oe=590114E1"/>
          <p:cNvPicPr>
            <a:picLocks noChangeAspect="1" noChangeArrowheads="1"/>
          </p:cNvPicPr>
          <p:nvPr/>
        </p:nvPicPr>
        <p:blipFill>
          <a:blip r:embed="rId3" cstate="print"/>
          <a:srcRect/>
          <a:stretch>
            <a:fillRect/>
          </a:stretch>
        </p:blipFill>
        <p:spPr bwMode="auto">
          <a:xfrm>
            <a:off x="1043608" y="1772816"/>
            <a:ext cx="3312368"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https://scontent-frt3-1.xx.fbcdn.net/v/t34.0-12/18136694_1403020506422972_2033245589_n.jpg?oh=b75fedd292546671c52efc0589cac96c&amp;oe=5900EC93"/>
          <p:cNvPicPr>
            <a:picLocks noChangeAspect="1" noChangeArrowheads="1"/>
          </p:cNvPicPr>
          <p:nvPr/>
        </p:nvPicPr>
        <p:blipFill>
          <a:blip r:embed="rId4" cstate="print"/>
          <a:srcRect/>
          <a:stretch>
            <a:fillRect/>
          </a:stretch>
        </p:blipFill>
        <p:spPr bwMode="auto">
          <a:xfrm rot="5400000">
            <a:off x="4752021" y="2096851"/>
            <a:ext cx="4320479" cy="3672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Prostokąt 8"/>
          <p:cNvSpPr/>
          <p:nvPr/>
        </p:nvSpPr>
        <p:spPr>
          <a:xfrm>
            <a:off x="539552" y="5013176"/>
            <a:ext cx="4392488" cy="1015663"/>
          </a:xfrm>
          <a:prstGeom prst="rect">
            <a:avLst/>
          </a:prstGeom>
        </p:spPr>
        <p:txBody>
          <a:bodyPr wrap="square">
            <a:spAutoFit/>
          </a:bodyPr>
          <a:lstStyle/>
          <a:p>
            <a:pPr algn="ctr"/>
            <a:r>
              <a:rPr lang="en-US" sz="2000" b="1" dirty="0" smtClean="0">
                <a:solidFill>
                  <a:schemeClr val="accent3">
                    <a:lumMod val="40000"/>
                    <a:lumOff val="60000"/>
                  </a:schemeClr>
                </a:solidFill>
              </a:rPr>
              <a:t>We not only clean the grounds, but also enjoy the time and show the residents how </a:t>
            </a:r>
            <a:r>
              <a:rPr lang="pl-PL" sz="2000" b="1" dirty="0" smtClean="0">
                <a:solidFill>
                  <a:schemeClr val="accent3">
                    <a:lumMod val="40000"/>
                    <a:lumOff val="60000"/>
                  </a:schemeClr>
                </a:solidFill>
              </a:rPr>
              <a:t>s</a:t>
            </a:r>
            <a:r>
              <a:rPr lang="en-US" sz="2000" b="1" dirty="0" err="1" smtClean="0">
                <a:solidFill>
                  <a:schemeClr val="accent3">
                    <a:lumMod val="40000"/>
                    <a:lumOff val="60000"/>
                  </a:schemeClr>
                </a:solidFill>
              </a:rPr>
              <a:t>hould</a:t>
            </a:r>
            <a:r>
              <a:rPr lang="en-US" sz="2000" b="1" dirty="0" smtClean="0">
                <a:solidFill>
                  <a:schemeClr val="accent3">
                    <a:lumMod val="40000"/>
                    <a:lumOff val="60000"/>
                  </a:schemeClr>
                </a:solidFill>
              </a:rPr>
              <a:t> look happy environment</a:t>
            </a:r>
            <a:r>
              <a:rPr lang="pl-PL" dirty="0" smtClean="0"/>
              <a:t>.</a:t>
            </a:r>
            <a:endParaRPr lang="en-US" dirty="0"/>
          </a:p>
        </p:txBody>
      </p:sp>
    </p:spTree>
    <p:custDataLst>
      <p:tags r:id="rId1"/>
    </p:custDataLst>
  </p:cSld>
  <p:clrMapOvr>
    <a:masterClrMapping/>
  </p:clrMapOvr>
  <p:transition spd="slow" advTm="29905">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gtEl>
                                        <p:attrNameLst>
                                          <p:attrName>ppt_x</p:attrName>
                                          <p:attrName>ppt_y</p:attrName>
                                        </p:attrNameLst>
                                      </p:cBhvr>
                                    </p:animMotion>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strVal val="#ppt_w*0.70"/>
                                          </p:val>
                                        </p:tav>
                                        <p:tav tm="100000">
                                          <p:val>
                                            <p:strVal val="#ppt_w"/>
                                          </p:val>
                                        </p:tav>
                                      </p:tavLst>
                                    </p:anim>
                                    <p:anim calcmode="lin" valueType="num">
                                      <p:cBhvr>
                                        <p:cTn id="22" dur="1000" fill="hold"/>
                                        <p:tgtEl>
                                          <p:spTgt spid="4098"/>
                                        </p:tgtEl>
                                        <p:attrNameLst>
                                          <p:attrName>ppt_h</p:attrName>
                                        </p:attrNameLst>
                                      </p:cBhvr>
                                      <p:tavLst>
                                        <p:tav tm="0">
                                          <p:val>
                                            <p:strVal val="#ppt_h"/>
                                          </p:val>
                                        </p:tav>
                                        <p:tav tm="100000">
                                          <p:val>
                                            <p:strVal val="#ppt_h"/>
                                          </p:val>
                                        </p:tav>
                                      </p:tavLst>
                                    </p:anim>
                                    <p:animEffect transition="in" filter="fade">
                                      <p:cBhvr>
                                        <p:cTn id="23" dur="10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p:cTn id="28" dur="500" fill="hold"/>
                                        <p:tgtEl>
                                          <p:spTgt spid="4100"/>
                                        </p:tgtEl>
                                        <p:attrNameLst>
                                          <p:attrName>ppt_w</p:attrName>
                                        </p:attrNameLst>
                                      </p:cBhvr>
                                      <p:tavLst>
                                        <p:tav tm="0">
                                          <p:val>
                                            <p:strVal val="#ppt_w*0.05"/>
                                          </p:val>
                                        </p:tav>
                                        <p:tav tm="100000">
                                          <p:val>
                                            <p:strVal val="#ppt_w"/>
                                          </p:val>
                                        </p:tav>
                                      </p:tavLst>
                                    </p:anim>
                                    <p:anim calcmode="lin" valueType="num">
                                      <p:cBhvr>
                                        <p:cTn id="29" dur="500" fill="hold"/>
                                        <p:tgtEl>
                                          <p:spTgt spid="4100"/>
                                        </p:tgtEl>
                                        <p:attrNameLst>
                                          <p:attrName>ppt_h</p:attrName>
                                        </p:attrNameLst>
                                      </p:cBhvr>
                                      <p:tavLst>
                                        <p:tav tm="0">
                                          <p:val>
                                            <p:strVal val="#ppt_h"/>
                                          </p:val>
                                        </p:tav>
                                        <p:tav tm="100000">
                                          <p:val>
                                            <p:strVal val="#ppt_h"/>
                                          </p:val>
                                        </p:tav>
                                      </p:tavLst>
                                    </p:anim>
                                    <p:anim calcmode="lin" valueType="num">
                                      <p:cBhvr>
                                        <p:cTn id="30" dur="500" fill="hold"/>
                                        <p:tgtEl>
                                          <p:spTgt spid="4100"/>
                                        </p:tgtEl>
                                        <p:attrNameLst>
                                          <p:attrName>ppt_x</p:attrName>
                                        </p:attrNameLst>
                                      </p:cBhvr>
                                      <p:tavLst>
                                        <p:tav tm="0">
                                          <p:val>
                                            <p:strVal val="#ppt_x-.2"/>
                                          </p:val>
                                        </p:tav>
                                        <p:tav tm="100000">
                                          <p:val>
                                            <p:strVal val="#ppt_x"/>
                                          </p:val>
                                        </p:tav>
                                      </p:tavLst>
                                    </p:anim>
                                    <p:anim calcmode="lin" valueType="num">
                                      <p:cBhvr>
                                        <p:cTn id="31" dur="500" fill="hold"/>
                                        <p:tgtEl>
                                          <p:spTgt spid="4100"/>
                                        </p:tgtEl>
                                        <p:attrNameLst>
                                          <p:attrName>ppt_y</p:attrName>
                                        </p:attrNameLst>
                                      </p:cBhvr>
                                      <p:tavLst>
                                        <p:tav tm="0">
                                          <p:val>
                                            <p:strVal val="#ppt_y"/>
                                          </p:val>
                                        </p:tav>
                                        <p:tav tm="100000">
                                          <p:val>
                                            <p:strVal val="#ppt_y"/>
                                          </p:val>
                                        </p:tav>
                                      </p:tavLst>
                                    </p:anim>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style.rotation</p:attrName>
                                        </p:attrNameLst>
                                      </p:cBhvr>
                                      <p:tavLst>
                                        <p:tav tm="0">
                                          <p:val>
                                            <p:fltVal val="720"/>
                                          </p:val>
                                        </p:tav>
                                        <p:tav tm="100000">
                                          <p:val>
                                            <p:fltVal val="0"/>
                                          </p:val>
                                        </p:tav>
                                      </p:tavLst>
                                    </p:anim>
                                    <p:anim calcmode="lin" valueType="num">
                                      <p:cBhvr>
                                        <p:cTn id="39" dur="2000" fill="hold"/>
                                        <p:tgtEl>
                                          <p:spTgt spid="4"/>
                                        </p:tgtEl>
                                        <p:attrNameLst>
                                          <p:attrName>ppt_h</p:attrName>
                                        </p:attrNameLst>
                                      </p:cBhvr>
                                      <p:tavLst>
                                        <p:tav tm="0">
                                          <p:val>
                                            <p:fltVal val="0"/>
                                          </p:val>
                                        </p:tav>
                                        <p:tav tm="100000">
                                          <p:val>
                                            <p:strVal val="#ppt_h"/>
                                          </p:val>
                                        </p:tav>
                                      </p:tavLst>
                                    </p:anim>
                                    <p:anim calcmode="lin" valueType="num">
                                      <p:cBhvr>
                                        <p:cTn id="4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anim calcmode="lin" valueType="num">
                                      <p:cBhvr>
                                        <p:cTn id="46" dur="2000" fill="hold"/>
                                        <p:tgtEl>
                                          <p:spTgt spid="9"/>
                                        </p:tgtEl>
                                        <p:attrNameLst>
                                          <p:attrName>style.rotation</p:attrName>
                                        </p:attrNameLst>
                                      </p:cBhvr>
                                      <p:tavLst>
                                        <p:tav tm="0">
                                          <p:val>
                                            <p:fltVal val="720"/>
                                          </p:val>
                                        </p:tav>
                                        <p:tav tm="100000">
                                          <p:val>
                                            <p:fltVal val="0"/>
                                          </p:val>
                                        </p:tav>
                                      </p:tavLst>
                                    </p:anim>
                                    <p:anim calcmode="lin" valueType="num">
                                      <p:cBhvr>
                                        <p:cTn id="47" dur="2000" fill="hold"/>
                                        <p:tgtEl>
                                          <p:spTgt spid="9"/>
                                        </p:tgtEl>
                                        <p:attrNameLst>
                                          <p:attrName>ppt_h</p:attrName>
                                        </p:attrNameLst>
                                      </p:cBhvr>
                                      <p:tavLst>
                                        <p:tav tm="0">
                                          <p:val>
                                            <p:fltVal val="0"/>
                                          </p:val>
                                        </p:tav>
                                        <p:tav tm="100000">
                                          <p:val>
                                            <p:strVal val="#ppt_h"/>
                                          </p:val>
                                        </p:tav>
                                      </p:tavLst>
                                    </p:anim>
                                    <p:anim calcmode="lin" valueType="num">
                                      <p:cBhvr>
                                        <p:cTn id="48"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5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155" decel="100000"/>
                                        <p:tgtEl>
                                          <p:spTgt spid="3"/>
                                        </p:tgtEl>
                                      </p:cBhvr>
                                    </p:animEffect>
                                    <p:animScale>
                                      <p:cBhvr>
                                        <p:cTn id="54" dur="1155" decel="100000"/>
                                        <p:tgtEl>
                                          <p:spTgt spid="3"/>
                                        </p:tgtEl>
                                      </p:cBhvr>
                                      <p:from x="10000" y="10000"/>
                                      <p:to x="200000" y="450000"/>
                                    </p:animScale>
                                    <p:animScale>
                                      <p:cBhvr>
                                        <p:cTn id="55" dur="1845" accel="100000" fill="hold">
                                          <p:stCondLst>
                                            <p:cond delay="1155"/>
                                          </p:stCondLst>
                                        </p:cTn>
                                        <p:tgtEl>
                                          <p:spTgt spid="3"/>
                                        </p:tgtEl>
                                      </p:cBhvr>
                                      <p:from x="200000" y="450000"/>
                                      <p:to x="100000" y="100000"/>
                                    </p:animScale>
                                    <p:set>
                                      <p:cBhvr>
                                        <p:cTn id="56" dur="1155" fill="hold"/>
                                        <p:tgtEl>
                                          <p:spTgt spid="3"/>
                                        </p:tgtEl>
                                        <p:attrNameLst>
                                          <p:attrName>ppt_x</p:attrName>
                                        </p:attrNameLst>
                                      </p:cBhvr>
                                      <p:to>
                                        <p:strVal val="(0.5)"/>
                                      </p:to>
                                    </p:set>
                                    <p:anim from="(0.5)" to="(#ppt_x)" calcmode="lin" valueType="num">
                                      <p:cBhvr>
                                        <p:cTn id="57" dur="1845" accel="100000" fill="hold">
                                          <p:stCondLst>
                                            <p:cond delay="1155"/>
                                          </p:stCondLst>
                                        </p:cTn>
                                        <p:tgtEl>
                                          <p:spTgt spid="3"/>
                                        </p:tgtEl>
                                        <p:attrNameLst>
                                          <p:attrName>ppt_x</p:attrName>
                                        </p:attrNameLst>
                                      </p:cBhvr>
                                    </p:anim>
                                    <p:set>
                                      <p:cBhvr>
                                        <p:cTn id="58" dur="1155" fill="hold"/>
                                        <p:tgtEl>
                                          <p:spTgt spid="3"/>
                                        </p:tgtEl>
                                        <p:attrNameLst>
                                          <p:attrName>ppt_y</p:attrName>
                                        </p:attrNameLst>
                                      </p:cBhvr>
                                      <p:to>
                                        <p:strVal val="(#ppt_y+0.4)"/>
                                      </p:to>
                                    </p:set>
                                    <p:anim from="(#ppt_y+0.4)" to="(#ppt_y)" calcmode="lin" valueType="num">
                                      <p:cBhvr>
                                        <p:cTn id="59" dur="1845" accel="100000" fill="hold">
                                          <p:stCondLst>
                                            <p:cond delay="1155"/>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print"/>
          <a:srcRect/>
          <a:stretch>
            <a:fillRect/>
          </a:stretch>
        </p:blipFill>
        <p:spPr bwMode="auto">
          <a:xfrm rot="21422842">
            <a:off x="145018" y="131556"/>
            <a:ext cx="5256584" cy="5766084"/>
          </a:xfrm>
          <a:prstGeom prst="rect">
            <a:avLst/>
          </a:prstGeom>
          <a:noFill/>
          <a:ln w="9525">
            <a:noFill/>
            <a:miter lim="800000"/>
            <a:headEnd/>
            <a:tailEnd/>
          </a:ln>
        </p:spPr>
      </p:pic>
      <p:sp>
        <p:nvSpPr>
          <p:cNvPr id="4" name="Prostokąt 3"/>
          <p:cNvSpPr/>
          <p:nvPr/>
        </p:nvSpPr>
        <p:spPr>
          <a:xfrm>
            <a:off x="5220072" y="188640"/>
            <a:ext cx="3312368" cy="2677656"/>
          </a:xfrm>
          <a:prstGeom prst="rect">
            <a:avLst/>
          </a:prstGeom>
        </p:spPr>
        <p:txBody>
          <a:bodyPr wrap="square">
            <a:spAutoFit/>
          </a:bodyPr>
          <a:lstStyle/>
          <a:p>
            <a:pPr algn="ctr"/>
            <a:r>
              <a:rPr lang="en-US" sz="2400" b="1" i="1" dirty="0" smtClean="0">
                <a:solidFill>
                  <a:schemeClr val="accent6">
                    <a:lumMod val="50000"/>
                  </a:schemeClr>
                </a:solidFill>
              </a:rPr>
              <a:t>We often take part in the "Clean Mountains„</a:t>
            </a:r>
            <a:r>
              <a:rPr lang="pl-PL" sz="2400" b="1" i="1" dirty="0" smtClean="0">
                <a:solidFill>
                  <a:schemeClr val="accent6">
                    <a:lumMod val="50000"/>
                  </a:schemeClr>
                </a:solidFill>
              </a:rPr>
              <a:t> </a:t>
            </a:r>
            <a:r>
              <a:rPr lang="en-US" sz="2400" b="1" i="1" dirty="0" smtClean="0">
                <a:solidFill>
                  <a:schemeClr val="accent6">
                    <a:lumMod val="50000"/>
                  </a:schemeClr>
                </a:solidFill>
              </a:rPr>
              <a:t> </a:t>
            </a:r>
            <a:r>
              <a:rPr lang="pl-PL" sz="2400" b="1" i="1" dirty="0" smtClean="0">
                <a:solidFill>
                  <a:schemeClr val="accent6">
                    <a:lumMod val="50000"/>
                  </a:schemeClr>
                </a:solidFill>
              </a:rPr>
              <a:t>ecological meeting</a:t>
            </a:r>
            <a:r>
              <a:rPr lang="en-US" sz="2400" b="1" i="1" dirty="0" smtClean="0">
                <a:solidFill>
                  <a:schemeClr val="accent6">
                    <a:lumMod val="50000"/>
                  </a:schemeClr>
                </a:solidFill>
              </a:rPr>
              <a:t>. This is a great chance to help nature and spend time with people who share the same passion.</a:t>
            </a:r>
            <a:endParaRPr lang="pl-PL" sz="2400" b="1" i="1" dirty="0">
              <a:solidFill>
                <a:schemeClr val="accent6">
                  <a:lumMod val="50000"/>
                </a:schemeClr>
              </a:solidFill>
            </a:endParaRPr>
          </a:p>
        </p:txBody>
      </p:sp>
      <p:sp>
        <p:nvSpPr>
          <p:cNvPr id="5" name="Prostokąt 4"/>
          <p:cNvSpPr/>
          <p:nvPr/>
        </p:nvSpPr>
        <p:spPr>
          <a:xfrm rot="21325456">
            <a:off x="554129" y="697425"/>
            <a:ext cx="3993402" cy="1754326"/>
          </a:xfrm>
          <a:prstGeom prst="rect">
            <a:avLst/>
          </a:prstGeom>
        </p:spPr>
        <p:txBody>
          <a:bodyPr wrap="none">
            <a:spAutoFit/>
          </a:bodyPr>
          <a:lstStyle/>
          <a:p>
            <a:pPr algn="ctr"/>
            <a:r>
              <a:rPr lang="pl-PL" sz="5400" dirty="0" smtClean="0">
                <a:effectLst>
                  <a:outerShdw blurRad="38100" dist="38100" dir="2700000" algn="tl">
                    <a:srgbClr val="000000">
                      <a:alpha val="43137"/>
                    </a:srgbClr>
                  </a:outerShdw>
                </a:effectLst>
                <a:latin typeface="MingLiU_HKSCS-ExtB" pitchFamily="18" charset="-120"/>
                <a:ea typeface="MingLiU_HKSCS-ExtB" pitchFamily="18" charset="-120"/>
              </a:rPr>
              <a:t>ECOLOGICAL </a:t>
            </a:r>
          </a:p>
          <a:p>
            <a:pPr algn="ctr"/>
            <a:r>
              <a:rPr lang="pl-PL" sz="5400" dirty="0" smtClean="0">
                <a:effectLst>
                  <a:outerShdw blurRad="38100" dist="38100" dir="2700000" algn="tl">
                    <a:srgbClr val="000000">
                      <a:alpha val="43137"/>
                    </a:srgbClr>
                  </a:outerShdw>
                </a:effectLst>
                <a:latin typeface="MingLiU_HKSCS-ExtB" pitchFamily="18" charset="-120"/>
                <a:ea typeface="MingLiU_HKSCS-ExtB" pitchFamily="18" charset="-120"/>
              </a:rPr>
              <a:t>REUNION</a:t>
            </a:r>
            <a:endParaRPr lang="pl-PL" sz="5400" dirty="0">
              <a:effectLst>
                <a:outerShdw blurRad="38100" dist="38100" dir="2700000" algn="tl">
                  <a:srgbClr val="000000">
                    <a:alpha val="43137"/>
                  </a:srgbClr>
                </a:outerShdw>
              </a:effectLst>
              <a:latin typeface="MingLiU_HKSCS-ExtB" pitchFamily="18" charset="-120"/>
              <a:ea typeface="MingLiU_HKSCS-ExtB" pitchFamily="18" charset="-120"/>
            </a:endParaRPr>
          </a:p>
        </p:txBody>
      </p:sp>
      <p:pic>
        <p:nvPicPr>
          <p:cNvPr id="1031" name="Picture 7" descr="https://scontent-frt3-1.xx.fbcdn.net/v/t34.0-12/18143007_1403020593089630_229428341_n.jpg?oh=816da1e1ab05c229d98f52fde556cc03&amp;oe=58FFE54C"/>
          <p:cNvPicPr>
            <a:picLocks noChangeAspect="1" noChangeArrowheads="1"/>
          </p:cNvPicPr>
          <p:nvPr/>
        </p:nvPicPr>
        <p:blipFill>
          <a:blip r:embed="rId4" cstate="print"/>
          <a:srcRect/>
          <a:stretch>
            <a:fillRect/>
          </a:stretch>
        </p:blipFill>
        <p:spPr bwMode="auto">
          <a:xfrm rot="16200000">
            <a:off x="4921981" y="2430947"/>
            <a:ext cx="3396036" cy="4528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https://scontent-frt3-1.xx.fbcdn.net/v/t34.0-12/18136384_1403020429756313_656936516_n.jpg?oh=cd6599cde7e48a10cbfc5724b6082920&amp;oe=59002C92"/>
          <p:cNvPicPr>
            <a:picLocks noChangeAspect="1" noChangeArrowheads="1"/>
          </p:cNvPicPr>
          <p:nvPr/>
        </p:nvPicPr>
        <p:blipFill>
          <a:blip r:embed="rId5" cstate="print"/>
          <a:srcRect/>
          <a:stretch>
            <a:fillRect/>
          </a:stretch>
        </p:blipFill>
        <p:spPr bwMode="auto">
          <a:xfrm rot="5400000">
            <a:off x="311526" y="3513009"/>
            <a:ext cx="3552395" cy="2664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https://scontent-frt3-1.xx.fbcdn.net/v/t34.0-12/18155342_1403020453089644_1525403122_n.jpg?oh=a2f714ee4bf826f6240460b72b5367f7&amp;oe=590015A4"/>
          <p:cNvPicPr>
            <a:picLocks noChangeAspect="1" noChangeArrowheads="1"/>
          </p:cNvPicPr>
          <p:nvPr/>
        </p:nvPicPr>
        <p:blipFill>
          <a:blip r:embed="rId6" cstate="print"/>
          <a:srcRect/>
          <a:stretch>
            <a:fillRect/>
          </a:stretch>
        </p:blipFill>
        <p:spPr bwMode="auto">
          <a:xfrm rot="5871727">
            <a:off x="2293254" y="3684644"/>
            <a:ext cx="3168352" cy="23762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spd="slow" advTm="14118">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strVal val="#ppt_w*0.05"/>
                                          </p:val>
                                        </p:tav>
                                        <p:tav tm="100000">
                                          <p:val>
                                            <p:strVal val="#ppt_w"/>
                                          </p:val>
                                        </p:tav>
                                      </p:tavLst>
                                    </p:anim>
                                    <p:anim calcmode="lin" valueType="num">
                                      <p:cBhvr>
                                        <p:cTn id="8" dur="500" fill="hold"/>
                                        <p:tgtEl>
                                          <p:spTgt spid="1025"/>
                                        </p:tgtEl>
                                        <p:attrNameLst>
                                          <p:attrName>ppt_h</p:attrName>
                                        </p:attrNameLst>
                                      </p:cBhvr>
                                      <p:tavLst>
                                        <p:tav tm="0">
                                          <p:val>
                                            <p:strVal val="#ppt_h"/>
                                          </p:val>
                                        </p:tav>
                                        <p:tav tm="100000">
                                          <p:val>
                                            <p:strVal val="#ppt_h"/>
                                          </p:val>
                                        </p:tav>
                                      </p:tavLst>
                                    </p:anim>
                                    <p:anim calcmode="lin" valueType="num">
                                      <p:cBhvr>
                                        <p:cTn id="9" dur="500" fill="hold"/>
                                        <p:tgtEl>
                                          <p:spTgt spid="1025"/>
                                        </p:tgtEl>
                                        <p:attrNameLst>
                                          <p:attrName>ppt_x</p:attrName>
                                        </p:attrNameLst>
                                      </p:cBhvr>
                                      <p:tavLst>
                                        <p:tav tm="0">
                                          <p:val>
                                            <p:strVal val="#ppt_x-.2"/>
                                          </p:val>
                                        </p:tav>
                                        <p:tav tm="100000">
                                          <p:val>
                                            <p:strVal val="#ppt_x"/>
                                          </p:val>
                                        </p:tav>
                                      </p:tavLst>
                                    </p:anim>
                                    <p:anim calcmode="lin" valueType="num">
                                      <p:cBhvr>
                                        <p:cTn id="10" dur="500" fill="hold"/>
                                        <p:tgtEl>
                                          <p:spTgt spid="1025"/>
                                        </p:tgtEl>
                                        <p:attrNameLst>
                                          <p:attrName>ppt_y</p:attrName>
                                        </p:attrNameLst>
                                      </p:cBhvr>
                                      <p:tavLst>
                                        <p:tav tm="0">
                                          <p:val>
                                            <p:strVal val="#ppt_y"/>
                                          </p:val>
                                        </p:tav>
                                        <p:tav tm="100000">
                                          <p:val>
                                            <p:strVal val="#ppt_y"/>
                                          </p:val>
                                        </p:tav>
                                      </p:tavLst>
                                    </p:anim>
                                    <p:animEffect transition="in" filter="fade">
                                      <p:cBhvr>
                                        <p:cTn id="11" dur="500"/>
                                        <p:tgtEl>
                                          <p:spTgt spid="102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anim calcmode="lin" valueType="num">
                                      <p:cBhvr>
                                        <p:cTn id="35" dur="1000" fill="hold"/>
                                        <p:tgtEl>
                                          <p:spTgt spid="1031"/>
                                        </p:tgtEl>
                                        <p:attrNameLst>
                                          <p:attrName>ppt_w</p:attrName>
                                        </p:attrNameLst>
                                      </p:cBhvr>
                                      <p:tavLst>
                                        <p:tav tm="0">
                                          <p:val>
                                            <p:strVal val="#ppt_w*0.70"/>
                                          </p:val>
                                        </p:tav>
                                        <p:tav tm="100000">
                                          <p:val>
                                            <p:strVal val="#ppt_w"/>
                                          </p:val>
                                        </p:tav>
                                      </p:tavLst>
                                    </p:anim>
                                    <p:anim calcmode="lin" valueType="num">
                                      <p:cBhvr>
                                        <p:cTn id="36" dur="1000" fill="hold"/>
                                        <p:tgtEl>
                                          <p:spTgt spid="1031"/>
                                        </p:tgtEl>
                                        <p:attrNameLst>
                                          <p:attrName>ppt_h</p:attrName>
                                        </p:attrNameLst>
                                      </p:cBhvr>
                                      <p:tavLst>
                                        <p:tav tm="0">
                                          <p:val>
                                            <p:strVal val="#ppt_h"/>
                                          </p:val>
                                        </p:tav>
                                        <p:tav tm="100000">
                                          <p:val>
                                            <p:strVal val="#ppt_h"/>
                                          </p:val>
                                        </p:tav>
                                      </p:tavLst>
                                    </p:anim>
                                    <p:animEffect transition="in" filter="fade">
                                      <p:cBhvr>
                                        <p:cTn id="37" dur="1000"/>
                                        <p:tgtEl>
                                          <p:spTgt spid="103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 calcmode="lin" valueType="num">
                                      <p:cBhvr>
                                        <p:cTn id="42" dur="1000" fill="hold"/>
                                        <p:tgtEl>
                                          <p:spTgt spid="1029"/>
                                        </p:tgtEl>
                                        <p:attrNameLst>
                                          <p:attrName>ppt_w</p:attrName>
                                        </p:attrNameLst>
                                      </p:cBhvr>
                                      <p:tavLst>
                                        <p:tav tm="0">
                                          <p:val>
                                            <p:strVal val="#ppt_w*0.70"/>
                                          </p:val>
                                        </p:tav>
                                        <p:tav tm="100000">
                                          <p:val>
                                            <p:strVal val="#ppt_w"/>
                                          </p:val>
                                        </p:tav>
                                      </p:tavLst>
                                    </p:anim>
                                    <p:anim calcmode="lin" valueType="num">
                                      <p:cBhvr>
                                        <p:cTn id="43" dur="1000" fill="hold"/>
                                        <p:tgtEl>
                                          <p:spTgt spid="1029"/>
                                        </p:tgtEl>
                                        <p:attrNameLst>
                                          <p:attrName>ppt_h</p:attrName>
                                        </p:attrNameLst>
                                      </p:cBhvr>
                                      <p:tavLst>
                                        <p:tav tm="0">
                                          <p:val>
                                            <p:strVal val="#ppt_h"/>
                                          </p:val>
                                        </p:tav>
                                        <p:tav tm="100000">
                                          <p:val>
                                            <p:strVal val="#ppt_h"/>
                                          </p:val>
                                        </p:tav>
                                      </p:tavLst>
                                    </p:anim>
                                    <p:animEffect transition="in" filter="fade">
                                      <p:cBhvr>
                                        <p:cTn id="44" dur="1000"/>
                                        <p:tgtEl>
                                          <p:spTgt spid="1029"/>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1000" fill="hold"/>
                                        <p:tgtEl>
                                          <p:spTgt spid="1027"/>
                                        </p:tgtEl>
                                        <p:attrNameLst>
                                          <p:attrName>ppt_w</p:attrName>
                                        </p:attrNameLst>
                                      </p:cBhvr>
                                      <p:tavLst>
                                        <p:tav tm="0">
                                          <p:val>
                                            <p:strVal val="#ppt_w*0.70"/>
                                          </p:val>
                                        </p:tav>
                                        <p:tav tm="100000">
                                          <p:val>
                                            <p:strVal val="#ppt_w"/>
                                          </p:val>
                                        </p:tav>
                                      </p:tavLst>
                                    </p:anim>
                                    <p:anim calcmode="lin" valueType="num">
                                      <p:cBhvr>
                                        <p:cTn id="50" dur="1000" fill="hold"/>
                                        <p:tgtEl>
                                          <p:spTgt spid="1027"/>
                                        </p:tgtEl>
                                        <p:attrNameLst>
                                          <p:attrName>ppt_h</p:attrName>
                                        </p:attrNameLst>
                                      </p:cBhvr>
                                      <p:tavLst>
                                        <p:tav tm="0">
                                          <p:val>
                                            <p:strVal val="#ppt_h"/>
                                          </p:val>
                                        </p:tav>
                                        <p:tav tm="100000">
                                          <p:val>
                                            <p:strVal val="#ppt_h"/>
                                          </p:val>
                                        </p:tav>
                                      </p:tavLst>
                                    </p:anim>
                                    <p:animEffect transition="in" filter="fade">
                                      <p:cBhvr>
                                        <p:cTn id="51"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39552" y="188640"/>
            <a:ext cx="8353954" cy="707886"/>
          </a:xfrm>
          <a:prstGeom prst="rect">
            <a:avLst/>
          </a:prstGeom>
        </p:spPr>
        <p:txBody>
          <a:bodyPr wrap="none">
            <a:spAutoFit/>
          </a:bodyPr>
          <a:lstStyle/>
          <a:p>
            <a:r>
              <a:rPr lang="en-US" sz="4000" b="1" dirty="0" smtClean="0">
                <a:solidFill>
                  <a:srgbClr val="FF0000"/>
                </a:solidFill>
              </a:rPr>
              <a:t>REMEMBER, YOU CAN </a:t>
            </a:r>
            <a:r>
              <a:rPr lang="pl-PL" sz="4000" b="1" dirty="0" smtClean="0">
                <a:solidFill>
                  <a:srgbClr val="FF0000"/>
                </a:solidFill>
              </a:rPr>
              <a:t>BE</a:t>
            </a:r>
            <a:r>
              <a:rPr lang="en-US" sz="4000" b="1" dirty="0" smtClean="0">
                <a:solidFill>
                  <a:srgbClr val="FF0000"/>
                </a:solidFill>
              </a:rPr>
              <a:t> A HERO</a:t>
            </a:r>
            <a:r>
              <a:rPr lang="pl-PL" sz="4000" b="1" dirty="0" smtClean="0">
                <a:solidFill>
                  <a:srgbClr val="FF0000"/>
                </a:solidFill>
              </a:rPr>
              <a:t> TOO</a:t>
            </a:r>
            <a:endParaRPr lang="pl-PL" sz="4000" b="1" dirty="0">
              <a:solidFill>
                <a:srgbClr val="FF0000"/>
              </a:solidFill>
            </a:endParaRPr>
          </a:p>
        </p:txBody>
      </p:sp>
      <p:pic>
        <p:nvPicPr>
          <p:cNvPr id="26626" name="Picture 2" descr="Znalezione obrazy dla zapytania numer alarmowy"/>
          <p:cNvPicPr>
            <a:picLocks noChangeAspect="1" noChangeArrowheads="1"/>
          </p:cNvPicPr>
          <p:nvPr/>
        </p:nvPicPr>
        <p:blipFill>
          <a:blip r:embed="rId3" cstate="print"/>
          <a:srcRect/>
          <a:stretch>
            <a:fillRect/>
          </a:stretch>
        </p:blipFill>
        <p:spPr bwMode="auto">
          <a:xfrm>
            <a:off x="827584" y="1052736"/>
            <a:ext cx="7272808" cy="5454606"/>
          </a:xfrm>
          <a:prstGeom prst="rect">
            <a:avLst/>
          </a:prstGeom>
          <a:noFill/>
        </p:spPr>
      </p:pic>
    </p:spTree>
    <p:custDataLst>
      <p:tags r:id="rId1"/>
    </p:custDataLst>
  </p:cSld>
  <p:clrMapOvr>
    <a:masterClrMapping/>
  </p:clrMapOvr>
  <p:transition spd="slow" advTm="9407">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anim calcmode="lin" valueType="num">
                                      <p:cBhvr>
                                        <p:cTn id="15" dur="1000" fill="hold"/>
                                        <p:tgtEl>
                                          <p:spTgt spid="26626"/>
                                        </p:tgtEl>
                                        <p:attrNameLst>
                                          <p:attrName>ppt_w</p:attrName>
                                        </p:attrNameLst>
                                      </p:cBhvr>
                                      <p:tavLst>
                                        <p:tav tm="0">
                                          <p:val>
                                            <p:strVal val="#ppt_w*0.70"/>
                                          </p:val>
                                        </p:tav>
                                        <p:tav tm="100000">
                                          <p:val>
                                            <p:strVal val="#ppt_w"/>
                                          </p:val>
                                        </p:tav>
                                      </p:tavLst>
                                    </p:anim>
                                    <p:anim calcmode="lin" valueType="num">
                                      <p:cBhvr>
                                        <p:cTn id="16" dur="1000" fill="hold"/>
                                        <p:tgtEl>
                                          <p:spTgt spid="26626"/>
                                        </p:tgtEl>
                                        <p:attrNameLst>
                                          <p:attrName>ppt_h</p:attrName>
                                        </p:attrNameLst>
                                      </p:cBhvr>
                                      <p:tavLst>
                                        <p:tav tm="0">
                                          <p:val>
                                            <p:strVal val="#ppt_h"/>
                                          </p:val>
                                        </p:tav>
                                        <p:tav tm="100000">
                                          <p:val>
                                            <p:strVal val="#ppt_h"/>
                                          </p:val>
                                        </p:tav>
                                      </p:tavLst>
                                    </p:anim>
                                    <p:animEffect transition="in" filter="fade">
                                      <p:cBhvr>
                                        <p:cTn id="17"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1"/>
        </a:gradFill>
        <a:effectLst/>
      </p:bgPr>
    </p:bg>
    <p:spTree>
      <p:nvGrpSpPr>
        <p:cNvPr id="1" name=""/>
        <p:cNvGrpSpPr/>
        <p:nvPr/>
      </p:nvGrpSpPr>
      <p:grpSpPr>
        <a:xfrm>
          <a:off x="0" y="0"/>
          <a:ext cx="0" cy="0"/>
          <a:chOff x="0" y="0"/>
          <a:chExt cx="0" cy="0"/>
        </a:xfrm>
      </p:grpSpPr>
      <p:graphicFrame>
        <p:nvGraphicFramePr>
          <p:cNvPr id="7" name="Tabela 6"/>
          <p:cNvGraphicFramePr>
            <a:graphicFrameLocks noGrp="1"/>
          </p:cNvGraphicFramePr>
          <p:nvPr/>
        </p:nvGraphicFramePr>
        <p:xfrm>
          <a:off x="827584" y="1052736"/>
          <a:ext cx="7344816" cy="4175462"/>
        </p:xfrm>
        <a:graphic>
          <a:graphicData uri="http://schemas.openxmlformats.org/drawingml/2006/table">
            <a:tbl>
              <a:tblPr firstRow="1" bandRow="1">
                <a:tableStyleId>{F5AB1C69-6EDB-4FF4-983F-18BD219EF322}</a:tableStyleId>
              </a:tblPr>
              <a:tblGrid>
                <a:gridCol w="3672408"/>
                <a:gridCol w="3672408"/>
              </a:tblGrid>
              <a:tr h="474970">
                <a:tc gridSpan="2">
                  <a:txBody>
                    <a:bodyPr/>
                    <a:lstStyle/>
                    <a:p>
                      <a:pPr algn="ctr"/>
                      <a:r>
                        <a:rPr lang="pl-PL" sz="4400" dirty="0" smtClean="0">
                          <a:effectLst>
                            <a:outerShdw blurRad="38100" dist="38100" dir="2700000" algn="tl">
                              <a:srgbClr val="000000">
                                <a:alpha val="43137"/>
                              </a:srgbClr>
                            </a:outerShdw>
                          </a:effectLst>
                        </a:rPr>
                        <a:t>INFORMATION SOURCES</a:t>
                      </a:r>
                      <a:endParaRPr lang="pl-PL" sz="4400" dirty="0">
                        <a:effectLst>
                          <a:outerShdw blurRad="38100" dist="38100" dir="2700000" algn="tl">
                            <a:srgbClr val="000000">
                              <a:alpha val="43137"/>
                            </a:srgbClr>
                          </a:outerShdw>
                        </a:effectLst>
                      </a:endParaRPr>
                    </a:p>
                  </a:txBody>
                  <a:tcPr/>
                </a:tc>
                <a:tc hMerge="1">
                  <a:txBody>
                    <a:bodyPr/>
                    <a:lstStyle/>
                    <a:p>
                      <a:endParaRPr lang="pl-PL" dirty="0"/>
                    </a:p>
                  </a:txBody>
                  <a:tcPr/>
                </a:tc>
              </a:tr>
              <a:tr h="3413462">
                <a:tc>
                  <a:txBody>
                    <a:bodyPr/>
                    <a:lstStyle/>
                    <a:p>
                      <a:endParaRPr lang="pl-PL" dirty="0" smtClean="0"/>
                    </a:p>
                    <a:p>
                      <a:r>
                        <a:rPr lang="pl-PL" u="sng" dirty="0" err="1" smtClean="0">
                          <a:hlinkClick r:id="rId3"/>
                        </a:rPr>
                        <a:t>www.lubsko.zielonagora.lasy.gov.pl</a:t>
                      </a:r>
                      <a:endParaRPr lang="pl-PL" u="sng" dirty="0" smtClean="0"/>
                    </a:p>
                    <a:p>
                      <a:r>
                        <a:rPr lang="pl-PL" u="sng" dirty="0" smtClean="0">
                          <a:hlinkClick r:id="rId4"/>
                        </a:rPr>
                        <a:t>http://www.borealforest.org</a:t>
                      </a:r>
                      <a:endParaRPr lang="pl-PL" u="sng" dirty="0" smtClean="0"/>
                    </a:p>
                    <a:p>
                      <a:r>
                        <a:rPr lang="pl-PL" u="sng" dirty="0" smtClean="0">
                          <a:hlinkClick r:id="rId5"/>
                        </a:rPr>
                        <a:t>http://www.greenpeace.org</a:t>
                      </a:r>
                      <a:endParaRPr lang="pl-PL" u="sng" dirty="0" smtClean="0"/>
                    </a:p>
                    <a:p>
                      <a:r>
                        <a:rPr lang="pl-PL" u="sng" dirty="0" err="1" smtClean="0">
                          <a:hlinkClick r:id="rId6"/>
                        </a:rPr>
                        <a:t>polskanarowery.sport.pl</a:t>
                      </a:r>
                      <a:endParaRPr lang="pl-PL" u="sng" dirty="0" smtClean="0"/>
                    </a:p>
                    <a:p>
                      <a:r>
                        <a:rPr lang="pl-PL" u="sng" dirty="0" err="1" smtClean="0">
                          <a:hlinkClick r:id="rId4"/>
                        </a:rPr>
                        <a:t>www.borealforest.org</a:t>
                      </a:r>
                      <a:endParaRPr lang="pl-PL" u="sng" dirty="0" smtClean="0"/>
                    </a:p>
                    <a:p>
                      <a:r>
                        <a:rPr lang="pl-PL" u="sng" dirty="0" err="1" smtClean="0">
                          <a:hlinkClick r:id="rId7"/>
                        </a:rPr>
                        <a:t>www.wfpa.org</a:t>
                      </a:r>
                      <a:endParaRPr lang="pl-PL" u="sng" dirty="0" smtClean="0"/>
                    </a:p>
                    <a:p>
                      <a:r>
                        <a:rPr lang="pl-PL" dirty="0" err="1" smtClean="0">
                          <a:hlinkClick r:id="rId8"/>
                        </a:rPr>
                        <a:t>keywordsuggest.org</a:t>
                      </a:r>
                      <a:endParaRPr lang="pl-PL" dirty="0" smtClean="0"/>
                    </a:p>
                    <a:p>
                      <a:r>
                        <a:rPr lang="pl-PL" u="sng" dirty="0" err="1" smtClean="0">
                          <a:hlinkClick r:id="rId9"/>
                        </a:rPr>
                        <a:t>TheWannabeSaint.com</a:t>
                      </a:r>
                      <a:endParaRPr lang="pl-PL" u="sng" dirty="0" smtClean="0"/>
                    </a:p>
                    <a:p>
                      <a:r>
                        <a:rPr lang="pl-PL" u="sng" dirty="0" smtClean="0">
                          <a:hlinkClick r:id="rId4"/>
                        </a:rPr>
                        <a:t>http://www.borealforest.org</a:t>
                      </a:r>
                      <a:endParaRPr lang="pl-PL" u="sng" dirty="0" smtClean="0"/>
                    </a:p>
                    <a:p>
                      <a:endParaRPr lang="pl-PL" dirty="0"/>
                    </a:p>
                  </a:txBody>
                  <a:tcPr/>
                </a:tc>
                <a:tc>
                  <a:txBody>
                    <a:bodyPr/>
                    <a:lstStyle/>
                    <a:p>
                      <a:endParaRPr lang="pl-PL" sz="1800" b="0" i="0" u="sng" kern="1200" dirty="0" smtClean="0">
                        <a:solidFill>
                          <a:schemeClr val="dk1"/>
                        </a:solidFill>
                        <a:latin typeface="+mn-lt"/>
                        <a:ea typeface="+mn-ea"/>
                        <a:cs typeface="+mn-cs"/>
                        <a:hlinkClick r:id="rId10"/>
                      </a:endParaRPr>
                    </a:p>
                    <a:p>
                      <a:r>
                        <a:rPr lang="pl-PL" sz="1800" b="0" i="0" u="sng" kern="1200" dirty="0" err="1" smtClean="0">
                          <a:solidFill>
                            <a:schemeClr val="dk1"/>
                          </a:solidFill>
                          <a:latin typeface="+mn-lt"/>
                          <a:ea typeface="+mn-ea"/>
                          <a:cs typeface="+mn-cs"/>
                          <a:hlinkClick r:id="rId10"/>
                        </a:rPr>
                        <a:t>Rgbstock</a:t>
                      </a:r>
                      <a:endParaRPr lang="pl-PL" sz="1800" b="0" i="0" u="sng" kern="1200" dirty="0" smtClean="0">
                        <a:solidFill>
                          <a:schemeClr val="dk1"/>
                        </a:solidFill>
                        <a:latin typeface="+mn-lt"/>
                        <a:ea typeface="+mn-ea"/>
                        <a:cs typeface="+mn-cs"/>
                      </a:endParaRPr>
                    </a:p>
                    <a:p>
                      <a:r>
                        <a:rPr lang="pl-PL" u="sng" dirty="0" smtClean="0">
                          <a:hlinkClick r:id="rId11"/>
                        </a:rPr>
                        <a:t>http://www.rfa.org</a:t>
                      </a:r>
                      <a:endParaRPr lang="pl-PL" u="sng" dirty="0" smtClean="0"/>
                    </a:p>
                    <a:p>
                      <a:r>
                        <a:rPr lang="pl-PL" u="sng" dirty="0" smtClean="0">
                          <a:hlinkClick r:id="rId12"/>
                        </a:rPr>
                        <a:t>https://zadane.pl/</a:t>
                      </a:r>
                      <a:endParaRPr lang="pl-PL" u="sng" dirty="0" smtClean="0"/>
                    </a:p>
                    <a:p>
                      <a:r>
                        <a:rPr lang="pl-PL" dirty="0" err="1" smtClean="0">
                          <a:hlinkClick r:id="rId13"/>
                        </a:rPr>
                        <a:t>ClipartFest</a:t>
                      </a:r>
                      <a:endParaRPr lang="pl-PL" u="sng" dirty="0" smtClean="0"/>
                    </a:p>
                    <a:p>
                      <a:r>
                        <a:rPr lang="pl-PL" u="sng" dirty="0" smtClean="0">
                          <a:hlinkClick r:id="rId14"/>
                        </a:rPr>
                        <a:t>http://www.mnn.com</a:t>
                      </a:r>
                      <a:endParaRPr lang="pl-PL" u="sng" dirty="0" smtClean="0"/>
                    </a:p>
                    <a:p>
                      <a:r>
                        <a:rPr lang="pl-PL" dirty="0" smtClean="0">
                          <a:hlinkClick r:id="rId15"/>
                        </a:rPr>
                        <a:t>http://www.ajitkumar.co.in</a:t>
                      </a:r>
                      <a:endParaRPr lang="pl-PL" dirty="0" smtClean="0"/>
                    </a:p>
                    <a:p>
                      <a:r>
                        <a:rPr lang="pl-PL" dirty="0" smtClean="0">
                          <a:hlinkClick r:id="rId16"/>
                        </a:rPr>
                        <a:t>https://en.wikipedia.org/wiki/Main_Page</a:t>
                      </a:r>
                      <a:endParaRPr lang="pl-PL" dirty="0" smtClean="0"/>
                    </a:p>
                    <a:p>
                      <a:r>
                        <a:rPr lang="pl-PL" u="sng" dirty="0" smtClean="0">
                          <a:hlinkClick r:id="rId17"/>
                        </a:rPr>
                        <a:t>http://www.planeteplus.pl</a:t>
                      </a:r>
                      <a:endParaRPr lang="pl-PL" u="sng" dirty="0" smtClean="0"/>
                    </a:p>
                    <a:p>
                      <a:endParaRPr lang="pl-PL" dirty="0"/>
                    </a:p>
                  </a:txBody>
                  <a:tcPr/>
                </a:tc>
              </a:tr>
            </a:tbl>
          </a:graphicData>
        </a:graphic>
      </p:graphicFrame>
    </p:spTree>
    <p:custDataLst>
      <p:tags r:id="rId1"/>
    </p:custDataLst>
  </p:cSld>
  <p:clrMapOvr>
    <a:masterClrMapping/>
  </p:clrMapOvr>
  <p:transition spd="slow" advTm="9016">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6000"/>
            <a:lum/>
          </a:blip>
          <a:srcRect/>
          <a:stretch>
            <a:fillRect t="-4000" b="-4000"/>
          </a:stretch>
        </a:blipFill>
        <a:effectLst/>
      </p:bgPr>
    </p:bg>
    <p:spTree>
      <p:nvGrpSpPr>
        <p:cNvPr id="1" name=""/>
        <p:cNvGrpSpPr/>
        <p:nvPr/>
      </p:nvGrpSpPr>
      <p:grpSpPr>
        <a:xfrm>
          <a:off x="0" y="0"/>
          <a:ext cx="0" cy="0"/>
          <a:chOff x="0" y="0"/>
          <a:chExt cx="0" cy="0"/>
        </a:xfrm>
      </p:grpSpPr>
      <p:pic>
        <p:nvPicPr>
          <p:cNvPr id="22530" name="Picture 2" descr="Zdjęcie użytkownika Angelika Łabas."/>
          <p:cNvPicPr>
            <a:picLocks noChangeAspect="1" noChangeArrowheads="1"/>
          </p:cNvPicPr>
          <p:nvPr/>
        </p:nvPicPr>
        <p:blipFill>
          <a:blip r:embed="rId4" cstate="print"/>
          <a:srcRect/>
          <a:stretch>
            <a:fillRect/>
          </a:stretch>
        </p:blipFill>
        <p:spPr bwMode="auto">
          <a:xfrm>
            <a:off x="6012160" y="1484784"/>
            <a:ext cx="2808312" cy="2206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2" name="Picture 4" descr="https://scontent-fra3-1.xx.fbcdn.net/v/t34.0-12/18051935_1402278326497190_2139223149_n.jpg?oh=5fba09540724b92c39937cf8dc39df20&amp;oe=58FFDA67"/>
          <p:cNvPicPr>
            <a:picLocks noChangeAspect="1" noChangeArrowheads="1"/>
          </p:cNvPicPr>
          <p:nvPr/>
        </p:nvPicPr>
        <p:blipFill>
          <a:blip r:embed="rId5" cstate="print"/>
          <a:srcRect/>
          <a:stretch>
            <a:fillRect/>
          </a:stretch>
        </p:blipFill>
        <p:spPr bwMode="auto">
          <a:xfrm>
            <a:off x="323528" y="1700808"/>
            <a:ext cx="2784309"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8" name="Picture 10" descr="https://scontent-fra3-1.xx.fbcdn.net/v/t34.0-12/18072476_810471255773917_400037467_n.jpg?oh=ca44976447143920e565ef1883fc0b19&amp;oe=58FFB3EE"/>
          <p:cNvPicPr>
            <a:picLocks noChangeAspect="1" noChangeArrowheads="1"/>
          </p:cNvPicPr>
          <p:nvPr/>
        </p:nvPicPr>
        <p:blipFill>
          <a:blip r:embed="rId6" cstate="print"/>
          <a:srcRect/>
          <a:stretch>
            <a:fillRect/>
          </a:stretch>
        </p:blipFill>
        <p:spPr bwMode="auto">
          <a:xfrm>
            <a:off x="3563888" y="3068960"/>
            <a:ext cx="2016224" cy="2685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pole tekstowe 11"/>
          <p:cNvSpPr txBox="1"/>
          <p:nvPr/>
        </p:nvSpPr>
        <p:spPr>
          <a:xfrm>
            <a:off x="539552" y="4005064"/>
            <a:ext cx="2471894" cy="83099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pl-PL" sz="2800" b="1" dirty="0" smtClean="0">
                <a:solidFill>
                  <a:schemeClr val="accent3">
                    <a:lumMod val="75000"/>
                  </a:schemeClr>
                </a:solidFill>
              </a:rPr>
              <a:t>Klaudia </a:t>
            </a:r>
            <a:r>
              <a:rPr lang="pl-PL" sz="2800" b="1" dirty="0" err="1" smtClean="0">
                <a:solidFill>
                  <a:schemeClr val="accent3">
                    <a:lumMod val="75000"/>
                  </a:schemeClr>
                </a:solidFill>
              </a:rPr>
              <a:t>Chwaja</a:t>
            </a:r>
            <a:endParaRPr lang="pl-PL" sz="2800" b="1" dirty="0" smtClean="0">
              <a:solidFill>
                <a:schemeClr val="accent3">
                  <a:lumMod val="75000"/>
                </a:schemeClr>
              </a:solidFill>
            </a:endParaRPr>
          </a:p>
          <a:p>
            <a:pPr algn="ctr"/>
            <a:r>
              <a:rPr lang="pl-PL" sz="2000" i="1" dirty="0"/>
              <a:t>k</a:t>
            </a:r>
            <a:r>
              <a:rPr lang="pl-PL" sz="2000" i="1" dirty="0" smtClean="0"/>
              <a:t>lasa 2aLO</a:t>
            </a:r>
            <a:endParaRPr lang="pl-PL" sz="2000" i="1" dirty="0"/>
          </a:p>
        </p:txBody>
      </p:sp>
      <p:sp>
        <p:nvSpPr>
          <p:cNvPr id="13" name="pole tekstowe 12"/>
          <p:cNvSpPr txBox="1"/>
          <p:nvPr/>
        </p:nvSpPr>
        <p:spPr>
          <a:xfrm>
            <a:off x="3203848" y="2132856"/>
            <a:ext cx="2754600" cy="83099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pl-PL" sz="2800" b="1" dirty="0" smtClean="0">
                <a:solidFill>
                  <a:schemeClr val="accent3">
                    <a:lumMod val="75000"/>
                  </a:schemeClr>
                </a:solidFill>
              </a:rPr>
              <a:t>Marta Sadowska </a:t>
            </a:r>
          </a:p>
          <a:p>
            <a:pPr algn="ctr"/>
            <a:r>
              <a:rPr lang="pl-PL" sz="2000" i="1" dirty="0"/>
              <a:t>k</a:t>
            </a:r>
            <a:r>
              <a:rPr lang="pl-PL" sz="2000" i="1" dirty="0" smtClean="0"/>
              <a:t>lasa 2aLO</a:t>
            </a:r>
            <a:endParaRPr lang="pl-PL" sz="2000" i="1" dirty="0"/>
          </a:p>
        </p:txBody>
      </p:sp>
      <p:sp>
        <p:nvSpPr>
          <p:cNvPr id="14" name="pole tekstowe 13"/>
          <p:cNvSpPr txBox="1"/>
          <p:nvPr/>
        </p:nvSpPr>
        <p:spPr>
          <a:xfrm>
            <a:off x="6228184" y="3933056"/>
            <a:ext cx="2393412" cy="83099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pl-PL" sz="2800" b="1" dirty="0" smtClean="0">
                <a:solidFill>
                  <a:schemeClr val="accent3">
                    <a:lumMod val="75000"/>
                  </a:schemeClr>
                </a:solidFill>
              </a:rPr>
              <a:t>Angelika Łabas</a:t>
            </a:r>
          </a:p>
          <a:p>
            <a:pPr algn="ctr"/>
            <a:r>
              <a:rPr lang="pl-PL" sz="2000" i="1" dirty="0"/>
              <a:t>k</a:t>
            </a:r>
            <a:r>
              <a:rPr lang="pl-PL" sz="2000" i="1" dirty="0" smtClean="0"/>
              <a:t>lasa 2aLO</a:t>
            </a:r>
            <a:endParaRPr lang="pl-PL" sz="2000" i="1" dirty="0"/>
          </a:p>
        </p:txBody>
      </p:sp>
      <p:graphicFrame>
        <p:nvGraphicFramePr>
          <p:cNvPr id="15" name="Tabela 14"/>
          <p:cNvGraphicFramePr>
            <a:graphicFrameLocks noGrp="1"/>
          </p:cNvGraphicFramePr>
          <p:nvPr/>
        </p:nvGraphicFramePr>
        <p:xfrm>
          <a:off x="1403648" y="5949280"/>
          <a:ext cx="6096000" cy="670560"/>
        </p:xfrm>
        <a:graphic>
          <a:graphicData uri="http://schemas.openxmlformats.org/drawingml/2006/table">
            <a:tbl>
              <a:tblPr firstRow="1" bandRow="1">
                <a:tableStyleId>{793D81CF-94F2-401A-BA57-92F5A7B2D0C5}</a:tableStyleId>
              </a:tblPr>
              <a:tblGrid>
                <a:gridCol w="6096000"/>
              </a:tblGrid>
              <a:tr h="670560">
                <a:tc>
                  <a:txBody>
                    <a:bodyPr/>
                    <a:lstStyle/>
                    <a:p>
                      <a:pPr algn="ctr"/>
                      <a:r>
                        <a:rPr lang="pl-PL" sz="2000" dirty="0" smtClean="0"/>
                        <a:t>Zespół Szkół Mechaniczno-Elektrycznych</a:t>
                      </a:r>
                      <a:r>
                        <a:rPr lang="pl-PL" sz="2000" baseline="0" dirty="0" smtClean="0"/>
                        <a:t> w Żywcu</a:t>
                      </a:r>
                    </a:p>
                    <a:p>
                      <a:pPr algn="ctr"/>
                      <a:r>
                        <a:rPr lang="pl-PL" sz="1800" kern="1200" dirty="0" smtClean="0"/>
                        <a:t>Komisji Edukacji Narodowej, 34-300 Żywiec</a:t>
                      </a:r>
                      <a:endParaRPr lang="pl-PL" dirty="0"/>
                    </a:p>
                  </a:txBody>
                  <a:tcPr/>
                </a:tc>
              </a:tr>
            </a:tbl>
          </a:graphicData>
        </a:graphic>
      </p:graphicFrame>
      <p:sp>
        <p:nvSpPr>
          <p:cNvPr id="17" name="Prostokąt 16"/>
          <p:cNvSpPr/>
          <p:nvPr/>
        </p:nvSpPr>
        <p:spPr>
          <a:xfrm>
            <a:off x="277855" y="332656"/>
            <a:ext cx="8866145" cy="1015663"/>
          </a:xfrm>
          <a:prstGeom prst="rect">
            <a:avLst/>
          </a:prstGeom>
        </p:spPr>
        <p:txBody>
          <a:bodyPr wrap="none">
            <a:spAutoFit/>
          </a:bodyPr>
          <a:lstStyle/>
          <a:p>
            <a:r>
              <a:rPr lang="pl-PL" sz="6000" dirty="0" smtClean="0"/>
              <a:t>…</a:t>
            </a:r>
            <a:r>
              <a:rPr lang="pl-PL" sz="6000" b="1" dirty="0" smtClean="0"/>
              <a:t> </a:t>
            </a:r>
            <a:r>
              <a:rPr lang="pl-PL" sz="6000" b="1" dirty="0" err="1" smtClean="0"/>
              <a:t>because</a:t>
            </a:r>
            <a:r>
              <a:rPr lang="pl-PL" sz="6000" b="1" dirty="0" smtClean="0"/>
              <a:t> we </a:t>
            </a:r>
            <a:r>
              <a:rPr lang="pl-PL" sz="6000" b="1" dirty="0" err="1" smtClean="0"/>
              <a:t>love</a:t>
            </a:r>
            <a:r>
              <a:rPr lang="pl-PL" sz="6000" b="1" dirty="0" smtClean="0"/>
              <a:t> </a:t>
            </a:r>
            <a:r>
              <a:rPr lang="pl-PL" sz="6000" b="1" dirty="0" err="1" smtClean="0">
                <a:solidFill>
                  <a:srgbClr val="FF0000"/>
                </a:solidFill>
              </a:rPr>
              <a:t>nature</a:t>
            </a:r>
            <a:r>
              <a:rPr lang="pl-PL" sz="6000" b="1" dirty="0" smtClean="0"/>
              <a:t>!</a:t>
            </a:r>
            <a:r>
              <a:rPr lang="pl-PL" sz="6000" b="1" dirty="0" smtClean="0">
                <a:solidFill>
                  <a:schemeClr val="accent3">
                    <a:lumMod val="75000"/>
                  </a:schemeClr>
                </a:solidFill>
              </a:rPr>
              <a:t> </a:t>
            </a:r>
            <a:endParaRPr lang="pl-PL" sz="6000" dirty="0">
              <a:solidFill>
                <a:schemeClr val="accent3">
                  <a:lumMod val="75000"/>
                </a:schemeClr>
              </a:solidFill>
            </a:endParaRPr>
          </a:p>
        </p:txBody>
      </p:sp>
    </p:spTree>
    <p:custDataLst>
      <p:tags r:id="rId1"/>
    </p:custDataLst>
  </p:cSld>
  <p:clrMapOvr>
    <a:masterClrMapping/>
  </p:clrMapOvr>
  <p:transition spd="slow" advTm="32557">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 calcmode="lin" valueType="num">
                                      <p:cBhvr>
                                        <p:cTn id="14" dur="1000" fill="hold"/>
                                        <p:tgtEl>
                                          <p:spTgt spid="22532"/>
                                        </p:tgtEl>
                                        <p:attrNameLst>
                                          <p:attrName>ppt_w</p:attrName>
                                        </p:attrNameLst>
                                      </p:cBhvr>
                                      <p:tavLst>
                                        <p:tav tm="0">
                                          <p:val>
                                            <p:strVal val="#ppt_w*0.70"/>
                                          </p:val>
                                        </p:tav>
                                        <p:tav tm="100000">
                                          <p:val>
                                            <p:strVal val="#ppt_w"/>
                                          </p:val>
                                        </p:tav>
                                      </p:tavLst>
                                    </p:anim>
                                    <p:anim calcmode="lin" valueType="num">
                                      <p:cBhvr>
                                        <p:cTn id="15" dur="1000" fill="hold"/>
                                        <p:tgtEl>
                                          <p:spTgt spid="22532"/>
                                        </p:tgtEl>
                                        <p:attrNameLst>
                                          <p:attrName>ppt_h</p:attrName>
                                        </p:attrNameLst>
                                      </p:cBhvr>
                                      <p:tavLst>
                                        <p:tav tm="0">
                                          <p:val>
                                            <p:strVal val="#ppt_h"/>
                                          </p:val>
                                        </p:tav>
                                        <p:tav tm="100000">
                                          <p:val>
                                            <p:strVal val="#ppt_h"/>
                                          </p:val>
                                        </p:tav>
                                      </p:tavLst>
                                    </p:anim>
                                    <p:animEffect transition="in" filter="fade">
                                      <p:cBhvr>
                                        <p:cTn id="16" dur="1000"/>
                                        <p:tgtEl>
                                          <p:spTgt spid="2253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style.rotation</p:attrName>
                                        </p:attrNameLst>
                                      </p:cBhvr>
                                      <p:tavLst>
                                        <p:tav tm="0">
                                          <p:val>
                                            <p:fltVal val="720"/>
                                          </p:val>
                                        </p:tav>
                                        <p:tav tm="100000">
                                          <p:val>
                                            <p:fltVal val="0"/>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 calcmode="lin" valueType="num">
                                      <p:cBhvr>
                                        <p:cTn id="24"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2538"/>
                                        </p:tgtEl>
                                        <p:attrNameLst>
                                          <p:attrName>style.visibility</p:attrName>
                                        </p:attrNameLst>
                                      </p:cBhvr>
                                      <p:to>
                                        <p:strVal val="visible"/>
                                      </p:to>
                                    </p:set>
                                    <p:anim calcmode="lin" valueType="num">
                                      <p:cBhvr>
                                        <p:cTn id="29" dur="1000" fill="hold"/>
                                        <p:tgtEl>
                                          <p:spTgt spid="22538"/>
                                        </p:tgtEl>
                                        <p:attrNameLst>
                                          <p:attrName>ppt_w</p:attrName>
                                        </p:attrNameLst>
                                      </p:cBhvr>
                                      <p:tavLst>
                                        <p:tav tm="0">
                                          <p:val>
                                            <p:strVal val="#ppt_w*0.70"/>
                                          </p:val>
                                        </p:tav>
                                        <p:tav tm="100000">
                                          <p:val>
                                            <p:strVal val="#ppt_w"/>
                                          </p:val>
                                        </p:tav>
                                      </p:tavLst>
                                    </p:anim>
                                    <p:anim calcmode="lin" valueType="num">
                                      <p:cBhvr>
                                        <p:cTn id="30" dur="1000" fill="hold"/>
                                        <p:tgtEl>
                                          <p:spTgt spid="22538"/>
                                        </p:tgtEl>
                                        <p:attrNameLst>
                                          <p:attrName>ppt_h</p:attrName>
                                        </p:attrNameLst>
                                      </p:cBhvr>
                                      <p:tavLst>
                                        <p:tav tm="0">
                                          <p:val>
                                            <p:strVal val="#ppt_h"/>
                                          </p:val>
                                        </p:tav>
                                        <p:tav tm="100000">
                                          <p:val>
                                            <p:strVal val="#ppt_h"/>
                                          </p:val>
                                        </p:tav>
                                      </p:tavLst>
                                    </p:anim>
                                    <p:animEffect transition="in" filter="fade">
                                      <p:cBhvr>
                                        <p:cTn id="31" dur="1000"/>
                                        <p:tgtEl>
                                          <p:spTgt spid="22538"/>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anim calcmode="lin" valueType="num">
                                      <p:cBhvr>
                                        <p:cTn id="37" dur="2000" fill="hold"/>
                                        <p:tgtEl>
                                          <p:spTgt spid="13"/>
                                        </p:tgtEl>
                                        <p:attrNameLst>
                                          <p:attrName>style.rotation</p:attrName>
                                        </p:attrNameLst>
                                      </p:cBhvr>
                                      <p:tavLst>
                                        <p:tav tm="0">
                                          <p:val>
                                            <p:fltVal val="720"/>
                                          </p:val>
                                        </p:tav>
                                        <p:tav tm="100000">
                                          <p:val>
                                            <p:fltVal val="0"/>
                                          </p:val>
                                        </p:tav>
                                      </p:tavLst>
                                    </p:anim>
                                    <p:anim calcmode="lin" valueType="num">
                                      <p:cBhvr>
                                        <p:cTn id="38" dur="2000" fill="hold"/>
                                        <p:tgtEl>
                                          <p:spTgt spid="13"/>
                                        </p:tgtEl>
                                        <p:attrNameLst>
                                          <p:attrName>ppt_h</p:attrName>
                                        </p:attrNameLst>
                                      </p:cBhvr>
                                      <p:tavLst>
                                        <p:tav tm="0">
                                          <p:val>
                                            <p:fltVal val="0"/>
                                          </p:val>
                                        </p:tav>
                                        <p:tav tm="100000">
                                          <p:val>
                                            <p:strVal val="#ppt_h"/>
                                          </p:val>
                                        </p:tav>
                                      </p:tavLst>
                                    </p:anim>
                                    <p:anim calcmode="lin" valueType="num">
                                      <p:cBhvr>
                                        <p:cTn id="39"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22530"/>
                                        </p:tgtEl>
                                        <p:attrNameLst>
                                          <p:attrName>style.visibility</p:attrName>
                                        </p:attrNameLst>
                                      </p:cBhvr>
                                      <p:to>
                                        <p:strVal val="visible"/>
                                      </p:to>
                                    </p:set>
                                    <p:anim calcmode="lin" valueType="num">
                                      <p:cBhvr>
                                        <p:cTn id="44" dur="1000" fill="hold"/>
                                        <p:tgtEl>
                                          <p:spTgt spid="22530"/>
                                        </p:tgtEl>
                                        <p:attrNameLst>
                                          <p:attrName>ppt_w</p:attrName>
                                        </p:attrNameLst>
                                      </p:cBhvr>
                                      <p:tavLst>
                                        <p:tav tm="0">
                                          <p:val>
                                            <p:strVal val="#ppt_w*0.70"/>
                                          </p:val>
                                        </p:tav>
                                        <p:tav tm="100000">
                                          <p:val>
                                            <p:strVal val="#ppt_w"/>
                                          </p:val>
                                        </p:tav>
                                      </p:tavLst>
                                    </p:anim>
                                    <p:anim calcmode="lin" valueType="num">
                                      <p:cBhvr>
                                        <p:cTn id="45" dur="1000" fill="hold"/>
                                        <p:tgtEl>
                                          <p:spTgt spid="22530"/>
                                        </p:tgtEl>
                                        <p:attrNameLst>
                                          <p:attrName>ppt_h</p:attrName>
                                        </p:attrNameLst>
                                      </p:cBhvr>
                                      <p:tavLst>
                                        <p:tav tm="0">
                                          <p:val>
                                            <p:strVal val="#ppt_h"/>
                                          </p:val>
                                        </p:tav>
                                        <p:tav tm="100000">
                                          <p:val>
                                            <p:strVal val="#ppt_h"/>
                                          </p:val>
                                        </p:tav>
                                      </p:tavLst>
                                    </p:anim>
                                    <p:animEffect transition="in" filter="fade">
                                      <p:cBhvr>
                                        <p:cTn id="46" dur="1000"/>
                                        <p:tgtEl>
                                          <p:spTgt spid="22530"/>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anim calcmode="lin" valueType="num">
                                      <p:cBhvr>
                                        <p:cTn id="52" dur="2000" fill="hold"/>
                                        <p:tgtEl>
                                          <p:spTgt spid="14"/>
                                        </p:tgtEl>
                                        <p:attrNameLst>
                                          <p:attrName>style.rotation</p:attrName>
                                        </p:attrNameLst>
                                      </p:cBhvr>
                                      <p:tavLst>
                                        <p:tav tm="0">
                                          <p:val>
                                            <p:fltVal val="720"/>
                                          </p:val>
                                        </p:tav>
                                        <p:tav tm="100000">
                                          <p:val>
                                            <p:fltVal val="0"/>
                                          </p:val>
                                        </p:tav>
                                      </p:tavLst>
                                    </p:anim>
                                    <p:anim calcmode="lin" valueType="num">
                                      <p:cBhvr>
                                        <p:cTn id="53" dur="2000" fill="hold"/>
                                        <p:tgtEl>
                                          <p:spTgt spid="14"/>
                                        </p:tgtEl>
                                        <p:attrNameLst>
                                          <p:attrName>ppt_h</p:attrName>
                                        </p:attrNameLst>
                                      </p:cBhvr>
                                      <p:tavLst>
                                        <p:tav tm="0">
                                          <p:val>
                                            <p:fltVal val="0"/>
                                          </p:val>
                                        </p:tav>
                                        <p:tav tm="100000">
                                          <p:val>
                                            <p:strVal val="#ppt_h"/>
                                          </p:val>
                                        </p:tav>
                                      </p:tavLst>
                                    </p:anim>
                                    <p:anim calcmode="lin" valueType="num">
                                      <p:cBhvr>
                                        <p:cTn id="54"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800" decel="100000"/>
                                        <p:tgtEl>
                                          <p:spTgt spid="15"/>
                                        </p:tgtEl>
                                      </p:cBhvr>
                                    </p:animEffect>
                                    <p:anim calcmode="lin" valueType="num">
                                      <p:cBhvr>
                                        <p:cTn id="60" dur="800" decel="100000" fill="hold"/>
                                        <p:tgtEl>
                                          <p:spTgt spid="15"/>
                                        </p:tgtEl>
                                        <p:attrNameLst>
                                          <p:attrName>style.rotation</p:attrName>
                                        </p:attrNameLst>
                                      </p:cBhvr>
                                      <p:tavLst>
                                        <p:tav tm="0">
                                          <p:val>
                                            <p:fltVal val="-90"/>
                                          </p:val>
                                        </p:tav>
                                        <p:tav tm="100000">
                                          <p:val>
                                            <p:fltVal val="0"/>
                                          </p:val>
                                        </p:tav>
                                      </p:tavLst>
                                    </p:anim>
                                    <p:anim calcmode="lin" valueType="num">
                                      <p:cBhvr>
                                        <p:cTn id="61" dur="800" decel="100000" fill="hold"/>
                                        <p:tgtEl>
                                          <p:spTgt spid="15"/>
                                        </p:tgtEl>
                                        <p:attrNameLst>
                                          <p:attrName>ppt_x</p:attrName>
                                        </p:attrNameLst>
                                      </p:cBhvr>
                                      <p:tavLst>
                                        <p:tav tm="0">
                                          <p:val>
                                            <p:strVal val="#ppt_x+0.4"/>
                                          </p:val>
                                        </p:tav>
                                        <p:tav tm="100000">
                                          <p:val>
                                            <p:strVal val="#ppt_x-0.05"/>
                                          </p:val>
                                        </p:tav>
                                      </p:tavLst>
                                    </p:anim>
                                    <p:anim calcmode="lin" valueType="num">
                                      <p:cBhvr>
                                        <p:cTn id="62" dur="800" decel="100000" fill="hold"/>
                                        <p:tgtEl>
                                          <p:spTgt spid="15"/>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Znalezione obrazy dla zapytania las polski"/>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2" descr="https://scontent-fra3-1.xx.fbcdn.net/v/t34.0-12/18109396_810425772445132_1739653243_n.jpg?oh=90680358ab70ce046cab420bb3168c2f&amp;oe=58FFBD1B"/>
          <p:cNvPicPr>
            <a:picLocks noChangeAspect="1" noChangeArrowheads="1"/>
          </p:cNvPicPr>
          <p:nvPr/>
        </p:nvPicPr>
        <p:blipFill>
          <a:blip r:embed="rId4" cstate="print"/>
          <a:srcRect/>
          <a:stretch>
            <a:fillRect/>
          </a:stretch>
        </p:blipFill>
        <p:spPr bwMode="auto">
          <a:xfrm>
            <a:off x="611560" y="3429000"/>
            <a:ext cx="5495925" cy="2933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Prostokąt 5"/>
          <p:cNvSpPr/>
          <p:nvPr/>
        </p:nvSpPr>
        <p:spPr>
          <a:xfrm>
            <a:off x="3707904" y="980728"/>
            <a:ext cx="4572000" cy="2862322"/>
          </a:xfrm>
          <a:prstGeom prst="rect">
            <a:avLst/>
          </a:prstGeom>
          <a:ln w="57150"/>
        </p:spPr>
        <p:style>
          <a:lnRef idx="1">
            <a:schemeClr val="accent3"/>
          </a:lnRef>
          <a:fillRef idx="2">
            <a:schemeClr val="accent3"/>
          </a:fillRef>
          <a:effectRef idx="1">
            <a:schemeClr val="accent3"/>
          </a:effectRef>
          <a:fontRef idx="minor">
            <a:schemeClr val="dk1"/>
          </a:fontRef>
        </p:style>
        <p:txBody>
          <a:bodyPr>
            <a:spAutoFit/>
          </a:bodyPr>
          <a:lstStyle/>
          <a:p>
            <a:pPr algn="ctr"/>
            <a:r>
              <a:rPr lang="en-US" dirty="0">
                <a:latin typeface="Times New Roman" pitchFamily="18" charset="0"/>
                <a:cs typeface="Times New Roman" pitchFamily="18" charset="0"/>
              </a:rPr>
              <a:t>A forest is a large area dominated by trees. Hundreds of more precise definitions of forest are used throughout the world, incorporating factors such as tree density, tree height, land use, legal standing and ecological function. According to the widely used Food and Agriculture Organization definition, forests covered four billion hectares (15 million square miles) or approximately 30 percent of the world's land area in 2006.</a:t>
            </a:r>
            <a:endParaRPr lang="pl-PL" dirty="0">
              <a:latin typeface="Times New Roman" pitchFamily="18" charset="0"/>
              <a:cs typeface="Times New Roman" pitchFamily="18" charset="0"/>
            </a:endParaRPr>
          </a:p>
        </p:txBody>
      </p:sp>
    </p:spTree>
    <p:custDataLst>
      <p:tags r:id="rId1"/>
    </p:custDataLst>
  </p:cSld>
  <p:clrMapOvr>
    <a:masterClrMapping/>
  </p:clrMapOvr>
  <p:transition spd="slow" advTm="22058">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0000"/>
          </a:schemeClr>
        </a:solidFill>
        <a:effectLst/>
      </p:bgPr>
    </p:bg>
    <p:spTree>
      <p:nvGrpSpPr>
        <p:cNvPr id="1" name=""/>
        <p:cNvGrpSpPr/>
        <p:nvPr/>
      </p:nvGrpSpPr>
      <p:grpSpPr>
        <a:xfrm>
          <a:off x="0" y="0"/>
          <a:ext cx="0" cy="0"/>
          <a:chOff x="0" y="0"/>
          <a:chExt cx="0" cy="0"/>
        </a:xfrm>
      </p:grpSpPr>
      <p:pic>
        <p:nvPicPr>
          <p:cNvPr id="15364" name="Picture 4" descr="Znalezione obrazy dla zapytania remember"/>
          <p:cNvPicPr>
            <a:picLocks noChangeAspect="1" noChangeArrowheads="1"/>
          </p:cNvPicPr>
          <p:nvPr/>
        </p:nvPicPr>
        <p:blipFill>
          <a:blip r:embed="rId3" cstate="print"/>
          <a:srcRect/>
          <a:stretch>
            <a:fillRect/>
          </a:stretch>
        </p:blipFill>
        <p:spPr bwMode="auto">
          <a:xfrm>
            <a:off x="5868145" y="881993"/>
            <a:ext cx="3275856" cy="2258975"/>
          </a:xfrm>
          <a:prstGeom prst="rect">
            <a:avLst/>
          </a:prstGeom>
          <a:ln>
            <a:noFill/>
          </a:ln>
          <a:effectLst>
            <a:softEdge rad="112500"/>
          </a:effectLst>
        </p:spPr>
      </p:pic>
      <p:sp>
        <p:nvSpPr>
          <p:cNvPr id="5" name="Prostokąt 4"/>
          <p:cNvSpPr/>
          <p:nvPr/>
        </p:nvSpPr>
        <p:spPr>
          <a:xfrm>
            <a:off x="539552" y="188640"/>
            <a:ext cx="8272778" cy="1446550"/>
          </a:xfrm>
          <a:prstGeom prst="rect">
            <a:avLst/>
          </a:prstGeom>
        </p:spPr>
        <p:txBody>
          <a:bodyPr wrap="none">
            <a:spAutoFit/>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WAYS TO PROTECT FORESTS</a:t>
            </a:r>
            <a:endParaRPr lang="pl-PL"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FROM FIRES</a:t>
            </a:r>
            <a:endParaRPr lang="pl-P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Prostokąt 7"/>
          <p:cNvSpPr/>
          <p:nvPr/>
        </p:nvSpPr>
        <p:spPr>
          <a:xfrm>
            <a:off x="179512" y="3573016"/>
            <a:ext cx="8568952" cy="2677656"/>
          </a:xfrm>
          <a:prstGeom prst="rect">
            <a:avLst/>
          </a:prstGeom>
        </p:spPr>
        <p:txBody>
          <a:bodyPr wrap="square">
            <a:spAutoFit/>
          </a:bodyPr>
          <a:lstStyle/>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Check </a:t>
            </a:r>
            <a:r>
              <a:rPr lang="en-US" sz="2000" dirty="0">
                <a:solidFill>
                  <a:schemeClr val="accent6">
                    <a:lumMod val="50000"/>
                  </a:schemeClr>
                </a:solidFill>
                <a:latin typeface="Times New Roman" pitchFamily="18" charset="0"/>
                <a:cs typeface="Times New Roman" pitchFamily="18" charset="0"/>
              </a:rPr>
              <a:t>local regulations regarding permit requirements and "burn ban" restrictions. These are available from your municipality, fire department or department of natural resources. They may include</a:t>
            </a:r>
            <a:r>
              <a:rPr lang="en-US" sz="2000" dirty="0" smtClean="0">
                <a:solidFill>
                  <a:schemeClr val="accent6">
                    <a:lumMod val="50000"/>
                  </a:schemeClr>
                </a:solidFill>
                <a:latin typeface="Times New Roman" pitchFamily="18" charset="0"/>
                <a:cs typeface="Times New Roman" pitchFamily="18" charset="0"/>
              </a:rPr>
              <a:t>:</a:t>
            </a:r>
            <a:endParaRPr lang="pl-PL" sz="2000" dirty="0" smtClean="0">
              <a:solidFill>
                <a:schemeClr val="accent6">
                  <a:lumMod val="50000"/>
                </a:schemeClr>
              </a:solidFill>
              <a:latin typeface="Times New Roman" pitchFamily="18" charset="0"/>
              <a:cs typeface="Times New Roman" pitchFamily="18" charset="0"/>
            </a:endParaRPr>
          </a:p>
          <a:p>
            <a:endParaRPr lang="pl-PL" dirty="0" smtClean="0"/>
          </a:p>
          <a:p>
            <a:r>
              <a:rPr lang="pl-PL" dirty="0" smtClean="0"/>
              <a:t>-   o</a:t>
            </a:r>
            <a:r>
              <a:rPr lang="en-US" dirty="0" err="1" smtClean="0"/>
              <a:t>btaining</a:t>
            </a:r>
            <a:r>
              <a:rPr lang="en-US" dirty="0" smtClean="0"/>
              <a:t> a burning permit for burning grass, brush, slash or other debris in or within a prescribed distance of forest land; </a:t>
            </a:r>
            <a:endParaRPr lang="pl-PL" dirty="0" smtClean="0"/>
          </a:p>
          <a:p>
            <a:r>
              <a:rPr lang="pl-PL" dirty="0" smtClean="0"/>
              <a:t>-   a </a:t>
            </a:r>
            <a:r>
              <a:rPr lang="pl-PL" dirty="0" err="1" smtClean="0"/>
              <a:t>campf</a:t>
            </a:r>
            <a:r>
              <a:rPr lang="en-US" dirty="0" smtClean="0"/>
              <a:t>ire </a:t>
            </a:r>
            <a:r>
              <a:rPr lang="en-US" dirty="0"/>
              <a:t>permit and the landowner's permission for an open campfire, cooking fire or bonfire in or near forest land</a:t>
            </a:r>
            <a:r>
              <a:rPr lang="en-US" dirty="0" smtClean="0"/>
              <a:t>;</a:t>
            </a:r>
            <a:endParaRPr lang="pl-PL" dirty="0" smtClean="0"/>
          </a:p>
          <a:p>
            <a:r>
              <a:rPr lang="pl-PL" dirty="0" smtClean="0"/>
              <a:t>-   a</a:t>
            </a:r>
            <a:r>
              <a:rPr lang="en-US" dirty="0" smtClean="0"/>
              <a:t> </a:t>
            </a:r>
            <a:r>
              <a:rPr lang="en-US" dirty="0"/>
              <a:t>work permit for any work in forest land involving two or more people.</a:t>
            </a:r>
            <a:endParaRPr lang="pl-PL" dirty="0"/>
          </a:p>
        </p:txBody>
      </p:sp>
      <p:sp>
        <p:nvSpPr>
          <p:cNvPr id="9" name="Prostokąt 8"/>
          <p:cNvSpPr/>
          <p:nvPr/>
        </p:nvSpPr>
        <p:spPr>
          <a:xfrm>
            <a:off x="395536" y="1916832"/>
            <a:ext cx="5904656" cy="1323439"/>
          </a:xfrm>
          <a:prstGeom prst="rect">
            <a:avLst/>
          </a:prstGeom>
        </p:spPr>
        <p:txBody>
          <a:bodyPr wrap="square">
            <a:spAutoFit/>
          </a:bodyPr>
          <a:lstStyle/>
          <a:p>
            <a:pPr algn="ctr"/>
            <a:r>
              <a:rPr lang="en-US" sz="2000" i="1" dirty="0" smtClean="0">
                <a:effectLst>
                  <a:outerShdw blurRad="38100" dist="38100" dir="2700000" algn="tl">
                    <a:srgbClr val="000000">
                      <a:alpha val="43137"/>
                    </a:srgbClr>
                  </a:outerShdw>
                </a:effectLst>
              </a:rPr>
              <a:t>Every year, countless acres of forests are burned because of human carelessness. To help prevent fires in or near forest land during the forest fire season, the following steps should be followed:</a:t>
            </a:r>
            <a:endParaRPr lang="pl-PL" sz="2000" i="1" dirty="0" smtClean="0">
              <a:effectLst>
                <a:outerShdw blurRad="38100" dist="38100" dir="2700000" algn="tl">
                  <a:srgbClr val="000000">
                    <a:alpha val="43137"/>
                  </a:srgbClr>
                </a:outerShdw>
              </a:effectLst>
            </a:endParaRPr>
          </a:p>
        </p:txBody>
      </p:sp>
      <p:sp>
        <p:nvSpPr>
          <p:cNvPr id="11" name="Prostokąt 10"/>
          <p:cNvSpPr/>
          <p:nvPr/>
        </p:nvSpPr>
        <p:spPr>
          <a:xfrm>
            <a:off x="0" y="0"/>
            <a:ext cx="9144000" cy="6858000"/>
          </a:xfrm>
          <a:prstGeom prst="rect">
            <a:avLst/>
          </a:prstGeom>
          <a:noFill/>
          <a:ln w="793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ustDataLst>
      <p:tags r:id="rId1"/>
    </p:custDataLst>
  </p:cSld>
  <p:clrMapOvr>
    <a:masterClrMapping/>
  </p:clrMapOvr>
  <p:transition spd="slow" advTm="36629">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2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fade">
                                      <p:cBhvr>
                                        <p:cTn id="19" dur="385" decel="100000"/>
                                        <p:tgtEl>
                                          <p:spTgt spid="15364"/>
                                        </p:tgtEl>
                                      </p:cBhvr>
                                    </p:animEffect>
                                    <p:animScale>
                                      <p:cBhvr>
                                        <p:cTn id="20" dur="385" decel="100000"/>
                                        <p:tgtEl>
                                          <p:spTgt spid="15364"/>
                                        </p:tgtEl>
                                      </p:cBhvr>
                                      <p:from x="10000" y="10000"/>
                                      <p:to x="200000" y="450000"/>
                                    </p:animScale>
                                    <p:animScale>
                                      <p:cBhvr>
                                        <p:cTn id="21" dur="615" accel="100000" fill="hold">
                                          <p:stCondLst>
                                            <p:cond delay="385"/>
                                          </p:stCondLst>
                                        </p:cTn>
                                        <p:tgtEl>
                                          <p:spTgt spid="15364"/>
                                        </p:tgtEl>
                                      </p:cBhvr>
                                      <p:from x="200000" y="450000"/>
                                      <p:to x="100000" y="100000"/>
                                    </p:animScale>
                                    <p:set>
                                      <p:cBhvr>
                                        <p:cTn id="22" dur="385" fill="hold"/>
                                        <p:tgtEl>
                                          <p:spTgt spid="15364"/>
                                        </p:tgtEl>
                                        <p:attrNameLst>
                                          <p:attrName>ppt_x</p:attrName>
                                        </p:attrNameLst>
                                      </p:cBhvr>
                                      <p:to>
                                        <p:strVal val="(0.5)"/>
                                      </p:to>
                                    </p:set>
                                    <p:anim from="(0.5)" to="(#ppt_x)" calcmode="lin" valueType="num">
                                      <p:cBhvr>
                                        <p:cTn id="23" dur="615" accel="100000" fill="hold">
                                          <p:stCondLst>
                                            <p:cond delay="385"/>
                                          </p:stCondLst>
                                        </p:cTn>
                                        <p:tgtEl>
                                          <p:spTgt spid="15364"/>
                                        </p:tgtEl>
                                        <p:attrNameLst>
                                          <p:attrName>ppt_x</p:attrName>
                                        </p:attrNameLst>
                                      </p:cBhvr>
                                    </p:anim>
                                    <p:set>
                                      <p:cBhvr>
                                        <p:cTn id="24" dur="385" fill="hold"/>
                                        <p:tgtEl>
                                          <p:spTgt spid="15364"/>
                                        </p:tgtEl>
                                        <p:attrNameLst>
                                          <p:attrName>ppt_y</p:attrName>
                                        </p:attrNameLst>
                                      </p:cBhvr>
                                      <p:to>
                                        <p:strVal val="(#ppt_y+0.4)"/>
                                      </p:to>
                                    </p:set>
                                    <p:anim from="(#ppt_y+0.4)" to="(#ppt_y)" calcmode="lin" valueType="num">
                                      <p:cBhvr>
                                        <p:cTn id="25" dur="615" accel="100000" fill="hold">
                                          <p:stCondLst>
                                            <p:cond delay="385"/>
                                          </p:stCondLst>
                                        </p:cTn>
                                        <p:tgtEl>
                                          <p:spTgt spid="15364"/>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2000" fill="hold"/>
                                        <p:tgtEl>
                                          <p:spTgt spid="8"/>
                                        </p:tgtEl>
                                        <p:attrNameLst>
                                          <p:attrName>ppt_x</p:attrName>
                                        </p:attrNameLst>
                                      </p:cBhvr>
                                      <p:tavLst>
                                        <p:tav tm="0">
                                          <p:val>
                                            <p:strVal val="#ppt_x"/>
                                          </p:val>
                                        </p:tav>
                                        <p:tav tm="100000">
                                          <p:val>
                                            <p:strVal val="#ppt_x"/>
                                          </p:val>
                                        </p:tav>
                                      </p:tavLst>
                                    </p:anim>
                                    <p:anim calcmode="lin" valueType="num">
                                      <p:cBhvr additive="base">
                                        <p:cTn id="3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pic>
        <p:nvPicPr>
          <p:cNvPr id="16386" name="Picture 2" descr="https://scontent-fra3-1.xx.fbcdn.net/v/t34.0-12/18052755_810437629110613_734824465_n.jpg?oh=454e464ccd2c5280a99193e1e3933472&amp;oe=58FF9911"/>
          <p:cNvPicPr>
            <a:picLocks noChangeAspect="1" noChangeArrowheads="1"/>
          </p:cNvPicPr>
          <p:nvPr/>
        </p:nvPicPr>
        <p:blipFill>
          <a:blip r:embed="rId3" cstate="print"/>
          <a:srcRect/>
          <a:stretch>
            <a:fillRect/>
          </a:stretch>
        </p:blipFill>
        <p:spPr bwMode="auto">
          <a:xfrm>
            <a:off x="2771800" y="1772816"/>
            <a:ext cx="3413178" cy="2880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Prostokąt 4"/>
          <p:cNvSpPr/>
          <p:nvPr/>
        </p:nvSpPr>
        <p:spPr>
          <a:xfrm>
            <a:off x="467544" y="260648"/>
            <a:ext cx="8136904" cy="1323439"/>
          </a:xfrm>
          <a:prstGeom prst="rect">
            <a:avLst/>
          </a:prstGeom>
        </p:spPr>
        <p:txBody>
          <a:bodyPr wrap="square">
            <a:spAutoFit/>
          </a:bodyPr>
          <a:lstStyle/>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Burn </a:t>
            </a:r>
            <a:r>
              <a:rPr lang="en-US" sz="2000" dirty="0">
                <a:solidFill>
                  <a:schemeClr val="accent6">
                    <a:lumMod val="50000"/>
                  </a:schemeClr>
                </a:solidFill>
                <a:latin typeface="Times New Roman" pitchFamily="18" charset="0"/>
                <a:cs typeface="Times New Roman" pitchFamily="18" charset="0"/>
              </a:rPr>
              <a:t>only natural vegetation or untreated wood products. </a:t>
            </a:r>
            <a:endParaRPr lang="pl-PL" sz="2000" dirty="0" smtClean="0">
              <a:solidFill>
                <a:schemeClr val="accent6">
                  <a:lumMod val="50000"/>
                </a:schemeClr>
              </a:solidFill>
              <a:latin typeface="Times New Roman" pitchFamily="18" charset="0"/>
              <a:cs typeface="Times New Roman" pitchFamily="18" charset="0"/>
            </a:endParaRPr>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Burn </a:t>
            </a:r>
            <a:r>
              <a:rPr lang="en-US" sz="2000" dirty="0">
                <a:solidFill>
                  <a:schemeClr val="accent6">
                    <a:lumMod val="50000"/>
                  </a:schemeClr>
                </a:solidFill>
                <a:latin typeface="Times New Roman" pitchFamily="18" charset="0"/>
                <a:cs typeface="Times New Roman" pitchFamily="18" charset="0"/>
              </a:rPr>
              <a:t>piles are at least 50 feet from structures and 500 feet from any forest slash</a:t>
            </a:r>
            <a:r>
              <a:rPr lang="en-US" sz="2000" dirty="0" smtClean="0">
                <a:solidFill>
                  <a:schemeClr val="accent6">
                    <a:lumMod val="50000"/>
                  </a:schemeClr>
                </a:solidFill>
                <a:latin typeface="Times New Roman" pitchFamily="18" charset="0"/>
                <a:cs typeface="Times New Roman" pitchFamily="18" charset="0"/>
              </a:rPr>
              <a:t>.</a:t>
            </a:r>
            <a:endParaRPr lang="pl-PL" sz="2000" dirty="0" smtClean="0">
              <a:solidFill>
                <a:schemeClr val="accent6">
                  <a:lumMod val="50000"/>
                </a:schemeClr>
              </a:solidFill>
              <a:latin typeface="Times New Roman" pitchFamily="18" charset="0"/>
              <a:cs typeface="Times New Roman" pitchFamily="18" charset="0"/>
            </a:endParaRPr>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 Clear </a:t>
            </a:r>
            <a:r>
              <a:rPr lang="en-US" sz="2000" dirty="0">
                <a:solidFill>
                  <a:schemeClr val="accent6">
                    <a:lumMod val="50000"/>
                  </a:schemeClr>
                </a:solidFill>
                <a:latin typeface="Times New Roman" pitchFamily="18" charset="0"/>
                <a:cs typeface="Times New Roman" pitchFamily="18" charset="0"/>
              </a:rPr>
              <a:t>the area around the burn pile of any flammable debris. </a:t>
            </a:r>
            <a:endParaRPr lang="pl-PL" sz="2000" dirty="0" smtClean="0">
              <a:solidFill>
                <a:schemeClr val="accent6">
                  <a:lumMod val="50000"/>
                </a:schemeClr>
              </a:solidFill>
              <a:latin typeface="Times New Roman" pitchFamily="18" charset="0"/>
              <a:cs typeface="Times New Roman" pitchFamily="18" charset="0"/>
            </a:endParaRPr>
          </a:p>
        </p:txBody>
      </p:sp>
      <p:sp>
        <p:nvSpPr>
          <p:cNvPr id="6" name="Prostokąt 5"/>
          <p:cNvSpPr/>
          <p:nvPr/>
        </p:nvSpPr>
        <p:spPr>
          <a:xfrm>
            <a:off x="539552" y="4941168"/>
            <a:ext cx="7992888" cy="1631216"/>
          </a:xfrm>
          <a:prstGeom prst="rect">
            <a:avLst/>
          </a:prstGeom>
        </p:spPr>
        <p:txBody>
          <a:bodyPr wrap="square">
            <a:spAutoFit/>
          </a:bodyPr>
          <a:lstStyle/>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Keep firefighting equipment handy - a connected water hose or at least five gallons of water and a shovel should be nearby. </a:t>
            </a:r>
            <a:endParaRPr lang="pl-PL" sz="2000" dirty="0" smtClean="0">
              <a:solidFill>
                <a:schemeClr val="accent6">
                  <a:lumMod val="50000"/>
                </a:schemeClr>
              </a:solidFill>
              <a:latin typeface="Times New Roman" pitchFamily="18" charset="0"/>
              <a:cs typeface="Times New Roman" pitchFamily="18" charset="0"/>
            </a:endParaRPr>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Don't burn if it's too windy to burn - if trees are swaying, flags are extended, or waves appear on open water. </a:t>
            </a:r>
            <a:endParaRPr lang="pl-PL" sz="2000" dirty="0" smtClean="0">
              <a:solidFill>
                <a:schemeClr val="accent6">
                  <a:lumMod val="50000"/>
                </a:schemeClr>
              </a:solidFill>
              <a:latin typeface="Times New Roman" pitchFamily="18" charset="0"/>
              <a:cs typeface="Times New Roman" pitchFamily="18" charset="0"/>
            </a:endParaRPr>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Be prepared to extinguish the fire if it becomes a nuisance.</a:t>
            </a:r>
            <a:endParaRPr lang="pl-PL" sz="2000" dirty="0">
              <a:solidFill>
                <a:schemeClr val="accent6">
                  <a:lumMod val="50000"/>
                </a:schemeClr>
              </a:solidFill>
              <a:latin typeface="Times New Roman" pitchFamily="18" charset="0"/>
              <a:cs typeface="Times New Roman" pitchFamily="18" charset="0"/>
            </a:endParaRPr>
          </a:p>
        </p:txBody>
      </p:sp>
      <p:sp>
        <p:nvSpPr>
          <p:cNvPr id="7" name="Prostokąt 6"/>
          <p:cNvSpPr/>
          <p:nvPr/>
        </p:nvSpPr>
        <p:spPr>
          <a:xfrm>
            <a:off x="0" y="0"/>
            <a:ext cx="9144000" cy="6858000"/>
          </a:xfrm>
          <a:prstGeom prst="rect">
            <a:avLst/>
          </a:prstGeom>
          <a:noFill/>
          <a:ln w="793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ustDataLst>
      <p:tags r:id="rId1"/>
    </p:custDataLst>
  </p:cSld>
  <p:clrMapOvr>
    <a:masterClrMapping/>
  </p:clrMapOvr>
  <p:transition spd="slow" advTm="24492">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p:cTn id="13" dur="3000" fill="hold"/>
                                        <p:tgtEl>
                                          <p:spTgt spid="16386"/>
                                        </p:tgtEl>
                                        <p:attrNameLst>
                                          <p:attrName>ppt_w</p:attrName>
                                        </p:attrNameLst>
                                      </p:cBhvr>
                                      <p:tavLst>
                                        <p:tav tm="0">
                                          <p:val>
                                            <p:strVal val="#ppt_w*0.05"/>
                                          </p:val>
                                        </p:tav>
                                        <p:tav tm="100000">
                                          <p:val>
                                            <p:strVal val="#ppt_w"/>
                                          </p:val>
                                        </p:tav>
                                      </p:tavLst>
                                    </p:anim>
                                    <p:anim calcmode="lin" valueType="num">
                                      <p:cBhvr>
                                        <p:cTn id="14" dur="3000" fill="hold"/>
                                        <p:tgtEl>
                                          <p:spTgt spid="16386"/>
                                        </p:tgtEl>
                                        <p:attrNameLst>
                                          <p:attrName>ppt_h</p:attrName>
                                        </p:attrNameLst>
                                      </p:cBhvr>
                                      <p:tavLst>
                                        <p:tav tm="0">
                                          <p:val>
                                            <p:strVal val="#ppt_h"/>
                                          </p:val>
                                        </p:tav>
                                        <p:tav tm="100000">
                                          <p:val>
                                            <p:strVal val="#ppt_h"/>
                                          </p:val>
                                        </p:tav>
                                      </p:tavLst>
                                    </p:anim>
                                    <p:anim calcmode="lin" valueType="num">
                                      <p:cBhvr>
                                        <p:cTn id="15" dur="3000" fill="hold"/>
                                        <p:tgtEl>
                                          <p:spTgt spid="16386"/>
                                        </p:tgtEl>
                                        <p:attrNameLst>
                                          <p:attrName>ppt_x</p:attrName>
                                        </p:attrNameLst>
                                      </p:cBhvr>
                                      <p:tavLst>
                                        <p:tav tm="0">
                                          <p:val>
                                            <p:strVal val="#ppt_x-.2"/>
                                          </p:val>
                                        </p:tav>
                                        <p:tav tm="100000">
                                          <p:val>
                                            <p:strVal val="#ppt_x"/>
                                          </p:val>
                                        </p:tav>
                                      </p:tavLst>
                                    </p:anim>
                                    <p:anim calcmode="lin" valueType="num">
                                      <p:cBhvr>
                                        <p:cTn id="16" dur="3000" fill="hold"/>
                                        <p:tgtEl>
                                          <p:spTgt spid="16386"/>
                                        </p:tgtEl>
                                        <p:attrNameLst>
                                          <p:attrName>ppt_y</p:attrName>
                                        </p:attrNameLst>
                                      </p:cBhvr>
                                      <p:tavLst>
                                        <p:tav tm="0">
                                          <p:val>
                                            <p:strVal val="#ppt_y"/>
                                          </p:val>
                                        </p:tav>
                                        <p:tav tm="100000">
                                          <p:val>
                                            <p:strVal val="#ppt_y"/>
                                          </p:val>
                                        </p:tav>
                                      </p:tavLst>
                                    </p:anim>
                                    <p:animEffect transition="in" filter="fade">
                                      <p:cBhvr>
                                        <p:cTn id="17" dur="30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0" fill="hold"/>
                                        <p:tgtEl>
                                          <p:spTgt spid="6"/>
                                        </p:tgtEl>
                                        <p:attrNameLst>
                                          <p:attrName>ppt_x</p:attrName>
                                        </p:attrNameLst>
                                      </p:cBhvr>
                                      <p:tavLst>
                                        <p:tav tm="0">
                                          <p:val>
                                            <p:strVal val="#ppt_x"/>
                                          </p:val>
                                        </p:tav>
                                        <p:tav tm="100000">
                                          <p:val>
                                            <p:strVal val="#ppt_x"/>
                                          </p:val>
                                        </p:tav>
                                      </p:tavLst>
                                    </p:anim>
                                    <p:anim calcmode="lin" valueType="num">
                                      <p:cBhvr additive="base">
                                        <p:cTn id="2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9000"/>
          </a:schemeClr>
        </a:solidFill>
        <a:effectLst/>
      </p:bgPr>
    </p:bg>
    <p:spTree>
      <p:nvGrpSpPr>
        <p:cNvPr id="1" name=""/>
        <p:cNvGrpSpPr/>
        <p:nvPr/>
      </p:nvGrpSpPr>
      <p:grpSpPr>
        <a:xfrm>
          <a:off x="0" y="0"/>
          <a:ext cx="0" cy="0"/>
          <a:chOff x="0" y="0"/>
          <a:chExt cx="0" cy="0"/>
        </a:xfrm>
      </p:grpSpPr>
      <p:pic>
        <p:nvPicPr>
          <p:cNvPr id="17410" name="Picture 2" descr="https://scontent-fra3-1.xx.fbcdn.net/v/t34.0-12/18136184_810439619110414_199585859_n.jpg?oh=19531892d94f9c7f1b98b5ca71537252&amp;oe=58FEC8A4"/>
          <p:cNvPicPr>
            <a:picLocks noChangeAspect="1" noChangeArrowheads="1"/>
          </p:cNvPicPr>
          <p:nvPr/>
        </p:nvPicPr>
        <p:blipFill>
          <a:blip r:embed="rId3" cstate="print"/>
          <a:srcRect/>
          <a:stretch>
            <a:fillRect/>
          </a:stretch>
        </p:blipFill>
        <p:spPr bwMode="auto">
          <a:xfrm>
            <a:off x="251520" y="1412776"/>
            <a:ext cx="8675524" cy="504056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ole tekstowe 4"/>
          <p:cNvSpPr txBox="1"/>
          <p:nvPr/>
        </p:nvSpPr>
        <p:spPr>
          <a:xfrm>
            <a:off x="1691680" y="260648"/>
            <a:ext cx="5835252" cy="1107996"/>
          </a:xfrm>
          <a:prstGeom prst="rect">
            <a:avLst/>
          </a:prstGeom>
          <a:noFill/>
        </p:spPr>
        <p:txBody>
          <a:bodyPr wrap="none" rtlCol="0">
            <a:spAutoFit/>
          </a:bodyPr>
          <a:lstStyle/>
          <a:p>
            <a:r>
              <a:rPr lang="pl-PL" sz="6600" b="1" dirty="0" smtClean="0">
                <a:ln w="28575" cmpd="sng">
                  <a:solidFill>
                    <a:schemeClr val="tx1"/>
                  </a:solidFill>
                  <a:prstDash val="solid"/>
                </a:ln>
                <a:solidFill>
                  <a:srgbClr val="F27CE1"/>
                </a:solidFill>
                <a:effectLst>
                  <a:glow rad="63500">
                    <a:schemeClr val="accent2">
                      <a:satMod val="175000"/>
                      <a:alpha val="40000"/>
                    </a:schemeClr>
                  </a:glow>
                  <a:outerShdw blurRad="63500" dir="3600000" algn="tl" rotWithShape="0">
                    <a:srgbClr val="000000">
                      <a:alpha val="70000"/>
                    </a:srgbClr>
                  </a:outerShdw>
                </a:effectLst>
                <a:latin typeface="Aharoni" pitchFamily="2" charset="-79"/>
                <a:cs typeface="Aharoni" pitchFamily="2" charset="-79"/>
              </a:rPr>
              <a:t>KEEP IN MIND</a:t>
            </a:r>
            <a:endParaRPr lang="pl-PL" sz="6600" b="1" dirty="0">
              <a:ln w="28575" cmpd="sng">
                <a:solidFill>
                  <a:schemeClr val="tx1"/>
                </a:solidFill>
                <a:prstDash val="solid"/>
              </a:ln>
              <a:solidFill>
                <a:srgbClr val="F27CE1"/>
              </a:solidFill>
              <a:effectLst>
                <a:glow rad="63500">
                  <a:schemeClr val="accent2">
                    <a:satMod val="175000"/>
                    <a:alpha val="40000"/>
                  </a:schemeClr>
                </a:glow>
                <a:outerShdw blurRad="63500" dir="3600000" algn="tl" rotWithShape="0">
                  <a:srgbClr val="000000">
                    <a:alpha val="70000"/>
                  </a:srgbClr>
                </a:outerShdw>
              </a:effectLst>
              <a:latin typeface="Aharoni" pitchFamily="2" charset="-79"/>
              <a:cs typeface="Aharoni" pitchFamily="2" charset="-79"/>
            </a:endParaRPr>
          </a:p>
        </p:txBody>
      </p:sp>
      <p:sp>
        <p:nvSpPr>
          <p:cNvPr id="6" name="Prostokąt 5"/>
          <p:cNvSpPr/>
          <p:nvPr/>
        </p:nvSpPr>
        <p:spPr>
          <a:xfrm>
            <a:off x="0" y="0"/>
            <a:ext cx="9144000" cy="6858000"/>
          </a:xfrm>
          <a:prstGeom prst="rect">
            <a:avLst/>
          </a:prstGeom>
          <a:noFill/>
          <a:ln w="793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ustDataLst>
      <p:tags r:id="rId1"/>
    </p:custDataLst>
  </p:cSld>
  <p:clrMapOvr>
    <a:masterClrMapping/>
  </p:clrMapOvr>
  <p:transition spd="slow" advTm="5351">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5"/>
                                        </p:tgtEl>
                                        <p:attrNameLst>
                                          <p:attrName>ppt_y</p:attrName>
                                        </p:attrNameLst>
                                      </p:cBhvr>
                                      <p:tavLst>
                                        <p:tav tm="0">
                                          <p:val>
                                            <p:strVal val="#ppt_y"/>
                                          </p:val>
                                        </p:tav>
                                        <p:tav tm="100000">
                                          <p:val>
                                            <p:strVal val="#ppt_y"/>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anim calcmode="lin" valueType="num">
                                      <p:cBhvr additive="base">
                                        <p:cTn id="15" dur="1000" fill="hold"/>
                                        <p:tgtEl>
                                          <p:spTgt spid="17410"/>
                                        </p:tgtEl>
                                        <p:attrNameLst>
                                          <p:attrName>ppt_x</p:attrName>
                                        </p:attrNameLst>
                                      </p:cBhvr>
                                      <p:tavLst>
                                        <p:tav tm="0">
                                          <p:val>
                                            <p:strVal val="#ppt_x"/>
                                          </p:val>
                                        </p:tav>
                                        <p:tav tm="100000">
                                          <p:val>
                                            <p:strVal val="#ppt_x"/>
                                          </p:val>
                                        </p:tav>
                                      </p:tavLst>
                                    </p:anim>
                                    <p:anim calcmode="lin" valueType="num">
                                      <p:cBhvr additive="base">
                                        <p:cTn id="16" dur="10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4" name="Prostokąt 3"/>
          <p:cNvSpPr/>
          <p:nvPr/>
        </p:nvSpPr>
        <p:spPr>
          <a:xfrm>
            <a:off x="539552" y="332656"/>
            <a:ext cx="7992888" cy="3724096"/>
          </a:xfrm>
          <a:prstGeom prst="rect">
            <a:avLst/>
          </a:prstGeom>
          <a:solidFill>
            <a:schemeClr val="lt1">
              <a:alpha val="38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endParaRPr lang="pl-PL" dirty="0" smtClean="0"/>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Attend </a:t>
            </a:r>
            <a:r>
              <a:rPr lang="en-US" sz="2000" dirty="0">
                <a:solidFill>
                  <a:schemeClr val="accent6">
                    <a:lumMod val="50000"/>
                  </a:schemeClr>
                </a:solidFill>
                <a:latin typeface="Times New Roman" pitchFamily="18" charset="0"/>
                <a:cs typeface="Times New Roman" pitchFamily="18" charset="0"/>
              </a:rPr>
              <a:t>the fire until it is completely out</a:t>
            </a:r>
            <a:r>
              <a:rPr lang="en-US" sz="2000" dirty="0" smtClean="0">
                <a:solidFill>
                  <a:schemeClr val="accent6">
                    <a:lumMod val="50000"/>
                  </a:schemeClr>
                </a:solidFill>
                <a:latin typeface="Times New Roman" pitchFamily="18" charset="0"/>
                <a:cs typeface="Times New Roman" pitchFamily="18" charset="0"/>
              </a:rPr>
              <a:t>.</a:t>
            </a:r>
            <a:endParaRPr lang="pl-PL" sz="2000" dirty="0" smtClean="0">
              <a:solidFill>
                <a:schemeClr val="accent6">
                  <a:lumMod val="50000"/>
                </a:schemeClr>
              </a:solidFill>
              <a:latin typeface="Times New Roman" pitchFamily="18" charset="0"/>
              <a:cs typeface="Times New Roman" pitchFamily="18" charset="0"/>
            </a:endParaRPr>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 Smoking </a:t>
            </a:r>
            <a:r>
              <a:rPr lang="en-US" sz="2000" dirty="0">
                <a:solidFill>
                  <a:schemeClr val="accent6">
                    <a:lumMod val="50000"/>
                  </a:schemeClr>
                </a:solidFill>
                <a:latin typeface="Times New Roman" pitchFamily="18" charset="0"/>
                <a:cs typeface="Times New Roman" pitchFamily="18" charset="0"/>
              </a:rPr>
              <a:t>should not be done while moving from one place to another in forest land. Make sure your butt is out - "dead out!" </a:t>
            </a:r>
            <a:endParaRPr lang="pl-PL" sz="2000" dirty="0" smtClean="0">
              <a:solidFill>
                <a:schemeClr val="accent6">
                  <a:lumMod val="50000"/>
                </a:schemeClr>
              </a:solidFill>
              <a:latin typeface="Times New Roman" pitchFamily="18" charset="0"/>
              <a:cs typeface="Times New Roman" pitchFamily="18" charset="0"/>
            </a:endParaRPr>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Power </a:t>
            </a:r>
            <a:r>
              <a:rPr lang="en-US" sz="2000" dirty="0">
                <a:solidFill>
                  <a:schemeClr val="accent6">
                    <a:lumMod val="50000"/>
                  </a:schemeClr>
                </a:solidFill>
                <a:latin typeface="Times New Roman" pitchFamily="18" charset="0"/>
                <a:cs typeface="Times New Roman" pitchFamily="18" charset="0"/>
              </a:rPr>
              <a:t>saws must have a proper muffler and be accompanied by a round point shovel or fire extinguisher. </a:t>
            </a:r>
            <a:endParaRPr lang="pl-PL" sz="2000" dirty="0" smtClean="0">
              <a:solidFill>
                <a:schemeClr val="accent6">
                  <a:lumMod val="50000"/>
                </a:schemeClr>
              </a:solidFill>
              <a:latin typeface="Times New Roman" pitchFamily="18" charset="0"/>
              <a:cs typeface="Times New Roman" pitchFamily="18" charset="0"/>
            </a:endParaRPr>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Cars</a:t>
            </a:r>
            <a:r>
              <a:rPr lang="en-US" sz="2000" dirty="0">
                <a:solidFill>
                  <a:schemeClr val="accent6">
                    <a:lumMod val="50000"/>
                  </a:schemeClr>
                </a:solidFill>
                <a:latin typeface="Times New Roman" pitchFamily="18" charset="0"/>
                <a:cs typeface="Times New Roman" pitchFamily="18" charset="0"/>
              </a:rPr>
              <a:t>, trucks and machinery must have proper exhaust systems when operated in or near forest land. Exhaust spark arresters are a requirement on certain machines</a:t>
            </a:r>
            <a:r>
              <a:rPr lang="en-US" sz="2000" dirty="0" smtClean="0">
                <a:solidFill>
                  <a:schemeClr val="accent6">
                    <a:lumMod val="50000"/>
                  </a:schemeClr>
                </a:solidFill>
                <a:latin typeface="Times New Roman" pitchFamily="18" charset="0"/>
                <a:cs typeface="Times New Roman" pitchFamily="18" charset="0"/>
              </a:rPr>
              <a:t>.</a:t>
            </a:r>
            <a:endParaRPr lang="pl-PL" sz="2000" dirty="0" smtClean="0">
              <a:solidFill>
                <a:schemeClr val="accent6">
                  <a:lumMod val="50000"/>
                </a:schemeClr>
              </a:solidFill>
              <a:latin typeface="Times New Roman" pitchFamily="18" charset="0"/>
              <a:cs typeface="Times New Roman" pitchFamily="18" charset="0"/>
            </a:endParaRPr>
          </a:p>
          <a:p>
            <a:pPr>
              <a:buFont typeface="Wingdings" pitchFamily="2" charset="2"/>
              <a:buChar char="ü"/>
            </a:pPr>
            <a:r>
              <a:rPr lang="en-US" sz="2000" dirty="0" smtClean="0">
                <a:solidFill>
                  <a:schemeClr val="accent6">
                    <a:lumMod val="50000"/>
                  </a:schemeClr>
                </a:solidFill>
                <a:latin typeface="Times New Roman" pitchFamily="18" charset="0"/>
                <a:cs typeface="Times New Roman" pitchFamily="18" charset="0"/>
              </a:rPr>
              <a:t> Know </a:t>
            </a:r>
            <a:r>
              <a:rPr lang="en-US" sz="2000" dirty="0">
                <a:solidFill>
                  <a:schemeClr val="accent6">
                    <a:lumMod val="50000"/>
                  </a:schemeClr>
                </a:solidFill>
                <a:latin typeface="Times New Roman" pitchFamily="18" charset="0"/>
                <a:cs typeface="Times New Roman" pitchFamily="18" charset="0"/>
              </a:rPr>
              <a:t>your local emergency telephone number if a fire becomes uncontrollable</a:t>
            </a:r>
            <a:r>
              <a:rPr lang="en-US" sz="2000" dirty="0" smtClean="0">
                <a:solidFill>
                  <a:schemeClr val="accent6">
                    <a:lumMod val="50000"/>
                  </a:schemeClr>
                </a:solidFill>
                <a:latin typeface="Times New Roman" pitchFamily="18" charset="0"/>
                <a:cs typeface="Times New Roman" pitchFamily="18" charset="0"/>
              </a:rPr>
              <a:t>.</a:t>
            </a:r>
            <a:endParaRPr lang="pl-PL" sz="2000" dirty="0" smtClean="0">
              <a:solidFill>
                <a:schemeClr val="accent6">
                  <a:lumMod val="50000"/>
                </a:schemeClr>
              </a:solidFill>
              <a:latin typeface="Times New Roman" pitchFamily="18" charset="0"/>
              <a:cs typeface="Times New Roman" pitchFamily="18" charset="0"/>
            </a:endParaRPr>
          </a:p>
          <a:p>
            <a:endParaRPr lang="pl-PL" dirty="0"/>
          </a:p>
        </p:txBody>
      </p:sp>
      <p:pic>
        <p:nvPicPr>
          <p:cNvPr id="18434" name="Picture 2" descr="https://scontent-fra3-1.xx.fbcdn.net/v/t35.0-12/18111182_810440675776975_297441165_o.jpg?oh=c2cec939258d840539745740e881aa0e&amp;oe=58FF7278"/>
          <p:cNvPicPr>
            <a:picLocks noChangeAspect="1" noChangeArrowheads="1"/>
          </p:cNvPicPr>
          <p:nvPr/>
        </p:nvPicPr>
        <p:blipFill>
          <a:blip r:embed="rId3" cstate="print"/>
          <a:srcRect/>
          <a:stretch>
            <a:fillRect/>
          </a:stretch>
        </p:blipFill>
        <p:spPr bwMode="auto">
          <a:xfrm>
            <a:off x="395536" y="3861048"/>
            <a:ext cx="8352928" cy="2754591"/>
          </a:xfrm>
          <a:prstGeom prst="rect">
            <a:avLst/>
          </a:prstGeom>
          <a:noFill/>
        </p:spPr>
      </p:pic>
      <p:sp>
        <p:nvSpPr>
          <p:cNvPr id="6" name="Prostokąt 5"/>
          <p:cNvSpPr/>
          <p:nvPr/>
        </p:nvSpPr>
        <p:spPr>
          <a:xfrm>
            <a:off x="0" y="0"/>
            <a:ext cx="9144000" cy="6858000"/>
          </a:xfrm>
          <a:prstGeom prst="rect">
            <a:avLst/>
          </a:prstGeom>
          <a:noFill/>
          <a:ln w="793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ustDataLst>
      <p:tags r:id="rId1"/>
    </p:custDataLst>
  </p:cSld>
  <p:clrMapOvr>
    <a:masterClrMapping/>
  </p:clrMapOvr>
  <p:transition spd="slow" advTm="22979">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7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600" decel="100000"/>
                                        <p:tgtEl>
                                          <p:spTgt spid="4"/>
                                        </p:tgtEl>
                                      </p:cBhvr>
                                    </p:animEffect>
                                    <p:anim calcmode="lin" valueType="num">
                                      <p:cBhvr>
                                        <p:cTn id="15" dur="1600" decel="100000" fill="hold"/>
                                        <p:tgtEl>
                                          <p:spTgt spid="4"/>
                                        </p:tgtEl>
                                        <p:attrNameLst>
                                          <p:attrName>style.rotation</p:attrName>
                                        </p:attrNameLst>
                                      </p:cBhvr>
                                      <p:tavLst>
                                        <p:tav tm="0">
                                          <p:val>
                                            <p:fltVal val="-90"/>
                                          </p:val>
                                        </p:tav>
                                        <p:tav tm="100000">
                                          <p:val>
                                            <p:fltVal val="0"/>
                                          </p:val>
                                        </p:tav>
                                      </p:tavLst>
                                    </p:anim>
                                    <p:anim calcmode="lin" valueType="num">
                                      <p:cBhvr>
                                        <p:cTn id="16" dur="1600" decel="100000" fill="hold"/>
                                        <p:tgtEl>
                                          <p:spTgt spid="4"/>
                                        </p:tgtEl>
                                        <p:attrNameLst>
                                          <p:attrName>ppt_x</p:attrName>
                                        </p:attrNameLst>
                                      </p:cBhvr>
                                      <p:tavLst>
                                        <p:tav tm="0">
                                          <p:val>
                                            <p:strVal val="#ppt_x+0.4"/>
                                          </p:val>
                                        </p:tav>
                                        <p:tav tm="100000">
                                          <p:val>
                                            <p:strVal val="#ppt_x-0.05"/>
                                          </p:val>
                                        </p:tav>
                                      </p:tavLst>
                                    </p:anim>
                                    <p:anim calcmode="lin" valueType="num">
                                      <p:cBhvr>
                                        <p:cTn id="17" dur="1600" decel="100000" fill="hold"/>
                                        <p:tgtEl>
                                          <p:spTgt spid="4"/>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Znalezione obrazy dla zapytania 10 przykazań lasu"/>
          <p:cNvPicPr>
            <a:picLocks noChangeAspect="1" noChangeArrowheads="1"/>
          </p:cNvPicPr>
          <p:nvPr/>
        </p:nvPicPr>
        <p:blipFill>
          <a:blip r:embed="rId3" cstate="print"/>
          <a:srcRect/>
          <a:stretch>
            <a:fillRect/>
          </a:stretch>
        </p:blipFill>
        <p:spPr bwMode="auto">
          <a:xfrm>
            <a:off x="-1" y="0"/>
            <a:ext cx="9117095" cy="6858000"/>
          </a:xfrm>
          <a:prstGeom prst="rect">
            <a:avLst/>
          </a:prstGeom>
          <a:noFill/>
        </p:spPr>
      </p:pic>
      <p:sp>
        <p:nvSpPr>
          <p:cNvPr id="4" name="Prostokąt 3"/>
          <p:cNvSpPr/>
          <p:nvPr/>
        </p:nvSpPr>
        <p:spPr>
          <a:xfrm>
            <a:off x="251520" y="332656"/>
            <a:ext cx="8707705"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600" b="1" dirty="0" smtClean="0">
                <a:solidFill>
                  <a:schemeClr val="accent3">
                    <a:lumMod val="50000"/>
                  </a:schemeClr>
                </a:solidFill>
              </a:rPr>
              <a:t>10 REASONS WHY FORESTS ARE IMPORTANT</a:t>
            </a:r>
            <a:endParaRPr lang="pl-PL" sz="3600" b="1" dirty="0">
              <a:solidFill>
                <a:schemeClr val="accent3">
                  <a:lumMod val="50000"/>
                </a:schemeClr>
              </a:solidFill>
            </a:endParaRPr>
          </a:p>
        </p:txBody>
      </p:sp>
      <p:pic>
        <p:nvPicPr>
          <p:cNvPr id="19458" name="Picture 2" descr="https://scontent-fra3-1.xx.fbcdn.net/v/t34.0-12/18136721_810445282443181_1434876610_n.jpg?oh=a83b90b286a3e48d3199eb429ec1ff02&amp;oe=58FEBCAD"/>
          <p:cNvPicPr>
            <a:picLocks noChangeAspect="1" noChangeArrowheads="1"/>
          </p:cNvPicPr>
          <p:nvPr/>
        </p:nvPicPr>
        <p:blipFill>
          <a:blip r:embed="rId4" cstate="print"/>
          <a:srcRect/>
          <a:stretch>
            <a:fillRect/>
          </a:stretch>
        </p:blipFill>
        <p:spPr bwMode="auto">
          <a:xfrm rot="1379171">
            <a:off x="4349439" y="2513260"/>
            <a:ext cx="4392488"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62" name="Picture 6" descr="Podobny obraz"/>
          <p:cNvPicPr>
            <a:picLocks noChangeAspect="1" noChangeArrowheads="1"/>
          </p:cNvPicPr>
          <p:nvPr/>
        </p:nvPicPr>
        <p:blipFill>
          <a:blip r:embed="rId5" cstate="print"/>
          <a:srcRect/>
          <a:stretch>
            <a:fillRect/>
          </a:stretch>
        </p:blipFill>
        <p:spPr bwMode="auto">
          <a:xfrm>
            <a:off x="3275856" y="4365104"/>
            <a:ext cx="3342980" cy="2232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Prostokąt 4"/>
          <p:cNvSpPr/>
          <p:nvPr/>
        </p:nvSpPr>
        <p:spPr>
          <a:xfrm>
            <a:off x="179512" y="1340768"/>
            <a:ext cx="3816424" cy="4154984"/>
          </a:xfrm>
          <a:prstGeom prst="rect">
            <a:avLst/>
          </a:prstGeom>
          <a:solidFill>
            <a:schemeClr val="lt1">
              <a:alpha val="74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i="1" dirty="0">
                <a:effectLst>
                  <a:outerShdw blurRad="38100" dist="38100" dir="2700000" algn="tl">
                    <a:srgbClr val="000000">
                      <a:alpha val="43137"/>
                    </a:srgbClr>
                  </a:outerShdw>
                </a:effectLst>
              </a:rPr>
              <a:t>1. They help us breathe.</a:t>
            </a:r>
          </a:p>
          <a:p>
            <a:r>
              <a:rPr lang="en-US" sz="2400" i="1" dirty="0">
                <a:effectLst>
                  <a:outerShdw blurRad="38100" dist="38100" dir="2700000" algn="tl">
                    <a:srgbClr val="000000">
                      <a:alpha val="43137"/>
                    </a:srgbClr>
                  </a:outerShdw>
                </a:effectLst>
              </a:rPr>
              <a:t>2. People live there, too.</a:t>
            </a:r>
          </a:p>
          <a:p>
            <a:r>
              <a:rPr lang="en-US" sz="2400" i="1" dirty="0">
                <a:effectLst>
                  <a:outerShdw blurRad="38100" dist="38100" dir="2700000" algn="tl">
                    <a:srgbClr val="000000">
                      <a:alpha val="43137"/>
                    </a:srgbClr>
                  </a:outerShdw>
                </a:effectLst>
              </a:rPr>
              <a:t>3. They block wind.</a:t>
            </a:r>
          </a:p>
          <a:p>
            <a:r>
              <a:rPr lang="en-US" sz="2400" i="1" dirty="0">
                <a:effectLst>
                  <a:outerShdw blurRad="38100" dist="38100" dir="2700000" algn="tl">
                    <a:srgbClr val="000000">
                      <a:alpha val="43137"/>
                    </a:srgbClr>
                  </a:outerShdw>
                </a:effectLst>
              </a:rPr>
              <a:t>4. They clean up dirty soil.</a:t>
            </a:r>
          </a:p>
          <a:p>
            <a:r>
              <a:rPr lang="en-US" sz="2400" i="1" dirty="0">
                <a:effectLst>
                  <a:outerShdw blurRad="38100" dist="38100" dir="2700000" algn="tl">
                    <a:srgbClr val="000000">
                      <a:alpha val="43137"/>
                    </a:srgbClr>
                  </a:outerShdw>
                </a:effectLst>
              </a:rPr>
              <a:t>5. They clean up dirty air.</a:t>
            </a:r>
          </a:p>
          <a:p>
            <a:r>
              <a:rPr lang="en-US" sz="2400" i="1" dirty="0">
                <a:effectLst>
                  <a:outerShdw blurRad="38100" dist="38100" dir="2700000" algn="tl">
                    <a:srgbClr val="000000">
                      <a:alpha val="43137"/>
                    </a:srgbClr>
                  </a:outerShdw>
                </a:effectLst>
              </a:rPr>
              <a:t>6. They feed us.</a:t>
            </a:r>
          </a:p>
          <a:p>
            <a:r>
              <a:rPr lang="en-US" sz="2400" i="1" dirty="0">
                <a:effectLst>
                  <a:outerShdw blurRad="38100" dist="38100" dir="2700000" algn="tl">
                    <a:srgbClr val="000000">
                      <a:alpha val="43137"/>
                    </a:srgbClr>
                  </a:outerShdw>
                </a:effectLst>
              </a:rPr>
              <a:t>7. They give us medicine.</a:t>
            </a:r>
          </a:p>
          <a:p>
            <a:r>
              <a:rPr lang="en-US" sz="2400" i="1" dirty="0">
                <a:effectLst>
                  <a:outerShdw blurRad="38100" dist="38100" dir="2700000" algn="tl">
                    <a:srgbClr val="000000">
                      <a:alpha val="43137"/>
                    </a:srgbClr>
                  </a:outerShdw>
                </a:effectLst>
              </a:rPr>
              <a:t>8. They help us make things.</a:t>
            </a:r>
          </a:p>
          <a:p>
            <a:r>
              <a:rPr lang="en-US" sz="2400" i="1" dirty="0">
                <a:effectLst>
                  <a:outerShdw blurRad="38100" dist="38100" dir="2700000" algn="tl">
                    <a:srgbClr val="000000">
                      <a:alpha val="43137"/>
                    </a:srgbClr>
                  </a:outerShdw>
                </a:effectLst>
              </a:rPr>
              <a:t>9. They create jobs.</a:t>
            </a:r>
          </a:p>
          <a:p>
            <a:r>
              <a:rPr lang="en-US" sz="2400" i="1" dirty="0">
                <a:effectLst>
                  <a:outerShdw blurRad="38100" dist="38100" dir="2700000" algn="tl">
                    <a:srgbClr val="000000">
                      <a:alpha val="43137"/>
                    </a:srgbClr>
                  </a:outerShdw>
                </a:effectLst>
              </a:rPr>
              <a:t>10. They help us explore and relax.</a:t>
            </a:r>
          </a:p>
        </p:txBody>
      </p:sp>
    </p:spTree>
    <p:custDataLst>
      <p:tags r:id="rId1"/>
    </p:custDataLst>
  </p:cSld>
  <p:clrMapOvr>
    <a:masterClrMapping/>
  </p:clrMapOvr>
  <p:transition spd="slow" advTm="17877">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462"/>
                                        </p:tgtEl>
                                        <p:attrNameLst>
                                          <p:attrName>style.visibility</p:attrName>
                                        </p:attrNameLst>
                                      </p:cBhvr>
                                      <p:to>
                                        <p:strVal val="visible"/>
                                      </p:to>
                                    </p:set>
                                    <p:anim calcmode="lin" valueType="num">
                                      <p:cBhvr>
                                        <p:cTn id="14" dur="1000" fill="hold"/>
                                        <p:tgtEl>
                                          <p:spTgt spid="19462"/>
                                        </p:tgtEl>
                                        <p:attrNameLst>
                                          <p:attrName>ppt_w</p:attrName>
                                        </p:attrNameLst>
                                      </p:cBhvr>
                                      <p:tavLst>
                                        <p:tav tm="0">
                                          <p:val>
                                            <p:strVal val="#ppt_w*0.70"/>
                                          </p:val>
                                        </p:tav>
                                        <p:tav tm="100000">
                                          <p:val>
                                            <p:strVal val="#ppt_w"/>
                                          </p:val>
                                        </p:tav>
                                      </p:tavLst>
                                    </p:anim>
                                    <p:anim calcmode="lin" valueType="num">
                                      <p:cBhvr>
                                        <p:cTn id="15" dur="1000" fill="hold"/>
                                        <p:tgtEl>
                                          <p:spTgt spid="19462"/>
                                        </p:tgtEl>
                                        <p:attrNameLst>
                                          <p:attrName>ppt_h</p:attrName>
                                        </p:attrNameLst>
                                      </p:cBhvr>
                                      <p:tavLst>
                                        <p:tav tm="0">
                                          <p:val>
                                            <p:strVal val="#ppt_h"/>
                                          </p:val>
                                        </p:tav>
                                        <p:tav tm="100000">
                                          <p:val>
                                            <p:strVal val="#ppt_h"/>
                                          </p:val>
                                        </p:tav>
                                      </p:tavLst>
                                    </p:anim>
                                    <p:animEffect transition="in" filter="fade">
                                      <p:cBhvr>
                                        <p:cTn id="16" dur="1000"/>
                                        <p:tgtEl>
                                          <p:spTgt spid="1946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 calcmode="lin" valueType="num">
                                      <p:cBhvr>
                                        <p:cTn id="21" dur="1000" fill="hold"/>
                                        <p:tgtEl>
                                          <p:spTgt spid="19458"/>
                                        </p:tgtEl>
                                        <p:attrNameLst>
                                          <p:attrName>ppt_w</p:attrName>
                                        </p:attrNameLst>
                                      </p:cBhvr>
                                      <p:tavLst>
                                        <p:tav tm="0">
                                          <p:val>
                                            <p:strVal val="#ppt_w*0.70"/>
                                          </p:val>
                                        </p:tav>
                                        <p:tav tm="100000">
                                          <p:val>
                                            <p:strVal val="#ppt_w"/>
                                          </p:val>
                                        </p:tav>
                                      </p:tavLst>
                                    </p:anim>
                                    <p:anim calcmode="lin" valueType="num">
                                      <p:cBhvr>
                                        <p:cTn id="22" dur="1000" fill="hold"/>
                                        <p:tgtEl>
                                          <p:spTgt spid="19458"/>
                                        </p:tgtEl>
                                        <p:attrNameLst>
                                          <p:attrName>ppt_h</p:attrName>
                                        </p:attrNameLst>
                                      </p:cBhvr>
                                      <p:tavLst>
                                        <p:tav tm="0">
                                          <p:val>
                                            <p:strVal val="#ppt_h"/>
                                          </p:val>
                                        </p:tav>
                                        <p:tav tm="100000">
                                          <p:val>
                                            <p:strVal val="#ppt_h"/>
                                          </p:val>
                                        </p:tav>
                                      </p:tavLst>
                                    </p:anim>
                                    <p:animEffect transition="in" filter="fade">
                                      <p:cBhvr>
                                        <p:cTn id="23" dur="1000"/>
                                        <p:tgtEl>
                                          <p:spTgt spid="1945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2" name="Picture 12" descr="Podobny obraz"/>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Prostokąt 3"/>
          <p:cNvSpPr/>
          <p:nvPr/>
        </p:nvSpPr>
        <p:spPr>
          <a:xfrm>
            <a:off x="323528" y="476672"/>
            <a:ext cx="8372805"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pl-PL"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SOCIETAL SIGNIFICANCE</a:t>
            </a:r>
            <a:endParaRPr lang="pl-PL"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20482" name="AutoShape 2" descr="Znalezione obrazy dla zapytania import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486" name="Picture 6" descr="Znalezione obrazy dla zapytania important"/>
          <p:cNvPicPr>
            <a:picLocks noChangeAspect="1" noChangeArrowheads="1"/>
          </p:cNvPicPr>
          <p:nvPr/>
        </p:nvPicPr>
        <p:blipFill>
          <a:blip r:embed="rId4" cstate="print"/>
          <a:srcRect/>
          <a:stretch>
            <a:fillRect/>
          </a:stretch>
        </p:blipFill>
        <p:spPr bwMode="auto">
          <a:xfrm>
            <a:off x="5436096" y="1412776"/>
            <a:ext cx="3344423" cy="2823011"/>
          </a:xfrm>
          <a:prstGeom prst="rect">
            <a:avLst/>
          </a:prstGeom>
          <a:ln>
            <a:noFill/>
          </a:ln>
          <a:effectLst>
            <a:softEdge rad="112500"/>
          </a:effectLst>
        </p:spPr>
      </p:pic>
      <p:sp>
        <p:nvSpPr>
          <p:cNvPr id="8" name="Prostokąt 7"/>
          <p:cNvSpPr/>
          <p:nvPr/>
        </p:nvSpPr>
        <p:spPr>
          <a:xfrm>
            <a:off x="755576" y="4293096"/>
            <a:ext cx="7776864" cy="1938992"/>
          </a:xfrm>
          <a:prstGeom prst="rect">
            <a:avLst/>
          </a:prstGeom>
          <a:solidFill>
            <a:schemeClr val="lt1">
              <a:alpha val="72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smtClean="0">
                <a:effectLst>
                  <a:outerShdw blurRad="38100" dist="38100" dir="2700000" algn="tl">
                    <a:srgbClr val="000000">
                      <a:alpha val="43137"/>
                    </a:srgbClr>
                  </a:outerShdw>
                </a:effectLst>
              </a:rPr>
              <a:t>These </a:t>
            </a:r>
            <a:r>
              <a:rPr lang="en-US" sz="2400" dirty="0">
                <a:effectLst>
                  <a:outerShdw blurRad="38100" dist="38100" dir="2700000" algn="tl">
                    <a:srgbClr val="000000">
                      <a:alpha val="43137"/>
                    </a:srgbClr>
                  </a:outerShdw>
                </a:effectLst>
              </a:rPr>
              <a:t>allocated areas are managed using the principles of sustainable forest management, which includes extensive consultation with local stakeholders. About eight percent of Canada’s forest is legally protected from resource development.</a:t>
            </a:r>
            <a:endParaRPr lang="pl-PL" sz="2400" dirty="0">
              <a:effectLst>
                <a:outerShdw blurRad="38100" dist="38100" dir="2700000" algn="tl">
                  <a:srgbClr val="000000">
                    <a:alpha val="43137"/>
                  </a:srgbClr>
                </a:outerShdw>
              </a:effectLst>
            </a:endParaRPr>
          </a:p>
        </p:txBody>
      </p:sp>
      <p:sp>
        <p:nvSpPr>
          <p:cNvPr id="20488" name="AutoShape 8" descr="Znalezione obrazy dla zapytania Canada has about 4,020,000 square kilometres (1,550,000 sq mi) of forest land. More than 90% of forest land is publicly owned and about 50% of the total forest area is allocated for harvesting. These allocated areas are managed using the principles of sustainable forest management, which includes extensive consultation with local stakeholders. About eight percent of Canada’s forest is legally protected from resource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 name="Prostokąt 11"/>
          <p:cNvSpPr/>
          <p:nvPr/>
        </p:nvSpPr>
        <p:spPr>
          <a:xfrm>
            <a:off x="755576" y="1700808"/>
            <a:ext cx="4572000" cy="2308324"/>
          </a:xfrm>
          <a:prstGeom prst="rect">
            <a:avLst/>
          </a:prstGeom>
          <a:solidFill>
            <a:schemeClr val="lt1">
              <a:alpha val="77000"/>
            </a:schemeClr>
          </a:solidFill>
        </p:spPr>
        <p:style>
          <a:lnRef idx="2">
            <a:schemeClr val="accent2"/>
          </a:lnRef>
          <a:fillRef idx="1">
            <a:schemeClr val="lt1"/>
          </a:fillRef>
          <a:effectRef idx="0">
            <a:schemeClr val="accent2"/>
          </a:effectRef>
          <a:fontRef idx="minor">
            <a:schemeClr val="dk1"/>
          </a:fontRef>
        </p:style>
        <p:txBody>
          <a:bodyPr>
            <a:spAutoFit/>
          </a:bodyPr>
          <a:lstStyle/>
          <a:p>
            <a:r>
              <a:rPr lang="en-US" sz="2400" dirty="0" smtClean="0">
                <a:effectLst>
                  <a:outerShdw blurRad="38100" dist="38100" dir="2700000" algn="tl">
                    <a:srgbClr val="000000">
                      <a:alpha val="43137"/>
                    </a:srgbClr>
                  </a:outerShdw>
                </a:effectLst>
              </a:rPr>
              <a:t>Canada has about 4,020,000 square kilometres (1,550,000 sq mi) of forest land. More than 90% of forest land is publicly owned and about 50% of the total forest area is allocated for harvesting. </a:t>
            </a:r>
            <a:endParaRPr lang="pl-PL" sz="2400" dirty="0">
              <a:effectLst>
                <a:outerShdw blurRad="38100" dist="38100" dir="2700000" algn="tl">
                  <a:srgbClr val="000000">
                    <a:alpha val="43137"/>
                  </a:srgbClr>
                </a:outerShdw>
              </a:effectLst>
            </a:endParaRPr>
          </a:p>
        </p:txBody>
      </p:sp>
    </p:spTree>
    <p:custDataLst>
      <p:tags r:id="rId1"/>
    </p:custDataLst>
  </p:cSld>
  <p:clrMapOvr>
    <a:masterClrMapping/>
  </p:clrMapOvr>
  <p:transition spd="slow" advTm="2399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fade">
                                      <p:cBhvr>
                                        <p:cTn id="13" dur="800" decel="100000"/>
                                        <p:tgtEl>
                                          <p:spTgt spid="20486"/>
                                        </p:tgtEl>
                                      </p:cBhvr>
                                    </p:animEffect>
                                    <p:anim calcmode="lin" valueType="num">
                                      <p:cBhvr>
                                        <p:cTn id="14" dur="800" decel="100000" fill="hold"/>
                                        <p:tgtEl>
                                          <p:spTgt spid="20486"/>
                                        </p:tgtEl>
                                        <p:attrNameLst>
                                          <p:attrName>style.rotation</p:attrName>
                                        </p:attrNameLst>
                                      </p:cBhvr>
                                      <p:tavLst>
                                        <p:tav tm="0">
                                          <p:val>
                                            <p:fltVal val="-90"/>
                                          </p:val>
                                        </p:tav>
                                        <p:tav tm="100000">
                                          <p:val>
                                            <p:fltVal val="0"/>
                                          </p:val>
                                        </p:tav>
                                      </p:tavLst>
                                    </p:anim>
                                    <p:anim calcmode="lin" valueType="num">
                                      <p:cBhvr>
                                        <p:cTn id="15" dur="800" decel="100000" fill="hold"/>
                                        <p:tgtEl>
                                          <p:spTgt spid="20486"/>
                                        </p:tgtEl>
                                        <p:attrNameLst>
                                          <p:attrName>ppt_x</p:attrName>
                                        </p:attrNameLst>
                                      </p:cBhvr>
                                      <p:tavLst>
                                        <p:tav tm="0">
                                          <p:val>
                                            <p:strVal val="#ppt_x+0.4"/>
                                          </p:val>
                                        </p:tav>
                                        <p:tav tm="100000">
                                          <p:val>
                                            <p:strVal val="#ppt_x-0.05"/>
                                          </p:val>
                                        </p:tav>
                                      </p:tavLst>
                                    </p:anim>
                                    <p:anim calcmode="lin" valueType="num">
                                      <p:cBhvr>
                                        <p:cTn id="16" dur="800" decel="100000" fill="hold"/>
                                        <p:tgtEl>
                                          <p:spTgt spid="20486"/>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0486"/>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0486"/>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style.rotation</p:attrName>
                                        </p:attrNameLst>
                                      </p:cBhvr>
                                      <p:tavLst>
                                        <p:tav tm="0">
                                          <p:val>
                                            <p:fltVal val="720"/>
                                          </p:val>
                                        </p:tav>
                                        <p:tav tm="100000">
                                          <p:val>
                                            <p:fltVal val="0"/>
                                          </p:val>
                                        </p:tav>
                                      </p:tavLst>
                                    </p:anim>
                                    <p:anim calcmode="lin" valueType="num">
                                      <p:cBhvr>
                                        <p:cTn id="25" dur="2000" fill="hold"/>
                                        <p:tgtEl>
                                          <p:spTgt spid="12"/>
                                        </p:tgtEl>
                                        <p:attrNameLst>
                                          <p:attrName>ppt_h</p:attrName>
                                        </p:attrNameLst>
                                      </p:cBhvr>
                                      <p:tavLst>
                                        <p:tav tm="0">
                                          <p:val>
                                            <p:fltVal val="0"/>
                                          </p:val>
                                        </p:tav>
                                        <p:tav tm="100000">
                                          <p:val>
                                            <p:strVal val="#ppt_h"/>
                                          </p:val>
                                        </p:tav>
                                      </p:tavLst>
                                    </p:anim>
                                    <p:anim calcmode="lin" valueType="num">
                                      <p:cBhvr>
                                        <p:cTn id="26"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style.rotation</p:attrName>
                                        </p:attrNameLst>
                                      </p:cBhvr>
                                      <p:tavLst>
                                        <p:tav tm="0">
                                          <p:val>
                                            <p:fltVal val="720"/>
                                          </p:val>
                                        </p:tav>
                                        <p:tav tm="100000">
                                          <p:val>
                                            <p:fltVal val="0"/>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1506" name="Picture 2" descr="https://scontent-fra3-1.xx.fbcdn.net/v/t34.0-12/18136928_810454589108917_901076231_n.jpg?oh=5c4b9673da52b91bed22b6249afe3496&amp;oe=58FF7547"/>
          <p:cNvPicPr>
            <a:picLocks noChangeAspect="1" noChangeArrowheads="1"/>
          </p:cNvPicPr>
          <p:nvPr/>
        </p:nvPicPr>
        <p:blipFill>
          <a:blip r:embed="rId3" cstate="print"/>
          <a:srcRect/>
          <a:stretch>
            <a:fillRect/>
          </a:stretch>
        </p:blipFill>
        <p:spPr bwMode="auto">
          <a:xfrm>
            <a:off x="251520" y="476672"/>
            <a:ext cx="8568952" cy="3249362"/>
          </a:xfrm>
          <a:prstGeom prst="rect">
            <a:avLst/>
          </a:prstGeom>
          <a:ln w="88900" cap="sq" cmpd="thickThin">
            <a:solidFill>
              <a:srgbClr val="000000"/>
            </a:solidFill>
            <a:prstDash val="solid"/>
            <a:miter lim="800000"/>
          </a:ln>
          <a:effectLst>
            <a:innerShdw blurRad="76200">
              <a:srgbClr val="000000"/>
            </a:innerShdw>
          </a:effectLst>
        </p:spPr>
      </p:pic>
      <p:sp>
        <p:nvSpPr>
          <p:cNvPr id="4" name="Prostokąt 3"/>
          <p:cNvSpPr/>
          <p:nvPr/>
        </p:nvSpPr>
        <p:spPr>
          <a:xfrm>
            <a:off x="323528" y="4005064"/>
            <a:ext cx="8496944"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a:effectLst>
                  <a:outerShdw blurRad="38100" dist="38100" dir="2700000" algn="tl">
                    <a:srgbClr val="000000">
                      <a:alpha val="43137"/>
                    </a:srgbClr>
                  </a:outerShdw>
                </a:effectLst>
              </a:rPr>
              <a:t>By December 2006, over 1,237,000 square kilometers of forest land in Canada (about half the global total) had been certified as being sustainably managed. </a:t>
            </a:r>
            <a:r>
              <a:rPr lang="en-US" sz="2400" dirty="0" err="1">
                <a:effectLst>
                  <a:outerShdw blurRad="38100" dist="38100" dir="2700000" algn="tl">
                    <a:srgbClr val="000000">
                      <a:alpha val="43137"/>
                    </a:srgbClr>
                  </a:outerShdw>
                </a:effectLst>
              </a:rPr>
              <a:t>Clearcutting</a:t>
            </a:r>
            <a:r>
              <a:rPr lang="en-US" sz="2400" dirty="0">
                <a:effectLst>
                  <a:outerShdw blurRad="38100" dist="38100" dir="2700000" algn="tl">
                    <a:srgbClr val="000000">
                      <a:alpha val="43137"/>
                    </a:srgbClr>
                  </a:outerShdw>
                </a:effectLst>
              </a:rPr>
              <a:t>, first used in the latter half of the 20th century, is less expensive, but devastating to the environment, and companies are required by law to ensure that harvested areas are adequately regenerated.</a:t>
            </a:r>
            <a:endParaRPr lang="pl-PL" sz="2400" dirty="0">
              <a:effectLst>
                <a:outerShdw blurRad="38100" dist="38100" dir="2700000" algn="tl">
                  <a:srgbClr val="000000">
                    <a:alpha val="43137"/>
                  </a:srgbClr>
                </a:outerShdw>
              </a:effectLst>
            </a:endParaRPr>
          </a:p>
        </p:txBody>
      </p:sp>
    </p:spTree>
    <p:custDataLst>
      <p:tags r:id="rId1"/>
    </p:custDataLst>
  </p:cSld>
  <p:clrMapOvr>
    <a:masterClrMapping/>
  </p:clrMapOvr>
  <p:transition spd="slow" advTm="1755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800" decel="100000"/>
                                        <p:tgtEl>
                                          <p:spTgt spid="21506"/>
                                        </p:tgtEl>
                                      </p:cBhvr>
                                    </p:animEffect>
                                    <p:anim calcmode="lin" valueType="num">
                                      <p:cBhvr>
                                        <p:cTn id="8" dur="800" decel="100000" fill="hold"/>
                                        <p:tgtEl>
                                          <p:spTgt spid="21506"/>
                                        </p:tgtEl>
                                        <p:attrNameLst>
                                          <p:attrName>style.rotation</p:attrName>
                                        </p:attrNameLst>
                                      </p:cBhvr>
                                      <p:tavLst>
                                        <p:tav tm="0">
                                          <p:val>
                                            <p:fltVal val="-90"/>
                                          </p:val>
                                        </p:tav>
                                        <p:tav tm="100000">
                                          <p:val>
                                            <p:fltVal val="0"/>
                                          </p:val>
                                        </p:tav>
                                      </p:tavLst>
                                    </p:anim>
                                    <p:anim calcmode="lin" valueType="num">
                                      <p:cBhvr>
                                        <p:cTn id="9" dur="800" decel="100000" fill="hold"/>
                                        <p:tgtEl>
                                          <p:spTgt spid="21506"/>
                                        </p:tgtEl>
                                        <p:attrNameLst>
                                          <p:attrName>ppt_x</p:attrName>
                                        </p:attrNameLst>
                                      </p:cBhvr>
                                      <p:tavLst>
                                        <p:tav tm="0">
                                          <p:val>
                                            <p:strVal val="#ppt_x+0.4"/>
                                          </p:val>
                                        </p:tav>
                                        <p:tav tm="100000">
                                          <p:val>
                                            <p:strVal val="#ppt_x-0.05"/>
                                          </p:val>
                                        </p:tav>
                                      </p:tavLst>
                                    </p:anim>
                                    <p:anim calcmode="lin" valueType="num">
                                      <p:cBhvr>
                                        <p:cTn id="10" dur="800" decel="100000" fill="hold"/>
                                        <p:tgtEl>
                                          <p:spTgt spid="215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2.2"/>
</p:tagLst>
</file>

<file path=ppt/tags/tag10.xml><?xml version="1.0" encoding="utf-8"?>
<p:tagLst xmlns:a="http://schemas.openxmlformats.org/drawingml/2006/main" xmlns:r="http://schemas.openxmlformats.org/officeDocument/2006/relationships" xmlns:p="http://schemas.openxmlformats.org/presentationml/2006/main">
  <p:tag name="TIMING" val="|0.4|2.9|6.3|1.5|1.1|4.4|6.6"/>
</p:tagLst>
</file>

<file path=ppt/tags/tag11.xml><?xml version="1.0" encoding="utf-8"?>
<p:tagLst xmlns:a="http://schemas.openxmlformats.org/drawingml/2006/main" xmlns:r="http://schemas.openxmlformats.org/officeDocument/2006/relationships" xmlns:p="http://schemas.openxmlformats.org/presentationml/2006/main">
  <p:tag name="TIMING" val="|0|0.5|1.2|5|1.4|2.9"/>
</p:tagLst>
</file>

<file path=ppt/tags/tag12.xml><?xml version="1.0" encoding="utf-8"?>
<p:tagLst xmlns:a="http://schemas.openxmlformats.org/drawingml/2006/main" xmlns:r="http://schemas.openxmlformats.org/officeDocument/2006/relationships" xmlns:p="http://schemas.openxmlformats.org/presentationml/2006/main">
  <p:tag name="TIMING" val="|0.3|5.3"/>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14.xml><?xml version="1.0" encoding="utf-8"?>
<p:tagLst xmlns:a="http://schemas.openxmlformats.org/drawingml/2006/main" xmlns:r="http://schemas.openxmlformats.org/officeDocument/2006/relationships" xmlns:p="http://schemas.openxmlformats.org/presentationml/2006/main">
  <p:tag name="TIMING" val="|0|3.6|1.4|3.5|2|3.2|1.5|3"/>
</p:tagLst>
</file>

<file path=ppt/tags/tag2.xml><?xml version="1.0" encoding="utf-8"?>
<p:tagLst xmlns:a="http://schemas.openxmlformats.org/drawingml/2006/main" xmlns:r="http://schemas.openxmlformats.org/officeDocument/2006/relationships" xmlns:p="http://schemas.openxmlformats.org/presentationml/2006/main">
  <p:tag name="TIMING" val="|0.8|4.3"/>
</p:tagLst>
</file>

<file path=ppt/tags/tag3.xml><?xml version="1.0" encoding="utf-8"?>
<p:tagLst xmlns:a="http://schemas.openxmlformats.org/drawingml/2006/main" xmlns:r="http://schemas.openxmlformats.org/officeDocument/2006/relationships" xmlns:p="http://schemas.openxmlformats.org/presentationml/2006/main">
  <p:tag name="TIMING" val="|0.4|2.3|10.6|1.4"/>
</p:tagLst>
</file>

<file path=ppt/tags/tag4.xml><?xml version="1.0" encoding="utf-8"?>
<p:tagLst xmlns:a="http://schemas.openxmlformats.org/drawingml/2006/main" xmlns:r="http://schemas.openxmlformats.org/officeDocument/2006/relationships" xmlns:p="http://schemas.openxmlformats.org/presentationml/2006/main">
  <p:tag name="TIMING" val="|0.3|8.2|3.3"/>
</p:tagLst>
</file>

<file path=ppt/tags/tag5.xml><?xml version="1.0" encoding="utf-8"?>
<p:tagLst xmlns:a="http://schemas.openxmlformats.org/drawingml/2006/main" xmlns:r="http://schemas.openxmlformats.org/officeDocument/2006/relationships" xmlns:p="http://schemas.openxmlformats.org/presentationml/2006/main">
  <p:tag name="TIMING" val="|0|2.6"/>
</p:tagLst>
</file>

<file path=ppt/tags/tag6.xml><?xml version="1.0" encoding="utf-8"?>
<p:tagLst xmlns:a="http://schemas.openxmlformats.org/drawingml/2006/main" xmlns:r="http://schemas.openxmlformats.org/officeDocument/2006/relationships" xmlns:p="http://schemas.openxmlformats.org/presentationml/2006/main">
  <p:tag name="TIMING" val="|0|1.4"/>
</p:tagLst>
</file>

<file path=ppt/tags/tag7.xml><?xml version="1.0" encoding="utf-8"?>
<p:tagLst xmlns:a="http://schemas.openxmlformats.org/drawingml/2006/main" xmlns:r="http://schemas.openxmlformats.org/officeDocument/2006/relationships" xmlns:p="http://schemas.openxmlformats.org/presentationml/2006/main">
  <p:tag name="TIMING" val="|0.1|1.9|1.2|1.8"/>
</p:tagLst>
</file>

<file path=ppt/tags/tag8.xml><?xml version="1.0" encoding="utf-8"?>
<p:tagLst xmlns:a="http://schemas.openxmlformats.org/drawingml/2006/main" xmlns:r="http://schemas.openxmlformats.org/officeDocument/2006/relationships" xmlns:p="http://schemas.openxmlformats.org/presentationml/2006/main">
  <p:tag name="TIMING" val="|0|1.5|1.6|8.6"/>
</p:tagLst>
</file>

<file path=ppt/tags/tag9.xml><?xml version="1.0" encoding="utf-8"?>
<p:tagLst xmlns:a="http://schemas.openxmlformats.org/drawingml/2006/main" xmlns:r="http://schemas.openxmlformats.org/officeDocument/2006/relationships" xmlns:p="http://schemas.openxmlformats.org/presentationml/2006/main">
  <p:tag name="TIMING" val="|0|1.2"/>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839</Words>
  <Application>Microsoft Office PowerPoint</Application>
  <PresentationFormat>Pokaz na ekranie (4:3)</PresentationFormat>
  <Paragraphs>77</Paragraphs>
  <Slides>14</Slides>
  <Notes>0</Notes>
  <HiddenSlides>0</HiddenSlides>
  <MMClips>1</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user</dc:creator>
  <cp:lastModifiedBy>user</cp:lastModifiedBy>
  <cp:revision>4</cp:revision>
  <dcterms:created xsi:type="dcterms:W3CDTF">2017-04-23T19:24:20Z</dcterms:created>
  <dcterms:modified xsi:type="dcterms:W3CDTF">2017-04-24T19:41:13Z</dcterms:modified>
</cp:coreProperties>
</file>