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4.414079550275006E-2"/>
                  <c:y val="0.1724641272497500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570484308440557"/>
                  <c:y val="0.1966417793856238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Arkusz1!$A$2:$A$4</c:f>
              <c:strCache>
                <c:ptCount val="3"/>
                <c:pt idx="0">
                  <c:v>Hardwoods</c:v>
                </c:pt>
                <c:pt idx="1">
                  <c:v>Softwoods</c:v>
                </c:pt>
                <c:pt idx="2">
                  <c:v>Mixed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7</c:v>
                </c:pt>
                <c:pt idx="1">
                  <c:v>75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Arkusz1!$A$2:$A$8</c:f>
              <c:strCache>
                <c:ptCount val="7"/>
                <c:pt idx="0">
                  <c:v>Poland</c:v>
                </c:pt>
                <c:pt idx="1">
                  <c:v>Germany</c:v>
                </c:pt>
                <c:pt idx="2">
                  <c:v>Greece</c:v>
                </c:pt>
                <c:pt idx="3">
                  <c:v>Norway</c:v>
                </c:pt>
                <c:pt idx="4">
                  <c:v>Estonia</c:v>
                </c:pt>
                <c:pt idx="5">
                  <c:v>Ukraine</c:v>
                </c:pt>
                <c:pt idx="6">
                  <c:v>Czech Republic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312</c:v>
                </c:pt>
                <c:pt idx="1">
                  <c:v>357</c:v>
                </c:pt>
                <c:pt idx="2">
                  <c:v>131</c:v>
                </c:pt>
                <c:pt idx="3">
                  <c:v>385</c:v>
                </c:pt>
                <c:pt idx="4">
                  <c:v>45</c:v>
                </c:pt>
                <c:pt idx="5">
                  <c:v>603</c:v>
                </c:pt>
                <c:pt idx="6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95553760"/>
        <c:axId val="-1095557568"/>
      </c:barChart>
      <c:catAx>
        <c:axId val="-109555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095557568"/>
        <c:crosses val="autoZero"/>
        <c:auto val="1"/>
        <c:lblAlgn val="ctr"/>
        <c:lblOffset val="100"/>
        <c:noMultiLvlLbl val="0"/>
      </c:catAx>
      <c:valAx>
        <c:axId val="-109555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09555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Arkusz1!$A$2:$A$8</c:f>
              <c:strCache>
                <c:ptCount val="7"/>
                <c:pt idx="0">
                  <c:v>Poland</c:v>
                </c:pt>
                <c:pt idx="1">
                  <c:v>Germany</c:v>
                </c:pt>
                <c:pt idx="2">
                  <c:v>Greece</c:v>
                </c:pt>
                <c:pt idx="3">
                  <c:v>Norway</c:v>
                </c:pt>
                <c:pt idx="4">
                  <c:v>Estonia</c:v>
                </c:pt>
                <c:pt idx="5">
                  <c:v>Ukraine</c:v>
                </c:pt>
                <c:pt idx="6">
                  <c:v>Czech Republic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93.6</c:v>
                </c:pt>
                <c:pt idx="1">
                  <c:v>114.2</c:v>
                </c:pt>
                <c:pt idx="2">
                  <c:v>66.8</c:v>
                </c:pt>
                <c:pt idx="3">
                  <c:v>157.80000000000001</c:v>
                </c:pt>
                <c:pt idx="4">
                  <c:v>24.7</c:v>
                </c:pt>
                <c:pt idx="5">
                  <c:v>102.5</c:v>
                </c:pt>
                <c:pt idx="6">
                  <c:v>26.5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95559200"/>
        <c:axId val="-1095554848"/>
      </c:barChart>
      <c:catAx>
        <c:axId val="-109555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095554848"/>
        <c:crosses val="autoZero"/>
        <c:auto val="1"/>
        <c:lblAlgn val="ctr"/>
        <c:lblOffset val="100"/>
        <c:noMultiLvlLbl val="0"/>
      </c:catAx>
      <c:valAx>
        <c:axId val="-109555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09555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063D-7F8D-43BA-8AE2-559F8398E961}" type="datetimeFigureOut">
              <a:rPr lang="pl-PL" smtClean="0"/>
              <a:t>2016-04-22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1ABC-9605-429A-8C86-7BE6C180B2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2268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063D-7F8D-43BA-8AE2-559F8398E961}" type="datetimeFigureOut">
              <a:rPr lang="pl-PL" smtClean="0"/>
              <a:t>2016-04-22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1ABC-9605-429A-8C86-7BE6C180B2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169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063D-7F8D-43BA-8AE2-559F8398E961}" type="datetimeFigureOut">
              <a:rPr lang="pl-PL" smtClean="0"/>
              <a:t>2016-04-22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1ABC-9605-429A-8C86-7BE6C180B21A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0540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063D-7F8D-43BA-8AE2-559F8398E961}" type="datetimeFigureOut">
              <a:rPr lang="pl-PL" smtClean="0"/>
              <a:t>2016-04-22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1ABC-9605-429A-8C86-7BE6C180B2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3644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063D-7F8D-43BA-8AE2-559F8398E961}" type="datetimeFigureOut">
              <a:rPr lang="pl-PL" smtClean="0"/>
              <a:t>2016-04-22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1ABC-9605-429A-8C86-7BE6C180B21A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7228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063D-7F8D-43BA-8AE2-559F8398E961}" type="datetimeFigureOut">
              <a:rPr lang="pl-PL" smtClean="0"/>
              <a:t>2016-04-22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1ABC-9605-429A-8C86-7BE6C180B2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2924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063D-7F8D-43BA-8AE2-559F8398E961}" type="datetimeFigureOut">
              <a:rPr lang="pl-PL" smtClean="0"/>
              <a:t>2016-04-22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1ABC-9605-429A-8C86-7BE6C180B2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866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063D-7F8D-43BA-8AE2-559F8398E961}" type="datetimeFigureOut">
              <a:rPr lang="pl-PL" smtClean="0"/>
              <a:t>2016-04-22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1ABC-9605-429A-8C86-7BE6C180B2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4662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ytuł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wykresu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E4A6721-9C3C-4FA7-85B8-600AE14328A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1338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021C9A5-A2AF-4A41-A3D2-BDFA1DEEA52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6536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063D-7F8D-43BA-8AE2-559F8398E961}" type="datetimeFigureOut">
              <a:rPr lang="pl-PL" smtClean="0"/>
              <a:t>2016-04-22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1ABC-9605-429A-8C86-7BE6C180B2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535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063D-7F8D-43BA-8AE2-559F8398E961}" type="datetimeFigureOut">
              <a:rPr lang="pl-PL" smtClean="0"/>
              <a:t>2016-04-22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1ABC-9605-429A-8C86-7BE6C180B2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988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063D-7F8D-43BA-8AE2-559F8398E961}" type="datetimeFigureOut">
              <a:rPr lang="pl-PL" smtClean="0"/>
              <a:t>2016-04-22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1ABC-9605-429A-8C86-7BE6C180B2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653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063D-7F8D-43BA-8AE2-559F8398E961}" type="datetimeFigureOut">
              <a:rPr lang="pl-PL" smtClean="0"/>
              <a:t>2016-04-22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1ABC-9605-429A-8C86-7BE6C180B2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1615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063D-7F8D-43BA-8AE2-559F8398E961}" type="datetimeFigureOut">
              <a:rPr lang="pl-PL" smtClean="0"/>
              <a:t>2016-04-22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1ABC-9605-429A-8C86-7BE6C180B2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569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063D-7F8D-43BA-8AE2-559F8398E961}" type="datetimeFigureOut">
              <a:rPr lang="pl-PL" smtClean="0"/>
              <a:t>2016-04-22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1ABC-9605-429A-8C86-7BE6C180B2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395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063D-7F8D-43BA-8AE2-559F8398E961}" type="datetimeFigureOut">
              <a:rPr lang="pl-PL" smtClean="0"/>
              <a:t>2016-04-22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1ABC-9605-429A-8C86-7BE6C180B2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963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063D-7F8D-43BA-8AE2-559F8398E961}" type="datetimeFigureOut">
              <a:rPr lang="pl-PL" smtClean="0"/>
              <a:t>2016-04-22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1ABC-9605-429A-8C86-7BE6C180B2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302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0063D-7F8D-43BA-8AE2-559F8398E961}" type="datetimeFigureOut">
              <a:rPr lang="pl-PL" smtClean="0"/>
              <a:t>2016-04-22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3F1ABC-9605-429A-8C86-7BE6C180B2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028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1464" y="2132857"/>
            <a:ext cx="7772400" cy="1470025"/>
          </a:xfrm>
        </p:spPr>
        <p:txBody>
          <a:bodyPr anchor="ctr"/>
          <a:lstStyle/>
          <a:p>
            <a:r>
              <a:rPr lang="pl-PL" altLang="pl-PL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Forest</a:t>
            </a:r>
            <a:r>
              <a:rPr lang="pl-PL" altLang="pl-P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in Poland and </a:t>
            </a:r>
            <a:r>
              <a:rPr lang="pl-PL" altLang="pl-P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Europe</a:t>
            </a:r>
            <a:endParaRPr lang="pl-PL" altLang="pl-PL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17304" y="3597009"/>
            <a:ext cx="6400800" cy="1752600"/>
          </a:xfrm>
        </p:spPr>
        <p:txBody>
          <a:bodyPr/>
          <a:lstStyle/>
          <a:p>
            <a:r>
              <a:rPr lang="pl-PL" altLang="pl-PL" sz="3200" dirty="0" err="1"/>
              <a:t>Characteristic</a:t>
            </a:r>
            <a:r>
              <a:rPr lang="pl-PL" altLang="pl-PL" sz="3200" dirty="0"/>
              <a:t> and management</a:t>
            </a:r>
          </a:p>
        </p:txBody>
      </p:sp>
    </p:spTree>
    <p:extLst>
      <p:ext uri="{BB962C8B-B14F-4D97-AF65-F5344CB8AC3E}">
        <p14:creationId xmlns:p14="http://schemas.microsoft.com/office/powerpoint/2010/main" val="260828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490" y="668040"/>
            <a:ext cx="7560839" cy="1320800"/>
          </a:xfrm>
        </p:spPr>
        <p:txBody>
          <a:bodyPr/>
          <a:lstStyle/>
          <a:p>
            <a:r>
              <a:rPr lang="pl-PL" altLang="pl-PL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Occurrence</a:t>
            </a:r>
            <a:r>
              <a:rPr lang="pl-PL" altLang="pl-PL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of Wild </a:t>
            </a:r>
            <a:r>
              <a:rPr lang="pl-PL" altLang="pl-PL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Cat</a:t>
            </a:r>
            <a:r>
              <a:rPr lang="pl-PL" altLang="pl-PL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pl-PL" altLang="pl-PL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in </a:t>
            </a:r>
            <a:r>
              <a:rPr lang="pl-PL" altLang="pl-PL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Europe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992314" y="5734050"/>
            <a:ext cx="6263927" cy="8255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dirty="0"/>
              <a:t>Wild </a:t>
            </a:r>
            <a:r>
              <a:rPr lang="pl-PL" altLang="pl-PL" dirty="0" err="1"/>
              <a:t>Cat</a:t>
            </a:r>
            <a:r>
              <a:rPr lang="pl-PL" altLang="pl-PL" dirty="0"/>
              <a:t> </a:t>
            </a:r>
            <a:r>
              <a:rPr lang="pl-PL" altLang="pl-PL" dirty="0" err="1"/>
              <a:t>lives</a:t>
            </a:r>
            <a:r>
              <a:rPr lang="pl-PL" altLang="pl-PL" dirty="0"/>
              <a:t> </a:t>
            </a:r>
            <a:r>
              <a:rPr lang="pl-PL" altLang="pl-PL" dirty="0" err="1"/>
              <a:t>almost</a:t>
            </a:r>
            <a:r>
              <a:rPr lang="pl-PL" altLang="pl-PL" dirty="0"/>
              <a:t> in </a:t>
            </a:r>
            <a:r>
              <a:rPr lang="pl-PL" altLang="pl-PL" dirty="0" err="1"/>
              <a:t>all</a:t>
            </a:r>
            <a:r>
              <a:rPr lang="pl-PL" altLang="pl-PL" dirty="0"/>
              <a:t> Europe </a:t>
            </a:r>
            <a:r>
              <a:rPr lang="pl-PL" altLang="pl-PL" dirty="0" err="1"/>
              <a:t>excepting</a:t>
            </a:r>
            <a:r>
              <a:rPr lang="pl-PL" altLang="pl-PL" dirty="0"/>
              <a:t> </a:t>
            </a:r>
            <a:r>
              <a:rPr lang="pl-PL" altLang="pl-PL" dirty="0" err="1"/>
              <a:t>Latvia</a:t>
            </a:r>
            <a:r>
              <a:rPr lang="pl-PL" altLang="pl-PL" dirty="0"/>
              <a:t>, </a:t>
            </a:r>
            <a:r>
              <a:rPr lang="pl-PL" altLang="pl-PL" dirty="0" err="1"/>
              <a:t>Lithuania</a:t>
            </a:r>
            <a:r>
              <a:rPr lang="pl-PL" altLang="pl-PL" dirty="0"/>
              <a:t> and Estonia. </a:t>
            </a:r>
            <a:r>
              <a:rPr lang="pl-PL" altLang="pl-PL" dirty="0" err="1"/>
              <a:t>You</a:t>
            </a:r>
            <a:r>
              <a:rPr lang="pl-PL" altLang="pl-PL" dirty="0"/>
              <a:t> </a:t>
            </a:r>
            <a:r>
              <a:rPr lang="pl-PL" altLang="pl-PL" dirty="0" err="1"/>
              <a:t>can’t</a:t>
            </a:r>
            <a:r>
              <a:rPr lang="pl-PL" altLang="pl-PL" dirty="0"/>
              <a:t> </a:t>
            </a:r>
            <a:r>
              <a:rPr lang="pl-PL" altLang="pl-PL" dirty="0" err="1"/>
              <a:t>also</a:t>
            </a:r>
            <a:r>
              <a:rPr lang="pl-PL" altLang="pl-PL" dirty="0"/>
              <a:t> </a:t>
            </a:r>
            <a:r>
              <a:rPr lang="pl-PL" altLang="pl-PL" dirty="0" err="1"/>
              <a:t>see</a:t>
            </a:r>
            <a:r>
              <a:rPr lang="pl-PL" altLang="pl-PL" dirty="0"/>
              <a:t> Wild </a:t>
            </a:r>
            <a:r>
              <a:rPr lang="pl-PL" altLang="pl-PL" dirty="0" err="1"/>
              <a:t>Cat</a:t>
            </a:r>
            <a:r>
              <a:rPr lang="pl-PL" altLang="pl-PL" dirty="0"/>
              <a:t> in the Scandinavian </a:t>
            </a:r>
            <a:r>
              <a:rPr lang="pl-PL" altLang="pl-PL" dirty="0" err="1"/>
              <a:t>Peninsula</a:t>
            </a:r>
            <a:r>
              <a:rPr lang="pl-PL" altLang="pl-PL" dirty="0"/>
              <a:t>.</a:t>
            </a:r>
          </a:p>
          <a:p>
            <a:pPr>
              <a:lnSpc>
                <a:spcPct val="80000"/>
              </a:lnSpc>
            </a:pPr>
            <a:endParaRPr lang="pl-PL" altLang="pl-PL" sz="2000" dirty="0"/>
          </a:p>
        </p:txBody>
      </p:sp>
      <p:pic>
        <p:nvPicPr>
          <p:cNvPr id="55300" name="Picture 4" descr="¬bi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30"/>
          <a:stretch/>
        </p:blipFill>
        <p:spPr bwMode="auto">
          <a:xfrm>
            <a:off x="4583832" y="1412776"/>
            <a:ext cx="4176464" cy="403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3" t="3536" r="10579"/>
          <a:stretch/>
        </p:blipFill>
        <p:spPr>
          <a:xfrm>
            <a:off x="2063552" y="2557945"/>
            <a:ext cx="2448272" cy="2261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68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7" y="609600"/>
            <a:ext cx="7274769" cy="1320800"/>
          </a:xfrm>
        </p:spPr>
        <p:txBody>
          <a:bodyPr>
            <a:normAutofit/>
          </a:bodyPr>
          <a:lstStyle/>
          <a:p>
            <a:r>
              <a:rPr lang="pl-PL" altLang="pl-PL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Occurrence</a:t>
            </a:r>
            <a:r>
              <a:rPr lang="pl-PL" altLang="pl-PL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of </a:t>
            </a:r>
            <a:r>
              <a:rPr lang="pl-PL" altLang="pl-PL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Larch</a:t>
            </a:r>
            <a:r>
              <a:rPr lang="pl-PL" altLang="pl-PL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in Europe</a:t>
            </a:r>
          </a:p>
        </p:txBody>
      </p:sp>
      <p:sp>
        <p:nvSpPr>
          <p:cNvPr id="18440" name="Rectangle 8"/>
          <p:cNvSpPr>
            <a:spLocks noGrp="1" noChangeArrowheads="1"/>
          </p:cNvSpPr>
          <p:nvPr>
            <p:ph idx="1"/>
          </p:nvPr>
        </p:nvSpPr>
        <p:spPr>
          <a:xfrm>
            <a:off x="1524001" y="5805488"/>
            <a:ext cx="8748712" cy="792162"/>
          </a:xfrm>
        </p:spPr>
        <p:txBody>
          <a:bodyPr/>
          <a:lstStyle/>
          <a:p>
            <a:pPr algn="ctr">
              <a:buFontTx/>
              <a:buNone/>
            </a:pPr>
            <a:r>
              <a:rPr lang="pl-PL" altLang="pl-PL" sz="2000" dirty="0" err="1"/>
              <a:t>Larch</a:t>
            </a:r>
            <a:r>
              <a:rPr lang="pl-PL" altLang="pl-PL" sz="2000" dirty="0"/>
              <a:t> </a:t>
            </a:r>
            <a:r>
              <a:rPr lang="pl-PL" altLang="pl-PL" sz="2000" dirty="0" err="1"/>
              <a:t>mainly</a:t>
            </a:r>
            <a:r>
              <a:rPr lang="pl-PL" altLang="pl-PL" sz="2000" dirty="0"/>
              <a:t> </a:t>
            </a:r>
            <a:r>
              <a:rPr lang="pl-PL" altLang="pl-PL" sz="2000" dirty="0" err="1"/>
              <a:t>occurences</a:t>
            </a:r>
            <a:r>
              <a:rPr lang="pl-PL" altLang="pl-PL" sz="2000" dirty="0"/>
              <a:t> in </a:t>
            </a:r>
            <a:r>
              <a:rPr lang="pl-PL" altLang="pl-PL" sz="2000" dirty="0" err="1"/>
              <a:t>Alps</a:t>
            </a:r>
            <a:r>
              <a:rPr lang="pl-PL" altLang="pl-PL" sz="2000" dirty="0"/>
              <a:t> and </a:t>
            </a:r>
            <a:r>
              <a:rPr lang="pl-PL" altLang="pl-PL" sz="2000" dirty="0" err="1"/>
              <a:t>Carpathians</a:t>
            </a:r>
            <a:r>
              <a:rPr lang="pl-PL" altLang="pl-PL" sz="2000" dirty="0"/>
              <a:t>.</a:t>
            </a:r>
          </a:p>
          <a:p>
            <a:pPr algn="ctr">
              <a:buFontTx/>
              <a:buNone/>
            </a:pPr>
            <a:endParaRPr lang="pl-PL" altLang="pl-PL" sz="2400" dirty="0"/>
          </a:p>
        </p:txBody>
      </p:sp>
      <p:pic>
        <p:nvPicPr>
          <p:cNvPr id="18442" name="Picture 10" descr="modrz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909" y="1412776"/>
            <a:ext cx="5726148" cy="403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11" y="2550556"/>
            <a:ext cx="2343150" cy="1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0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5" y="609600"/>
            <a:ext cx="7416824" cy="1320800"/>
          </a:xfrm>
        </p:spPr>
        <p:txBody>
          <a:bodyPr>
            <a:normAutofit/>
          </a:bodyPr>
          <a:lstStyle/>
          <a:p>
            <a:r>
              <a:rPr lang="pl-PL" altLang="pl-PL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Occurence</a:t>
            </a:r>
            <a:r>
              <a:rPr lang="pl-PL" altLang="pl-PL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of </a:t>
            </a:r>
            <a:r>
              <a:rPr lang="pl-PL" altLang="pl-PL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Pine</a:t>
            </a:r>
            <a:r>
              <a:rPr lang="pl-PL" altLang="pl-PL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pl-PL" altLang="pl-PL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in Europe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130413" y="5491051"/>
            <a:ext cx="6839991" cy="1009551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pl-PL" altLang="pl-PL" sz="2000" dirty="0" err="1"/>
              <a:t>Pine</a:t>
            </a:r>
            <a:r>
              <a:rPr lang="pl-PL" altLang="pl-PL" sz="2000" dirty="0"/>
              <a:t> </a:t>
            </a:r>
            <a:r>
              <a:rPr lang="pl-PL" altLang="pl-PL" sz="2000" dirty="0" err="1"/>
              <a:t>occurences</a:t>
            </a:r>
            <a:r>
              <a:rPr lang="pl-PL" altLang="pl-PL" sz="2000" dirty="0"/>
              <a:t> in the Middle Europe. </a:t>
            </a:r>
            <a:r>
              <a:rPr lang="pl-PL" altLang="pl-PL" sz="2000" dirty="0" err="1"/>
              <a:t>You</a:t>
            </a:r>
            <a:r>
              <a:rPr lang="pl-PL" altLang="pl-PL" sz="2000" dirty="0"/>
              <a:t> </a:t>
            </a:r>
            <a:r>
              <a:rPr lang="pl-PL" altLang="pl-PL" sz="2000" dirty="0" err="1"/>
              <a:t>can</a:t>
            </a:r>
            <a:r>
              <a:rPr lang="pl-PL" altLang="pl-PL" sz="2000" dirty="0"/>
              <a:t> </a:t>
            </a:r>
            <a:r>
              <a:rPr lang="pl-PL" altLang="pl-PL" sz="2000" dirty="0" err="1"/>
              <a:t>also</a:t>
            </a:r>
            <a:r>
              <a:rPr lang="pl-PL" altLang="pl-PL" sz="2000" dirty="0"/>
              <a:t> </a:t>
            </a:r>
            <a:r>
              <a:rPr lang="pl-PL" altLang="pl-PL" sz="2000" dirty="0" err="1"/>
              <a:t>see</a:t>
            </a:r>
            <a:r>
              <a:rPr lang="pl-PL" altLang="pl-PL" sz="2000" dirty="0"/>
              <a:t> </a:t>
            </a:r>
            <a:r>
              <a:rPr lang="pl-PL" altLang="pl-PL" sz="2000" dirty="0" err="1"/>
              <a:t>it</a:t>
            </a:r>
            <a:r>
              <a:rPr lang="pl-PL" altLang="pl-PL" sz="2000" dirty="0"/>
              <a:t> in the Scandinavian </a:t>
            </a:r>
            <a:r>
              <a:rPr lang="pl-PL" altLang="pl-PL" sz="2000" dirty="0" err="1"/>
              <a:t>Peninsula</a:t>
            </a:r>
            <a:r>
              <a:rPr lang="pl-PL" altLang="pl-PL" sz="2000" dirty="0"/>
              <a:t>.</a:t>
            </a:r>
          </a:p>
        </p:txBody>
      </p:sp>
      <p:pic>
        <p:nvPicPr>
          <p:cNvPr id="31748" name="Picture 4" descr="świe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1628800"/>
            <a:ext cx="4824536" cy="33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poradnikogrodniczy.pl/pliki/plikiporady/swierk-pospolity-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19" y="2661425"/>
            <a:ext cx="2463594" cy="1847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77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513" y="609600"/>
            <a:ext cx="7848871" cy="1320800"/>
          </a:xfrm>
        </p:spPr>
        <p:txBody>
          <a:bodyPr/>
          <a:lstStyle/>
          <a:p>
            <a:r>
              <a:rPr lang="pl-PL" altLang="pl-PL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Occurence</a:t>
            </a:r>
            <a:r>
              <a:rPr lang="pl-PL" altLang="pl-PL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of </a:t>
            </a:r>
            <a:r>
              <a:rPr lang="pl-PL" altLang="pl-PL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Sessile</a:t>
            </a:r>
            <a:r>
              <a:rPr lang="pl-PL" altLang="pl-PL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pl-PL" altLang="pl-PL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Oak</a:t>
            </a:r>
            <a:r>
              <a:rPr lang="pl-PL" altLang="pl-PL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in Europe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5876925"/>
            <a:ext cx="6851104" cy="6477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pl-PL" altLang="pl-PL" dirty="0" err="1"/>
              <a:t>Sessile</a:t>
            </a:r>
            <a:r>
              <a:rPr lang="pl-PL" altLang="pl-PL" dirty="0"/>
              <a:t> </a:t>
            </a:r>
            <a:r>
              <a:rPr lang="pl-PL" altLang="pl-PL" dirty="0" err="1"/>
              <a:t>Oak</a:t>
            </a:r>
            <a:r>
              <a:rPr lang="pl-PL" altLang="pl-PL" dirty="0"/>
              <a:t> </a:t>
            </a:r>
            <a:r>
              <a:rPr lang="pl-PL" altLang="pl-PL" dirty="0" err="1"/>
              <a:t>grows</a:t>
            </a:r>
            <a:r>
              <a:rPr lang="pl-PL" altLang="pl-PL" dirty="0"/>
              <a:t> </a:t>
            </a:r>
            <a:r>
              <a:rPr lang="pl-PL" altLang="pl-PL" dirty="0" err="1"/>
              <a:t>almost</a:t>
            </a:r>
            <a:r>
              <a:rPr lang="pl-PL" altLang="pl-PL" dirty="0"/>
              <a:t> in </a:t>
            </a:r>
            <a:r>
              <a:rPr lang="pl-PL" altLang="pl-PL" dirty="0" err="1"/>
              <a:t>all</a:t>
            </a:r>
            <a:r>
              <a:rPr lang="pl-PL" altLang="pl-PL" dirty="0"/>
              <a:t> Europe </a:t>
            </a:r>
            <a:r>
              <a:rPr lang="pl-PL" altLang="pl-PL" dirty="0" err="1" smtClean="0"/>
              <a:t>excepting</a:t>
            </a:r>
            <a:r>
              <a:rPr lang="pl-PL" altLang="pl-PL" dirty="0" smtClean="0"/>
              <a:t> the </a:t>
            </a:r>
            <a:r>
              <a:rPr lang="pl-PL" altLang="pl-PL" dirty="0"/>
              <a:t>east part of </a:t>
            </a:r>
            <a:r>
              <a:rPr lang="pl-PL" altLang="pl-PL" dirty="0" err="1"/>
              <a:t>it</a:t>
            </a:r>
            <a:r>
              <a:rPr lang="pl-PL" altLang="pl-PL" dirty="0"/>
              <a:t>. </a:t>
            </a:r>
            <a:r>
              <a:rPr lang="pl-PL" altLang="pl-PL" dirty="0" err="1"/>
              <a:t>You</a:t>
            </a:r>
            <a:r>
              <a:rPr lang="pl-PL" altLang="pl-PL" dirty="0"/>
              <a:t> </a:t>
            </a:r>
            <a:r>
              <a:rPr lang="pl-PL" altLang="pl-PL" dirty="0" err="1"/>
              <a:t>can’t</a:t>
            </a:r>
            <a:r>
              <a:rPr lang="pl-PL" altLang="pl-PL" dirty="0"/>
              <a:t> </a:t>
            </a:r>
            <a:r>
              <a:rPr lang="pl-PL" altLang="pl-PL" dirty="0" err="1"/>
              <a:t>see</a:t>
            </a:r>
            <a:r>
              <a:rPr lang="pl-PL" altLang="pl-PL" dirty="0"/>
              <a:t> </a:t>
            </a:r>
            <a:r>
              <a:rPr lang="pl-PL" altLang="pl-PL" dirty="0" err="1"/>
              <a:t>Sessile</a:t>
            </a:r>
            <a:r>
              <a:rPr lang="pl-PL" altLang="pl-PL" dirty="0"/>
              <a:t> </a:t>
            </a:r>
            <a:r>
              <a:rPr lang="pl-PL" altLang="pl-PL" dirty="0" err="1"/>
              <a:t>Oak</a:t>
            </a:r>
            <a:r>
              <a:rPr lang="pl-PL" altLang="pl-PL" dirty="0"/>
              <a:t> in the Scandinavian </a:t>
            </a:r>
            <a:r>
              <a:rPr lang="pl-PL" altLang="pl-PL" dirty="0" err="1"/>
              <a:t>Peninsula</a:t>
            </a:r>
            <a:r>
              <a:rPr lang="pl-PL" altLang="pl-PL" dirty="0"/>
              <a:t>.</a:t>
            </a:r>
          </a:p>
        </p:txBody>
      </p:sp>
      <p:pic>
        <p:nvPicPr>
          <p:cNvPr id="32772" name="Picture 4" descr="dąb bezszypułk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1556793"/>
            <a:ext cx="5616624" cy="398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5" t="7475" r="9872" b="7475"/>
          <a:stretch/>
        </p:blipFill>
        <p:spPr>
          <a:xfrm>
            <a:off x="1631768" y="2544556"/>
            <a:ext cx="2376000" cy="203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1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Bibliography</a:t>
            </a:r>
            <a:endParaRPr lang="pl-PL" altLang="pl-PL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altLang="pl-PL" sz="2400" dirty="0"/>
              <a:t>Wikipedia.com</a:t>
            </a:r>
          </a:p>
          <a:p>
            <a:r>
              <a:rPr lang="pl-PL" altLang="pl-PL" sz="2400" dirty="0"/>
              <a:t>ypef.com</a:t>
            </a:r>
          </a:p>
        </p:txBody>
      </p:sp>
    </p:spTree>
    <p:extLst>
      <p:ext uri="{BB962C8B-B14F-4D97-AF65-F5344CB8AC3E}">
        <p14:creationId xmlns:p14="http://schemas.microsoft.com/office/powerpoint/2010/main" val="326091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1341364"/>
            <a:ext cx="7139136" cy="5472013"/>
          </a:xfrm>
        </p:spPr>
        <p:txBody>
          <a:bodyPr>
            <a:normAutofit/>
          </a:bodyPr>
          <a:lstStyle/>
          <a:p>
            <a:r>
              <a:rPr lang="pl-PL" altLang="pl-P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Nadia Fatyga</a:t>
            </a:r>
            <a:br>
              <a:rPr lang="pl-PL" altLang="pl-P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pl-PL" altLang="pl-P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Patrycja Grabarczyk </a:t>
            </a:r>
            <a:br>
              <a:rPr lang="pl-PL" altLang="pl-P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pl-PL" altLang="pl-P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Mateusz </a:t>
            </a:r>
            <a:r>
              <a:rPr lang="pl-PL" altLang="pl-PL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Roszkowiak</a:t>
            </a:r>
            <a:r>
              <a:rPr lang="pl-PL" altLang="pl-P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pl-PL" altLang="pl-P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pl-PL" altLang="pl-P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pl-PL" altLang="pl-P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pl-PL" altLang="pl-PL" sz="2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Gimnazjum </a:t>
            </a:r>
            <a:r>
              <a:rPr lang="pl-PL" altLang="pl-PL" sz="2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im. </a:t>
            </a:r>
            <a:r>
              <a:rPr lang="pl-PL" altLang="pl-PL" sz="2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Adama Borysa w </a:t>
            </a:r>
            <a:r>
              <a:rPr lang="pl-PL" altLang="pl-PL" sz="2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Witkowie</a:t>
            </a:r>
            <a:br>
              <a:rPr lang="pl-PL" altLang="pl-PL" sz="2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</a:br>
            <a:r>
              <a:rPr lang="pl-PL" altLang="pl-PL" sz="28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ul. Poznańska 47</a:t>
            </a:r>
            <a:br>
              <a:rPr lang="pl-PL" altLang="pl-PL" sz="28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</a:br>
            <a:r>
              <a:rPr lang="pl-PL" altLang="pl-PL" sz="28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62-230 Witkowo</a:t>
            </a:r>
            <a:br>
              <a:rPr lang="pl-PL" altLang="pl-PL" sz="28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</a:br>
            <a:r>
              <a:rPr lang="pl-PL" altLang="pl-PL" sz="2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/>
            </a:r>
            <a:br>
              <a:rPr lang="pl-PL" altLang="pl-PL" sz="2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</a:br>
            <a:r>
              <a:rPr lang="pl-PL" altLang="pl-PL" sz="2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Klasa 2B</a:t>
            </a:r>
          </a:p>
        </p:txBody>
      </p:sp>
    </p:spTree>
    <p:extLst>
      <p:ext uri="{BB962C8B-B14F-4D97-AF65-F5344CB8AC3E}">
        <p14:creationId xmlns:p14="http://schemas.microsoft.com/office/powerpoint/2010/main" val="32704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Forest</a:t>
            </a:r>
            <a:r>
              <a:rPr lang="pl-PL" altLang="pl-PL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pl-PL" altLang="pl-PL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area</a:t>
            </a:r>
            <a:r>
              <a:rPr lang="pl-PL" altLang="pl-PL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in % of land </a:t>
            </a:r>
            <a:r>
              <a:rPr lang="pl-PL" altLang="pl-PL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area</a:t>
            </a:r>
            <a:endParaRPr lang="pl-PL" altLang="pl-PL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081" name="Picture 9" descr="Map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42" y="1700809"/>
            <a:ext cx="667389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1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pl-PL" altLang="pl-PL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Climate</a:t>
            </a:r>
            <a:r>
              <a:rPr lang="pl-PL" altLang="pl-PL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pl-PL" altLang="pl-PL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Zones</a:t>
            </a:r>
            <a:endParaRPr lang="pl-PL" altLang="pl-PL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1981201" y="1600201"/>
            <a:ext cx="3898776" cy="2187575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pl-PL" altLang="pl-PL" dirty="0"/>
              <a:t>1. In Scandinavian </a:t>
            </a:r>
            <a:r>
              <a:rPr lang="pl-PL" altLang="pl-PL" dirty="0" err="1"/>
              <a:t>Countries</a:t>
            </a:r>
            <a:r>
              <a:rPr lang="pl-PL" altLang="pl-PL" dirty="0"/>
              <a:t> :</a:t>
            </a:r>
          </a:p>
          <a:p>
            <a:pPr marL="457200" indent="-457200"/>
            <a:r>
              <a:rPr lang="pl-PL" altLang="pl-PL" dirty="0" err="1"/>
              <a:t>Cool</a:t>
            </a:r>
            <a:r>
              <a:rPr lang="pl-PL" altLang="pl-PL" dirty="0"/>
              <a:t> Continental </a:t>
            </a:r>
            <a:r>
              <a:rPr lang="pl-PL" altLang="pl-PL" dirty="0" err="1"/>
              <a:t>Climate</a:t>
            </a:r>
            <a:endParaRPr lang="pl-PL" altLang="pl-PL" dirty="0"/>
          </a:p>
          <a:p>
            <a:pPr marL="457200" indent="-457200"/>
            <a:r>
              <a:rPr lang="pl-PL" altLang="pl-PL" dirty="0" err="1"/>
              <a:t>Temperate</a:t>
            </a:r>
            <a:r>
              <a:rPr lang="pl-PL" altLang="pl-PL" dirty="0"/>
              <a:t> Continental </a:t>
            </a:r>
            <a:r>
              <a:rPr lang="pl-PL" altLang="pl-PL" dirty="0" err="1"/>
              <a:t>Climate</a:t>
            </a:r>
            <a:endParaRPr lang="pl-PL" altLang="pl-PL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6173788" y="1600201"/>
            <a:ext cx="4037012" cy="2187575"/>
          </a:xfrm>
        </p:spPr>
        <p:txBody>
          <a:bodyPr/>
          <a:lstStyle/>
          <a:p>
            <a:pPr marL="457200" indent="-457200">
              <a:buNone/>
            </a:pPr>
            <a:r>
              <a:rPr lang="pl-PL" altLang="pl-PL" dirty="0"/>
              <a:t>2. In Central– Western </a:t>
            </a:r>
            <a:r>
              <a:rPr lang="pl-PL" altLang="pl-PL" dirty="0" err="1"/>
              <a:t>Countries</a:t>
            </a:r>
            <a:r>
              <a:rPr lang="pl-PL" altLang="pl-PL" dirty="0"/>
              <a:t> :</a:t>
            </a:r>
          </a:p>
          <a:p>
            <a:pPr marL="457200" indent="-457200"/>
            <a:r>
              <a:rPr lang="pl-PL" altLang="pl-PL" dirty="0" err="1"/>
              <a:t>Temperate</a:t>
            </a:r>
            <a:r>
              <a:rPr lang="pl-PL" altLang="pl-PL" dirty="0"/>
              <a:t> </a:t>
            </a:r>
            <a:r>
              <a:rPr lang="pl-PL" altLang="pl-PL" dirty="0" err="1"/>
              <a:t>Oceanic</a:t>
            </a:r>
            <a:r>
              <a:rPr lang="pl-PL" altLang="pl-PL" dirty="0"/>
              <a:t> </a:t>
            </a:r>
            <a:r>
              <a:rPr lang="pl-PL" altLang="pl-PL" dirty="0" err="1"/>
              <a:t>Climate</a:t>
            </a:r>
            <a:endParaRPr lang="pl-PL" altLang="pl-PL" dirty="0"/>
          </a:p>
          <a:p>
            <a:pPr marL="457200" indent="-457200"/>
            <a:r>
              <a:rPr lang="pl-PL" altLang="pl-PL" dirty="0" err="1"/>
              <a:t>Temperate</a:t>
            </a:r>
            <a:r>
              <a:rPr lang="pl-PL" altLang="pl-PL" dirty="0"/>
              <a:t> Continental </a:t>
            </a:r>
            <a:r>
              <a:rPr lang="pl-PL" altLang="pl-PL" dirty="0" err="1"/>
              <a:t>Climate</a:t>
            </a:r>
            <a:endParaRPr lang="pl-PL" altLang="pl-PL" dirty="0"/>
          </a:p>
          <a:p>
            <a:pPr marL="457200" indent="-457200"/>
            <a:endParaRPr lang="pl-PL" altLang="pl-PL" sz="2000" dirty="0"/>
          </a:p>
          <a:p>
            <a:pPr marL="457200" indent="-457200"/>
            <a:endParaRPr lang="pl-PL" altLang="pl-PL" sz="2400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sz="quarter" idx="3"/>
          </p:nvPr>
        </p:nvSpPr>
        <p:spPr>
          <a:xfrm>
            <a:off x="1981201" y="3937001"/>
            <a:ext cx="4037013" cy="21891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pl-PL" altLang="pl-PL" dirty="0"/>
              <a:t>3. In Central – </a:t>
            </a:r>
            <a:r>
              <a:rPr lang="pl-PL" altLang="pl-PL" dirty="0" err="1"/>
              <a:t>Eastern</a:t>
            </a:r>
            <a:r>
              <a:rPr lang="pl-PL" altLang="pl-PL" dirty="0"/>
              <a:t> </a:t>
            </a:r>
            <a:r>
              <a:rPr lang="pl-PL" altLang="pl-PL" dirty="0" err="1"/>
              <a:t>Countries</a:t>
            </a:r>
            <a:r>
              <a:rPr lang="pl-PL" altLang="pl-PL" dirty="0"/>
              <a:t> :</a:t>
            </a:r>
          </a:p>
          <a:p>
            <a:r>
              <a:rPr lang="pl-PL" altLang="pl-PL" dirty="0" err="1"/>
              <a:t>Temperate</a:t>
            </a:r>
            <a:r>
              <a:rPr lang="pl-PL" altLang="pl-PL" dirty="0"/>
              <a:t> Continental </a:t>
            </a:r>
            <a:r>
              <a:rPr lang="pl-PL" altLang="pl-PL" dirty="0" err="1"/>
              <a:t>Climate</a:t>
            </a:r>
            <a:endParaRPr lang="pl-PL" altLang="pl-PL" dirty="0"/>
          </a:p>
          <a:p>
            <a:r>
              <a:rPr lang="pl-PL" altLang="pl-PL" dirty="0" err="1"/>
              <a:t>Warm</a:t>
            </a:r>
            <a:r>
              <a:rPr lang="pl-PL" altLang="pl-PL" dirty="0"/>
              <a:t> </a:t>
            </a:r>
            <a:r>
              <a:rPr lang="pl-PL" altLang="pl-PL" dirty="0" err="1"/>
              <a:t>continental</a:t>
            </a:r>
            <a:r>
              <a:rPr lang="pl-PL" altLang="pl-PL" dirty="0"/>
              <a:t> </a:t>
            </a:r>
            <a:r>
              <a:rPr lang="pl-PL" altLang="pl-PL" dirty="0" err="1"/>
              <a:t>climate</a:t>
            </a:r>
            <a:endParaRPr lang="pl-PL" altLang="pl-PL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sz="quarter" idx="4"/>
          </p:nvPr>
        </p:nvSpPr>
        <p:spPr>
          <a:xfrm>
            <a:off x="6173788" y="3937001"/>
            <a:ext cx="4037012" cy="2189163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pl-PL" altLang="pl-PL" dirty="0"/>
              <a:t>4. In </a:t>
            </a:r>
            <a:r>
              <a:rPr lang="pl-PL" altLang="pl-PL" dirty="0" err="1"/>
              <a:t>Mediterranean</a:t>
            </a:r>
            <a:r>
              <a:rPr lang="pl-PL" altLang="pl-PL" dirty="0"/>
              <a:t> </a:t>
            </a:r>
            <a:r>
              <a:rPr lang="pl-PL" altLang="pl-PL" dirty="0" err="1"/>
              <a:t>countries</a:t>
            </a:r>
            <a:r>
              <a:rPr lang="pl-PL" altLang="pl-PL" dirty="0"/>
              <a:t> : </a:t>
            </a:r>
          </a:p>
          <a:p>
            <a:pPr marL="457200" indent="-457200"/>
            <a:r>
              <a:rPr lang="pl-PL" altLang="pl-PL" dirty="0" err="1"/>
              <a:t>Cold</a:t>
            </a:r>
            <a:r>
              <a:rPr lang="pl-PL" altLang="pl-PL" dirty="0"/>
              <a:t> </a:t>
            </a:r>
            <a:r>
              <a:rPr lang="pl-PL" altLang="pl-PL" dirty="0" err="1"/>
              <a:t>semi-arid</a:t>
            </a:r>
            <a:r>
              <a:rPr lang="pl-PL" altLang="pl-PL" dirty="0"/>
              <a:t> </a:t>
            </a:r>
            <a:r>
              <a:rPr lang="pl-PL" altLang="pl-PL" dirty="0" err="1"/>
              <a:t>climate</a:t>
            </a:r>
            <a:endParaRPr lang="pl-PL" altLang="pl-PL" dirty="0"/>
          </a:p>
          <a:p>
            <a:pPr marL="457200" indent="-457200"/>
            <a:r>
              <a:rPr lang="pl-PL" altLang="pl-PL" dirty="0" err="1"/>
              <a:t>Warm</a:t>
            </a:r>
            <a:r>
              <a:rPr lang="pl-PL" altLang="pl-PL" dirty="0"/>
              <a:t> </a:t>
            </a:r>
            <a:r>
              <a:rPr lang="pl-PL" altLang="pl-PL" dirty="0" err="1"/>
              <a:t>mediterranean</a:t>
            </a:r>
            <a:r>
              <a:rPr lang="pl-PL" altLang="pl-PL" dirty="0"/>
              <a:t> </a:t>
            </a:r>
            <a:r>
              <a:rPr lang="pl-PL" altLang="pl-PL" dirty="0" err="1"/>
              <a:t>climate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86875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-9530"/>
            <a:ext cx="7344816" cy="686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31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Types</a:t>
            </a:r>
            <a:r>
              <a:rPr lang="pl-PL" altLang="pl-PL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of </a:t>
            </a:r>
            <a:r>
              <a:rPr lang="pl-PL" altLang="pl-PL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forests</a:t>
            </a:r>
            <a:r>
              <a:rPr lang="pl-PL" altLang="pl-PL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in Poland</a:t>
            </a:r>
            <a:endParaRPr lang="pl-PL" altLang="pl-PL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/>
          </p:nvPr>
        </p:nvGraphicFramePr>
        <p:xfrm>
          <a:off x="2133601" y="1628800"/>
          <a:ext cx="6348413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561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36000" rIns="91440" bIns="36000" rtlCol="0" anchor="t">
            <a:normAutofit/>
          </a:bodyPr>
          <a:lstStyle/>
          <a:p>
            <a:r>
              <a:rPr lang="pl-PL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Countries</a:t>
            </a:r>
            <a:r>
              <a:rPr lang="pl-PL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pl-PL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area</a:t>
            </a:r>
            <a:r>
              <a:rPr lang="pl-PL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in km</a:t>
            </a:r>
            <a:r>
              <a:rPr lang="pl-PL" b="1" baseline="300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endParaRPr lang="pl-PL" b="1" baseline="300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/>
          </p:nvPr>
        </p:nvGraphicFramePr>
        <p:xfrm>
          <a:off x="2133601" y="2160589"/>
          <a:ext cx="6348413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730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6698705" cy="1320800"/>
          </a:xfrm>
        </p:spPr>
        <p:txBody>
          <a:bodyPr/>
          <a:lstStyle/>
          <a:p>
            <a:r>
              <a:rPr lang="pl-PL" dirty="0" err="1" smtClean="0"/>
              <a:t>Forest</a:t>
            </a:r>
            <a:r>
              <a:rPr lang="pl-PL" dirty="0" smtClean="0"/>
              <a:t> </a:t>
            </a:r>
            <a:r>
              <a:rPr lang="pl-PL" dirty="0" err="1" smtClean="0"/>
              <a:t>area</a:t>
            </a:r>
            <a:r>
              <a:rPr lang="pl-PL" dirty="0" smtClean="0"/>
              <a:t> in km</a:t>
            </a:r>
            <a:r>
              <a:rPr lang="pl-PL" baseline="30000" dirty="0" smtClean="0"/>
              <a:t>2</a:t>
            </a:r>
            <a:r>
              <a:rPr lang="pl-PL" dirty="0" smtClean="0"/>
              <a:t> of </a:t>
            </a:r>
            <a:r>
              <a:rPr lang="pl-PL" dirty="0" err="1" smtClean="0"/>
              <a:t>countries</a:t>
            </a:r>
            <a:r>
              <a:rPr lang="pl-PL" dirty="0" smtClean="0"/>
              <a:t> </a:t>
            </a:r>
            <a:r>
              <a:rPr lang="pl-PL" dirty="0" err="1" smtClean="0"/>
              <a:t>area</a:t>
            </a: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/>
          </p:nvPr>
        </p:nvGraphicFramePr>
        <p:xfrm>
          <a:off x="2133601" y="2160589"/>
          <a:ext cx="6348413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025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xfrm>
            <a:off x="2137716" y="404664"/>
            <a:ext cx="6347713" cy="1320800"/>
          </a:xfrm>
        </p:spPr>
        <p:txBody>
          <a:bodyPr/>
          <a:lstStyle/>
          <a:p>
            <a:r>
              <a:rPr lang="pl-PL" altLang="pl-PL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Occurrence</a:t>
            </a:r>
            <a:r>
              <a:rPr lang="pl-PL" altLang="pl-PL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of </a:t>
            </a:r>
            <a:r>
              <a:rPr lang="pl-PL" altLang="pl-PL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White -</a:t>
            </a:r>
            <a:r>
              <a:rPr lang="pl-PL" altLang="pl-PL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Tailed</a:t>
            </a:r>
            <a:r>
              <a:rPr lang="pl-PL" altLang="pl-PL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pl-PL" altLang="pl-PL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Eagle</a:t>
            </a:r>
            <a:r>
              <a:rPr lang="pl-PL" altLang="pl-PL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in Europe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idx="1"/>
          </p:nvPr>
        </p:nvSpPr>
        <p:spPr>
          <a:xfrm>
            <a:off x="1992314" y="5734051"/>
            <a:ext cx="6335935" cy="1008063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pl-PL" altLang="pl-PL" dirty="0"/>
              <a:t>White-</a:t>
            </a:r>
            <a:r>
              <a:rPr lang="pl-PL" altLang="pl-PL" dirty="0" err="1"/>
              <a:t>Tailed</a:t>
            </a:r>
            <a:r>
              <a:rPr lang="pl-PL" altLang="pl-PL" dirty="0"/>
              <a:t> </a:t>
            </a:r>
            <a:r>
              <a:rPr lang="pl-PL" altLang="pl-PL" dirty="0" err="1"/>
              <a:t>Eagles</a:t>
            </a:r>
            <a:r>
              <a:rPr lang="pl-PL" altLang="pl-PL" dirty="0"/>
              <a:t> live in </a:t>
            </a:r>
            <a:r>
              <a:rPr lang="pl-PL" altLang="pl-PL" dirty="0" err="1"/>
              <a:t>Baltic</a:t>
            </a:r>
            <a:r>
              <a:rPr lang="pl-PL" altLang="pl-PL" dirty="0"/>
              <a:t> Sea </a:t>
            </a:r>
            <a:r>
              <a:rPr lang="pl-PL" altLang="pl-PL" dirty="0" err="1"/>
              <a:t>countries</a:t>
            </a:r>
            <a:r>
              <a:rPr lang="pl-PL" altLang="pl-PL" dirty="0"/>
              <a:t>, United </a:t>
            </a:r>
            <a:r>
              <a:rPr lang="pl-PL" altLang="pl-PL" dirty="0" err="1"/>
              <a:t>Kingdom</a:t>
            </a:r>
            <a:r>
              <a:rPr lang="pl-PL" altLang="pl-PL" dirty="0"/>
              <a:t> and Scandinavian </a:t>
            </a:r>
            <a:r>
              <a:rPr lang="pl-PL" altLang="pl-PL" dirty="0" err="1"/>
              <a:t>Peninsula</a:t>
            </a:r>
            <a:r>
              <a:rPr lang="pl-PL" altLang="pl-PL" dirty="0"/>
              <a:t>. The </a:t>
            </a:r>
            <a:r>
              <a:rPr lang="pl-PL" altLang="pl-PL" dirty="0" err="1"/>
              <a:t>biggest</a:t>
            </a:r>
            <a:r>
              <a:rPr lang="pl-PL" altLang="pl-PL" dirty="0"/>
              <a:t> part of </a:t>
            </a:r>
            <a:r>
              <a:rPr lang="pl-PL" altLang="pl-PL" dirty="0" err="1"/>
              <a:t>them</a:t>
            </a:r>
            <a:r>
              <a:rPr lang="pl-PL" altLang="pl-PL" dirty="0"/>
              <a:t> live in </a:t>
            </a:r>
            <a:r>
              <a:rPr lang="pl-PL" altLang="pl-PL" dirty="0" err="1"/>
              <a:t>Norway</a:t>
            </a:r>
            <a:r>
              <a:rPr lang="pl-PL" altLang="pl-PL" dirty="0"/>
              <a:t>, </a:t>
            </a:r>
            <a:r>
              <a:rPr lang="pl-PL" altLang="pl-PL" dirty="0" err="1"/>
              <a:t>secondary</a:t>
            </a:r>
            <a:r>
              <a:rPr lang="pl-PL" altLang="pl-PL" dirty="0"/>
              <a:t> in Poland.</a:t>
            </a:r>
          </a:p>
        </p:txBody>
      </p:sp>
      <p:pic>
        <p:nvPicPr>
          <p:cNvPr id="26633" name="Picture 9" descr="Orzeł Ma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938" y="1711295"/>
            <a:ext cx="4831327" cy="388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2750" r="3777" b="5001"/>
          <a:stretch/>
        </p:blipFill>
        <p:spPr>
          <a:xfrm>
            <a:off x="1743146" y="2348880"/>
            <a:ext cx="2340000" cy="2108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446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609600"/>
            <a:ext cx="7058745" cy="1320800"/>
          </a:xfrm>
        </p:spPr>
        <p:txBody>
          <a:bodyPr>
            <a:normAutofit/>
          </a:bodyPr>
          <a:lstStyle/>
          <a:p>
            <a:r>
              <a:rPr lang="pl-PL" altLang="pl-PL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Occurrence</a:t>
            </a:r>
            <a:r>
              <a:rPr lang="pl-PL" altLang="pl-PL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of </a:t>
            </a:r>
            <a:r>
              <a:rPr lang="pl-PL" altLang="pl-PL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Lynx</a:t>
            </a:r>
            <a:r>
              <a:rPr lang="pl-PL" altLang="pl-PL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in Europe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992314" y="5661025"/>
            <a:ext cx="6839991" cy="825500"/>
          </a:xfrm>
        </p:spPr>
        <p:txBody>
          <a:bodyPr>
            <a:normAutofit fontScale="92500"/>
          </a:bodyPr>
          <a:lstStyle/>
          <a:p>
            <a:pPr algn="ctr">
              <a:buFontTx/>
              <a:buNone/>
            </a:pPr>
            <a:r>
              <a:rPr lang="pl-PL" altLang="pl-PL" sz="2000" dirty="0" err="1"/>
              <a:t>Lynxes</a:t>
            </a:r>
            <a:r>
              <a:rPr lang="pl-PL" altLang="pl-PL" sz="2000" dirty="0"/>
              <a:t> live </a:t>
            </a:r>
            <a:r>
              <a:rPr lang="pl-PL" altLang="pl-PL" sz="2000" dirty="0" smtClean="0"/>
              <a:t>in the </a:t>
            </a:r>
            <a:r>
              <a:rPr lang="pl-PL" altLang="pl-PL" sz="2000" dirty="0"/>
              <a:t>east part of Europe, but the </a:t>
            </a:r>
            <a:r>
              <a:rPr lang="pl-PL" altLang="pl-PL" sz="2000" dirty="0" err="1"/>
              <a:t>biggest</a:t>
            </a:r>
            <a:r>
              <a:rPr lang="pl-PL" altLang="pl-PL" sz="2000" dirty="0"/>
              <a:t> part of </a:t>
            </a:r>
            <a:r>
              <a:rPr lang="pl-PL" altLang="pl-PL" sz="2000" dirty="0" err="1"/>
              <a:t>them</a:t>
            </a:r>
            <a:r>
              <a:rPr lang="pl-PL" altLang="pl-PL" sz="2000" dirty="0"/>
              <a:t> live in Scandinavian </a:t>
            </a:r>
            <a:r>
              <a:rPr lang="pl-PL" altLang="pl-PL" sz="2000" dirty="0" err="1"/>
              <a:t>Peninsula</a:t>
            </a:r>
            <a:r>
              <a:rPr lang="pl-PL" altLang="pl-PL" sz="2000" dirty="0"/>
              <a:t> </a:t>
            </a:r>
            <a:r>
              <a:rPr lang="pl-PL" altLang="pl-PL" sz="2000" dirty="0" err="1"/>
              <a:t>mostly</a:t>
            </a:r>
            <a:r>
              <a:rPr lang="pl-PL" altLang="pl-PL" sz="2000" dirty="0"/>
              <a:t> in </a:t>
            </a:r>
            <a:r>
              <a:rPr lang="pl-PL" altLang="pl-PL" sz="2000" dirty="0" err="1"/>
              <a:t>Finland</a:t>
            </a:r>
            <a:r>
              <a:rPr lang="pl-PL" altLang="pl-PL" sz="2000" dirty="0"/>
              <a:t>.</a:t>
            </a:r>
          </a:p>
        </p:txBody>
      </p:sp>
      <p:pic>
        <p:nvPicPr>
          <p:cNvPr id="54276" name="Picture 4" descr="ry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528" y="1412777"/>
            <a:ext cx="4176713" cy="413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537" y="2705670"/>
            <a:ext cx="2183991" cy="17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175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</TotalTime>
  <Words>251</Words>
  <Application>Microsoft Office PowerPoint</Application>
  <PresentationFormat>Panoramiczny</PresentationFormat>
  <Paragraphs>37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Faseta</vt:lpstr>
      <vt:lpstr>Forest in Poland and Europe</vt:lpstr>
      <vt:lpstr>Forest area in % of land area</vt:lpstr>
      <vt:lpstr>Climate Zones</vt:lpstr>
      <vt:lpstr>Prezentacja programu PowerPoint</vt:lpstr>
      <vt:lpstr>Types of forests in Poland</vt:lpstr>
      <vt:lpstr>Countries area in km2</vt:lpstr>
      <vt:lpstr>Forest area in km2 of countries area</vt:lpstr>
      <vt:lpstr>Occurrence of White -Tailed Eagle in Europe</vt:lpstr>
      <vt:lpstr>Occurrence of Lynx in Europe</vt:lpstr>
      <vt:lpstr>Occurrence of Wild Cat in Europe</vt:lpstr>
      <vt:lpstr>Occurrence of Larch in Europe</vt:lpstr>
      <vt:lpstr>Occurence of Pine in Europe</vt:lpstr>
      <vt:lpstr>Occurence of Sessile Oak in Europe</vt:lpstr>
      <vt:lpstr>Bibliography</vt:lpstr>
      <vt:lpstr>Nadia Fatyga Patrycja Grabarczyk  Mateusz Roszkowiak  Gimnazjum im. Adama Borysa w Witkowie ul. Poznańska 47 62-230 Witkowo  Klasa 2B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Forest in Poland and Europe</dc:title>
  <dc:creator>uzytkownik</dc:creator>
  <cp:lastModifiedBy>uzytkownik</cp:lastModifiedBy>
  <cp:revision>5</cp:revision>
  <dcterms:created xsi:type="dcterms:W3CDTF">2016-04-22T12:21:18Z</dcterms:created>
  <dcterms:modified xsi:type="dcterms:W3CDTF">2016-04-22T12:30:39Z</dcterms:modified>
</cp:coreProperties>
</file>