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Arkusz_programu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style val="18"/>
  <c:chart>
    <c:title>
      <c:tx>
        <c:rich>
          <a:bodyPr rot="0" vert="horz"/>
          <a:lstStyle/>
          <a:p>
            <a:pPr>
              <a:defRPr/>
            </a:pPr>
            <a:r>
              <a:rPr lang="en-US"/>
              <a:t>Forest Area</a:t>
            </a:r>
            <a:r>
              <a:rPr lang="pl-PL"/>
              <a:t> in Germany</a:t>
            </a:r>
            <a:endParaRPr lang="en-US"/>
          </a:p>
        </c:rich>
      </c:tx>
      <c:layout>
        <c:manualLayout>
          <c:xMode val="edge"/>
          <c:yMode val="edge"/>
          <c:x val="0.50824992709244687"/>
          <c:y val="4.2083121122843993E-3"/>
        </c:manualLayout>
      </c:layout>
    </c:title>
    <c:plotArea>
      <c:layout>
        <c:manualLayout>
          <c:layoutTarget val="inner"/>
          <c:xMode val="edge"/>
          <c:yMode val="edge"/>
          <c:x val="0"/>
          <c:y val="9.2072442715725594E-2"/>
          <c:w val="0.99913443857961792"/>
          <c:h val="0.82773285272751762"/>
        </c:manualLayout>
      </c:layout>
      <c:ofPieChart>
        <c:ofPieType val="pie"/>
        <c:varyColors val="1"/>
        <c:ser>
          <c:idx val="0"/>
          <c:order val="0"/>
          <c:tx>
            <c:strRef>
              <c:f>Arkusz1!$B$1</c:f>
              <c:strCache>
                <c:ptCount val="1"/>
                <c:pt idx="0">
                  <c:v>Forest Area</c:v>
                </c:pt>
              </c:strCache>
            </c:strRef>
          </c:tx>
          <c:explosion val="42"/>
          <c:dPt>
            <c:idx val="0"/>
            <c:explosion val="0"/>
          </c:dPt>
          <c:dPt>
            <c:idx val="1"/>
            <c:explosion val="0"/>
          </c:dPt>
          <c:dPt>
            <c:idx val="2"/>
            <c:explosion val="0"/>
          </c:dPt>
          <c:dPt>
            <c:idx val="3"/>
            <c:explosion val="0"/>
          </c:dPt>
          <c:dPt>
            <c:idx val="4"/>
            <c:explosion val="0"/>
          </c:dPt>
          <c:dLbls>
            <c:dLbl>
              <c:idx val="0"/>
              <c:layout>
                <c:manualLayout>
                  <c:x val="2.2599765002466615E-2"/>
                  <c:y val="0.13673484387122514"/>
                </c:manualLayout>
              </c:layout>
              <c:dLblPos val="bestFit"/>
              <c:showCatName val="1"/>
              <c:showPercent val="1"/>
              <c:extLst>
                <c:ext xmlns:c15="http://schemas.microsoft.com/office/drawing/2012/chart" uri="{CE6537A1-D6FC-4f65-9D91-7224C49458BB}">
                  <c15:layout/>
                </c:ext>
              </c:extLst>
            </c:dLbl>
            <c:dLbl>
              <c:idx val="1"/>
              <c:layout/>
              <c:dLblPos val="outEnd"/>
              <c:showCatName val="1"/>
              <c:showPercent val="1"/>
              <c:extLst>
                <c:ext xmlns:c15="http://schemas.microsoft.com/office/drawing/2012/chart" uri="{CE6537A1-D6FC-4f65-9D91-7224C49458BB}">
                  <c15:layout/>
                </c:ext>
              </c:extLst>
            </c:dLbl>
            <c:dLbl>
              <c:idx val="3"/>
              <c:layout/>
              <c:dLblPos val="outEnd"/>
              <c:showCatName val="1"/>
              <c:showPercent val="1"/>
              <c:extLst>
                <c:ext xmlns:c15="http://schemas.microsoft.com/office/drawing/2012/chart" uri="{CE6537A1-D6FC-4f65-9D91-7224C49458BB}">
                  <c15:layout/>
                </c:ext>
              </c:extLst>
            </c:dLbl>
            <c:dLbl>
              <c:idx val="4"/>
              <c:layout/>
              <c:tx>
                <c:rich>
                  <a:bodyPr/>
                  <a:lstStyle/>
                  <a:p>
                    <a:r>
                      <a:rPr lang="en-US" sz="1200"/>
                      <a:t>F</a:t>
                    </a:r>
                    <a:r>
                      <a:rPr lang="en-US"/>
                      <a:t>ederal Forests 4%</a:t>
                    </a:r>
                  </a:p>
                </c:rich>
              </c:tx>
              <c:showVal val="1"/>
              <c:extLst>
                <c:ext xmlns:c15="http://schemas.microsoft.com/office/drawing/2012/chart" uri="{CE6537A1-D6FC-4f65-9D91-7224C49458BB}">
                  <c15:layout/>
                </c:ext>
              </c:extLst>
            </c:dLbl>
            <c:dLbl>
              <c:idx val="5"/>
              <c:layout/>
              <c:tx>
                <c:rich>
                  <a:bodyPr rot="0" vert="horz"/>
                  <a:lstStyle/>
                  <a:p>
                    <a:pPr>
                      <a:defRPr sz="1200">
                        <a:solidFill>
                          <a:schemeClr val="tx1"/>
                        </a:solidFill>
                      </a:defRPr>
                    </a:pPr>
                    <a:r>
                      <a:rPr lang="en-US" sz="1200" baseline="0" dirty="0" smtClean="0">
                        <a:solidFill>
                          <a:schemeClr val="tx1"/>
                        </a:solidFill>
                      </a:rPr>
                      <a:t>S</a:t>
                    </a:r>
                    <a:r>
                      <a:rPr lang="en-US" baseline="0" dirty="0" smtClean="0">
                        <a:solidFill>
                          <a:schemeClr val="tx1"/>
                        </a:solidFill>
                      </a:rPr>
                      <a:t>tate Forests </a:t>
                    </a:r>
                    <a:r>
                      <a:rPr lang="en-US" b="0" cap="none" spc="0" baseline="0" dirty="0" smtClean="0">
                        <a:ln w="0"/>
                        <a:solidFill>
                          <a:schemeClr val="tx1"/>
                        </a:solidFill>
                        <a:effectLst>
                          <a:outerShdw blurRad="38100" dist="19050" dir="2700000" algn="tl" rotWithShape="0">
                            <a:schemeClr val="dk1">
                              <a:alpha val="40000"/>
                            </a:schemeClr>
                          </a:outerShdw>
                        </a:effectLst>
                      </a:rPr>
                      <a:t>32</a:t>
                    </a:r>
                    <a:r>
                      <a:rPr lang="en-US" baseline="0" dirty="0" smtClean="0">
                        <a:solidFill>
                          <a:schemeClr val="tx1"/>
                        </a:solidFill>
                      </a:rPr>
                      <a:t>%</a:t>
                    </a:r>
                  </a:p>
                </c:rich>
              </c:tx>
              <c:spPr/>
              <c:dLblPos val="outEnd"/>
              <c:showCatName val="1"/>
              <c:showPercent val="1"/>
              <c:extLst>
                <c:ext xmlns:c15="http://schemas.microsoft.com/office/drawing/2012/chart" uri="{CE6537A1-D6FC-4f65-9D91-7224C49458BB}">
                  <c15:layout/>
                </c:ext>
              </c:extLst>
            </c:dLbl>
            <c:delete val="1"/>
            <c:txPr>
              <a:bodyPr rot="0" vert="horz"/>
              <a:lstStyle/>
              <a:p>
                <a:pPr>
                  <a:defRPr sz="1200"/>
                </a:pPr>
                <a:endParaRPr lang="pl-PL"/>
              </a:p>
            </c:txPr>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Arkusz1!$A$2:$A$6</c:f>
              <c:strCache>
                <c:ptCount val="5"/>
                <c:pt idx="0">
                  <c:v>Private Forests</c:v>
                </c:pt>
                <c:pt idx="1">
                  <c:v>Corporate Forests</c:v>
                </c:pt>
                <c:pt idx="3">
                  <c:v>Landes Forests</c:v>
                </c:pt>
                <c:pt idx="4">
                  <c:v>Federal Forests</c:v>
                </c:pt>
              </c:strCache>
            </c:strRef>
          </c:cat>
          <c:val>
            <c:numRef>
              <c:f>Arkusz1!$B$2:$B$6</c:f>
              <c:numCache>
                <c:formatCode>0.00%</c:formatCode>
                <c:ptCount val="5"/>
                <c:pt idx="0">
                  <c:v>0.48000000000000026</c:v>
                </c:pt>
                <c:pt idx="1">
                  <c:v>0.19400000000000006</c:v>
                </c:pt>
                <c:pt idx="3" formatCode="0%">
                  <c:v>0.29000000000000026</c:v>
                </c:pt>
                <c:pt idx="4" formatCode="0%">
                  <c:v>3.5000000000000024E-2</c:v>
                </c:pt>
              </c:numCache>
            </c:numRef>
          </c:val>
        </c:ser>
        <c:gapWidth val="100"/>
        <c:secondPieSize val="75"/>
        <c:serLines/>
      </c:ofPieChart>
    </c:plotArea>
    <c:legend>
      <c:legendPos val="b"/>
      <c:legendEntry>
        <c:idx val="2"/>
        <c:delete val="1"/>
      </c:legendEntry>
      <c:layout/>
      <c:txPr>
        <a:bodyPr rot="0" vert="horz"/>
        <a:lstStyle/>
        <a:p>
          <a:pPr>
            <a:defRPr sz="1400"/>
          </a:pPr>
          <a:endParaRPr lang="pl-PL"/>
        </a:p>
      </c:txPr>
    </c:legend>
    <c:plotVisOnly val="1"/>
    <c:dispBlanksAs val="zero"/>
  </c:chart>
  <c:txPr>
    <a:bodyPr/>
    <a:lstStyle/>
    <a:p>
      <a:pPr>
        <a:defRPr sz="180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18"/>
  <c:chart>
    <c:title>
      <c:tx>
        <c:rich>
          <a:bodyPr rot="0" vert="horz"/>
          <a:lstStyle/>
          <a:p>
            <a:pPr>
              <a:defRPr/>
            </a:pPr>
            <a:r>
              <a:rPr lang="en-US"/>
              <a:t>Forest Area</a:t>
            </a:r>
            <a:r>
              <a:rPr lang="pl-PL"/>
              <a:t> in Poland</a:t>
            </a:r>
          </a:p>
        </c:rich>
      </c:tx>
      <c:layout>
        <c:manualLayout>
          <c:xMode val="edge"/>
          <c:yMode val="edge"/>
          <c:x val="2.6425925925925964E-2"/>
          <c:y val="3.3666496898275153E-2"/>
        </c:manualLayout>
      </c:layout>
    </c:title>
    <c:plotArea>
      <c:layout/>
      <c:ofPieChart>
        <c:ofPieType val="pie"/>
        <c:varyColors val="1"/>
        <c:ser>
          <c:idx val="0"/>
          <c:order val="0"/>
          <c:tx>
            <c:strRef>
              <c:f>Arkusz1!$B$1</c:f>
              <c:strCache>
                <c:ptCount val="1"/>
                <c:pt idx="0">
                  <c:v>Forest Area</c:v>
                </c:pt>
              </c:strCache>
            </c:strRef>
          </c:tx>
          <c:dPt>
            <c:idx val="10"/>
            <c:explosion val="13"/>
          </c:dPt>
          <c:dLbls>
            <c:dLbl>
              <c:idx val="0"/>
              <c:layout>
                <c:manualLayout>
                  <c:x val="2.8324584426946743E-3"/>
                  <c:y val="-1.6820113721342723E-2"/>
                </c:manualLayout>
              </c:layout>
              <c:tx>
                <c:rich>
                  <a:bodyPr/>
                  <a:lstStyle/>
                  <a:p>
                    <a:r>
                      <a:rPr lang="en-US" sz="1100" dirty="0" smtClean="0"/>
                      <a:t>P</a:t>
                    </a:r>
                    <a:r>
                      <a:rPr lang="en-US" dirty="0" smtClean="0"/>
                      <a:t>rivate Forests </a:t>
                    </a:r>
                    <a:r>
                      <a:rPr lang="pl-PL" dirty="0" smtClean="0"/>
                      <a:t>18%</a:t>
                    </a:r>
                    <a:endParaRPr lang="en-US" dirty="0" smtClean="0"/>
                  </a:p>
                </c:rich>
              </c:tx>
              <c:showVal val="1"/>
              <c:extLst>
                <c:ext xmlns:c15="http://schemas.microsoft.com/office/drawing/2012/chart" uri="{CE6537A1-D6FC-4f65-9D91-7224C49458BB}">
                  <c15:layout/>
                  <c15:dlblFieldTable/>
                  <c15:showDataLabelsRange val="0"/>
                </c:ext>
              </c:extLst>
            </c:dLbl>
            <c:dLbl>
              <c:idx val="1"/>
              <c:delete val="1"/>
            </c:dLbl>
            <c:dLbl>
              <c:idx val="2"/>
              <c:delete val="1"/>
            </c:dLbl>
            <c:dLbl>
              <c:idx val="3"/>
              <c:delete val="1"/>
            </c:dLbl>
            <c:dLbl>
              <c:idx val="4"/>
              <c:delete val="1"/>
            </c:dLbl>
            <c:dLbl>
              <c:idx val="5"/>
              <c:delete val="1"/>
            </c:dLbl>
            <c:dLbl>
              <c:idx val="6"/>
              <c:layout>
                <c:manualLayout>
                  <c:x val="-4.1557875917684076E-2"/>
                  <c:y val="-8.6959459366291597E-2"/>
                </c:manualLayout>
              </c:layout>
              <c:tx>
                <c:rich>
                  <a:bodyPr/>
                  <a:lstStyle/>
                  <a:p>
                    <a:r>
                      <a:rPr lang="en-US" sz="1100"/>
                      <a:t>S</a:t>
                    </a:r>
                    <a:r>
                      <a:rPr lang="en-US"/>
                      <a:t>tate Forests National Forest Holding</a:t>
                    </a:r>
                    <a:r>
                      <a:rPr lang="pl-PL"/>
                      <a:t> 78%</a:t>
                    </a:r>
                    <a:endParaRPr lang="en-US"/>
                  </a:p>
                </c:rich>
              </c:tx>
              <c:showVal val="1"/>
              <c:extLst>
                <c:ext xmlns:c15="http://schemas.microsoft.com/office/drawing/2012/chart" uri="{CE6537A1-D6FC-4f65-9D91-7224C49458BB}">
                  <c15:layout>
                    <c:manualLayout>
                      <c:w val="0.17700483091787442"/>
                      <c:h val="0.12614372866460846"/>
                    </c:manualLayout>
                  </c15:layout>
                  <c15:dlblFieldTable/>
                  <c15:showDataLabelsRange val="0"/>
                </c:ext>
              </c:extLst>
            </c:dLbl>
            <c:dLbl>
              <c:idx val="7"/>
              <c:layout>
                <c:manualLayout>
                  <c:x val="2.1498583057552579E-2"/>
                  <c:y val="1.4947816051062915E-2"/>
                </c:manualLayout>
              </c:layout>
              <c:tx>
                <c:rich>
                  <a:bodyPr/>
                  <a:lstStyle/>
                  <a:p>
                    <a:r>
                      <a:rPr lang="en-US" sz="1100" dirty="0" smtClean="0"/>
                      <a:t>N</a:t>
                    </a:r>
                    <a:r>
                      <a:rPr lang="en-US" dirty="0" smtClean="0"/>
                      <a:t>ational</a:t>
                    </a:r>
                    <a:r>
                      <a:rPr lang="en-US" baseline="0" dirty="0" smtClean="0"/>
                      <a:t> Parks 2%</a:t>
                    </a:r>
                  </a:p>
                </c:rich>
              </c:tx>
              <c:showVal val="1"/>
              <c:extLst>
                <c:ext xmlns:c15="http://schemas.microsoft.com/office/drawing/2012/chart" uri="{CE6537A1-D6FC-4f65-9D91-7224C49458BB}">
                  <c15:layout/>
                </c:ext>
              </c:extLst>
            </c:dLbl>
            <c:dLbl>
              <c:idx val="8"/>
              <c:layout>
                <c:manualLayout>
                  <c:x val="5.5304499980980745E-3"/>
                  <c:y val="-7.8672353193431563E-3"/>
                </c:manualLayout>
              </c:layout>
              <c:tx>
                <c:rich>
                  <a:bodyPr/>
                  <a:lstStyle/>
                  <a:p>
                    <a:r>
                      <a:rPr lang="en-US" sz="1100" dirty="0" err="1" smtClean="0"/>
                      <a:t>M</a:t>
                    </a:r>
                    <a:r>
                      <a:rPr lang="en-US" dirty="0" err="1" smtClean="0"/>
                      <a:t>uncipal</a:t>
                    </a:r>
                    <a:r>
                      <a:rPr lang="en-US" dirty="0" smtClean="0"/>
                      <a:t> </a:t>
                    </a:r>
                    <a:r>
                      <a:rPr lang="pl-PL" dirty="0" smtClean="0"/>
                      <a:t>1%</a:t>
                    </a:r>
                    <a:endParaRPr lang="en-US" dirty="0" smtClean="0"/>
                  </a:p>
                </c:rich>
              </c:tx>
              <c:showVal val="1"/>
              <c:extLst>
                <c:ext xmlns:c15="http://schemas.microsoft.com/office/drawing/2012/chart" uri="{CE6537A1-D6FC-4f65-9D91-7224C49458BB}">
                  <c15:layout/>
                  <c15:dlblFieldTable/>
                  <c15:showDataLabelsRange val="0"/>
                </c:ext>
              </c:extLst>
            </c:dLbl>
            <c:dLbl>
              <c:idx val="9"/>
              <c:layout>
                <c:manualLayout>
                  <c:x val="-2.2618775913880357E-2"/>
                  <c:y val="-4.0767230677092904E-2"/>
                </c:manualLayout>
              </c:layout>
              <c:tx>
                <c:rich>
                  <a:bodyPr/>
                  <a:lstStyle/>
                  <a:p>
                    <a:r>
                      <a:rPr lang="en-US" sz="1100" dirty="0" smtClean="0"/>
                      <a:t>T</a:t>
                    </a:r>
                    <a:r>
                      <a:rPr lang="en-US" dirty="0" smtClean="0"/>
                      <a:t>reasury </a:t>
                    </a:r>
                    <a:r>
                      <a:rPr lang="pl-PL" dirty="0" smtClean="0"/>
                      <a:t>1,10%</a:t>
                    </a:r>
                    <a:endParaRPr lang="en-US" dirty="0" smtClean="0"/>
                  </a:p>
                </c:rich>
              </c:tx>
              <c:showVal val="1"/>
              <c:extLst>
                <c:ext xmlns:c15="http://schemas.microsoft.com/office/drawing/2012/chart" uri="{CE6537A1-D6FC-4f65-9D91-7224C49458BB}">
                  <c15:layout/>
                  <c15:dlblFieldTable/>
                  <c15:showDataLabelsRange val="0"/>
                </c:ext>
              </c:extLst>
            </c:dLbl>
            <c:dLbl>
              <c:idx val="10"/>
              <c:layout>
                <c:manualLayout>
                  <c:x val="-9.6837555631633151E-3"/>
                  <c:y val="-3.2872647447750619E-2"/>
                </c:manualLayout>
              </c:layout>
              <c:tx>
                <c:rich>
                  <a:bodyPr/>
                  <a:lstStyle/>
                  <a:p>
                    <a:r>
                      <a:rPr lang="en-US" sz="1100" dirty="0" smtClean="0"/>
                      <a:t>P</a:t>
                    </a:r>
                    <a:r>
                      <a:rPr lang="en-US" dirty="0" smtClean="0"/>
                      <a:t>ublic</a:t>
                    </a:r>
                    <a:r>
                      <a:rPr lang="en-US" baseline="0" dirty="0" smtClean="0"/>
                      <a:t> Forests 82%</a:t>
                    </a:r>
                  </a:p>
                </c:rich>
              </c:tx>
              <c:showVal val="1"/>
              <c:extLst>
                <c:ext xmlns:c15="http://schemas.microsoft.com/office/drawing/2012/chart" uri="{CE6537A1-D6FC-4f65-9D91-7224C49458BB}">
                  <c15:layout/>
                </c:ext>
              </c:extLst>
            </c:dLbl>
            <c:txPr>
              <a:bodyPr rot="0" vert="horz"/>
              <a:lstStyle/>
              <a:p>
                <a:pPr>
                  <a:defRPr sz="1100"/>
                </a:pPr>
                <a:endParaRPr lang="pl-PL"/>
              </a:p>
            </c:txPr>
            <c:showVal val="1"/>
            <c:extLst>
              <c:ext xmlns:c15="http://schemas.microsoft.com/office/drawing/2012/chart" uri="{CE6537A1-D6FC-4f65-9D91-7224C49458BB}">
                <c15:layout/>
              </c:ext>
            </c:extLst>
          </c:dLbls>
          <c:cat>
            <c:strRef>
              <c:f>Arkusz1!$A$2:$A$11</c:f>
              <c:strCache>
                <c:ptCount val="10"/>
                <c:pt idx="0">
                  <c:v>Private Forests</c:v>
                </c:pt>
                <c:pt idx="6">
                  <c:v>State Forests National Forest Holding</c:v>
                </c:pt>
                <c:pt idx="7">
                  <c:v>National Parks</c:v>
                </c:pt>
                <c:pt idx="8">
                  <c:v>Muncipal</c:v>
                </c:pt>
                <c:pt idx="9">
                  <c:v>Treasury</c:v>
                </c:pt>
              </c:strCache>
            </c:strRef>
          </c:cat>
          <c:val>
            <c:numRef>
              <c:f>Arkusz1!$B$2:$B$11</c:f>
              <c:numCache>
                <c:formatCode>General</c:formatCode>
                <c:ptCount val="10"/>
                <c:pt idx="0" formatCode="0%">
                  <c:v>0.1800000000000001</c:v>
                </c:pt>
                <c:pt idx="6" formatCode="0%">
                  <c:v>0.78</c:v>
                </c:pt>
                <c:pt idx="7" formatCode="0%">
                  <c:v>2.0000000000000011E-2</c:v>
                </c:pt>
                <c:pt idx="8" formatCode="0%">
                  <c:v>1.0000000000000005E-2</c:v>
                </c:pt>
                <c:pt idx="9" formatCode="0.00%">
                  <c:v>1.0999999999999998E-2</c:v>
                </c:pt>
              </c:numCache>
            </c:numRef>
          </c:val>
        </c:ser>
        <c:gapWidth val="102"/>
        <c:secondPieSize val="75"/>
        <c:serLines/>
      </c:ofPieChart>
    </c:plotArea>
    <c:legend>
      <c:legendPos val="b"/>
      <c:legendEntry>
        <c:idx val="1"/>
        <c:delete val="1"/>
      </c:legendEntry>
      <c:legendEntry>
        <c:idx val="2"/>
        <c:delete val="1"/>
      </c:legendEntry>
      <c:legendEntry>
        <c:idx val="3"/>
        <c:delete val="1"/>
      </c:legendEntry>
      <c:legendEntry>
        <c:idx val="4"/>
        <c:delete val="1"/>
      </c:legendEntry>
      <c:legendEntry>
        <c:idx val="5"/>
        <c:delete val="1"/>
      </c:legendEntry>
      <c:layout/>
      <c:txPr>
        <a:bodyPr rot="0" vert="horz"/>
        <a:lstStyle/>
        <a:p>
          <a:pPr>
            <a:defRPr sz="1100"/>
          </a:pPr>
          <a:endParaRPr lang="pl-PL"/>
        </a:p>
      </c:txPr>
    </c:legend>
    <c:plotVisOnly val="1"/>
    <c:dispBlanksAs val="zero"/>
  </c:chart>
  <c:txPr>
    <a:bodyPr/>
    <a:lstStyle/>
    <a:p>
      <a:pPr>
        <a:defRPr sz="1800"/>
      </a:pPr>
      <a:endParaRPr lang="pl-PL"/>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58CA4061-B940-4C1E-9339-051398DEDD2E}" type="datetimeFigureOut">
              <a:rPr lang="pl-PL" smtClean="0"/>
              <a:pPr/>
              <a:t>2016-05-04</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7453624-C025-4DD0-97D5-8CC68E2A31A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8CA4061-B940-4C1E-9339-051398DEDD2E}" type="datetimeFigureOut">
              <a:rPr lang="pl-PL" smtClean="0"/>
              <a:pPr/>
              <a:t>2016-05-04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453624-C025-4DD0-97D5-8CC68E2A31A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8CA4061-B940-4C1E-9339-051398DEDD2E}" type="datetimeFigureOut">
              <a:rPr lang="pl-PL" smtClean="0"/>
              <a:pPr/>
              <a:t>2016-05-04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453624-C025-4DD0-97D5-8CC68E2A31A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58CA4061-B940-4C1E-9339-051398DEDD2E}" type="datetimeFigureOut">
              <a:rPr lang="pl-PL" smtClean="0"/>
              <a:pPr/>
              <a:t>2016-05-04</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77453624-C025-4DD0-97D5-8CC68E2A31A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58CA4061-B940-4C1E-9339-051398DEDD2E}" type="datetimeFigureOut">
              <a:rPr lang="pl-PL" smtClean="0"/>
              <a:pPr/>
              <a:t>2016-05-04</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77453624-C025-4DD0-97D5-8CC68E2A31AD}"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58CA4061-B940-4C1E-9339-051398DEDD2E}" type="datetimeFigureOut">
              <a:rPr lang="pl-PL" smtClean="0"/>
              <a:pPr/>
              <a:t>2016-05-04</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77453624-C025-4DD0-97D5-8CC68E2A31A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58CA4061-B940-4C1E-9339-051398DEDD2E}" type="datetimeFigureOut">
              <a:rPr lang="pl-PL" smtClean="0"/>
              <a:pPr/>
              <a:t>2016-05-04</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77453624-C025-4DD0-97D5-8CC68E2A31A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58CA4061-B940-4C1E-9339-051398DEDD2E}" type="datetimeFigureOut">
              <a:rPr lang="pl-PL" smtClean="0"/>
              <a:pPr/>
              <a:t>2016-05-04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7453624-C025-4DD0-97D5-8CC68E2A31A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58CA4061-B940-4C1E-9339-051398DEDD2E}" type="datetimeFigureOut">
              <a:rPr lang="pl-PL" smtClean="0"/>
              <a:pPr/>
              <a:t>2016-05-04</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77453624-C025-4DD0-97D5-8CC68E2A31A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58CA4061-B940-4C1E-9339-051398DEDD2E}" type="datetimeFigureOut">
              <a:rPr lang="pl-PL" smtClean="0"/>
              <a:pPr/>
              <a:t>2016-05-04</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77453624-C025-4DD0-97D5-8CC68E2A31A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58CA4061-B940-4C1E-9339-051398DEDD2E}" type="datetimeFigureOut">
              <a:rPr lang="pl-PL" smtClean="0"/>
              <a:pPr/>
              <a:t>2016-05-04</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77453624-C025-4DD0-97D5-8CC68E2A31A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8CA4061-B940-4C1E-9339-051398DEDD2E}" type="datetimeFigureOut">
              <a:rPr lang="pl-PL" smtClean="0"/>
              <a:pPr/>
              <a:t>2016-05-04</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7453624-C025-4DD0-97D5-8CC68E2A31AD}"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e.wikipedia.org/wiki/Wald_in_Deutschland" TargetMode="External"/><Relationship Id="rId2" Type="http://schemas.openxmlformats.org/officeDocument/2006/relationships/hyperlink" Target="http://www.lasy.gov.pl/"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08920"/>
            <a:ext cx="8424936" cy="1362075"/>
          </a:xfrm>
        </p:spPr>
        <p:txBody>
          <a:bodyPr>
            <a:normAutofit fontScale="90000"/>
          </a:bodyPr>
          <a:lstStyle/>
          <a:p>
            <a:pPr algn="ctr"/>
            <a:r>
              <a:rPr lang="en-US" dirty="0" smtClean="0">
                <a:solidFill>
                  <a:schemeClr val="tx1"/>
                </a:solidFill>
              </a:rPr>
              <a:t>Comparison of the use</a:t>
            </a:r>
            <a:r>
              <a:rPr lang="pl-PL" dirty="0" smtClean="0">
                <a:solidFill>
                  <a:schemeClr val="tx1"/>
                </a:solidFill>
              </a:rPr>
              <a:t> </a:t>
            </a:r>
            <a:r>
              <a:rPr lang="en-US" dirty="0" smtClean="0">
                <a:solidFill>
                  <a:schemeClr val="tx1"/>
                </a:solidFill>
              </a:rPr>
              <a:t>and renewal of forest</a:t>
            </a:r>
            <a:r>
              <a:rPr lang="pl-PL" dirty="0" smtClean="0">
                <a:solidFill>
                  <a:schemeClr val="tx1"/>
                </a:solidFill>
              </a:rPr>
              <a:t> </a:t>
            </a:r>
            <a:r>
              <a:rPr lang="en-US" dirty="0" smtClean="0">
                <a:solidFill>
                  <a:schemeClr val="tx1"/>
                </a:solidFill>
              </a:rPr>
              <a:t>resources </a:t>
            </a:r>
            <a:r>
              <a:rPr lang="pl-PL" dirty="0" smtClean="0">
                <a:solidFill>
                  <a:schemeClr val="tx1"/>
                </a:solidFill>
              </a:rPr>
              <a:t/>
            </a:r>
            <a:br>
              <a:rPr lang="pl-PL" dirty="0" smtClean="0">
                <a:solidFill>
                  <a:schemeClr val="tx1"/>
                </a:solidFill>
              </a:rPr>
            </a:br>
            <a:r>
              <a:rPr lang="en-US" dirty="0" smtClean="0">
                <a:solidFill>
                  <a:schemeClr val="tx1"/>
                </a:solidFill>
              </a:rPr>
              <a:t>in</a:t>
            </a:r>
            <a:r>
              <a:rPr lang="pl-PL" dirty="0" smtClean="0">
                <a:solidFill>
                  <a:schemeClr val="tx1"/>
                </a:solidFill>
              </a:rPr>
              <a:t> </a:t>
            </a:r>
            <a:r>
              <a:rPr lang="en-US" dirty="0" smtClean="0">
                <a:solidFill>
                  <a:schemeClr val="tx1"/>
                </a:solidFill>
              </a:rPr>
              <a:t>Poland</a:t>
            </a:r>
            <a:r>
              <a:rPr lang="pl-PL" dirty="0" smtClean="0">
                <a:solidFill>
                  <a:schemeClr val="tx1"/>
                </a:solidFill>
              </a:rPr>
              <a:t> </a:t>
            </a:r>
            <a:r>
              <a:rPr lang="en-US" dirty="0" smtClean="0">
                <a:solidFill>
                  <a:schemeClr val="tx1"/>
                </a:solidFill>
              </a:rPr>
              <a:t>and Germany</a:t>
            </a:r>
            <a:endParaRPr lang="pl-PL"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267494"/>
            <a:ext cx="8229600" cy="1217290"/>
          </a:xfrm>
        </p:spPr>
        <p:txBody>
          <a:bodyPr>
            <a:noAutofit/>
          </a:bodyPr>
          <a:lstStyle/>
          <a:p>
            <a:r>
              <a:rPr lang="en-US" sz="2800" dirty="0" smtClean="0">
                <a:solidFill>
                  <a:schemeClr val="tx1"/>
                </a:solidFill>
              </a:rPr>
              <a:t>Let us consider which of the ownership structures is better? Polish or German?</a:t>
            </a:r>
            <a:endParaRPr lang="pl-PL" sz="2800" dirty="0">
              <a:solidFill>
                <a:schemeClr val="tx1"/>
              </a:solidFill>
            </a:endParaRPr>
          </a:p>
        </p:txBody>
      </p:sp>
      <p:sp>
        <p:nvSpPr>
          <p:cNvPr id="6" name="Symbol zastępczy zawartości 5"/>
          <p:cNvSpPr>
            <a:spLocks noGrp="1"/>
          </p:cNvSpPr>
          <p:nvPr>
            <p:ph idx="1"/>
          </p:nvPr>
        </p:nvSpPr>
        <p:spPr/>
        <p:txBody>
          <a:bodyPr>
            <a:normAutofit fontScale="62500" lnSpcReduction="20000"/>
          </a:bodyPr>
          <a:lstStyle/>
          <a:p>
            <a:pPr algn="just">
              <a:buNone/>
            </a:pPr>
            <a:r>
              <a:rPr lang="pl-PL" dirty="0" smtClean="0"/>
              <a:t>	</a:t>
            </a:r>
            <a:r>
              <a:rPr lang="en-US" dirty="0" smtClean="0"/>
              <a:t>To answer this question, let us consider it from the perspective of the state and the forest.</a:t>
            </a:r>
            <a:endParaRPr lang="pl-PL" dirty="0" smtClean="0"/>
          </a:p>
          <a:p>
            <a:pPr algn="just">
              <a:buNone/>
            </a:pPr>
            <a:r>
              <a:rPr lang="pl-PL" dirty="0" smtClean="0"/>
              <a:t>	</a:t>
            </a:r>
            <a:r>
              <a:rPr lang="en-US" dirty="0" smtClean="0"/>
              <a:t>So, for the state</a:t>
            </a:r>
            <a:r>
              <a:rPr lang="pl-PL" dirty="0" smtClean="0"/>
              <a:t> </a:t>
            </a:r>
            <a:r>
              <a:rPr lang="en-US" dirty="0" smtClean="0"/>
              <a:t>German ownership structure</a:t>
            </a:r>
            <a:r>
              <a:rPr lang="pl-PL" dirty="0" smtClean="0"/>
              <a:t> </a:t>
            </a:r>
            <a:r>
              <a:rPr lang="pl-PL" dirty="0" err="1" smtClean="0"/>
              <a:t>is</a:t>
            </a:r>
            <a:r>
              <a:rPr lang="pl-PL" dirty="0" smtClean="0"/>
              <a:t> </a:t>
            </a:r>
            <a:r>
              <a:rPr lang="pl-PL" dirty="0" err="1" smtClean="0"/>
              <a:t>better</a:t>
            </a:r>
            <a:r>
              <a:rPr lang="en-US" dirty="0" smtClean="0"/>
              <a:t>, because the efficiency of management and timber production is greater. In turn for the forest</a:t>
            </a:r>
            <a:r>
              <a:rPr lang="pl-PL" dirty="0" smtClean="0"/>
              <a:t> </a:t>
            </a:r>
            <a:r>
              <a:rPr lang="en-US" dirty="0" smtClean="0"/>
              <a:t>better</a:t>
            </a:r>
            <a:r>
              <a:rPr lang="pl-PL" dirty="0" smtClean="0"/>
              <a:t> </a:t>
            </a:r>
            <a:r>
              <a:rPr lang="pl-PL" dirty="0" err="1" smtClean="0"/>
              <a:t>is</a:t>
            </a:r>
            <a:r>
              <a:rPr lang="en-US" dirty="0" smtClean="0"/>
              <a:t> Polish ownership structure, where</a:t>
            </a:r>
            <a:r>
              <a:rPr lang="pl-PL" dirty="0" smtClean="0"/>
              <a:t> </a:t>
            </a:r>
            <a:r>
              <a:rPr lang="en-US" dirty="0" smtClean="0"/>
              <a:t>leading sustainable development and the widely understood environmental protect</a:t>
            </a:r>
            <a:r>
              <a:rPr lang="pl-PL" dirty="0" err="1" smtClean="0"/>
              <a:t>ion</a:t>
            </a:r>
            <a:r>
              <a:rPr lang="pl-PL" dirty="0" smtClean="0"/>
              <a:t> profit </a:t>
            </a:r>
            <a:r>
              <a:rPr lang="pl-PL" dirty="0" err="1" smtClean="0"/>
              <a:t>the</a:t>
            </a:r>
            <a:r>
              <a:rPr lang="pl-PL" dirty="0" smtClean="0"/>
              <a:t> </a:t>
            </a:r>
            <a:r>
              <a:rPr lang="pl-PL" dirty="0" err="1" smtClean="0"/>
              <a:t>forest</a:t>
            </a:r>
            <a:r>
              <a:rPr lang="en-US" dirty="0" smtClean="0"/>
              <a:t>.</a:t>
            </a:r>
            <a:endParaRPr lang="pl-PL" dirty="0" smtClean="0"/>
          </a:p>
          <a:p>
            <a:pPr algn="just">
              <a:buNone/>
            </a:pPr>
            <a:r>
              <a:rPr lang="pl-PL" dirty="0" smtClean="0"/>
              <a:t>	</a:t>
            </a:r>
            <a:r>
              <a:rPr lang="en-US" dirty="0" smtClean="0"/>
              <a:t>In our view, the ownership structure of Poland prevails over the ownership structure of Germany, as it is more important to the welfare of the forest, not the state.</a:t>
            </a:r>
            <a:endParaRPr lang="pl-PL" dirty="0" smtClean="0"/>
          </a:p>
          <a:p>
            <a:pPr algn="just">
              <a:buNone/>
            </a:pPr>
            <a:r>
              <a:rPr lang="pl-PL" dirty="0" smtClean="0"/>
              <a:t>	</a:t>
            </a:r>
            <a:r>
              <a:rPr lang="en-US" dirty="0" smtClean="0"/>
              <a:t>The state does not provide us with oxygen, nor does it ensure the ecological balance, we must especially respect the forests.</a:t>
            </a:r>
            <a:r>
              <a:rPr lang="pl-PL" dirty="0" smtClean="0"/>
              <a:t> </a:t>
            </a:r>
            <a:r>
              <a:rPr lang="en-US" dirty="0" smtClean="0"/>
              <a:t>Of course, someone might accuse us that forests in Germany account for 32% of the country and can afford the minimum growth of forests. Well, this statement is wrong, because per one German citizen falls 0.14</a:t>
            </a:r>
            <a:r>
              <a:rPr lang="pl-PL" dirty="0" smtClean="0"/>
              <a:t>ha</a:t>
            </a:r>
            <a:r>
              <a:rPr lang="en-US" dirty="0" smtClean="0"/>
              <a:t> of forest, and in Poland  on 1 citizen falls 0,24ha forest.</a:t>
            </a:r>
            <a:endParaRPr lang="pl-PL" dirty="0" smtClean="0"/>
          </a:p>
          <a:p>
            <a:pPr algn="just">
              <a:buNone/>
            </a:pPr>
            <a:endParaRPr lang="pl-PL"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err="1" smtClean="0"/>
              <a:t>Closure</a:t>
            </a:r>
            <a:endParaRPr lang="pl-PL" dirty="0"/>
          </a:p>
        </p:txBody>
      </p:sp>
      <p:sp>
        <p:nvSpPr>
          <p:cNvPr id="6" name="Symbol zastępczy tekstu 5"/>
          <p:cNvSpPr>
            <a:spLocks noGrp="1"/>
          </p:cNvSpPr>
          <p:nvPr>
            <p:ph type="body" idx="1"/>
          </p:nvPr>
        </p:nvSpPr>
        <p:spPr>
          <a:xfrm>
            <a:off x="323528" y="2924944"/>
            <a:ext cx="6912768" cy="2286000"/>
          </a:xfrm>
        </p:spPr>
        <p:txBody>
          <a:bodyPr>
            <a:normAutofit fontScale="85000" lnSpcReduction="10000"/>
          </a:bodyPr>
          <a:lstStyle/>
          <a:p>
            <a:r>
              <a:rPr lang="en-US" dirty="0" smtClean="0"/>
              <a:t>We hope that </a:t>
            </a:r>
            <a:r>
              <a:rPr lang="pl-PL" dirty="0" err="1" smtClean="0"/>
              <a:t>you</a:t>
            </a:r>
            <a:r>
              <a:rPr lang="pl-PL" dirty="0" smtClean="0"/>
              <a:t> </a:t>
            </a:r>
            <a:r>
              <a:rPr lang="pl-PL" dirty="0" err="1" smtClean="0"/>
              <a:t>liked</a:t>
            </a:r>
            <a:r>
              <a:rPr lang="pl-PL" dirty="0" smtClean="0"/>
              <a:t> </a:t>
            </a:r>
            <a:r>
              <a:rPr lang="en-US" dirty="0" smtClean="0"/>
              <a:t>the presentation. During its implementation we used the information provided on the website of</a:t>
            </a:r>
            <a:r>
              <a:rPr lang="pl-PL" dirty="0" smtClean="0"/>
              <a:t>:</a:t>
            </a:r>
          </a:p>
          <a:p>
            <a:r>
              <a:rPr lang="en-US" dirty="0" smtClean="0"/>
              <a:t>National Forests:</a:t>
            </a:r>
            <a:r>
              <a:rPr lang="pl-PL" dirty="0" smtClean="0"/>
              <a:t> </a:t>
            </a:r>
            <a:r>
              <a:rPr lang="en-US" u="sng" dirty="0" smtClean="0">
                <a:hlinkClick r:id="rId2"/>
              </a:rPr>
              <a:t>http://www.lasy.gov.pl/</a:t>
            </a:r>
            <a:r>
              <a:rPr lang="en-US" dirty="0" smtClean="0"/>
              <a:t>, </a:t>
            </a:r>
            <a:endParaRPr lang="pl-PL" dirty="0" smtClean="0"/>
          </a:p>
          <a:p>
            <a:r>
              <a:rPr lang="en-US" dirty="0" smtClean="0"/>
              <a:t>Wikipedia </a:t>
            </a:r>
            <a:r>
              <a:rPr lang="en-US" u="sng" dirty="0" smtClean="0">
                <a:hlinkClick r:id="rId3"/>
              </a:rPr>
              <a:t>https://de.wikipedia.org/wiki/Wald_in_Deutschland</a:t>
            </a:r>
            <a:r>
              <a:rPr lang="en-US" dirty="0" smtClean="0"/>
              <a:t> </a:t>
            </a:r>
            <a:r>
              <a:rPr lang="pl-PL" dirty="0" smtClean="0"/>
              <a:t>We </a:t>
            </a:r>
            <a:r>
              <a:rPr lang="pl-PL" dirty="0" err="1" smtClean="0"/>
              <a:t>have</a:t>
            </a:r>
            <a:r>
              <a:rPr lang="pl-PL" dirty="0" smtClean="0"/>
              <a:t> </a:t>
            </a:r>
            <a:r>
              <a:rPr lang="pl-PL" dirty="0" err="1" smtClean="0"/>
              <a:t>also</a:t>
            </a:r>
            <a:r>
              <a:rPr lang="pl-PL" dirty="0" smtClean="0"/>
              <a:t> </a:t>
            </a:r>
            <a:r>
              <a:rPr lang="en-US" dirty="0" smtClean="0"/>
              <a:t>used the knowledge of </a:t>
            </a:r>
            <a:r>
              <a:rPr lang="pl-PL" dirty="0" err="1" smtClean="0"/>
              <a:t>our</a:t>
            </a:r>
            <a:r>
              <a:rPr lang="en-US" dirty="0" smtClean="0"/>
              <a:t> own, </a:t>
            </a:r>
            <a:r>
              <a:rPr lang="pl-PL" dirty="0" err="1" smtClean="0"/>
              <a:t>our</a:t>
            </a:r>
            <a:r>
              <a:rPr lang="en-US" dirty="0" smtClean="0"/>
              <a:t> own calculations, and the assistance of </a:t>
            </a:r>
            <a:r>
              <a:rPr lang="pl-PL" dirty="0" err="1" smtClean="0"/>
              <a:t>our</a:t>
            </a:r>
            <a:r>
              <a:rPr lang="pl-PL" dirty="0" smtClean="0"/>
              <a:t> </a:t>
            </a:r>
            <a:r>
              <a:rPr lang="en-US" dirty="0" smtClean="0"/>
              <a:t>colleagues from Germany, </a:t>
            </a:r>
            <a:r>
              <a:rPr lang="en-US" dirty="0" err="1" smtClean="0"/>
              <a:t>wh</a:t>
            </a:r>
            <a:r>
              <a:rPr lang="pl-PL" dirty="0" smtClean="0"/>
              <a:t>o</a:t>
            </a:r>
            <a:r>
              <a:rPr lang="en-US" dirty="0" smtClean="0"/>
              <a:t> </a:t>
            </a:r>
            <a:r>
              <a:rPr lang="pl-PL" dirty="0" smtClean="0"/>
              <a:t>we </a:t>
            </a:r>
            <a:r>
              <a:rPr lang="en-US" dirty="0" smtClean="0"/>
              <a:t>would like to thank.</a:t>
            </a:r>
            <a:endParaRPr lang="pl-PL" dirty="0" smtClean="0"/>
          </a:p>
          <a:p>
            <a:endParaRPr lang="pl-PL"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Realization</a:t>
            </a:r>
            <a:endParaRPr lang="pl-PL" dirty="0"/>
          </a:p>
        </p:txBody>
      </p:sp>
      <p:sp>
        <p:nvSpPr>
          <p:cNvPr id="3" name="Symbol zastępczy tekstu 2"/>
          <p:cNvSpPr>
            <a:spLocks noGrp="1"/>
          </p:cNvSpPr>
          <p:nvPr>
            <p:ph type="body" idx="1"/>
          </p:nvPr>
        </p:nvSpPr>
        <p:spPr>
          <a:xfrm>
            <a:off x="395536" y="1916832"/>
            <a:ext cx="3886200" cy="3096344"/>
          </a:xfrm>
        </p:spPr>
        <p:txBody>
          <a:bodyPr>
            <a:normAutofit/>
          </a:bodyPr>
          <a:lstStyle/>
          <a:p>
            <a:r>
              <a:rPr lang="pl-PL" dirty="0" smtClean="0"/>
              <a:t>Paulina Prokopowicz kl. </a:t>
            </a:r>
            <a:r>
              <a:rPr lang="pl-PL" dirty="0" smtClean="0"/>
              <a:t>IIc </a:t>
            </a:r>
            <a:r>
              <a:rPr lang="pl-PL" dirty="0" smtClean="0"/>
              <a:t>Grzegorz </a:t>
            </a:r>
            <a:r>
              <a:rPr lang="pl-PL" dirty="0" smtClean="0"/>
              <a:t>Dzimiera kl. </a:t>
            </a:r>
            <a:r>
              <a:rPr lang="pl-PL" dirty="0" smtClean="0"/>
              <a:t>IIa</a:t>
            </a:r>
            <a:r>
              <a:rPr lang="pl-PL" dirty="0" smtClean="0"/>
              <a:t/>
            </a:r>
            <a:br>
              <a:rPr lang="pl-PL" dirty="0" smtClean="0"/>
            </a:br>
            <a:r>
              <a:rPr lang="pl-PL" dirty="0" smtClean="0"/>
              <a:t>Szymon Czekała kl. IIa</a:t>
            </a:r>
          </a:p>
          <a:p>
            <a:r>
              <a:rPr lang="pl-PL" dirty="0" smtClean="0"/>
              <a:t/>
            </a:r>
            <a:br>
              <a:rPr lang="pl-PL" dirty="0" smtClean="0"/>
            </a:br>
            <a:r>
              <a:rPr lang="pl-PL" dirty="0" smtClean="0"/>
              <a:t>II Liceum Ogólnokształcące im. Adama Mickiewicza w Raciborzu</a:t>
            </a:r>
            <a:br>
              <a:rPr lang="pl-PL" dirty="0" smtClean="0"/>
            </a:br>
            <a:endParaRPr lang="pl-PL"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scontent-fra3-1.xx.fbcdn.net/hphotos-xap1/v/t1.0-9/12998668_557168757795029_4197783346679019474_n.jpg?oh=8afd8be1f9db97b858c857faf32639be&amp;oe=577E4C0E"/>
          <p:cNvPicPr>
            <a:picLocks noChangeAspect="1" noChangeArrowheads="1"/>
          </p:cNvPicPr>
          <p:nvPr/>
        </p:nvPicPr>
        <p:blipFill>
          <a:blip r:embed="rId2" cstate="print"/>
          <a:srcRect/>
          <a:stretch>
            <a:fillRect/>
          </a:stretch>
        </p:blipFill>
        <p:spPr bwMode="auto">
          <a:xfrm>
            <a:off x="2483768" y="3356992"/>
            <a:ext cx="4211960" cy="3243435"/>
          </a:xfrm>
          <a:prstGeom prst="rect">
            <a:avLst/>
          </a:prstGeom>
          <a:ln>
            <a:solidFill>
              <a:schemeClr val="bg1"/>
            </a:solidFill>
          </a:ln>
          <a:effectLst>
            <a:softEdge rad="112500"/>
          </a:effectLst>
        </p:spPr>
      </p:pic>
      <p:sp>
        <p:nvSpPr>
          <p:cNvPr id="3" name="Symbol zastępczy zawartości 2"/>
          <p:cNvSpPr>
            <a:spLocks noGrp="1"/>
          </p:cNvSpPr>
          <p:nvPr>
            <p:ph idx="1"/>
          </p:nvPr>
        </p:nvSpPr>
        <p:spPr>
          <a:xfrm>
            <a:off x="467544" y="476672"/>
            <a:ext cx="8280920" cy="2808312"/>
          </a:xfrm>
        </p:spPr>
        <p:txBody>
          <a:bodyPr>
            <a:normAutofit fontScale="85000" lnSpcReduction="20000"/>
          </a:bodyPr>
          <a:lstStyle/>
          <a:p>
            <a:pPr>
              <a:buNone/>
            </a:pPr>
            <a:r>
              <a:rPr lang="pl-PL" sz="2800" dirty="0" smtClean="0"/>
              <a:t>	</a:t>
            </a:r>
            <a:r>
              <a:rPr lang="en-US" sz="2800" dirty="0" smtClean="0"/>
              <a:t>At the outset, it is worth presenting the ownership structure of forests in these countries, which are very different. In Poland, most of the forest land is owned by the state, whereas in Germany</a:t>
            </a:r>
            <a:r>
              <a:rPr lang="pl-PL" sz="2800" dirty="0" smtClean="0"/>
              <a:t> </a:t>
            </a:r>
            <a:r>
              <a:rPr lang="en-US" sz="2800" dirty="0" smtClean="0"/>
              <a:t>private forests</a:t>
            </a:r>
            <a:r>
              <a:rPr lang="pl-PL" sz="2800" dirty="0" smtClean="0"/>
              <a:t> </a:t>
            </a:r>
            <a:r>
              <a:rPr lang="pl-PL" sz="2800" dirty="0" err="1" smtClean="0"/>
              <a:t>are</a:t>
            </a:r>
            <a:r>
              <a:rPr lang="pl-PL" sz="2800" dirty="0" smtClean="0"/>
              <a:t> dominant</a:t>
            </a:r>
            <a:r>
              <a:rPr lang="en-US" sz="2800" dirty="0" smtClean="0"/>
              <a:t>. This will be an important reference point later in the presentation, where we will examine whether the type of ownership structure has a significant impact on the use and renewal of forest resources.</a:t>
            </a:r>
            <a:endParaRPr lang="pl-PL" sz="28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dirty="0" smtClean="0"/>
              <a:t> </a:t>
            </a:r>
            <a:r>
              <a:rPr lang="en-US" dirty="0" smtClean="0"/>
              <a:t>The exact ownership structure</a:t>
            </a:r>
            <a:endParaRPr lang="pl-PL" dirty="0"/>
          </a:p>
        </p:txBody>
      </p:sp>
      <p:sp>
        <p:nvSpPr>
          <p:cNvPr id="5" name="Symbol zastępczy tekstu 4"/>
          <p:cNvSpPr>
            <a:spLocks noGrp="1"/>
          </p:cNvSpPr>
          <p:nvPr>
            <p:ph type="body" idx="1"/>
          </p:nvPr>
        </p:nvSpPr>
        <p:spPr/>
        <p:txBody>
          <a:bodyPr/>
          <a:lstStyle/>
          <a:p>
            <a:r>
              <a:rPr lang="pl-PL" dirty="0" smtClean="0"/>
              <a:t>POLAND</a:t>
            </a:r>
            <a:endParaRPr lang="pl-PL" dirty="0"/>
          </a:p>
        </p:txBody>
      </p:sp>
      <p:sp>
        <p:nvSpPr>
          <p:cNvPr id="7" name="Symbol zastępczy tekstu 6"/>
          <p:cNvSpPr>
            <a:spLocks noGrp="1"/>
          </p:cNvSpPr>
          <p:nvPr>
            <p:ph type="body" sz="half" idx="3"/>
          </p:nvPr>
        </p:nvSpPr>
        <p:spPr/>
        <p:txBody>
          <a:bodyPr/>
          <a:lstStyle/>
          <a:p>
            <a:r>
              <a:rPr lang="pl-PL" dirty="0" smtClean="0"/>
              <a:t>GERMANY</a:t>
            </a:r>
            <a:endParaRPr lang="pl-PL" dirty="0"/>
          </a:p>
        </p:txBody>
      </p:sp>
      <p:graphicFrame>
        <p:nvGraphicFramePr>
          <p:cNvPr id="10" name="Symbol zastępczy zawartości 9"/>
          <p:cNvGraphicFramePr>
            <a:graphicFrameLocks noGrp="1"/>
          </p:cNvGraphicFramePr>
          <p:nvPr>
            <p:ph sz="quarter" idx="4"/>
            <p:extLst>
              <p:ext uri="{D42A27DB-BD31-4B8C-83A1-F6EECF244321}">
                <p14:modId xmlns="" xmlns:p14="http://schemas.microsoft.com/office/powerpoint/2010/main" val="1567416786"/>
              </p:ext>
            </p:extLst>
          </p:nvPr>
        </p:nvGraphicFramePr>
        <p:xfrm>
          <a:off x="2022475" y="3427413"/>
          <a:ext cx="6858000" cy="30178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Symbol zastępczy zawartości 7"/>
          <p:cNvGraphicFramePr>
            <a:graphicFrameLocks noGrp="1"/>
          </p:cNvGraphicFramePr>
          <p:nvPr>
            <p:ph sz="quarter" idx="2"/>
            <p:extLst>
              <p:ext uri="{D42A27DB-BD31-4B8C-83A1-F6EECF244321}">
                <p14:modId xmlns:p14="http://schemas.microsoft.com/office/powerpoint/2010/main" xmlns="" val="3643533239"/>
              </p:ext>
            </p:extLst>
          </p:nvPr>
        </p:nvGraphicFramePr>
        <p:xfrm>
          <a:off x="2022475" y="290513"/>
          <a:ext cx="6858000" cy="30178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US" dirty="0" smtClean="0">
                <a:solidFill>
                  <a:schemeClr val="tx1"/>
                </a:solidFill>
              </a:rPr>
              <a:t>Forests area</a:t>
            </a:r>
            <a:endParaRPr lang="pl-PL" dirty="0">
              <a:solidFill>
                <a:schemeClr val="tx1"/>
              </a:solidFill>
            </a:endParaRPr>
          </a:p>
        </p:txBody>
      </p:sp>
      <p:sp>
        <p:nvSpPr>
          <p:cNvPr id="5" name="Symbol zastępczy zawartości 4"/>
          <p:cNvSpPr>
            <a:spLocks noGrp="1"/>
          </p:cNvSpPr>
          <p:nvPr>
            <p:ph sz="half" idx="1"/>
          </p:nvPr>
        </p:nvSpPr>
        <p:spPr/>
        <p:txBody>
          <a:bodyPr>
            <a:normAutofit/>
          </a:bodyPr>
          <a:lstStyle/>
          <a:p>
            <a:pPr>
              <a:buNone/>
            </a:pPr>
            <a:r>
              <a:rPr lang="pl-PL" sz="2800" dirty="0" smtClean="0"/>
              <a:t>In Poland:</a:t>
            </a:r>
          </a:p>
          <a:p>
            <a:pPr>
              <a:buNone/>
            </a:pPr>
            <a:r>
              <a:rPr lang="pl-PL" sz="2800" dirty="0" smtClean="0"/>
              <a:t>	</a:t>
            </a:r>
            <a:r>
              <a:rPr lang="en-US" sz="2800" dirty="0" smtClean="0"/>
              <a:t>9177,2 thousands of</a:t>
            </a:r>
            <a:r>
              <a:rPr lang="pl-PL" sz="2800" dirty="0" smtClean="0"/>
              <a:t> </a:t>
            </a:r>
            <a:r>
              <a:rPr lang="en-US" sz="2800" dirty="0" smtClean="0"/>
              <a:t>hectares,</a:t>
            </a:r>
            <a:r>
              <a:rPr lang="pl-PL" sz="2800" dirty="0" smtClean="0"/>
              <a:t> </a:t>
            </a:r>
            <a:r>
              <a:rPr lang="en-US" sz="2800" dirty="0" smtClean="0"/>
              <a:t>29.4% of the country</a:t>
            </a:r>
            <a:endParaRPr lang="pl-PL" sz="2800" dirty="0"/>
          </a:p>
        </p:txBody>
      </p:sp>
      <p:sp>
        <p:nvSpPr>
          <p:cNvPr id="6" name="Symbol zastępczy zawartości 5"/>
          <p:cNvSpPr>
            <a:spLocks noGrp="1"/>
          </p:cNvSpPr>
          <p:nvPr>
            <p:ph sz="half" idx="2"/>
          </p:nvPr>
        </p:nvSpPr>
        <p:spPr/>
        <p:txBody>
          <a:bodyPr>
            <a:normAutofit/>
          </a:bodyPr>
          <a:lstStyle/>
          <a:p>
            <a:pPr>
              <a:buNone/>
            </a:pPr>
            <a:r>
              <a:rPr lang="pl-PL" sz="2800" dirty="0" smtClean="0"/>
              <a:t>In Germany:</a:t>
            </a:r>
          </a:p>
          <a:p>
            <a:pPr>
              <a:buNone/>
            </a:pPr>
            <a:r>
              <a:rPr lang="pl-PL" sz="2800" dirty="0" smtClean="0"/>
              <a:t>	</a:t>
            </a:r>
            <a:r>
              <a:rPr lang="en-US" sz="2800" dirty="0" smtClean="0"/>
              <a:t>11419,124 thousands of hectares, 32% area of the country</a:t>
            </a:r>
            <a:endParaRPr lang="pl-PL" sz="2800" dirty="0" smtClean="0"/>
          </a:p>
          <a:p>
            <a:pPr>
              <a:buNone/>
            </a:pPr>
            <a:endParaRPr lang="pl-PL" dirty="0" smtClean="0"/>
          </a:p>
          <a:p>
            <a:pPr>
              <a:buNone/>
            </a:pPr>
            <a:endParaRPr lang="pl-PL" dirty="0" smtClean="0"/>
          </a:p>
          <a:p>
            <a:pPr>
              <a:buNone/>
            </a:pPr>
            <a:endParaRPr lang="pl-PL" dirty="0" smtClean="0"/>
          </a:p>
        </p:txBody>
      </p:sp>
      <p:pic>
        <p:nvPicPr>
          <p:cNvPr id="15362" name="Picture 2" descr="https://scontent-fra3-1.xx.fbcdn.net/hphotos-xpa1/v/t1.0-9/12993603_557168754461696_1047077385860787712_n.jpg?oh=498883a34bb0f706cbdcdcd2d8faab96&amp;oe=5773F035"/>
          <p:cNvPicPr>
            <a:picLocks noChangeAspect="1" noChangeArrowheads="1"/>
          </p:cNvPicPr>
          <p:nvPr/>
        </p:nvPicPr>
        <p:blipFill>
          <a:blip r:embed="rId2" cstate="print"/>
          <a:srcRect/>
          <a:stretch>
            <a:fillRect/>
          </a:stretch>
        </p:blipFill>
        <p:spPr bwMode="auto">
          <a:xfrm>
            <a:off x="179513" y="3751369"/>
            <a:ext cx="4680519" cy="2962614"/>
          </a:xfrm>
          <a:prstGeom prst="rect">
            <a:avLst/>
          </a:prstGeom>
          <a:ln>
            <a:noFill/>
          </a:ln>
          <a:effectLst>
            <a:softEdge rad="112500"/>
          </a:effectLst>
        </p:spPr>
      </p:pic>
      <p:sp>
        <p:nvSpPr>
          <p:cNvPr id="8" name="pole tekstowe 7"/>
          <p:cNvSpPr txBox="1"/>
          <p:nvPr/>
        </p:nvSpPr>
        <p:spPr>
          <a:xfrm>
            <a:off x="4860032" y="5517232"/>
            <a:ext cx="3312368" cy="923330"/>
          </a:xfrm>
          <a:prstGeom prst="rect">
            <a:avLst/>
          </a:prstGeom>
          <a:noFill/>
        </p:spPr>
        <p:txBody>
          <a:bodyPr wrap="square" rtlCol="0">
            <a:spAutoFit/>
          </a:bodyPr>
          <a:lstStyle/>
          <a:p>
            <a:pPr>
              <a:buNone/>
            </a:pPr>
            <a:r>
              <a:rPr lang="pl-PL" dirty="0" smtClean="0"/>
              <a:t>Data </a:t>
            </a:r>
            <a:r>
              <a:rPr lang="pl-PL" dirty="0" err="1" smtClean="0"/>
              <a:t>from</a:t>
            </a:r>
            <a:r>
              <a:rPr lang="pl-PL" dirty="0" smtClean="0"/>
              <a:t>:</a:t>
            </a:r>
          </a:p>
          <a:p>
            <a:pPr>
              <a:buFont typeface="Wingdings" pitchFamily="2" charset="2"/>
              <a:buChar char="ü"/>
            </a:pPr>
            <a:r>
              <a:rPr lang="pl-PL" dirty="0" smtClean="0"/>
              <a:t>Poland – 31.12.2013</a:t>
            </a:r>
          </a:p>
          <a:p>
            <a:pPr>
              <a:buFont typeface="Wingdings" pitchFamily="2" charset="2"/>
              <a:buChar char="ü"/>
            </a:pPr>
            <a:r>
              <a:rPr lang="pl-PL" dirty="0" smtClean="0"/>
              <a:t>Germany - 2012</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solidFill>
                  <a:schemeClr val="tx1"/>
                </a:solidFill>
              </a:rPr>
              <a:t>Timber harvesting</a:t>
            </a:r>
            <a:endParaRPr lang="pl-PL" dirty="0">
              <a:solidFill>
                <a:schemeClr val="tx1"/>
              </a:solidFill>
            </a:endParaRPr>
          </a:p>
        </p:txBody>
      </p:sp>
      <p:sp>
        <p:nvSpPr>
          <p:cNvPr id="3" name="Symbol zastępczy zawartości 2"/>
          <p:cNvSpPr>
            <a:spLocks noGrp="1"/>
          </p:cNvSpPr>
          <p:nvPr>
            <p:ph sz="half" idx="1"/>
          </p:nvPr>
        </p:nvSpPr>
        <p:spPr>
          <a:xfrm>
            <a:off x="0" y="2564904"/>
            <a:ext cx="2448272" cy="1512168"/>
          </a:xfrm>
        </p:spPr>
        <p:txBody>
          <a:bodyPr/>
          <a:lstStyle/>
          <a:p>
            <a:pPr>
              <a:buNone/>
            </a:pPr>
            <a:r>
              <a:rPr lang="pl-PL" dirty="0" smtClean="0"/>
              <a:t>	Poland:</a:t>
            </a:r>
          </a:p>
          <a:p>
            <a:pPr>
              <a:buNone/>
            </a:pPr>
            <a:r>
              <a:rPr lang="pl-PL" dirty="0" smtClean="0"/>
              <a:t>	3,67m³/ha</a:t>
            </a:r>
          </a:p>
          <a:p>
            <a:pPr>
              <a:buNone/>
            </a:pPr>
            <a:r>
              <a:rPr lang="pl-PL" dirty="0" smtClean="0"/>
              <a:t>	</a:t>
            </a:r>
            <a:r>
              <a:rPr lang="en-US" sz="1600" dirty="0" smtClean="0"/>
              <a:t>(data from 2010)</a:t>
            </a:r>
            <a:endParaRPr lang="pl-PL" dirty="0"/>
          </a:p>
        </p:txBody>
      </p:sp>
      <p:sp>
        <p:nvSpPr>
          <p:cNvPr id="4" name="Symbol zastępczy zawartości 3"/>
          <p:cNvSpPr>
            <a:spLocks noGrp="1"/>
          </p:cNvSpPr>
          <p:nvPr>
            <p:ph sz="half" idx="2"/>
          </p:nvPr>
        </p:nvSpPr>
        <p:spPr>
          <a:xfrm>
            <a:off x="6444208" y="2636912"/>
            <a:ext cx="2592288" cy="1584176"/>
          </a:xfrm>
        </p:spPr>
        <p:txBody>
          <a:bodyPr/>
          <a:lstStyle/>
          <a:p>
            <a:pPr>
              <a:buNone/>
            </a:pPr>
            <a:r>
              <a:rPr lang="pl-PL" dirty="0" smtClean="0"/>
              <a:t>	Germany:</a:t>
            </a:r>
          </a:p>
          <a:p>
            <a:pPr>
              <a:buNone/>
            </a:pPr>
            <a:r>
              <a:rPr lang="pl-PL" dirty="0" smtClean="0"/>
              <a:t>	4,9m³/ha</a:t>
            </a:r>
          </a:p>
          <a:p>
            <a:pPr>
              <a:buNone/>
            </a:pPr>
            <a:r>
              <a:rPr lang="pl-PL" dirty="0" smtClean="0"/>
              <a:t>	</a:t>
            </a:r>
            <a:r>
              <a:rPr lang="en-US" sz="1600" dirty="0" smtClean="0"/>
              <a:t>(data from 2011)</a:t>
            </a:r>
            <a:endParaRPr lang="pl-PL" dirty="0"/>
          </a:p>
        </p:txBody>
      </p:sp>
      <p:sp>
        <p:nvSpPr>
          <p:cNvPr id="5" name="pole tekstowe 4"/>
          <p:cNvSpPr txBox="1"/>
          <p:nvPr/>
        </p:nvSpPr>
        <p:spPr>
          <a:xfrm>
            <a:off x="539552" y="1700808"/>
            <a:ext cx="8208912" cy="984885"/>
          </a:xfrm>
          <a:prstGeom prst="rect">
            <a:avLst/>
          </a:prstGeom>
          <a:noFill/>
        </p:spPr>
        <p:txBody>
          <a:bodyPr wrap="square" rtlCol="0">
            <a:spAutoFit/>
          </a:bodyPr>
          <a:lstStyle/>
          <a:p>
            <a:r>
              <a:rPr lang="en-US" sz="2000" dirty="0" smtClean="0"/>
              <a:t>To make comparison meaningful, we divided the number of harvested timber by surfaces in those countries.</a:t>
            </a:r>
            <a:endParaRPr lang="pl-PL" sz="2000" dirty="0" smtClean="0"/>
          </a:p>
          <a:p>
            <a:endParaRPr lang="pl-PL" dirty="0"/>
          </a:p>
        </p:txBody>
      </p:sp>
      <p:pic>
        <p:nvPicPr>
          <p:cNvPr id="7170" name="Picture 2" descr="https://scontent-fra3-1.xx.fbcdn.net/hphotos-xpf1/v/t1.0-9/13012869_557628554415716_2210845959222961483_n.jpg?oh=cfc7015e7b396b1654f74ea97a6d1f23&amp;oe=577A6DD7"/>
          <p:cNvPicPr>
            <a:picLocks noChangeAspect="1" noChangeArrowheads="1"/>
          </p:cNvPicPr>
          <p:nvPr/>
        </p:nvPicPr>
        <p:blipFill>
          <a:blip r:embed="rId2" cstate="print"/>
          <a:srcRect/>
          <a:stretch>
            <a:fillRect/>
          </a:stretch>
        </p:blipFill>
        <p:spPr bwMode="auto">
          <a:xfrm>
            <a:off x="2627784" y="2492896"/>
            <a:ext cx="3600400" cy="2700300"/>
          </a:xfrm>
          <a:prstGeom prst="rect">
            <a:avLst/>
          </a:prstGeom>
          <a:ln>
            <a:noFill/>
          </a:ln>
          <a:effectLst>
            <a:softEdge rad="112500"/>
          </a:effectLst>
        </p:spPr>
      </p:pic>
      <p:sp>
        <p:nvSpPr>
          <p:cNvPr id="9" name="pole tekstowe 8"/>
          <p:cNvSpPr txBox="1"/>
          <p:nvPr/>
        </p:nvSpPr>
        <p:spPr>
          <a:xfrm>
            <a:off x="251520" y="5301208"/>
            <a:ext cx="8388424" cy="923330"/>
          </a:xfrm>
          <a:prstGeom prst="rect">
            <a:avLst/>
          </a:prstGeom>
          <a:noFill/>
        </p:spPr>
        <p:txBody>
          <a:bodyPr wrap="square" rtlCol="0">
            <a:spAutoFit/>
          </a:bodyPr>
          <a:lstStyle/>
          <a:p>
            <a:r>
              <a:rPr lang="en-US" dirty="0" smtClean="0"/>
              <a:t>From this comparison it follows that in Germany is used for making approx. </a:t>
            </a:r>
            <a:r>
              <a:rPr lang="pl-PL" dirty="0" smtClean="0"/>
              <a:t>1.2 </a:t>
            </a:r>
            <a:r>
              <a:rPr lang="pl-PL" dirty="0" err="1" smtClean="0"/>
              <a:t>m³</a:t>
            </a:r>
            <a:r>
              <a:rPr lang="pl-PL" dirty="0" smtClean="0"/>
              <a:t> / ha </a:t>
            </a:r>
            <a:r>
              <a:rPr lang="pl-PL" dirty="0" err="1" smtClean="0"/>
              <a:t>more</a:t>
            </a:r>
            <a:r>
              <a:rPr lang="pl-PL" dirty="0" smtClean="0"/>
              <a:t> </a:t>
            </a:r>
            <a:r>
              <a:rPr lang="pl-PL" dirty="0" err="1" smtClean="0"/>
              <a:t>than</a:t>
            </a:r>
            <a:r>
              <a:rPr lang="pl-PL" dirty="0" smtClean="0"/>
              <a:t> </a:t>
            </a:r>
            <a:r>
              <a:rPr lang="pl-PL" dirty="0" err="1" smtClean="0"/>
              <a:t>in</a:t>
            </a:r>
            <a:r>
              <a:rPr lang="pl-PL" dirty="0" smtClean="0"/>
              <a:t> Poland.</a:t>
            </a:r>
          </a:p>
          <a:p>
            <a:r>
              <a:rPr lang="pl-PL" dirty="0" err="1" smtClean="0"/>
              <a:t>Are</a:t>
            </a:r>
            <a:r>
              <a:rPr lang="pl-PL" dirty="0" smtClean="0"/>
              <a:t> </a:t>
            </a:r>
            <a:r>
              <a:rPr lang="pl-PL" dirty="0" err="1" smtClean="0"/>
              <a:t>there</a:t>
            </a:r>
            <a:r>
              <a:rPr lang="pl-PL" dirty="0" smtClean="0"/>
              <a:t> </a:t>
            </a:r>
            <a:r>
              <a:rPr lang="pl-PL" dirty="0" err="1" smtClean="0"/>
              <a:t>really</a:t>
            </a:r>
            <a:r>
              <a:rPr lang="pl-PL" dirty="0" smtClean="0"/>
              <a:t> </a:t>
            </a:r>
            <a:r>
              <a:rPr lang="pl-PL" dirty="0" err="1" smtClean="0"/>
              <a:t>more</a:t>
            </a:r>
            <a:r>
              <a:rPr lang="pl-PL" dirty="0" smtClean="0"/>
              <a:t> </a:t>
            </a:r>
            <a:r>
              <a:rPr lang="pl-PL" dirty="0" err="1" smtClean="0"/>
              <a:t>forests</a:t>
            </a:r>
            <a:r>
              <a:rPr lang="pl-PL" dirty="0" smtClean="0"/>
              <a:t> </a:t>
            </a:r>
            <a:r>
              <a:rPr lang="pl-PL" dirty="0" err="1" smtClean="0"/>
              <a:t>planted</a:t>
            </a:r>
            <a:r>
              <a:rPr lang="pl-PL" dirty="0" smtClean="0"/>
              <a:t> </a:t>
            </a:r>
            <a:r>
              <a:rPr lang="pl-PL" dirty="0" err="1" smtClean="0"/>
              <a:t>in</a:t>
            </a:r>
            <a:r>
              <a:rPr lang="pl-PL" dirty="0" smtClean="0"/>
              <a:t> Germany </a:t>
            </a:r>
            <a:r>
              <a:rPr lang="pl-PL" dirty="0" err="1" smtClean="0"/>
              <a:t>than</a:t>
            </a:r>
            <a:r>
              <a:rPr lang="pl-PL" dirty="0" smtClean="0"/>
              <a:t> </a:t>
            </a:r>
            <a:r>
              <a:rPr lang="pl-PL" dirty="0" err="1" smtClean="0"/>
              <a:t>in</a:t>
            </a:r>
            <a:r>
              <a:rPr lang="pl-PL" dirty="0" smtClean="0"/>
              <a:t> Poland?</a:t>
            </a:r>
            <a:endParaRPr lang="pl-PL"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en-US" sz="4000" dirty="0" smtClean="0"/>
              <a:t>Growth forests</a:t>
            </a:r>
            <a:endParaRPr lang="pl-PL" sz="4000" dirty="0"/>
          </a:p>
        </p:txBody>
      </p:sp>
      <p:sp>
        <p:nvSpPr>
          <p:cNvPr id="6" name="Symbol zastępczy tekstu 5"/>
          <p:cNvSpPr>
            <a:spLocks noGrp="1"/>
          </p:cNvSpPr>
          <p:nvPr>
            <p:ph type="body" idx="1"/>
          </p:nvPr>
        </p:nvSpPr>
        <p:spPr/>
        <p:txBody>
          <a:bodyPr/>
          <a:lstStyle/>
          <a:p>
            <a:r>
              <a:rPr lang="pl-PL" dirty="0" smtClean="0"/>
              <a:t>POLAND</a:t>
            </a:r>
            <a:endParaRPr lang="pl-PL" dirty="0"/>
          </a:p>
        </p:txBody>
      </p:sp>
      <p:sp>
        <p:nvSpPr>
          <p:cNvPr id="8" name="Symbol zastępczy tekstu 7"/>
          <p:cNvSpPr>
            <a:spLocks noGrp="1"/>
          </p:cNvSpPr>
          <p:nvPr>
            <p:ph type="body" sz="half" idx="3"/>
          </p:nvPr>
        </p:nvSpPr>
        <p:spPr/>
        <p:txBody>
          <a:bodyPr/>
          <a:lstStyle/>
          <a:p>
            <a:r>
              <a:rPr lang="pl-PL" dirty="0" smtClean="0"/>
              <a:t>GERMANY</a:t>
            </a:r>
            <a:endParaRPr lang="pl-PL" dirty="0"/>
          </a:p>
        </p:txBody>
      </p:sp>
      <p:sp>
        <p:nvSpPr>
          <p:cNvPr id="7" name="Symbol zastępczy zawartości 6"/>
          <p:cNvSpPr>
            <a:spLocks noGrp="1"/>
          </p:cNvSpPr>
          <p:nvPr>
            <p:ph sz="quarter" idx="2"/>
          </p:nvPr>
        </p:nvSpPr>
        <p:spPr>
          <a:xfrm>
            <a:off x="2022230" y="290732"/>
            <a:ext cx="3125834" cy="3017520"/>
          </a:xfrm>
        </p:spPr>
        <p:txBody>
          <a:bodyPr/>
          <a:lstStyle/>
          <a:p>
            <a:pPr>
              <a:buNone/>
            </a:pPr>
            <a:r>
              <a:rPr lang="pl-PL" dirty="0" smtClean="0"/>
              <a:t>	</a:t>
            </a:r>
            <a:r>
              <a:rPr lang="en-US" dirty="0" smtClean="0"/>
              <a:t>18 207ha in 2013, which is 0,2% of the total forest</a:t>
            </a:r>
            <a:r>
              <a:rPr lang="pl-PL" dirty="0" smtClean="0"/>
              <a:t> </a:t>
            </a:r>
            <a:r>
              <a:rPr lang="pl-PL" dirty="0" err="1" smtClean="0"/>
              <a:t>area</a:t>
            </a:r>
            <a:endParaRPr lang="pl-PL" dirty="0"/>
          </a:p>
        </p:txBody>
      </p:sp>
      <p:sp>
        <p:nvSpPr>
          <p:cNvPr id="9" name="Symbol zastępczy zawartości 8"/>
          <p:cNvSpPr>
            <a:spLocks noGrp="1"/>
          </p:cNvSpPr>
          <p:nvPr>
            <p:ph sz="quarter" idx="4"/>
          </p:nvPr>
        </p:nvSpPr>
        <p:spPr>
          <a:xfrm>
            <a:off x="2022230" y="3427124"/>
            <a:ext cx="2981818" cy="3017520"/>
          </a:xfrm>
        </p:spPr>
        <p:txBody>
          <a:bodyPr/>
          <a:lstStyle/>
          <a:p>
            <a:pPr>
              <a:buNone/>
            </a:pPr>
            <a:r>
              <a:rPr lang="pl-PL" dirty="0" smtClean="0"/>
              <a:t>	</a:t>
            </a:r>
            <a:r>
              <a:rPr lang="en-US" dirty="0" smtClean="0"/>
              <a:t>Approx. 5000ha per year (the lack detailed data) which is 0,04% of the total forest area</a:t>
            </a:r>
            <a:endParaRPr lang="pl-PL" dirty="0"/>
          </a:p>
        </p:txBody>
      </p:sp>
      <p:pic>
        <p:nvPicPr>
          <p:cNvPr id="6146" name="Picture 2" descr="https://scontent-fra3-1.xx.fbcdn.net/hphotos-xpf1/v/t1.0-9/13062242_557628641082374_7401988406431967433_n.jpg?oh=864922cac8afa971d175f25e2f783d81&amp;oe=57B8DDBA"/>
          <p:cNvPicPr>
            <a:picLocks noChangeAspect="1" noChangeArrowheads="1"/>
          </p:cNvPicPr>
          <p:nvPr/>
        </p:nvPicPr>
        <p:blipFill>
          <a:blip r:embed="rId2" cstate="print"/>
          <a:srcRect/>
          <a:stretch>
            <a:fillRect/>
          </a:stretch>
        </p:blipFill>
        <p:spPr bwMode="auto">
          <a:xfrm>
            <a:off x="5796136" y="332656"/>
            <a:ext cx="2736304" cy="2052228"/>
          </a:xfrm>
          <a:prstGeom prst="rect">
            <a:avLst/>
          </a:prstGeom>
          <a:noFill/>
        </p:spPr>
      </p:pic>
      <p:pic>
        <p:nvPicPr>
          <p:cNvPr id="6148" name="Picture 4" descr="https://scontent-fra3-1.xx.fbcdn.net/hphotos-xpf1/v/t1.0-9/12994573_557628614415710_735525186076848677_n.jpg?oh=ecd4710a668c572db2f0c2d7ad6ca7db&amp;oe=57A56516"/>
          <p:cNvPicPr>
            <a:picLocks noChangeAspect="1" noChangeArrowheads="1"/>
          </p:cNvPicPr>
          <p:nvPr/>
        </p:nvPicPr>
        <p:blipFill>
          <a:blip r:embed="rId3" cstate="print"/>
          <a:srcRect/>
          <a:stretch>
            <a:fillRect/>
          </a:stretch>
        </p:blipFill>
        <p:spPr bwMode="auto">
          <a:xfrm>
            <a:off x="5868144" y="3573016"/>
            <a:ext cx="2700808" cy="1298465"/>
          </a:xfrm>
          <a:prstGeom prst="rect">
            <a:avLst/>
          </a:prstGeom>
          <a:noFill/>
        </p:spPr>
      </p:pic>
      <p:sp>
        <p:nvSpPr>
          <p:cNvPr id="12" name="pole tekstowe 11"/>
          <p:cNvSpPr txBox="1"/>
          <p:nvPr/>
        </p:nvSpPr>
        <p:spPr>
          <a:xfrm>
            <a:off x="5724128" y="2420888"/>
            <a:ext cx="2888932" cy="369332"/>
          </a:xfrm>
          <a:prstGeom prst="rect">
            <a:avLst/>
          </a:prstGeom>
          <a:noFill/>
        </p:spPr>
        <p:txBody>
          <a:bodyPr wrap="none" rtlCol="0">
            <a:spAutoFit/>
          </a:bodyPr>
          <a:lstStyle/>
          <a:p>
            <a:r>
              <a:rPr lang="pl-PL" dirty="0" err="1" smtClean="0"/>
              <a:t>planting</a:t>
            </a:r>
            <a:r>
              <a:rPr lang="pl-PL" dirty="0" smtClean="0"/>
              <a:t> </a:t>
            </a:r>
            <a:r>
              <a:rPr lang="pl-PL" dirty="0" err="1" smtClean="0"/>
              <a:t>forest</a:t>
            </a:r>
            <a:r>
              <a:rPr lang="pl-PL" dirty="0" smtClean="0"/>
              <a:t> </a:t>
            </a:r>
            <a:r>
              <a:rPr lang="pl-PL" dirty="0" err="1" smtClean="0"/>
              <a:t>in</a:t>
            </a:r>
            <a:r>
              <a:rPr lang="pl-PL" dirty="0" smtClean="0"/>
              <a:t> Poland</a:t>
            </a:r>
            <a:endParaRPr lang="pl-PL" dirty="0"/>
          </a:p>
        </p:txBody>
      </p:sp>
      <p:sp>
        <p:nvSpPr>
          <p:cNvPr id="13" name="pole tekstowe 12"/>
          <p:cNvSpPr txBox="1"/>
          <p:nvPr/>
        </p:nvSpPr>
        <p:spPr>
          <a:xfrm>
            <a:off x="5652120" y="5013176"/>
            <a:ext cx="3158237" cy="369332"/>
          </a:xfrm>
          <a:prstGeom prst="rect">
            <a:avLst/>
          </a:prstGeom>
          <a:noFill/>
        </p:spPr>
        <p:txBody>
          <a:bodyPr wrap="none" rtlCol="0">
            <a:spAutoFit/>
          </a:bodyPr>
          <a:lstStyle/>
          <a:p>
            <a:r>
              <a:rPr lang="pl-PL" dirty="0" err="1" smtClean="0"/>
              <a:t>planting</a:t>
            </a:r>
            <a:r>
              <a:rPr lang="pl-PL" dirty="0" smtClean="0"/>
              <a:t> </a:t>
            </a:r>
            <a:r>
              <a:rPr lang="pl-PL" dirty="0" err="1" smtClean="0"/>
              <a:t>forest</a:t>
            </a:r>
            <a:r>
              <a:rPr lang="pl-PL" dirty="0" smtClean="0"/>
              <a:t> </a:t>
            </a:r>
            <a:r>
              <a:rPr lang="pl-PL" dirty="0" err="1" smtClean="0"/>
              <a:t>in</a:t>
            </a:r>
            <a:r>
              <a:rPr lang="pl-PL" dirty="0" smtClean="0"/>
              <a:t> Germany</a:t>
            </a:r>
            <a:endParaRPr lang="pl-PL"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err="1" smtClean="0"/>
              <a:t>Summary</a:t>
            </a:r>
            <a:endParaRPr lang="pl-PL" dirty="0"/>
          </a:p>
        </p:txBody>
      </p:sp>
      <p:pic>
        <p:nvPicPr>
          <p:cNvPr id="5126" name="Picture 6" descr="http://c.wrzuta.pl/wi12855/55b1bb3c0029f3004cb84d59"/>
          <p:cNvPicPr>
            <a:picLocks noChangeAspect="1" noChangeArrowheads="1"/>
          </p:cNvPicPr>
          <p:nvPr/>
        </p:nvPicPr>
        <p:blipFill>
          <a:blip r:embed="rId2" cstate="print"/>
          <a:srcRect/>
          <a:stretch>
            <a:fillRect/>
          </a:stretch>
        </p:blipFill>
        <p:spPr bwMode="auto">
          <a:xfrm>
            <a:off x="2339752" y="1268760"/>
            <a:ext cx="4104456" cy="5130570"/>
          </a:xfrm>
          <a:prstGeom prst="rect">
            <a:avLst/>
          </a:prstGeom>
          <a:ln>
            <a:noFill/>
          </a:ln>
          <a:effectLst>
            <a:softEdge rad="12700"/>
          </a:effectLst>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107504" y="3645024"/>
            <a:ext cx="8496944" cy="2809784"/>
          </a:xfrm>
        </p:spPr>
        <p:txBody>
          <a:bodyPr>
            <a:normAutofit fontScale="77500" lnSpcReduction="20000"/>
          </a:bodyPr>
          <a:lstStyle/>
          <a:p>
            <a:pPr algn="just">
              <a:buNone/>
            </a:pPr>
            <a:r>
              <a:rPr lang="pl-PL" dirty="0" smtClean="0"/>
              <a:t>	O</a:t>
            </a:r>
            <a:r>
              <a:rPr lang="en-US" dirty="0" err="1" smtClean="0"/>
              <a:t>ur</a:t>
            </a:r>
            <a:r>
              <a:rPr lang="en-US" dirty="0" smtClean="0"/>
              <a:t> comparison shows that the ownership structure of forests has a significant impact on the exploitation and renovation / planting forests. In Germany, where </a:t>
            </a:r>
            <a:r>
              <a:rPr lang="pl-PL" dirty="0" err="1" smtClean="0"/>
              <a:t>private</a:t>
            </a:r>
            <a:r>
              <a:rPr lang="pl-PL" dirty="0" smtClean="0"/>
              <a:t> </a:t>
            </a:r>
            <a:r>
              <a:rPr lang="en-US" dirty="0" smtClean="0"/>
              <a:t>forests </a:t>
            </a:r>
            <a:r>
              <a:rPr lang="pl-PL" dirty="0" err="1" smtClean="0"/>
              <a:t>are</a:t>
            </a:r>
            <a:r>
              <a:rPr lang="pl-PL" dirty="0" smtClean="0"/>
              <a:t> dominant, </a:t>
            </a:r>
            <a:r>
              <a:rPr lang="pl-PL" dirty="0" err="1" smtClean="0"/>
              <a:t>there</a:t>
            </a:r>
            <a:r>
              <a:rPr lang="pl-PL" dirty="0" smtClean="0"/>
              <a:t> </a:t>
            </a:r>
            <a:r>
              <a:rPr lang="pl-PL" dirty="0" err="1" smtClean="0"/>
              <a:t>is</a:t>
            </a:r>
            <a:r>
              <a:rPr lang="en-US" dirty="0" smtClean="0"/>
              <a:t> a lot more timber</a:t>
            </a:r>
            <a:r>
              <a:rPr lang="pl-PL" dirty="0" smtClean="0"/>
              <a:t> </a:t>
            </a:r>
            <a:r>
              <a:rPr lang="pl-PL" dirty="0" err="1" smtClean="0"/>
              <a:t>produced</a:t>
            </a:r>
            <a:r>
              <a:rPr lang="en-US" dirty="0" smtClean="0"/>
              <a:t> from 1 ha, and much less forests</a:t>
            </a:r>
            <a:r>
              <a:rPr lang="pl-PL" dirty="0" smtClean="0"/>
              <a:t> </a:t>
            </a:r>
            <a:r>
              <a:rPr lang="pl-PL" dirty="0" err="1" smtClean="0"/>
              <a:t>planted</a:t>
            </a:r>
            <a:r>
              <a:rPr lang="en-US" dirty="0" smtClean="0"/>
              <a:t> in reference </a:t>
            </a:r>
            <a:r>
              <a:rPr lang="pl-PL" dirty="0" smtClean="0"/>
              <a:t>to</a:t>
            </a:r>
            <a:r>
              <a:rPr lang="en-US" dirty="0" smtClean="0"/>
              <a:t> the total surface. </a:t>
            </a:r>
            <a:r>
              <a:rPr lang="pl-PL" dirty="0" err="1" smtClean="0"/>
              <a:t>Whereas</a:t>
            </a:r>
            <a:r>
              <a:rPr lang="en-US" dirty="0" smtClean="0"/>
              <a:t> </a:t>
            </a:r>
            <a:r>
              <a:rPr lang="pl-PL" dirty="0" smtClean="0"/>
              <a:t>i</a:t>
            </a:r>
            <a:r>
              <a:rPr lang="en-US" dirty="0" smtClean="0"/>
              <a:t>n Poland, where the state forests</a:t>
            </a:r>
            <a:r>
              <a:rPr lang="pl-PL" dirty="0" smtClean="0"/>
              <a:t> </a:t>
            </a:r>
            <a:r>
              <a:rPr lang="pl-PL" dirty="0" err="1" smtClean="0"/>
              <a:t>dominate</a:t>
            </a:r>
            <a:r>
              <a:rPr lang="pl-PL" dirty="0" smtClean="0"/>
              <a:t> </a:t>
            </a:r>
            <a:r>
              <a:rPr lang="pl-PL" dirty="0" err="1" smtClean="0"/>
              <a:t>in</a:t>
            </a:r>
            <a:r>
              <a:rPr lang="pl-PL" dirty="0" smtClean="0"/>
              <a:t> </a:t>
            </a:r>
            <a:r>
              <a:rPr lang="pl-PL" dirty="0" err="1" smtClean="0"/>
              <a:t>the</a:t>
            </a:r>
            <a:r>
              <a:rPr lang="pl-PL" dirty="0" smtClean="0"/>
              <a:t> </a:t>
            </a:r>
            <a:r>
              <a:rPr lang="pl-PL" dirty="0" err="1" smtClean="0"/>
              <a:t>structure</a:t>
            </a:r>
            <a:r>
              <a:rPr lang="en-US" dirty="0" smtClean="0"/>
              <a:t>, less wood </a:t>
            </a:r>
            <a:r>
              <a:rPr lang="pl-PL" dirty="0" err="1" smtClean="0"/>
              <a:t>is</a:t>
            </a:r>
            <a:r>
              <a:rPr lang="pl-PL" dirty="0" smtClean="0"/>
              <a:t> </a:t>
            </a:r>
            <a:r>
              <a:rPr lang="pl-PL" dirty="0" err="1" smtClean="0"/>
              <a:t>produced</a:t>
            </a:r>
            <a:r>
              <a:rPr lang="en-US" dirty="0" smtClean="0"/>
              <a:t> and</a:t>
            </a:r>
            <a:r>
              <a:rPr lang="pl-PL" dirty="0" smtClean="0"/>
              <a:t> </a:t>
            </a:r>
            <a:r>
              <a:rPr lang="en-US" dirty="0" smtClean="0"/>
              <a:t>more forests</a:t>
            </a:r>
            <a:r>
              <a:rPr lang="pl-PL" dirty="0" smtClean="0"/>
              <a:t> </a:t>
            </a:r>
            <a:r>
              <a:rPr lang="pl-PL" dirty="0" err="1" smtClean="0"/>
              <a:t>are</a:t>
            </a:r>
            <a:r>
              <a:rPr lang="pl-PL" dirty="0" smtClean="0"/>
              <a:t> </a:t>
            </a:r>
            <a:r>
              <a:rPr lang="pl-PL" dirty="0" err="1" smtClean="0"/>
              <a:t>planted</a:t>
            </a:r>
            <a:r>
              <a:rPr lang="en-US" dirty="0" smtClean="0"/>
              <a:t>. </a:t>
            </a:r>
            <a:r>
              <a:rPr lang="pl-PL" dirty="0" err="1" smtClean="0"/>
              <a:t>Let’s</a:t>
            </a:r>
            <a:r>
              <a:rPr lang="pl-PL" dirty="0" smtClean="0"/>
              <a:t> </a:t>
            </a:r>
            <a:r>
              <a:rPr lang="en-US" dirty="0" smtClean="0"/>
              <a:t>look for the reasons for these differences.</a:t>
            </a:r>
            <a:endParaRPr lang="pl-PL" dirty="0" smtClean="0"/>
          </a:p>
          <a:p>
            <a:pPr algn="just">
              <a:buNone/>
            </a:pPr>
            <a:endParaRPr lang="pl-PL" dirty="0"/>
          </a:p>
        </p:txBody>
      </p:sp>
      <p:pic>
        <p:nvPicPr>
          <p:cNvPr id="4098" name="Picture 2" descr="https://scontent-fra3-1.xx.fbcdn.net/hphotos-xpt1/v/t1.0-0/s480x480/13001069_558039014374670_5762521152508394029_n.jpg?oh=f8f8a2709746f323642f9d319f79031e&amp;oe=57B2E16E"/>
          <p:cNvPicPr>
            <a:picLocks noChangeAspect="1" noChangeArrowheads="1"/>
          </p:cNvPicPr>
          <p:nvPr/>
        </p:nvPicPr>
        <p:blipFill>
          <a:blip r:embed="rId2" cstate="print"/>
          <a:srcRect/>
          <a:stretch>
            <a:fillRect/>
          </a:stretch>
        </p:blipFill>
        <p:spPr bwMode="auto">
          <a:xfrm>
            <a:off x="1763688" y="476672"/>
            <a:ext cx="5214450" cy="2922266"/>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251520" y="404664"/>
            <a:ext cx="8229600" cy="2664296"/>
          </a:xfrm>
        </p:spPr>
        <p:txBody>
          <a:bodyPr>
            <a:normAutofit/>
          </a:bodyPr>
          <a:lstStyle/>
          <a:p>
            <a:pPr algn="just">
              <a:buNone/>
            </a:pPr>
            <a:r>
              <a:rPr lang="pl-PL" sz="1600" dirty="0" smtClean="0"/>
              <a:t>	</a:t>
            </a:r>
            <a:r>
              <a:rPr lang="en-US" sz="1600" dirty="0" smtClean="0"/>
              <a:t>In Germany, the purchase or lease</a:t>
            </a:r>
            <a:r>
              <a:rPr lang="pl-PL" sz="1600" dirty="0" smtClean="0"/>
              <a:t> of</a:t>
            </a:r>
            <a:r>
              <a:rPr lang="en-US" sz="1600" dirty="0" smtClean="0"/>
              <a:t> the forests is a very popular form of capital investments. </a:t>
            </a:r>
            <a:r>
              <a:rPr lang="pl-PL" sz="1600" dirty="0" smtClean="0"/>
              <a:t>As a </a:t>
            </a:r>
            <a:r>
              <a:rPr lang="pl-PL" sz="1600" dirty="0" err="1" smtClean="0"/>
              <a:t>consequence</a:t>
            </a:r>
            <a:r>
              <a:rPr lang="en-US" sz="1600" dirty="0" smtClean="0"/>
              <a:t>, </a:t>
            </a:r>
            <a:r>
              <a:rPr lang="pl-PL" sz="1600" dirty="0" err="1" smtClean="0"/>
              <a:t>they</a:t>
            </a:r>
            <a:r>
              <a:rPr lang="pl-PL" sz="1600" dirty="0" smtClean="0"/>
              <a:t> </a:t>
            </a:r>
            <a:r>
              <a:rPr lang="pl-PL" sz="1600" dirty="0" err="1" smtClean="0"/>
              <a:t>are</a:t>
            </a:r>
            <a:r>
              <a:rPr lang="pl-PL" sz="1600" dirty="0" smtClean="0"/>
              <a:t> </a:t>
            </a:r>
            <a:r>
              <a:rPr lang="en-US" sz="1600" dirty="0" smtClean="0"/>
              <a:t>used for making large quantities of trees</a:t>
            </a:r>
            <a:r>
              <a:rPr lang="pl-PL" sz="1600" dirty="0" smtClean="0"/>
              <a:t>.</a:t>
            </a:r>
            <a:r>
              <a:rPr lang="en-US" sz="1600" dirty="0" smtClean="0"/>
              <a:t> </a:t>
            </a:r>
            <a:r>
              <a:rPr lang="pl-PL" sz="1600" dirty="0" smtClean="0"/>
              <a:t>T</a:t>
            </a:r>
            <a:r>
              <a:rPr lang="en-US" sz="1600" dirty="0" smtClean="0"/>
              <a:t>he costs associated with the purchase of the forest quickly turned and that the forest at ear</a:t>
            </a:r>
            <a:r>
              <a:rPr lang="pl-PL" sz="1600" dirty="0" err="1" smtClean="0"/>
              <a:t>ns</a:t>
            </a:r>
            <a:r>
              <a:rPr lang="pl-PL" sz="1600" dirty="0" smtClean="0"/>
              <a:t> for </a:t>
            </a:r>
            <a:r>
              <a:rPr lang="pl-PL" sz="1600" dirty="0" err="1" smtClean="0"/>
              <a:t>itself</a:t>
            </a:r>
            <a:r>
              <a:rPr lang="en-US" sz="1600" dirty="0" smtClean="0"/>
              <a:t>. Of course, the owner is obliged</a:t>
            </a:r>
            <a:r>
              <a:rPr lang="pl-PL" sz="1600" dirty="0" smtClean="0"/>
              <a:t> by law</a:t>
            </a:r>
            <a:r>
              <a:rPr lang="en-US" sz="1600" dirty="0" smtClean="0"/>
              <a:t> to reforest</a:t>
            </a:r>
            <a:r>
              <a:rPr lang="pl-PL" sz="1600" dirty="0" smtClean="0"/>
              <a:t> </a:t>
            </a:r>
            <a:r>
              <a:rPr lang="pl-PL" sz="1600" dirty="0" err="1" smtClean="0"/>
              <a:t>the</a:t>
            </a:r>
            <a:r>
              <a:rPr lang="pl-PL" sz="1600" dirty="0" smtClean="0"/>
              <a:t> </a:t>
            </a:r>
            <a:r>
              <a:rPr lang="pl-PL" sz="1600" dirty="0" err="1" smtClean="0"/>
              <a:t>surface</a:t>
            </a:r>
            <a:r>
              <a:rPr lang="pl-PL" sz="1600" dirty="0" smtClean="0"/>
              <a:t> of </a:t>
            </a:r>
            <a:r>
              <a:rPr lang="pl-PL" sz="1600" dirty="0" err="1" smtClean="0"/>
              <a:t>cut</a:t>
            </a:r>
            <a:r>
              <a:rPr lang="pl-PL" sz="1600" dirty="0" smtClean="0"/>
              <a:t> out </a:t>
            </a:r>
            <a:r>
              <a:rPr lang="pl-PL" sz="1600" dirty="0" err="1" smtClean="0"/>
              <a:t>forest</a:t>
            </a:r>
            <a:r>
              <a:rPr lang="en-US" sz="1600" dirty="0" smtClean="0"/>
              <a:t>. In Poland</a:t>
            </a:r>
            <a:r>
              <a:rPr lang="pl-PL" sz="1600" dirty="0" smtClean="0"/>
              <a:t>, </a:t>
            </a:r>
            <a:r>
              <a:rPr lang="pl-PL" sz="1600" dirty="0" err="1" smtClean="0"/>
              <a:t>there</a:t>
            </a:r>
            <a:r>
              <a:rPr lang="pl-PL" sz="1600" dirty="0" smtClean="0"/>
              <a:t> </a:t>
            </a:r>
            <a:r>
              <a:rPr lang="pl-PL" sz="1600" dirty="0" err="1" smtClean="0"/>
              <a:t>are</a:t>
            </a:r>
            <a:r>
              <a:rPr lang="pl-PL" sz="1600" dirty="0" smtClean="0"/>
              <a:t> no </a:t>
            </a:r>
            <a:r>
              <a:rPr lang="pl-PL" sz="1600" dirty="0" err="1" smtClean="0"/>
              <a:t>large</a:t>
            </a:r>
            <a:r>
              <a:rPr lang="pl-PL" sz="1600" dirty="0" smtClean="0"/>
              <a:t> </a:t>
            </a:r>
            <a:r>
              <a:rPr lang="pl-PL" sz="1600" dirty="0" err="1" smtClean="0"/>
              <a:t>quantities</a:t>
            </a:r>
            <a:r>
              <a:rPr lang="pl-PL" sz="1600" dirty="0" smtClean="0"/>
              <a:t> of </a:t>
            </a:r>
            <a:r>
              <a:rPr lang="pl-PL" sz="1600" dirty="0" err="1" smtClean="0"/>
              <a:t>wood</a:t>
            </a:r>
            <a:r>
              <a:rPr lang="pl-PL" sz="1600" dirty="0" smtClean="0"/>
              <a:t> </a:t>
            </a:r>
            <a:r>
              <a:rPr lang="pl-PL" sz="1600" dirty="0" err="1" smtClean="0"/>
              <a:t>manufactured</a:t>
            </a:r>
            <a:r>
              <a:rPr lang="en-US" sz="1600" dirty="0" smtClean="0"/>
              <a:t>, because the forests in Poland are young (average age 60), and the state has no need for </a:t>
            </a:r>
            <a:r>
              <a:rPr lang="pl-PL" sz="1600" dirty="0" err="1" smtClean="0"/>
              <a:t>gaining</a:t>
            </a:r>
            <a:r>
              <a:rPr lang="pl-PL" sz="1600" dirty="0" smtClean="0"/>
              <a:t> big </a:t>
            </a:r>
            <a:r>
              <a:rPr lang="pl-PL" sz="1600" dirty="0" err="1" smtClean="0"/>
              <a:t>profits</a:t>
            </a:r>
            <a:r>
              <a:rPr lang="pl-PL" sz="1600" dirty="0" smtClean="0"/>
              <a:t> </a:t>
            </a:r>
            <a:r>
              <a:rPr lang="pl-PL" sz="1600" dirty="0" err="1" smtClean="0"/>
              <a:t>from</a:t>
            </a:r>
            <a:r>
              <a:rPr lang="pl-PL" sz="1600" dirty="0" smtClean="0"/>
              <a:t> </a:t>
            </a:r>
            <a:r>
              <a:rPr lang="pl-PL" sz="1600" dirty="0" err="1" smtClean="0"/>
              <a:t>forest</a:t>
            </a:r>
            <a:r>
              <a:rPr lang="pl-PL" sz="1600" dirty="0" smtClean="0"/>
              <a:t> </a:t>
            </a:r>
            <a:r>
              <a:rPr lang="pl-PL" sz="1600" dirty="0" err="1" smtClean="0"/>
              <a:t>exploitation</a:t>
            </a:r>
            <a:r>
              <a:rPr lang="pl-PL" sz="1600" dirty="0" smtClean="0"/>
              <a:t>.</a:t>
            </a:r>
          </a:p>
          <a:p>
            <a:pPr>
              <a:buNone/>
            </a:pPr>
            <a:endParaRPr lang="pl-PL" sz="2800" dirty="0" smtClean="0"/>
          </a:p>
        </p:txBody>
      </p:sp>
      <p:pic>
        <p:nvPicPr>
          <p:cNvPr id="3074" name="Picture 2" descr="https://scontent-fra3-1.xx.fbcdn.net/hphotos-xla1/v/t1.0-9/13007294_558039031041335_5421279615515205788_n.jpg?oh=588d6786a5eebf1fcfccabce7cbd92c4&amp;oe=57A6E7BA"/>
          <p:cNvPicPr>
            <a:picLocks noChangeAspect="1" noChangeArrowheads="1"/>
          </p:cNvPicPr>
          <p:nvPr/>
        </p:nvPicPr>
        <p:blipFill>
          <a:blip r:embed="rId2" cstate="print"/>
          <a:srcRect/>
          <a:stretch>
            <a:fillRect/>
          </a:stretch>
        </p:blipFill>
        <p:spPr bwMode="auto">
          <a:xfrm>
            <a:off x="4788024" y="2924944"/>
            <a:ext cx="4002021" cy="3001516"/>
          </a:xfrm>
          <a:prstGeom prst="rect">
            <a:avLst/>
          </a:prstGeom>
          <a:ln>
            <a:noFill/>
          </a:ln>
          <a:effectLst>
            <a:softEdge rad="112500"/>
          </a:effectLst>
        </p:spPr>
      </p:pic>
      <p:sp>
        <p:nvSpPr>
          <p:cNvPr id="8" name="pole tekstowe 7"/>
          <p:cNvSpPr txBox="1"/>
          <p:nvPr/>
        </p:nvSpPr>
        <p:spPr>
          <a:xfrm>
            <a:off x="683568" y="2564904"/>
            <a:ext cx="4104456" cy="4031873"/>
          </a:xfrm>
          <a:prstGeom prst="rect">
            <a:avLst/>
          </a:prstGeom>
          <a:noFill/>
        </p:spPr>
        <p:txBody>
          <a:bodyPr wrap="square" rtlCol="0">
            <a:spAutoFit/>
          </a:bodyPr>
          <a:lstStyle/>
          <a:p>
            <a:pPr algn="just">
              <a:buNone/>
            </a:pPr>
            <a:r>
              <a:rPr lang="en-US" sz="1600" dirty="0" smtClean="0"/>
              <a:t>High impact on the growth of forests in Poland have the EU subsidies, which the farmer</a:t>
            </a:r>
            <a:r>
              <a:rPr lang="pl-PL" sz="1600" dirty="0" smtClean="0"/>
              <a:t> </a:t>
            </a:r>
            <a:r>
              <a:rPr lang="pl-PL" sz="1600" dirty="0" err="1" smtClean="0"/>
              <a:t>receives</a:t>
            </a:r>
            <a:r>
              <a:rPr lang="en-US" sz="1600" dirty="0" smtClean="0"/>
              <a:t> for the </a:t>
            </a:r>
            <a:r>
              <a:rPr lang="en-US" sz="1600" dirty="0" err="1" smtClean="0"/>
              <a:t>afforestation</a:t>
            </a:r>
            <a:r>
              <a:rPr lang="en-US" sz="1600" dirty="0" smtClean="0"/>
              <a:t> of arable</a:t>
            </a:r>
            <a:r>
              <a:rPr lang="pl-PL" sz="1600" dirty="0" smtClean="0"/>
              <a:t> </a:t>
            </a:r>
            <a:r>
              <a:rPr lang="en-US" sz="1600" dirty="0" smtClean="0"/>
              <a:t>6 and 5 quality class</a:t>
            </a:r>
            <a:r>
              <a:rPr lang="pl-PL" sz="1600" dirty="0" smtClean="0"/>
              <a:t> land</a:t>
            </a:r>
            <a:r>
              <a:rPr lang="en-US" sz="1600" dirty="0" smtClean="0"/>
              <a:t>. These grants were awarded in Germany much earlier,</a:t>
            </a:r>
            <a:r>
              <a:rPr lang="pl-PL" sz="1600" dirty="0" smtClean="0"/>
              <a:t> </a:t>
            </a:r>
            <a:r>
              <a:rPr lang="en-US" sz="1600" dirty="0" smtClean="0"/>
              <a:t>therefore </a:t>
            </a:r>
            <a:r>
              <a:rPr lang="pl-PL" sz="1600" dirty="0" err="1" smtClean="0"/>
              <a:t>there</a:t>
            </a:r>
            <a:r>
              <a:rPr lang="pl-PL" sz="1600" dirty="0" smtClean="0"/>
              <a:t> </a:t>
            </a:r>
            <a:r>
              <a:rPr lang="en-US" sz="1600" dirty="0" smtClean="0"/>
              <a:t>are</a:t>
            </a:r>
            <a:r>
              <a:rPr lang="pl-PL" sz="1600" dirty="0" smtClean="0"/>
              <a:t> </a:t>
            </a:r>
            <a:r>
              <a:rPr lang="en-US" sz="1600" dirty="0" smtClean="0"/>
              <a:t>less forests planted than in Poland. </a:t>
            </a:r>
            <a:r>
              <a:rPr lang="pl-PL" sz="1600" dirty="0" smtClean="0"/>
              <a:t>F</a:t>
            </a:r>
            <a:r>
              <a:rPr lang="en-US" sz="1600" dirty="0" err="1" smtClean="0"/>
              <a:t>orest</a:t>
            </a:r>
            <a:r>
              <a:rPr lang="en-US" sz="1600" dirty="0" smtClean="0"/>
              <a:t> economy of the country</a:t>
            </a:r>
            <a:r>
              <a:rPr lang="pl-PL" sz="1600" dirty="0" smtClean="0"/>
              <a:t> </a:t>
            </a:r>
            <a:r>
              <a:rPr lang="pl-PL" sz="1600" dirty="0" err="1" smtClean="0"/>
              <a:t>is</a:t>
            </a:r>
            <a:r>
              <a:rPr lang="pl-PL" sz="1600" dirty="0" smtClean="0"/>
              <a:t> </a:t>
            </a:r>
            <a:r>
              <a:rPr lang="pl-PL" sz="1600" dirty="0" err="1" smtClean="0"/>
              <a:t>also</a:t>
            </a:r>
            <a:r>
              <a:rPr lang="pl-PL" sz="1600" dirty="0" smtClean="0"/>
              <a:t> </a:t>
            </a:r>
            <a:r>
              <a:rPr lang="pl-PL" sz="1600" dirty="0" err="1" smtClean="0"/>
              <a:t>important</a:t>
            </a:r>
            <a:r>
              <a:rPr lang="pl-PL" sz="1600" dirty="0" smtClean="0"/>
              <a:t>.</a:t>
            </a:r>
            <a:r>
              <a:rPr lang="en-US" sz="1600" dirty="0" smtClean="0"/>
              <a:t> </a:t>
            </a:r>
            <a:r>
              <a:rPr lang="pl-PL" sz="1600" dirty="0" smtClean="0"/>
              <a:t>I</a:t>
            </a:r>
            <a:r>
              <a:rPr lang="en-US" sz="1600" dirty="0" smtClean="0"/>
              <a:t>n the case of these two countries </a:t>
            </a:r>
            <a:r>
              <a:rPr lang="pl-PL" sz="1600" dirty="0" err="1" smtClean="0"/>
              <a:t>it</a:t>
            </a:r>
            <a:r>
              <a:rPr lang="pl-PL" sz="1600" dirty="0" smtClean="0"/>
              <a:t> </a:t>
            </a:r>
            <a:r>
              <a:rPr lang="en-US" sz="1600" dirty="0" smtClean="0"/>
              <a:t>is balanced, rational and based on the plan of forest management. In Poland it is easier to implement the assumptions of the plan because the forests are state-owned, which can also have an effect on the above comparison.</a:t>
            </a:r>
            <a:endParaRPr lang="pl-PL" sz="1600" dirty="0" smtClean="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142</TotalTime>
  <Words>357</Words>
  <Application>Microsoft Office PowerPoint</Application>
  <PresentationFormat>Pokaz na ekranie (4:3)</PresentationFormat>
  <Paragraphs>60</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Energetyczny</vt:lpstr>
      <vt:lpstr>Comparison of the use and renewal of forest resources  in Poland and Germany</vt:lpstr>
      <vt:lpstr>Slajd 2</vt:lpstr>
      <vt:lpstr> The exact ownership structure</vt:lpstr>
      <vt:lpstr>Forests area</vt:lpstr>
      <vt:lpstr>Timber harvesting</vt:lpstr>
      <vt:lpstr>Growth forests</vt:lpstr>
      <vt:lpstr>Summary</vt:lpstr>
      <vt:lpstr>Slajd 8</vt:lpstr>
      <vt:lpstr>Slajd 9</vt:lpstr>
      <vt:lpstr>Let us consider which of the ownership structures is better? Polish or German?</vt:lpstr>
      <vt:lpstr>Closure</vt:lpstr>
      <vt:lpstr>Realization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the use and renewal of forest resources      in Poland and Germany</dc:title>
  <dc:creator>Szymon</dc:creator>
  <cp:lastModifiedBy>Szymon</cp:lastModifiedBy>
  <cp:revision>35</cp:revision>
  <dcterms:created xsi:type="dcterms:W3CDTF">2016-04-19T10:48:16Z</dcterms:created>
  <dcterms:modified xsi:type="dcterms:W3CDTF">2016-05-04T12:57:39Z</dcterms:modified>
</cp:coreProperties>
</file>