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5" r:id="rId9"/>
    <p:sldId id="267" r:id="rId10"/>
    <p:sldId id="268" r:id="rId11"/>
    <p:sldId id="264" r:id="rId12"/>
    <p:sldId id="269"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p:scale>
          <a:sx n="80" d="100"/>
          <a:sy n="80" d="100"/>
        </p:scale>
        <p:origin x="-1176" y="27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l-PL"/>
  <c:style val="30"/>
  <c:chart>
    <c:title>
      <c:layout/>
    </c:title>
    <c:plotArea>
      <c:layout/>
      <c:barChart>
        <c:barDir val="col"/>
        <c:grouping val="clustered"/>
        <c:ser>
          <c:idx val="0"/>
          <c:order val="0"/>
          <c:tx>
            <c:strRef>
              <c:f>Arkusz1!$C$3</c:f>
              <c:strCache>
                <c:ptCount val="1"/>
                <c:pt idx="0">
                  <c:v>%</c:v>
                </c:pt>
              </c:strCache>
            </c:strRef>
          </c:tx>
          <c:dLbls>
            <c:dLblPos val="inEnd"/>
            <c:showVal val="1"/>
          </c:dLbls>
          <c:cat>
            <c:strRef>
              <c:f>Arkusz1!$B$4:$B$7</c:f>
              <c:strCache>
                <c:ptCount val="4"/>
                <c:pt idx="0">
                  <c:v>Finland</c:v>
                </c:pt>
                <c:pt idx="1">
                  <c:v>Poland</c:v>
                </c:pt>
                <c:pt idx="2">
                  <c:v>Ireland</c:v>
                </c:pt>
                <c:pt idx="3">
                  <c:v>Europe</c:v>
                </c:pt>
              </c:strCache>
            </c:strRef>
          </c:cat>
          <c:val>
            <c:numRef>
              <c:f>Arkusz1!$C$4:$C$7</c:f>
              <c:numCache>
                <c:formatCode>General</c:formatCode>
                <c:ptCount val="4"/>
                <c:pt idx="0">
                  <c:v>86</c:v>
                </c:pt>
                <c:pt idx="1">
                  <c:v>29.4</c:v>
                </c:pt>
                <c:pt idx="2">
                  <c:v>7</c:v>
                </c:pt>
                <c:pt idx="3">
                  <c:v>47</c:v>
                </c:pt>
              </c:numCache>
            </c:numRef>
          </c:val>
        </c:ser>
        <c:gapWidth val="75"/>
        <c:overlap val="40"/>
        <c:axId val="65149568"/>
        <c:axId val="67305856"/>
      </c:barChart>
      <c:catAx>
        <c:axId val="65149568"/>
        <c:scaling>
          <c:orientation val="minMax"/>
        </c:scaling>
        <c:axPos val="b"/>
        <c:majorTickMark val="none"/>
        <c:tickLblPos val="nextTo"/>
        <c:crossAx val="67305856"/>
        <c:crosses val="autoZero"/>
        <c:auto val="1"/>
        <c:lblAlgn val="ctr"/>
        <c:lblOffset val="100"/>
      </c:catAx>
      <c:valAx>
        <c:axId val="67305856"/>
        <c:scaling>
          <c:orientation val="minMax"/>
        </c:scaling>
        <c:axPos val="l"/>
        <c:majorGridlines/>
        <c:numFmt formatCode="General" sourceLinked="1"/>
        <c:majorTickMark val="none"/>
        <c:tickLblPos val="nextTo"/>
        <c:crossAx val="65149568"/>
        <c:crosses val="autoZero"/>
        <c:crossBetween val="between"/>
      </c:valAx>
    </c:plotArea>
    <c:legend>
      <c:legendPos val="r"/>
      <c:layout/>
    </c:legend>
    <c:plotVisOnly val="1"/>
    <c:dispBlanksAs val="gap"/>
  </c:chart>
  <c:spPr>
    <a:noFill/>
    <a:ln>
      <a:noFill/>
    </a:ln>
  </c:spPr>
  <c:txPr>
    <a:bodyPr/>
    <a:lstStyle/>
    <a:p>
      <a:pPr>
        <a:defRPr>
          <a:solidFill>
            <a:srgbClr val="FFFFFF"/>
          </a:solidFill>
        </a:defRPr>
      </a:pPr>
      <a:endParaRPr lang="pl-PL"/>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4107300815"/>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68233921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35983344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4092447111"/>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17569164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004788616"/>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34151578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82924870"/>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61712234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99836066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D57330-6025-4B07-B233-269FB3C01363}"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35042848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57330-6025-4B07-B233-269FB3C01363}" type="datetimeFigureOut">
              <a:rPr lang="pl-PL" smtClean="0"/>
              <a:pPr/>
              <a:t>2016-04-22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241EB-18D5-41AB-AA87-29944A7E0007}" type="slidenum">
              <a:rPr lang="pl-PL" smtClean="0"/>
              <a:pPr/>
              <a:t>‹#›</a:t>
            </a:fld>
            <a:endParaRPr lang="pl-PL"/>
          </a:p>
        </p:txBody>
      </p:sp>
    </p:spTree>
    <p:extLst>
      <p:ext uri="{BB962C8B-B14F-4D97-AF65-F5344CB8AC3E}">
        <p14:creationId xmlns="" xmlns:p14="http://schemas.microsoft.com/office/powerpoint/2010/main" val="2634488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G:\presentation\At%20Night%20in%20The%20Wild%20Ambient%20Sounds%20-%2010%20Hours%20Wild%20Animals%20Sound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5" Type="http://schemas.openxmlformats.org/officeDocument/2006/relationships/image" Target="../media/image4.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G:\presentation\Moose%20sounds.mp3"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G:\presentation\lynx%20noise.mp3"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G:\presentation\Wolves%20Howling.mp3"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G:\presentation\Bison%20sounds%20closeup%20in%20Montana.mp3"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G:\presentation\18%20Minutes%20of%20Wind%20Blowing%20through%20Trees.mp3"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 Night in The Wild Ambient Sounds - 10 Hours Wild Animals Sounds.mp3">
            <a:hlinkClick r:id="" action="ppaction://media"/>
          </p:cNvPr>
          <p:cNvPicPr>
            <a:picLocks noRot="1" noChangeAspect="1"/>
          </p:cNvPicPr>
          <p:nvPr>
            <a:audioFile r:link="rId1"/>
          </p:nvPr>
        </p:nvPicPr>
        <p:blipFill>
          <a:blip r:embed="rId3" cstate="print"/>
          <a:stretch>
            <a:fillRect/>
          </a:stretch>
        </p:blipFill>
        <p:spPr>
          <a:xfrm>
            <a:off x="323528" y="260648"/>
            <a:ext cx="304800" cy="304800"/>
          </a:xfrm>
          <a:prstGeom prst="rect">
            <a:avLst/>
          </a:prstGeom>
        </p:spPr>
      </p:pic>
      <p:sp>
        <p:nvSpPr>
          <p:cNvPr id="2" name="Tytuł 1"/>
          <p:cNvSpPr>
            <a:spLocks noGrp="1"/>
          </p:cNvSpPr>
          <p:nvPr>
            <p:ph type="ctrTitle"/>
          </p:nvPr>
        </p:nvSpPr>
        <p:spPr/>
        <p:txBody>
          <a:bodyPr/>
          <a:lstStyle/>
          <a:p>
            <a:endParaRPr lang="pl-PL" dirty="0"/>
          </a:p>
        </p:txBody>
      </p:sp>
      <p:pic>
        <p:nvPicPr>
          <p:cNvPr id="1026" name="Picture 2" descr="C:\Users\user\Desktop\warning_sign.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652" t="2550" r="1838" b="2230"/>
          <a:stretch/>
        </p:blipFill>
        <p:spPr bwMode="auto">
          <a:xfrm>
            <a:off x="428596" y="500042"/>
            <a:ext cx="8205307" cy="5205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pole tekstowe 3"/>
          <p:cNvSpPr txBox="1"/>
          <p:nvPr/>
        </p:nvSpPr>
        <p:spPr>
          <a:xfrm>
            <a:off x="928662" y="2928934"/>
            <a:ext cx="7143800" cy="923330"/>
          </a:xfrm>
          <a:prstGeom prst="rect">
            <a:avLst/>
          </a:prstGeom>
          <a:noFill/>
        </p:spPr>
        <p:txBody>
          <a:bodyPr wrap="square" rtlCol="0">
            <a:spAutoFit/>
          </a:bodyPr>
          <a:lstStyle/>
          <a:p>
            <a:pPr algn="ctr"/>
            <a:r>
              <a:rPr lang="pl-PL" sz="5400" b="1" dirty="0" smtClean="0">
                <a:latin typeface="Arial Narrow" pitchFamily="34" charset="0"/>
                <a:cs typeface="Arial" pitchFamily="34" charset="0"/>
              </a:rPr>
              <a:t>W I L D    A N I M A L S</a:t>
            </a:r>
            <a:endParaRPr lang="pl-PL" sz="5400" b="1" dirty="0">
              <a:latin typeface="Arial Narrow" pitchFamily="34" charset="0"/>
              <a:cs typeface="Arial" pitchFamily="34" charset="0"/>
            </a:endParaRPr>
          </a:p>
        </p:txBody>
      </p:sp>
      <p:sp>
        <p:nvSpPr>
          <p:cNvPr id="5" name="pole tekstowe 4"/>
          <p:cNvSpPr txBox="1"/>
          <p:nvPr/>
        </p:nvSpPr>
        <p:spPr>
          <a:xfrm>
            <a:off x="928662" y="4000504"/>
            <a:ext cx="7215238" cy="830997"/>
          </a:xfrm>
          <a:prstGeom prst="rect">
            <a:avLst/>
          </a:prstGeom>
          <a:noFill/>
        </p:spPr>
        <p:txBody>
          <a:bodyPr wrap="square" rtlCol="0">
            <a:spAutoFit/>
          </a:bodyPr>
          <a:lstStyle/>
          <a:p>
            <a:pPr algn="ctr"/>
            <a:r>
              <a:rPr lang="pl-PL" sz="2400" dirty="0" smtClean="0">
                <a:latin typeface="Arial" pitchFamily="34" charset="0"/>
                <a:cs typeface="Arial" pitchFamily="34" charset="0"/>
              </a:rPr>
              <a:t>be </a:t>
            </a:r>
            <a:r>
              <a:rPr lang="pl-PL" sz="2400" dirty="0" err="1" smtClean="0">
                <a:latin typeface="Arial" pitchFamily="34" charset="0"/>
                <a:cs typeface="Arial" pitchFamily="34" charset="0"/>
              </a:rPr>
              <a:t>aware</a:t>
            </a:r>
            <a:r>
              <a:rPr lang="pl-PL" sz="2400" dirty="0" smtClean="0">
                <a:latin typeface="Arial" pitchFamily="34" charset="0"/>
                <a:cs typeface="Arial" pitchFamily="34" charset="0"/>
              </a:rPr>
              <a:t> of </a:t>
            </a:r>
            <a:r>
              <a:rPr lang="pl-PL" sz="2400" dirty="0" err="1" smtClean="0">
                <a:latin typeface="Arial" pitchFamily="34" charset="0"/>
                <a:cs typeface="Arial" pitchFamily="34" charset="0"/>
              </a:rPr>
              <a:t>different</a:t>
            </a:r>
            <a:r>
              <a:rPr lang="pl-PL" sz="2400" dirty="0" smtClean="0">
                <a:latin typeface="Arial" pitchFamily="34" charset="0"/>
                <a:cs typeface="Arial" pitchFamily="34" charset="0"/>
              </a:rPr>
              <a:t> </a:t>
            </a:r>
            <a:r>
              <a:rPr lang="pl-PL" sz="2400" dirty="0" err="1" smtClean="0">
                <a:latin typeface="Arial" pitchFamily="34" charset="0"/>
                <a:cs typeface="Arial" pitchFamily="34" charset="0"/>
              </a:rPr>
              <a:t>kind</a:t>
            </a:r>
            <a:r>
              <a:rPr lang="pl-PL" sz="2400" dirty="0" smtClean="0">
                <a:latin typeface="Arial" pitchFamily="34" charset="0"/>
                <a:cs typeface="Arial" pitchFamily="34" charset="0"/>
              </a:rPr>
              <a:t> of </a:t>
            </a:r>
          </a:p>
          <a:p>
            <a:pPr algn="ctr"/>
            <a:r>
              <a:rPr lang="pl-PL" sz="2400" dirty="0" smtClean="0">
                <a:latin typeface="Arial" pitchFamily="34" charset="0"/>
                <a:cs typeface="Arial" pitchFamily="34" charset="0"/>
              </a:rPr>
              <a:t>fauna and flora </a:t>
            </a:r>
            <a:r>
              <a:rPr lang="pl-PL" sz="2400" dirty="0" err="1" smtClean="0">
                <a:latin typeface="Arial" pitchFamily="34" charset="0"/>
                <a:cs typeface="Arial" pitchFamily="34" charset="0"/>
              </a:rPr>
              <a:t>species</a:t>
            </a:r>
            <a:r>
              <a:rPr lang="pl-PL" sz="2400" dirty="0" smtClean="0">
                <a:latin typeface="Arial" pitchFamily="34" charset="0"/>
                <a:cs typeface="Arial" pitchFamily="34" charset="0"/>
              </a:rPr>
              <a:t> </a:t>
            </a:r>
            <a:endParaRPr lang="pl-PL" sz="2400" dirty="0">
              <a:latin typeface="Arial" pitchFamily="34" charset="0"/>
              <a:cs typeface="Arial" pitchFamily="34" charset="0"/>
            </a:endParaRPr>
          </a:p>
        </p:txBody>
      </p:sp>
    </p:spTree>
    <p:extLst>
      <p:ext uri="{BB962C8B-B14F-4D97-AF65-F5344CB8AC3E}">
        <p14:creationId xmlns="" xmlns:p14="http://schemas.microsoft.com/office/powerpoint/2010/main" val="14488672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4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34000" contrast="-18000"/>
          </a:blip>
          <a:srcRect/>
          <a:stretch>
            <a:fillRect l="-12000" r="-1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normAutofit/>
          </a:bodyPr>
          <a:lstStyle/>
          <a:p>
            <a:r>
              <a:rPr lang="pl-PL" sz="3600" b="1" dirty="0" smtClean="0">
                <a:solidFill>
                  <a:srgbClr val="FFFFFF"/>
                </a:solidFill>
                <a:latin typeface="Arial" pitchFamily="34" charset="0"/>
                <a:cs typeface="Arial" pitchFamily="34" charset="0"/>
              </a:rPr>
              <a:t>POLISH MUSHROOMS</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a:xfrm>
            <a:off x="467544" y="1988840"/>
            <a:ext cx="8229600" cy="4525963"/>
          </a:xfrm>
        </p:spPr>
        <p:txBody>
          <a:bodyPr>
            <a:normAutofit fontScale="77500" lnSpcReduction="20000"/>
          </a:bodyPr>
          <a:lstStyle/>
          <a:p>
            <a:pPr algn="just"/>
            <a:r>
              <a:rPr lang="en-US" sz="2700" dirty="0" smtClean="0">
                <a:solidFill>
                  <a:srgbClr val="FFFFFF"/>
                </a:solidFill>
                <a:latin typeface="Arial" pitchFamily="34" charset="0"/>
                <a:cs typeface="Arial" pitchFamily="34" charset="0"/>
              </a:rPr>
              <a:t>In Poland, where the very strong tradition of the mushroom hunting exists, mushrooms growing wild in forests are collected from time immemorial.</a:t>
            </a:r>
            <a:endParaRPr lang="pl-PL" sz="2700" dirty="0" smtClean="0">
              <a:solidFill>
                <a:srgbClr val="FFFFFF"/>
              </a:solidFill>
              <a:latin typeface="Arial" pitchFamily="34" charset="0"/>
              <a:cs typeface="Arial" pitchFamily="34" charset="0"/>
            </a:endParaRPr>
          </a:p>
          <a:p>
            <a:pPr algn="just"/>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most popular </a:t>
            </a:r>
            <a:r>
              <a:rPr lang="pl-PL" sz="2700" dirty="0" err="1" smtClean="0">
                <a:solidFill>
                  <a:srgbClr val="FFFFFF"/>
                </a:solidFill>
                <a:latin typeface="Arial" pitchFamily="34" charset="0"/>
                <a:cs typeface="Arial" pitchFamily="34" charset="0"/>
              </a:rPr>
              <a:t>are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yellow-orange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chanterelles</a:t>
            </a:r>
            <a:r>
              <a:rPr lang="pl-PL" sz="2700" dirty="0" smtClean="0">
                <a:solidFill>
                  <a:srgbClr val="FFFFFF"/>
                </a:solidFill>
                <a:latin typeface="Arial" pitchFamily="34" charset="0"/>
                <a:cs typeface="Arial" pitchFamily="34" charset="0"/>
              </a:rPr>
              <a:t> and </a:t>
            </a:r>
            <a:r>
              <a:rPr lang="pl-PL" sz="2700" dirty="0" err="1" smtClean="0">
                <a:solidFill>
                  <a:srgbClr val="FFFFFF"/>
                </a:solidFill>
                <a:latin typeface="Arial" pitchFamily="34" charset="0"/>
                <a:cs typeface="Arial" pitchFamily="34" charset="0"/>
              </a:rPr>
              <a:t>incredibly</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fragrant</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ceps</a:t>
            </a:r>
            <a:r>
              <a:rPr lang="pl-PL" sz="2700" dirty="0" smtClean="0">
                <a:solidFill>
                  <a:srgbClr val="FFFFFF"/>
                </a:solidFill>
                <a:latin typeface="Arial" pitchFamily="34" charset="0"/>
                <a:cs typeface="Arial" pitchFamily="34" charset="0"/>
              </a:rPr>
              <a:t>  </a:t>
            </a:r>
            <a:r>
              <a:rPr lang="en-US" sz="2700" dirty="0" smtClean="0">
                <a:solidFill>
                  <a:srgbClr val="FFFFFF"/>
                </a:solidFill>
                <a:latin typeface="Arial" pitchFamily="34" charset="0"/>
                <a:cs typeface="Arial" pitchFamily="34" charset="0"/>
              </a:rPr>
              <a:t>are </a:t>
            </a:r>
            <a:r>
              <a:rPr lang="en-US" sz="2700" dirty="0" err="1" smtClean="0">
                <a:solidFill>
                  <a:srgbClr val="FFFFFF"/>
                </a:solidFill>
                <a:latin typeface="Arial" pitchFamily="34" charset="0"/>
                <a:cs typeface="Arial" pitchFamily="34" charset="0"/>
              </a:rPr>
              <a:t>recognised</a:t>
            </a:r>
            <a:r>
              <a:rPr lang="en-US" sz="2700" dirty="0" smtClean="0">
                <a:solidFill>
                  <a:srgbClr val="FFFFFF"/>
                </a:solidFill>
                <a:latin typeface="Arial" pitchFamily="34" charset="0"/>
                <a:cs typeface="Arial" pitchFamily="34" charset="0"/>
              </a:rPr>
              <a:t> as one of the noblest</a:t>
            </a:r>
            <a:r>
              <a:rPr lang="pl-PL" sz="2700" dirty="0" smtClean="0">
                <a:solidFill>
                  <a:srgbClr val="FFFFFF"/>
                </a:solidFill>
                <a:latin typeface="Arial" pitchFamily="34" charset="0"/>
                <a:cs typeface="Arial" pitchFamily="34" charset="0"/>
              </a:rPr>
              <a:t>. </a:t>
            </a:r>
          </a:p>
          <a:p>
            <a:pPr algn="just"/>
            <a:r>
              <a:rPr lang="pl-PL" sz="2700" dirty="0" err="1" smtClean="0">
                <a:solidFill>
                  <a:srgbClr val="FFFFFF"/>
                </a:solidFill>
                <a:latin typeface="Arial" pitchFamily="34" charset="0"/>
                <a:cs typeface="Arial" pitchFamily="34" charset="0"/>
              </a:rPr>
              <a:t>Boletus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badius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are</a:t>
            </a:r>
            <a:r>
              <a:rPr lang="pl-PL" sz="2700" dirty="0" smtClean="0">
                <a:solidFill>
                  <a:srgbClr val="FFFFFF"/>
                </a:solidFill>
                <a:latin typeface="Arial" pitchFamily="34" charset="0"/>
                <a:cs typeface="Arial" pitchFamily="34" charset="0"/>
              </a:rPr>
              <a:t> </a:t>
            </a:r>
            <a:r>
              <a:rPr lang="en-US" sz="2700" dirty="0" smtClean="0">
                <a:solidFill>
                  <a:srgbClr val="FFFFFF"/>
                </a:solidFill>
                <a:latin typeface="Arial" pitchFamily="34" charset="0"/>
                <a:cs typeface="Arial" pitchFamily="34" charset="0"/>
              </a:rPr>
              <a:t>common in spruce and pine forests and occasionally </a:t>
            </a:r>
            <a:r>
              <a:rPr lang="pl-PL" sz="2700" dirty="0" err="1" smtClean="0">
                <a:solidFill>
                  <a:srgbClr val="FFFFFF"/>
                </a:solidFill>
                <a:latin typeface="Arial" pitchFamily="34" charset="0"/>
                <a:cs typeface="Arial" pitchFamily="34" charset="0"/>
              </a:rPr>
              <a:t>grows</a:t>
            </a:r>
            <a:r>
              <a:rPr lang="en-US" sz="2700" dirty="0" smtClean="0">
                <a:solidFill>
                  <a:srgbClr val="FFFFFF"/>
                </a:solidFill>
                <a:latin typeface="Arial" pitchFamily="34" charset="0"/>
                <a:cs typeface="Arial" pitchFamily="34" charset="0"/>
              </a:rPr>
              <a:t> also under oak, beech and chestnut tree</a:t>
            </a:r>
            <a:r>
              <a:rPr lang="pl-PL" sz="2700" dirty="0" smtClean="0">
                <a:solidFill>
                  <a:srgbClr val="FFFFFF"/>
                </a:solidFill>
                <a:latin typeface="Arial" pitchFamily="34" charset="0"/>
                <a:cs typeface="Arial" pitchFamily="34" charset="0"/>
              </a:rPr>
              <a:t>. </a:t>
            </a:r>
          </a:p>
          <a:p>
            <a:pPr algn="just"/>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carrot-colored</a:t>
            </a:r>
            <a:r>
              <a:rPr lang="pl-PL" sz="2700" dirty="0" smtClean="0">
                <a:solidFill>
                  <a:srgbClr val="FFFFFF"/>
                </a:solidFill>
                <a:latin typeface="Arial" pitchFamily="34" charset="0"/>
                <a:cs typeface="Arial" pitchFamily="34" charset="0"/>
              </a:rPr>
              <a:t> and </a:t>
            </a:r>
            <a:r>
              <a:rPr lang="pl-PL" sz="2700" dirty="0" err="1" smtClean="0">
                <a:solidFill>
                  <a:srgbClr val="FFFFFF"/>
                </a:solidFill>
                <a:latin typeface="Arial" pitchFamily="34" charset="0"/>
                <a:cs typeface="Arial" pitchFamily="34" charset="0"/>
              </a:rPr>
              <a:t>nutty</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milk</a:t>
            </a:r>
            <a:r>
              <a:rPr lang="pl-PL" sz="2700" dirty="0" smtClean="0">
                <a:solidFill>
                  <a:srgbClr val="FFFFFF"/>
                </a:solidFill>
                <a:latin typeface="Arial" pitchFamily="34" charset="0"/>
                <a:cs typeface="Arial" pitchFamily="34" charset="0"/>
              </a:rPr>
              <a:t> cap </a:t>
            </a:r>
            <a:r>
              <a:rPr lang="pl-PL" sz="2700" dirty="0" err="1" smtClean="0">
                <a:solidFill>
                  <a:srgbClr val="FFFFFF"/>
                </a:solidFill>
                <a:latin typeface="Arial" pitchFamily="34" charset="0"/>
                <a:cs typeface="Arial" pitchFamily="34" charset="0"/>
              </a:rPr>
              <a:t>mushrooms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are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rare</a:t>
            </a:r>
            <a:r>
              <a:rPr lang="pl-PL" sz="2700" dirty="0" smtClean="0">
                <a:solidFill>
                  <a:srgbClr val="FFFFFF"/>
                </a:solidFill>
                <a:latin typeface="Arial" pitchFamily="34" charset="0"/>
                <a:cs typeface="Arial" pitchFamily="34" charset="0"/>
              </a:rPr>
              <a:t> and </a:t>
            </a:r>
            <a:r>
              <a:rPr lang="pl-PL" sz="2700" dirty="0" err="1" smtClean="0">
                <a:solidFill>
                  <a:srgbClr val="FFFFFF"/>
                </a:solidFill>
                <a:latin typeface="Arial" pitchFamily="34" charset="0"/>
                <a:cs typeface="Arial" pitchFamily="34" charset="0"/>
              </a:rPr>
              <a:t>highly</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prized</a:t>
            </a:r>
            <a:r>
              <a:rPr lang="pl-PL" sz="2700" dirty="0" smtClean="0">
                <a:solidFill>
                  <a:srgbClr val="FFFFFF"/>
                </a:solidFill>
                <a:latin typeface="Arial" pitchFamily="34" charset="0"/>
                <a:cs typeface="Arial" pitchFamily="34" charset="0"/>
              </a:rPr>
              <a:t> for </a:t>
            </a:r>
            <a:r>
              <a:rPr lang="pl-PL" sz="2700" dirty="0" err="1" smtClean="0">
                <a:solidFill>
                  <a:srgbClr val="FFFFFF"/>
                </a:solidFill>
                <a:latin typeface="Arial" pitchFamily="34" charset="0"/>
                <a:cs typeface="Arial" pitchFamily="34" charset="0"/>
              </a:rPr>
              <a:t>their</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taste</a:t>
            </a:r>
            <a:r>
              <a:rPr lang="pl-PL" sz="2700" dirty="0" smtClean="0">
                <a:solidFill>
                  <a:srgbClr val="FFFFFF"/>
                </a:solidFill>
                <a:latin typeface="Arial" pitchFamily="34" charset="0"/>
                <a:cs typeface="Arial" pitchFamily="34" charset="0"/>
              </a:rPr>
              <a:t>. </a:t>
            </a:r>
          </a:p>
          <a:p>
            <a:pPr algn="just"/>
            <a:r>
              <a:rPr lang="pl-PL" sz="2700" dirty="0" err="1" smtClean="0">
                <a:solidFill>
                  <a:srgbClr val="FFFFFF"/>
                </a:solidFill>
                <a:latin typeface="Arial" pitchFamily="34" charset="0"/>
                <a:cs typeface="Arial" pitchFamily="34" charset="0"/>
              </a:rPr>
              <a:t>Some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mushroom</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eaters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love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big and </a:t>
            </a:r>
            <a:r>
              <a:rPr lang="pl-PL" sz="2700" dirty="0" err="1" smtClean="0">
                <a:solidFill>
                  <a:srgbClr val="FFFFFF"/>
                </a:solidFill>
                <a:latin typeface="Arial" pitchFamily="34" charset="0"/>
                <a:cs typeface="Arial" pitchFamily="34" charset="0"/>
              </a:rPr>
              <a:t>flat</a:t>
            </a:r>
            <a:r>
              <a:rPr lang="pl-PL" sz="2700" dirty="0" smtClean="0">
                <a:solidFill>
                  <a:srgbClr val="FFFFFF"/>
                </a:solidFill>
                <a:latin typeface="Arial" pitchFamily="34" charset="0"/>
                <a:cs typeface="Arial" pitchFamily="34" charset="0"/>
              </a:rPr>
              <a:t> parasol </a:t>
            </a:r>
            <a:r>
              <a:rPr lang="pl-PL" sz="2700" dirty="0" err="1" smtClean="0">
                <a:solidFill>
                  <a:srgbClr val="FFFFFF"/>
                </a:solidFill>
                <a:latin typeface="Arial" pitchFamily="34" charset="0"/>
                <a:cs typeface="Arial" pitchFamily="34" charset="0"/>
              </a:rPr>
              <a:t>mushrooms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sticky</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suillus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Some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also</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recommend</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slim</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armillaria</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mellea</a:t>
            </a:r>
            <a:r>
              <a:rPr lang="pl-PL" sz="2700" dirty="0" smtClean="0">
                <a:solidFill>
                  <a:srgbClr val="FFFFFF"/>
                </a:solidFill>
                <a:latin typeface="Arial" pitchFamily="34" charset="0"/>
                <a:cs typeface="Arial" pitchFamily="34" charset="0"/>
              </a:rPr>
              <a:t> - </a:t>
            </a:r>
            <a:r>
              <a:rPr lang="pl-PL" sz="2700" dirty="0" err="1" smtClean="0">
                <a:solidFill>
                  <a:srgbClr val="FFFFFF"/>
                </a:solidFill>
                <a:latin typeface="Arial" pitchFamily="34" charset="0"/>
                <a:cs typeface="Arial" pitchFamily="34" charset="0"/>
              </a:rPr>
              <a:t>honey</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fungus</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that</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grow</a:t>
            </a:r>
            <a:r>
              <a:rPr lang="pl-PL" sz="2700" dirty="0" smtClean="0">
                <a:solidFill>
                  <a:srgbClr val="FFFFFF"/>
                </a:solidFill>
                <a:latin typeface="Arial" pitchFamily="34" charset="0"/>
                <a:cs typeface="Arial" pitchFamily="34" charset="0"/>
              </a:rPr>
              <a:t> on </a:t>
            </a:r>
            <a:r>
              <a:rPr lang="pl-PL" sz="2700" dirty="0" err="1" smtClean="0">
                <a:solidFill>
                  <a:srgbClr val="FFFFFF"/>
                </a:solidFill>
                <a:latin typeface="Arial" pitchFamily="34" charset="0"/>
                <a:cs typeface="Arial" pitchFamily="34" charset="0"/>
              </a:rPr>
              <a:t>the</a:t>
            </a:r>
            <a:r>
              <a:rPr lang="pl-PL" sz="2700" dirty="0" smtClean="0">
                <a:solidFill>
                  <a:srgbClr val="FFFFFF"/>
                </a:solidFill>
                <a:latin typeface="Arial" pitchFamily="34" charset="0"/>
                <a:cs typeface="Arial" pitchFamily="34" charset="0"/>
              </a:rPr>
              <a:t> </a:t>
            </a:r>
            <a:r>
              <a:rPr lang="pl-PL" sz="2700" dirty="0" err="1" smtClean="0">
                <a:solidFill>
                  <a:srgbClr val="FFFFFF"/>
                </a:solidFill>
                <a:latin typeface="Arial" pitchFamily="34" charset="0"/>
                <a:cs typeface="Arial" pitchFamily="34" charset="0"/>
              </a:rPr>
              <a:t>trees</a:t>
            </a:r>
            <a:r>
              <a:rPr lang="pl-PL" sz="2700" dirty="0" smtClean="0">
                <a:solidFill>
                  <a:srgbClr val="FFFFFF"/>
                </a:solidFill>
                <a:latin typeface="Arial" pitchFamily="34" charset="0"/>
                <a:cs typeface="Arial" pitchFamily="34" charset="0"/>
              </a:rPr>
              <a:t>.</a:t>
            </a:r>
            <a:endParaRPr lang="en-US" sz="2700" dirty="0" smtClean="0">
              <a:solidFill>
                <a:srgbClr val="FFFFFF"/>
              </a:solidFill>
              <a:latin typeface="Arial" pitchFamily="34" charset="0"/>
              <a:cs typeface="Arial" pitchFamily="34" charset="0"/>
            </a:endParaRPr>
          </a:p>
          <a:p>
            <a:endParaRPr lang="pl-PL" dirty="0"/>
          </a:p>
        </p:txBody>
      </p:sp>
      <p:pic>
        <p:nvPicPr>
          <p:cNvPr id="4" name="18 Minutes of Wind Blowing through Trees.mp3">
            <a:hlinkClick r:id="" action="ppaction://media"/>
          </p:cNvPr>
          <p:cNvPicPr>
            <a:picLocks noRot="1" noChangeAspect="1"/>
          </p:cNvPicPr>
          <p:nvPr>
            <a:audioFile r:link="rId1"/>
          </p:nvPr>
        </p:nvPicPr>
        <p:blipFill>
          <a:blip r:embed="rId4" cstate="print"/>
          <a:stretch>
            <a:fillRect/>
          </a:stretch>
        </p:blipFill>
        <p:spPr>
          <a:xfrm>
            <a:off x="179512" y="260648"/>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7000" contrast="-26000"/>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smtClean="0">
                <a:solidFill>
                  <a:srgbClr val="FFFFFF"/>
                </a:solidFill>
                <a:latin typeface="Arial" pitchFamily="34" charset="0"/>
                <a:cs typeface="Arial" pitchFamily="34" charset="0"/>
              </a:rPr>
              <a:t>GOOD </a:t>
            </a:r>
            <a:r>
              <a:rPr lang="pl-PL" sz="3600" b="1" dirty="0" smtClean="0">
                <a:solidFill>
                  <a:srgbClr val="FFFFFF"/>
                </a:solidFill>
                <a:latin typeface="Arial" pitchFamily="34" charset="0"/>
                <a:cs typeface="Arial" pitchFamily="34" charset="0"/>
              </a:rPr>
              <a:t>TO KNOW</a:t>
            </a:r>
            <a:endParaRPr lang="pl-PL" sz="3600" b="1" dirty="0">
              <a:solidFill>
                <a:srgbClr val="FFFFFF"/>
              </a:solidFill>
              <a:latin typeface="Arial" pitchFamily="34" charset="0"/>
              <a:cs typeface="Arial" pitchFamily="34" charset="0"/>
            </a:endParaRPr>
          </a:p>
        </p:txBody>
      </p:sp>
      <p:sp>
        <p:nvSpPr>
          <p:cNvPr id="3" name="Symbol zastępczy zawartości 2"/>
          <p:cNvSpPr>
            <a:spLocks noGrp="1"/>
          </p:cNvSpPr>
          <p:nvPr>
            <p:ph idx="1"/>
          </p:nvPr>
        </p:nvSpPr>
        <p:spPr/>
        <p:txBody>
          <a:bodyPr>
            <a:normAutofit/>
          </a:bodyPr>
          <a:lstStyle/>
          <a:p>
            <a:pPr algn="ctr">
              <a:buNone/>
            </a:pPr>
            <a:r>
              <a:rPr lang="pl-PL" dirty="0" smtClean="0">
                <a:solidFill>
                  <a:srgbClr val="FFFFFF"/>
                </a:solidFill>
              </a:rPr>
              <a:t>	</a:t>
            </a:r>
            <a:r>
              <a:rPr lang="pl-PL" sz="2300" dirty="0" smtClean="0">
                <a:solidFill>
                  <a:srgbClr val="FFFFFF"/>
                </a:solidFill>
                <a:latin typeface="Arial" pitchFamily="34" charset="0"/>
                <a:cs typeface="Arial" pitchFamily="34" charset="0"/>
              </a:rPr>
              <a:t>FINLAND</a:t>
            </a:r>
          </a:p>
          <a:p>
            <a:pPr algn="just">
              <a:buNone/>
            </a:pPr>
            <a:r>
              <a:rPr lang="pl-PL" sz="1900" dirty="0" smtClean="0">
                <a:solidFill>
                  <a:srgbClr val="FFFFFF"/>
                </a:solidFill>
                <a:latin typeface="Arial" pitchFamily="34" charset="0"/>
                <a:cs typeface="Arial" pitchFamily="34" charset="0"/>
              </a:rPr>
              <a:t>	</a:t>
            </a:r>
          </a:p>
          <a:p>
            <a:pPr algn="just">
              <a:buNone/>
            </a:pP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 Finnish concept of ‘Everyman’s Right’ means that you can walk freely in the forest. Nature offers us mushrooms, berries and wonderful fresh air as we gather the gifts of the forest.</a:t>
            </a:r>
            <a:endParaRPr lang="pl-PL" sz="1900" dirty="0" smtClean="0">
              <a:solidFill>
                <a:srgbClr val="FFFFFF"/>
              </a:solidFill>
              <a:latin typeface="Arial" pitchFamily="34" charset="0"/>
              <a:cs typeface="Arial" pitchFamily="34" charset="0"/>
            </a:endParaRPr>
          </a:p>
          <a:p>
            <a:pPr algn="just">
              <a:buNone/>
            </a:pPr>
            <a:r>
              <a:rPr lang="pl-PL" sz="1900" dirty="0" smtClean="0">
                <a:latin typeface="Arial" pitchFamily="34" charset="0"/>
                <a:cs typeface="Arial" pitchFamily="34" charset="0"/>
              </a:rPr>
              <a:t>	</a:t>
            </a:r>
          </a:p>
          <a:p>
            <a:pPr algn="just">
              <a:buNone/>
            </a:pPr>
            <a:endParaRPr lang="pl-PL" sz="1900" dirty="0" smtClean="0">
              <a:solidFill>
                <a:srgbClr val="FFFFFF"/>
              </a:solidFill>
              <a:latin typeface="Arial" pitchFamily="34" charset="0"/>
              <a:cs typeface="Arial" pitchFamily="34" charset="0"/>
            </a:endParaRPr>
          </a:p>
          <a:p>
            <a:pPr algn="ctr">
              <a:buNone/>
            </a:pPr>
            <a:r>
              <a:rPr lang="pl-PL" sz="1900" dirty="0" smtClean="0">
                <a:solidFill>
                  <a:srgbClr val="FFFFFF"/>
                </a:solidFill>
                <a:latin typeface="Arial" pitchFamily="34" charset="0"/>
                <a:cs typeface="Arial" pitchFamily="34" charset="0"/>
              </a:rPr>
              <a:t>	</a:t>
            </a:r>
            <a:r>
              <a:rPr lang="pl-PL" sz="2300" dirty="0" smtClean="0">
                <a:solidFill>
                  <a:srgbClr val="FFFFFF"/>
                </a:solidFill>
                <a:latin typeface="Arial" pitchFamily="34" charset="0"/>
                <a:cs typeface="Arial" pitchFamily="34" charset="0"/>
              </a:rPr>
              <a:t>POLAND</a:t>
            </a:r>
          </a:p>
          <a:p>
            <a:pPr algn="just">
              <a:buNone/>
            </a:pPr>
            <a:r>
              <a:rPr lang="pl-PL" sz="1900" dirty="0" smtClean="0">
                <a:solidFill>
                  <a:srgbClr val="FFFFFF"/>
                </a:solidFill>
                <a:latin typeface="Arial" pitchFamily="34" charset="0"/>
                <a:cs typeface="Arial" pitchFamily="34" charset="0"/>
              </a:rPr>
              <a:t>	</a:t>
            </a:r>
          </a:p>
          <a:p>
            <a:pPr algn="just">
              <a:buNone/>
            </a:pP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The</a:t>
            </a:r>
            <a:r>
              <a:rPr lang="pl-PL" sz="1900" dirty="0" smtClean="0">
                <a:solidFill>
                  <a:srgbClr val="FFFFFF"/>
                </a:solidFill>
                <a:latin typeface="Arial" pitchFamily="34" charset="0"/>
                <a:cs typeface="Arial" pitchFamily="34" charset="0"/>
              </a:rPr>
              <a:t> 380,000-acre (150,000-hectare) Białowieża </a:t>
            </a:r>
            <a:r>
              <a:rPr lang="pl-PL" sz="1900" dirty="0" err="1" smtClean="0">
                <a:solidFill>
                  <a:srgbClr val="FFFFFF"/>
                </a:solidFill>
                <a:latin typeface="Arial" pitchFamily="34" charset="0"/>
                <a:cs typeface="Arial" pitchFamily="34" charset="0"/>
              </a:rPr>
              <a:t>Primeval</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Forest</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in</a:t>
            </a:r>
            <a:r>
              <a:rPr lang="pl-PL" sz="1900" dirty="0" smtClean="0">
                <a:solidFill>
                  <a:srgbClr val="FFFFFF"/>
                </a:solidFill>
                <a:latin typeface="Arial" pitchFamily="34" charset="0"/>
                <a:cs typeface="Arial" pitchFamily="34" charset="0"/>
              </a:rPr>
              <a:t> Poland </a:t>
            </a:r>
            <a:r>
              <a:rPr lang="pl-PL" sz="1900" dirty="0" err="1" smtClean="0">
                <a:solidFill>
                  <a:srgbClr val="FFFFFF"/>
                </a:solidFill>
                <a:latin typeface="Arial" pitchFamily="34" charset="0"/>
                <a:cs typeface="Arial" pitchFamily="34" charset="0"/>
              </a:rPr>
              <a:t>is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Europe’s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last</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ancient</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forest</a:t>
            </a:r>
            <a:r>
              <a:rPr lang="pl-PL" sz="1900" dirty="0" smtClean="0">
                <a:solidFill>
                  <a:srgbClr val="FFFFFF"/>
                </a:solidFill>
                <a:latin typeface="Arial" pitchFamily="34" charset="0"/>
                <a:cs typeface="Arial" pitchFamily="34" charset="0"/>
              </a:rPr>
              <a:t> and </a:t>
            </a:r>
            <a:r>
              <a:rPr lang="pl-PL" sz="1900" dirty="0" err="1" smtClean="0">
                <a:solidFill>
                  <a:srgbClr val="FFFFFF"/>
                </a:solidFill>
                <a:latin typeface="Arial" pitchFamily="34" charset="0"/>
                <a:cs typeface="Arial" pitchFamily="34" charset="0"/>
              </a:rPr>
              <a:t>home</a:t>
            </a:r>
            <a:r>
              <a:rPr lang="pl-PL" sz="1900" dirty="0" smtClean="0">
                <a:solidFill>
                  <a:srgbClr val="FFFFFF"/>
                </a:solidFill>
                <a:latin typeface="Arial" pitchFamily="34" charset="0"/>
                <a:cs typeface="Arial" pitchFamily="34" charset="0"/>
              </a:rPr>
              <a:t> to 800 </a:t>
            </a:r>
            <a:r>
              <a:rPr lang="pl-PL" sz="1900" dirty="0" err="1" smtClean="0">
                <a:solidFill>
                  <a:srgbClr val="FFFFFF"/>
                </a:solidFill>
                <a:latin typeface="Arial" pitchFamily="34" charset="0"/>
                <a:cs typeface="Arial" pitchFamily="34" charset="0"/>
              </a:rPr>
              <a:t>European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bison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Europe’s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heaviest</a:t>
            </a:r>
            <a:r>
              <a:rPr lang="pl-PL" sz="1900" dirty="0" smtClean="0">
                <a:solidFill>
                  <a:srgbClr val="FFFFFF"/>
                </a:solidFill>
                <a:latin typeface="Arial" pitchFamily="34" charset="0"/>
                <a:cs typeface="Arial" pitchFamily="34" charset="0"/>
              </a:rPr>
              <a:t> land </a:t>
            </a:r>
            <a:r>
              <a:rPr lang="pl-PL" sz="1900" dirty="0" err="1" smtClean="0">
                <a:solidFill>
                  <a:srgbClr val="FFFFFF"/>
                </a:solidFill>
                <a:latin typeface="Arial" pitchFamily="34" charset="0"/>
                <a:cs typeface="Arial" pitchFamily="34" charset="0"/>
              </a:rPr>
              <a:t>animals</a:t>
            </a:r>
            <a:r>
              <a:rPr lang="pl-PL" sz="1900" dirty="0" smtClean="0">
                <a:solidFill>
                  <a:srgbClr val="FFFFFF"/>
                </a:solidFill>
                <a:latin typeface="Arial" pitchFamily="34" charset="0"/>
                <a:cs typeface="Arial" pitchFamily="34" charset="0"/>
              </a:rPr>
              <a:t>.</a:t>
            </a:r>
          </a:p>
          <a:p>
            <a:pPr algn="just">
              <a:buNone/>
            </a:pPr>
            <a:endParaRPr lang="pl-PL" dirty="0">
              <a:solidFill>
                <a:srgbClr val="FFFFFF"/>
              </a:solidFill>
            </a:endParaRPr>
          </a:p>
        </p:txBody>
      </p:sp>
      <p:pic>
        <p:nvPicPr>
          <p:cNvPr id="4" name="18 Minutes of Wind Blowing through Trees.mp3">
            <a:hlinkClick r:id="" action="ppaction://media"/>
          </p:cNvPr>
          <p:cNvPicPr>
            <a:picLocks noRot="1" noChangeAspect="1"/>
          </p:cNvPicPr>
          <p:nvPr>
            <a:audioFile r:link="rId1"/>
          </p:nvPr>
        </p:nvPicPr>
        <p:blipFill>
          <a:blip r:embed="rId4" cstate="print"/>
          <a:stretch>
            <a:fillRect/>
          </a:stretch>
        </p:blipFill>
        <p:spPr>
          <a:xfrm>
            <a:off x="179512" y="18864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8000" contrast="-23000"/>
          </a:blip>
          <a:srcRect/>
          <a:stretch>
            <a:fillRect l="-17000" r="-17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844824"/>
            <a:ext cx="8229600" cy="4525963"/>
          </a:xfrm>
        </p:spPr>
        <p:txBody>
          <a:bodyPr>
            <a:normAutofit lnSpcReduction="10000"/>
          </a:bodyPr>
          <a:lstStyle/>
          <a:p>
            <a:pPr algn="ctr">
              <a:buNone/>
            </a:pPr>
            <a:r>
              <a:rPr lang="pl-PL" sz="6600" dirty="0" smtClean="0">
                <a:solidFill>
                  <a:srgbClr val="FFFFFF"/>
                </a:solidFill>
                <a:latin typeface="Arial" pitchFamily="34" charset="0"/>
                <a:cs typeface="Arial" pitchFamily="34" charset="0"/>
              </a:rPr>
              <a:t>THANK  YOU  FOR YOUR  ATTENTION</a:t>
            </a:r>
          </a:p>
          <a:p>
            <a:pPr algn="ctr">
              <a:buNone/>
            </a:pPr>
            <a:endParaRPr lang="pl-PL" sz="6600" dirty="0" smtClean="0">
              <a:solidFill>
                <a:srgbClr val="FFFFFF"/>
              </a:solidFill>
              <a:latin typeface="Arial" pitchFamily="34" charset="0"/>
              <a:cs typeface="Arial" pitchFamily="34" charset="0"/>
            </a:endParaRPr>
          </a:p>
          <a:p>
            <a:pPr algn="r">
              <a:buNone/>
            </a:pPr>
            <a:endParaRPr lang="pl-PL" sz="1400" dirty="0" smtClean="0">
              <a:solidFill>
                <a:srgbClr val="FFFFFF"/>
              </a:solidFill>
              <a:latin typeface="Arial" pitchFamily="34" charset="0"/>
              <a:cs typeface="Arial" pitchFamily="34" charset="0"/>
            </a:endParaRPr>
          </a:p>
          <a:p>
            <a:pPr algn="r">
              <a:buNone/>
            </a:pPr>
            <a:endParaRPr lang="pl-PL" sz="1400" dirty="0" smtClean="0">
              <a:solidFill>
                <a:srgbClr val="FFFFFF"/>
              </a:solidFill>
              <a:latin typeface="Arial" pitchFamily="34" charset="0"/>
              <a:cs typeface="Arial" pitchFamily="34" charset="0"/>
            </a:endParaRPr>
          </a:p>
          <a:p>
            <a:pPr algn="r">
              <a:buNone/>
            </a:pPr>
            <a:r>
              <a:rPr lang="pl-PL" sz="1800" dirty="0" smtClean="0">
                <a:solidFill>
                  <a:srgbClr val="FFFFFF"/>
                </a:solidFill>
                <a:latin typeface="Arial" pitchFamily="34" charset="0"/>
                <a:cs typeface="Arial" pitchFamily="34" charset="0"/>
              </a:rPr>
              <a:t>Monika Różańska, Gabriela Struk, Natalia Szmyt</a:t>
            </a:r>
          </a:p>
          <a:p>
            <a:pPr algn="r">
              <a:buNone/>
            </a:pPr>
            <a:r>
              <a:rPr lang="pl-PL" sz="1800" dirty="0" smtClean="0">
                <a:solidFill>
                  <a:srgbClr val="FFFFFF"/>
                </a:solidFill>
                <a:latin typeface="Arial" pitchFamily="34" charset="0"/>
                <a:cs typeface="Arial" pitchFamily="34" charset="0"/>
              </a:rPr>
              <a:t>Liceum Ogólnokształcące im. ONZ w Biłgoraju</a:t>
            </a:r>
          </a:p>
          <a:p>
            <a:pPr algn="r">
              <a:buNone/>
            </a:pPr>
            <a:r>
              <a:rPr lang="pl-PL" sz="1800" dirty="0" smtClean="0">
                <a:solidFill>
                  <a:srgbClr val="FFFFFF"/>
                </a:solidFill>
                <a:latin typeface="Arial" pitchFamily="34" charset="0"/>
                <a:cs typeface="Arial" pitchFamily="34" charset="0"/>
              </a:rPr>
              <a:t>Klasa II E</a:t>
            </a:r>
            <a:endParaRPr lang="pl-PL" sz="1800" dirty="0">
              <a:solidFill>
                <a:srgbClr val="FFFFFF"/>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0" contrast="-21000"/>
          </a:blip>
          <a:srcRect/>
          <a:stretch>
            <a:fillRect l="-17000" r="-17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857232"/>
            <a:ext cx="8229600" cy="4525963"/>
          </a:xfrm>
        </p:spPr>
        <p:txBody>
          <a:bodyPr>
            <a:normAutofit/>
          </a:bodyPr>
          <a:lstStyle/>
          <a:p>
            <a:pPr marL="0" indent="0" algn="just">
              <a:buNone/>
            </a:pPr>
            <a:r>
              <a:rPr lang="en-US" sz="2400" i="1" dirty="0" smtClean="0">
                <a:solidFill>
                  <a:srgbClr val="FFFFFF"/>
                </a:solidFill>
                <a:latin typeface="Arial" pitchFamily="34" charset="0"/>
                <a:cs typeface="Arial" pitchFamily="34" charset="0"/>
              </a:rPr>
              <a:t>We would like you to present our </a:t>
            </a:r>
            <a:r>
              <a:rPr lang="en-US" sz="2400" i="1" dirty="0" smtClean="0">
                <a:solidFill>
                  <a:srgbClr val="FFFFFF"/>
                </a:solidFill>
                <a:effectLst/>
                <a:latin typeface="Arial" pitchFamily="34" charset="0"/>
                <a:cs typeface="Arial" pitchFamily="34" charset="0"/>
              </a:rPr>
              <a:t>comparison</a:t>
            </a:r>
            <a:r>
              <a:rPr lang="en-US" sz="2400" i="1" dirty="0" smtClean="0">
                <a:solidFill>
                  <a:srgbClr val="FFFFFF"/>
                </a:solidFill>
                <a:latin typeface="Arial" pitchFamily="34" charset="0"/>
                <a:cs typeface="Arial" pitchFamily="34" charset="0"/>
              </a:rPr>
              <a:t> of fauna and flora of the most forested country in Europe </a:t>
            </a:r>
            <a:r>
              <a:rPr lang="pl-PL" sz="2400" i="1" dirty="0" err="1" smtClean="0">
                <a:solidFill>
                  <a:srgbClr val="FFFFFF"/>
                </a:solidFill>
                <a:latin typeface="Arial" pitchFamily="34" charset="0"/>
                <a:cs typeface="Arial" pitchFamily="34" charset="0"/>
              </a:rPr>
              <a:t>i.e</a:t>
            </a:r>
            <a:r>
              <a:rPr lang="pl-PL" sz="2400" i="1" dirty="0" smtClean="0">
                <a:solidFill>
                  <a:srgbClr val="FFFFFF"/>
                </a:solidFill>
                <a:latin typeface="Arial" pitchFamily="34" charset="0"/>
                <a:cs typeface="Arial" pitchFamily="34" charset="0"/>
              </a:rPr>
              <a:t>.</a:t>
            </a:r>
            <a:r>
              <a:rPr lang="en-US" sz="2400" i="1" dirty="0" smtClean="0">
                <a:solidFill>
                  <a:srgbClr val="FFFFFF"/>
                </a:solidFill>
                <a:latin typeface="Arial" pitchFamily="34" charset="0"/>
                <a:cs typeface="Arial" pitchFamily="34" charset="0"/>
              </a:rPr>
              <a:t> Finland </a:t>
            </a:r>
            <a:r>
              <a:rPr lang="pl-PL" sz="2400" i="1" dirty="0" err="1" smtClean="0">
                <a:solidFill>
                  <a:srgbClr val="FFFFFF"/>
                </a:solidFill>
                <a:latin typeface="Arial" pitchFamily="34" charset="0"/>
                <a:cs typeface="Arial" pitchFamily="34" charset="0"/>
              </a:rPr>
              <a:t>with</a:t>
            </a:r>
            <a:r>
              <a:rPr lang="en-US" sz="2400" i="1" dirty="0" smtClean="0">
                <a:solidFill>
                  <a:srgbClr val="FFFFFF"/>
                </a:solidFill>
                <a:latin typeface="Arial" pitchFamily="34" charset="0"/>
                <a:cs typeface="Arial" pitchFamily="34" charset="0"/>
              </a:rPr>
              <a:t> Poland</a:t>
            </a:r>
            <a:r>
              <a:rPr lang="pl-PL" sz="2400" i="1" dirty="0" smtClean="0">
                <a:solidFill>
                  <a:srgbClr val="FFFFFF"/>
                </a:solidFill>
                <a:latin typeface="Arial" pitchFamily="34" charset="0"/>
                <a:cs typeface="Arial" pitchFamily="34" charset="0"/>
              </a:rPr>
              <a:t>.</a:t>
            </a:r>
            <a:endParaRPr lang="en-US" sz="2400" i="1" dirty="0" smtClean="0">
              <a:solidFill>
                <a:srgbClr val="FFFFFF"/>
              </a:solidFill>
              <a:latin typeface="Arial" pitchFamily="34" charset="0"/>
              <a:cs typeface="Arial" pitchFamily="34" charset="0"/>
            </a:endParaRPr>
          </a:p>
        </p:txBody>
      </p:sp>
      <p:graphicFrame>
        <p:nvGraphicFramePr>
          <p:cNvPr id="5" name="Wykres 4"/>
          <p:cNvGraphicFramePr/>
          <p:nvPr/>
        </p:nvGraphicFramePr>
        <p:xfrm>
          <a:off x="0" y="2428868"/>
          <a:ext cx="9144000" cy="4429132"/>
        </p:xfrm>
        <a:graphic>
          <a:graphicData uri="http://schemas.openxmlformats.org/drawingml/2006/chart">
            <c:chart xmlns:c="http://schemas.openxmlformats.org/drawingml/2006/chart" xmlns:r="http://schemas.openxmlformats.org/officeDocument/2006/relationships" r:id="rId4"/>
          </a:graphicData>
        </a:graphic>
      </p:graphicFrame>
      <p:pic>
        <p:nvPicPr>
          <p:cNvPr id="4" name="18 Minutes of Wind Blowing through Trees.mp3">
            <a:hlinkClick r:id="" action="ppaction://media"/>
          </p:cNvPr>
          <p:cNvPicPr>
            <a:picLocks noRot="1" noChangeAspect="1"/>
          </p:cNvPicPr>
          <p:nvPr>
            <a:audioFile r:link="rId1"/>
          </p:nvPr>
        </p:nvPicPr>
        <p:blipFill>
          <a:blip r:embed="rId5" cstate="print"/>
          <a:stretch>
            <a:fillRect/>
          </a:stretch>
        </p:blipFill>
        <p:spPr>
          <a:xfrm>
            <a:off x="251520" y="332656"/>
            <a:ext cx="304800" cy="304800"/>
          </a:xfrm>
          <a:prstGeom prst="rect">
            <a:avLst/>
          </a:prstGeom>
        </p:spPr>
      </p:pic>
    </p:spTree>
    <p:extLst>
      <p:ext uri="{BB962C8B-B14F-4D97-AF65-F5344CB8AC3E}">
        <p14:creationId xmlns="" xmlns:p14="http://schemas.microsoft.com/office/powerpoint/2010/main" val="2782539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0" contrast="-28000"/>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normAutofit/>
          </a:bodyPr>
          <a:lstStyle/>
          <a:p>
            <a:r>
              <a:rPr lang="pl-PL" sz="3600" b="1" dirty="0" smtClean="0">
                <a:solidFill>
                  <a:srgbClr val="FFFFFF"/>
                </a:solidFill>
                <a:latin typeface="Arial" pitchFamily="34" charset="0"/>
                <a:cs typeface="Arial" pitchFamily="34" charset="0"/>
              </a:rPr>
              <a:t>FINNISH FAUNA </a:t>
            </a:r>
            <a:endParaRPr lang="pl-PL" sz="3600" b="1" dirty="0">
              <a:solidFill>
                <a:srgbClr val="FFFFFF"/>
              </a:solidFill>
              <a:latin typeface="Arial" pitchFamily="34" charset="0"/>
              <a:cs typeface="Arial" pitchFamily="34" charset="0"/>
            </a:endParaRPr>
          </a:p>
        </p:txBody>
      </p:sp>
      <p:sp>
        <p:nvSpPr>
          <p:cNvPr id="3" name="Symbol zastępczy zawartości 2"/>
          <p:cNvSpPr>
            <a:spLocks noGrp="1"/>
          </p:cNvSpPr>
          <p:nvPr>
            <p:ph idx="1"/>
          </p:nvPr>
        </p:nvSpPr>
        <p:spPr>
          <a:xfrm>
            <a:off x="467544" y="1961456"/>
            <a:ext cx="8229600" cy="4896544"/>
          </a:xfrm>
        </p:spPr>
        <p:txBody>
          <a:bodyPr>
            <a:noAutofit/>
          </a:bodyPr>
          <a:lstStyle/>
          <a:p>
            <a:pPr marL="0" indent="0" algn="just">
              <a:buNone/>
            </a:pPr>
            <a:r>
              <a:rPr lang="en-US" sz="1900" dirty="0">
                <a:solidFill>
                  <a:srgbClr val="FFFFFF"/>
                </a:solidFill>
                <a:latin typeface="Arial" pitchFamily="34" charset="0"/>
                <a:cs typeface="Arial" pitchFamily="34" charset="0"/>
              </a:rPr>
              <a:t>The </a:t>
            </a:r>
            <a:r>
              <a:rPr lang="en-US" sz="1900" b="1" dirty="0">
                <a:solidFill>
                  <a:srgbClr val="FFFFFF"/>
                </a:solidFill>
                <a:latin typeface="Arial" pitchFamily="34" charset="0"/>
                <a:cs typeface="Arial" pitchFamily="34" charset="0"/>
              </a:rPr>
              <a:t>Finnish </a:t>
            </a:r>
            <a:r>
              <a:rPr lang="pl-PL" sz="1900" b="1" dirty="0" smtClean="0">
                <a:solidFill>
                  <a:srgbClr val="FFFFFF"/>
                </a:solidFill>
                <a:latin typeface="Arial" pitchFamily="34" charset="0"/>
                <a:cs typeface="Arial" pitchFamily="34" charset="0"/>
              </a:rPr>
              <a:t>F</a:t>
            </a:r>
            <a:r>
              <a:rPr lang="en-US" sz="1900" b="1" dirty="0" err="1" smtClean="0">
                <a:solidFill>
                  <a:srgbClr val="FFFFFF"/>
                </a:solidFill>
                <a:latin typeface="Arial" pitchFamily="34" charset="0"/>
                <a:cs typeface="Arial" pitchFamily="34" charset="0"/>
              </a:rPr>
              <a:t>orest</a:t>
            </a:r>
            <a:r>
              <a:rPr lang="en-US" sz="1900" b="1" dirty="0" smtClean="0">
                <a:solidFill>
                  <a:srgbClr val="FFFFFF"/>
                </a:solidFill>
                <a:latin typeface="Arial" pitchFamily="34" charset="0"/>
                <a:cs typeface="Arial" pitchFamily="34" charset="0"/>
              </a:rPr>
              <a:t> </a:t>
            </a:r>
            <a:r>
              <a:rPr lang="pl-PL" sz="1900" b="1" dirty="0" smtClean="0">
                <a:solidFill>
                  <a:srgbClr val="FFFFFF"/>
                </a:solidFill>
                <a:latin typeface="Arial" pitchFamily="34" charset="0"/>
                <a:cs typeface="Arial" pitchFamily="34" charset="0"/>
              </a:rPr>
              <a:t>R</a:t>
            </a:r>
            <a:r>
              <a:rPr lang="en-US" sz="1900" b="1" dirty="0" err="1" smtClean="0">
                <a:solidFill>
                  <a:srgbClr val="FFFFFF"/>
                </a:solidFill>
                <a:latin typeface="Arial" pitchFamily="34" charset="0"/>
                <a:cs typeface="Arial" pitchFamily="34" charset="0"/>
              </a:rPr>
              <a:t>eindeer</a:t>
            </a:r>
            <a:r>
              <a:rPr lang="en-US" sz="1900" dirty="0" smtClean="0">
                <a:solidFill>
                  <a:srgbClr val="FFFFFF"/>
                </a:solidFill>
                <a:latin typeface="Arial" pitchFamily="34" charset="0"/>
                <a:cs typeface="Arial" pitchFamily="34" charset="0"/>
              </a:rPr>
              <a:t> is </a:t>
            </a:r>
            <a:r>
              <a:rPr lang="en-US" sz="1900" dirty="0">
                <a:solidFill>
                  <a:srgbClr val="FFFFFF"/>
                </a:solidFill>
                <a:latin typeface="Arial" pitchFamily="34" charset="0"/>
                <a:cs typeface="Arial" pitchFamily="34" charset="0"/>
              </a:rPr>
              <a:t>a rare and threatened subspecies of reindeer native to </a:t>
            </a:r>
            <a:r>
              <a:rPr lang="en-US" sz="1900" dirty="0" smtClean="0">
                <a:solidFill>
                  <a:srgbClr val="FFFFFF"/>
                </a:solidFill>
                <a:latin typeface="Arial" pitchFamily="34" charset="0"/>
                <a:cs typeface="Arial" pitchFamily="34" charset="0"/>
              </a:rPr>
              <a:t>Finland. They </a:t>
            </a:r>
            <a:r>
              <a:rPr lang="en-US" sz="1900" dirty="0">
                <a:solidFill>
                  <a:srgbClr val="FFFFFF"/>
                </a:solidFill>
                <a:latin typeface="Arial" pitchFamily="34" charset="0"/>
                <a:cs typeface="Arial" pitchFamily="34" charset="0"/>
              </a:rPr>
              <a:t>are distinct from the semi-domesticated Northern reindeer </a:t>
            </a:r>
            <a:r>
              <a:rPr lang="en-US" sz="1900" dirty="0" smtClean="0">
                <a:solidFill>
                  <a:srgbClr val="FFFFFF"/>
                </a:solidFill>
                <a:latin typeface="Arial" pitchFamily="34" charset="0"/>
                <a:cs typeface="Arial" pitchFamily="34" charset="0"/>
              </a:rPr>
              <a:t>in </a:t>
            </a:r>
            <a:r>
              <a:rPr lang="en-US" sz="1900" dirty="0">
                <a:solidFill>
                  <a:srgbClr val="FFFFFF"/>
                </a:solidFill>
                <a:latin typeface="Arial" pitchFamily="34" charset="0"/>
                <a:cs typeface="Arial" pitchFamily="34" charset="0"/>
              </a:rPr>
              <a:t>their larger size and preference for dense boreal forest habitat, where they are rarely seen by </a:t>
            </a:r>
            <a:r>
              <a:rPr lang="en-US" sz="1900" dirty="0" smtClean="0">
                <a:solidFill>
                  <a:srgbClr val="FFFFFF"/>
                </a:solidFill>
                <a:latin typeface="Arial" pitchFamily="34" charset="0"/>
                <a:cs typeface="Arial" pitchFamily="34" charset="0"/>
              </a:rPr>
              <a:t>humans. </a:t>
            </a:r>
            <a:r>
              <a:rPr lang="en-US" sz="1900" dirty="0">
                <a:solidFill>
                  <a:srgbClr val="FFFFFF"/>
                </a:solidFill>
                <a:latin typeface="Arial" pitchFamily="34" charset="0"/>
                <a:cs typeface="Arial" pitchFamily="34" charset="0"/>
              </a:rPr>
              <a:t>They migrate </a:t>
            </a:r>
            <a:r>
              <a:rPr lang="en-US" sz="1900" dirty="0" smtClean="0">
                <a:solidFill>
                  <a:srgbClr val="FFFFFF"/>
                </a:solidFill>
                <a:latin typeface="Arial" pitchFamily="34" charset="0"/>
                <a:cs typeface="Arial" pitchFamily="34" charset="0"/>
              </a:rPr>
              <a:t>across </a:t>
            </a:r>
            <a:r>
              <a:rPr lang="en-US" sz="1900" dirty="0">
                <a:solidFill>
                  <a:srgbClr val="FFFFFF"/>
                </a:solidFill>
                <a:latin typeface="Arial" pitchFamily="34" charset="0"/>
                <a:cs typeface="Arial" pitchFamily="34" charset="0"/>
              </a:rPr>
              <a:t>the long Russo-Finnish </a:t>
            </a:r>
            <a:r>
              <a:rPr lang="en-US" sz="1900" dirty="0" smtClean="0">
                <a:solidFill>
                  <a:srgbClr val="FFFFFF"/>
                </a:solidFill>
                <a:latin typeface="Arial" pitchFamily="34" charset="0"/>
                <a:cs typeface="Arial" pitchFamily="34" charset="0"/>
              </a:rPr>
              <a:t>border</a:t>
            </a:r>
            <a:r>
              <a:rPr lang="pl-PL" sz="1900" dirty="0" smtClean="0">
                <a:solidFill>
                  <a:srgbClr val="FFFFFF"/>
                </a:solidFill>
                <a:latin typeface="Arial" pitchFamily="34" charset="0"/>
                <a:cs typeface="Arial" pitchFamily="34" charset="0"/>
              </a:rPr>
              <a:t>.</a:t>
            </a:r>
          </a:p>
          <a:p>
            <a:pPr marL="0" indent="0" algn="just">
              <a:buNone/>
            </a:pPr>
            <a:endParaRPr lang="pl-PL" sz="1900" dirty="0">
              <a:solidFill>
                <a:srgbClr val="FFFFFF"/>
              </a:solidFill>
              <a:latin typeface="Arial" pitchFamily="34" charset="0"/>
              <a:cs typeface="Arial" pitchFamily="34" charset="0"/>
            </a:endParaRPr>
          </a:p>
          <a:p>
            <a:pPr marL="0" indent="0" algn="just">
              <a:buNone/>
            </a:pPr>
            <a:endParaRPr lang="pl-PL" sz="1900" dirty="0" smtClean="0">
              <a:solidFill>
                <a:srgbClr val="FFFFFF"/>
              </a:solidFill>
              <a:latin typeface="Arial" pitchFamily="34" charset="0"/>
              <a:cs typeface="Arial" pitchFamily="34" charset="0"/>
            </a:endParaRPr>
          </a:p>
          <a:p>
            <a:pPr marL="0" indent="0" algn="just">
              <a:buNone/>
            </a:pPr>
            <a:r>
              <a:rPr lang="pl-PL" sz="1900" dirty="0" err="1" smtClean="0">
                <a:solidFill>
                  <a:srgbClr val="FFFFFF"/>
                </a:solidFill>
                <a:latin typeface="Arial" pitchFamily="34" charset="0"/>
                <a:cs typeface="Arial" pitchFamily="34" charset="0"/>
              </a:rPr>
              <a:t>The</a:t>
            </a:r>
            <a:r>
              <a:rPr lang="pl-PL" sz="1900" dirty="0" smtClean="0">
                <a:solidFill>
                  <a:srgbClr val="FFFFFF"/>
                </a:solidFill>
                <a:latin typeface="Arial" pitchFamily="34" charset="0"/>
                <a:cs typeface="Arial" pitchFamily="34" charset="0"/>
              </a:rPr>
              <a:t> </a:t>
            </a:r>
            <a:r>
              <a:rPr lang="pl-PL" sz="1900" b="1" dirty="0" err="1" smtClean="0">
                <a:solidFill>
                  <a:srgbClr val="FFFFFF"/>
                </a:solidFill>
                <a:latin typeface="Arial" pitchFamily="34" charset="0"/>
                <a:cs typeface="Arial" pitchFamily="34" charset="0"/>
              </a:rPr>
              <a:t>Moose</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is the largest extant species in the deer family.</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In Europe, moose are currently found in large numbers throughout </a:t>
            </a:r>
            <a:r>
              <a:rPr lang="pl-PL" sz="1900" dirty="0" err="1" smtClean="0">
                <a:solidFill>
                  <a:srgbClr val="FFFFFF"/>
                </a:solidFill>
                <a:latin typeface="Arial" pitchFamily="34" charset="0"/>
                <a:cs typeface="Arial" pitchFamily="34" charset="0"/>
              </a:rPr>
              <a:t>among</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others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Sweden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Finland</a:t>
            </a:r>
            <a:r>
              <a:rPr lang="pl-PL" sz="1900" dirty="0" smtClean="0">
                <a:solidFill>
                  <a:srgbClr val="FFFFFF"/>
                </a:solidFill>
                <a:latin typeface="Arial" pitchFamily="34" charset="0"/>
                <a:cs typeface="Arial" pitchFamily="34" charset="0"/>
              </a:rPr>
              <a:t> and </a:t>
            </a:r>
            <a:r>
              <a:rPr lang="pl-PL" sz="1900" dirty="0" err="1" smtClean="0">
                <a:solidFill>
                  <a:srgbClr val="FFFFFF"/>
                </a:solidFill>
                <a:latin typeface="Arial" pitchFamily="34" charset="0"/>
                <a:cs typeface="Arial" pitchFamily="34" charset="0"/>
              </a:rPr>
              <a:t>Norway</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They usually shelter in dense forest during the daytime, feeding on forest plants.</a:t>
            </a:r>
            <a:r>
              <a:rPr lang="en-US" sz="1900" dirty="0" smtClean="0">
                <a:latin typeface="Arial" pitchFamily="34" charset="0"/>
                <a:cs typeface="Arial" pitchFamily="34" charset="0"/>
              </a:rPr>
              <a:t> </a:t>
            </a:r>
            <a:r>
              <a:rPr lang="en-US" sz="1900" dirty="0" smtClean="0">
                <a:solidFill>
                  <a:srgbClr val="FFFFFF"/>
                </a:solidFill>
                <a:latin typeface="Arial" pitchFamily="34" charset="0"/>
                <a:cs typeface="Arial" pitchFamily="34" charset="0"/>
              </a:rPr>
              <a:t>Each autumn between 35,000 and 50,000 </a:t>
            </a:r>
            <a:r>
              <a:rPr lang="pl-PL" sz="1900" dirty="0" err="1" smtClean="0">
                <a:solidFill>
                  <a:srgbClr val="FFFFFF"/>
                </a:solidFill>
                <a:latin typeface="Arial" pitchFamily="34" charset="0"/>
                <a:cs typeface="Arial" pitchFamily="34" charset="0"/>
              </a:rPr>
              <a:t>moose</a:t>
            </a:r>
            <a:r>
              <a:rPr lang="en-US" sz="1900" dirty="0" smtClean="0">
                <a:solidFill>
                  <a:srgbClr val="FFFFFF"/>
                </a:solidFill>
                <a:latin typeface="Arial" pitchFamily="34" charset="0"/>
                <a:cs typeface="Arial" pitchFamily="34" charset="0"/>
              </a:rPr>
              <a:t> are shot by licensed hunters around Finland. </a:t>
            </a:r>
            <a:endParaRPr lang="pl-PL" sz="1900" dirty="0" smtClean="0">
              <a:solidFill>
                <a:srgbClr val="FFFFFF"/>
              </a:solidFill>
              <a:latin typeface="Arial" pitchFamily="34" charset="0"/>
              <a:cs typeface="Arial" pitchFamily="34" charset="0"/>
            </a:endParaRPr>
          </a:p>
          <a:p>
            <a:pPr marL="0" indent="0" algn="just">
              <a:buNone/>
            </a:pPr>
            <a:endParaRPr lang="pl-PL" sz="1900" dirty="0">
              <a:solidFill>
                <a:srgbClr val="FFFFFF"/>
              </a:solidFill>
              <a:latin typeface="Arial" pitchFamily="34" charset="0"/>
              <a:cs typeface="Arial" pitchFamily="34" charset="0"/>
            </a:endParaRPr>
          </a:p>
          <a:p>
            <a:pPr marL="0" indent="0" algn="just">
              <a:buNone/>
            </a:pPr>
            <a:endParaRPr lang="pl-PL" sz="1800" dirty="0">
              <a:solidFill>
                <a:srgbClr val="FFFFFF"/>
              </a:solidFill>
              <a:latin typeface="Arial" pitchFamily="34" charset="0"/>
              <a:cs typeface="Arial" pitchFamily="34" charset="0"/>
            </a:endParaRPr>
          </a:p>
        </p:txBody>
      </p:sp>
      <p:pic>
        <p:nvPicPr>
          <p:cNvPr id="5" name="Moose sounds.mp3">
            <a:hlinkClick r:id="" action="ppaction://media"/>
          </p:cNvPr>
          <p:cNvPicPr>
            <a:picLocks noRot="1" noChangeAspect="1"/>
          </p:cNvPicPr>
          <p:nvPr>
            <a:audioFile r:link="rId1"/>
          </p:nvPr>
        </p:nvPicPr>
        <p:blipFill>
          <a:blip r:embed="rId4" cstate="print"/>
          <a:stretch>
            <a:fillRect/>
          </a:stretch>
        </p:blipFill>
        <p:spPr>
          <a:xfrm>
            <a:off x="0" y="0"/>
            <a:ext cx="304800" cy="304800"/>
          </a:xfrm>
          <a:prstGeom prst="rect">
            <a:avLst/>
          </a:prstGeom>
        </p:spPr>
      </p:pic>
    </p:spTree>
    <p:extLst>
      <p:ext uri="{BB962C8B-B14F-4D97-AF65-F5344CB8AC3E}">
        <p14:creationId xmlns="" xmlns:p14="http://schemas.microsoft.com/office/powerpoint/2010/main" val="14857341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0" contrast="-30000"/>
          </a:blip>
          <a:srcRect/>
          <a:stretch>
            <a:fillRect l="-11000" r="-11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412776"/>
            <a:ext cx="8229600" cy="4525963"/>
          </a:xfrm>
        </p:spPr>
        <p:txBody>
          <a:bodyPr>
            <a:normAutofit/>
          </a:bodyPr>
          <a:lstStyle/>
          <a:p>
            <a:pPr marL="0" indent="0" algn="just">
              <a:buNone/>
            </a:pPr>
            <a:r>
              <a:rPr lang="pl-PL" sz="1900" dirty="0" smtClean="0">
                <a:solidFill>
                  <a:srgbClr val="FFFFFF"/>
                </a:solidFill>
                <a:latin typeface="Arial" pitchFamily="34" charset="0"/>
                <a:cs typeface="Arial" pitchFamily="34" charset="0"/>
              </a:rPr>
              <a:t>The </a:t>
            </a:r>
            <a:r>
              <a:rPr lang="pl-PL" sz="1900" b="1" dirty="0" err="1" smtClean="0">
                <a:solidFill>
                  <a:srgbClr val="FFFFFF"/>
                </a:solidFill>
                <a:latin typeface="Arial" pitchFamily="34" charset="0"/>
                <a:cs typeface="Arial" pitchFamily="34" charset="0"/>
              </a:rPr>
              <a:t>Lynx</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is</a:t>
            </a:r>
            <a:r>
              <a:rPr lang="pl-PL" sz="1900" dirty="0" smtClean="0">
                <a:solidFill>
                  <a:srgbClr val="FFFFFF"/>
                </a:solidFill>
                <a:latin typeface="Arial" pitchFamily="34" charset="0"/>
                <a:cs typeface="Arial" pitchFamily="34" charset="0"/>
              </a:rPr>
              <a:t> a medium – </a:t>
            </a:r>
            <a:r>
              <a:rPr lang="pl-PL" sz="1900" dirty="0" err="1" smtClean="0">
                <a:solidFill>
                  <a:srgbClr val="FFFFFF"/>
                </a:solidFill>
                <a:latin typeface="Arial" pitchFamily="34" charset="0"/>
                <a:cs typeface="Arial" pitchFamily="34" charset="0"/>
              </a:rPr>
              <a:t>sized</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wild</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cat</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According to a 2009 estimate</a:t>
            </a:r>
            <a:r>
              <a:rPr lang="en-US" sz="1900" dirty="0">
                <a:solidFill>
                  <a:srgbClr val="FFFFFF"/>
                </a:solidFill>
                <a:latin typeface="Arial" pitchFamily="34" charset="0"/>
                <a:cs typeface="Arial" pitchFamily="34" charset="0"/>
              </a:rPr>
              <a:t>, there are 2200-2300 in Finland and there has been a steady increase in numbers since </a:t>
            </a:r>
            <a:r>
              <a:rPr lang="en-US" sz="1900" dirty="0" smtClean="0">
                <a:solidFill>
                  <a:srgbClr val="FFFFFF"/>
                </a:solidFill>
                <a:latin typeface="Arial" pitchFamily="34" charset="0"/>
                <a:cs typeface="Arial" pitchFamily="34" charset="0"/>
              </a:rPr>
              <a:t>1991</a:t>
            </a:r>
            <a:r>
              <a:rPr lang="pl-PL" sz="1900" dirty="0" smtClean="0">
                <a:solidFill>
                  <a:srgbClr val="FFFFFF"/>
                </a:solidFill>
                <a:latin typeface="Arial" pitchFamily="34" charset="0"/>
                <a:cs typeface="Arial" pitchFamily="34" charset="0"/>
              </a:rPr>
              <a:t>. I</a:t>
            </a:r>
            <a:r>
              <a:rPr lang="en-US" sz="1900" dirty="0" smtClean="0">
                <a:solidFill>
                  <a:srgbClr val="FFFFFF"/>
                </a:solidFill>
                <a:latin typeface="Arial" pitchFamily="34" charset="0"/>
                <a:cs typeface="Arial" pitchFamily="34" charset="0"/>
              </a:rPr>
              <a:t>n </a:t>
            </a:r>
            <a:r>
              <a:rPr lang="en-US" sz="1900" dirty="0">
                <a:solidFill>
                  <a:srgbClr val="FFFFFF"/>
                </a:solidFill>
                <a:latin typeface="Arial" pitchFamily="34" charset="0"/>
                <a:cs typeface="Arial" pitchFamily="34" charset="0"/>
              </a:rPr>
              <a:t>the forest during winter and spring, when there is very little fresh snow covering each night, we can identify tracks of the lynx close to the rural areas and forests in </a:t>
            </a:r>
            <a:r>
              <a:rPr lang="en-US" sz="1900" dirty="0" err="1" smtClean="0">
                <a:solidFill>
                  <a:srgbClr val="FFFFFF"/>
                </a:solidFill>
                <a:latin typeface="Arial" pitchFamily="34" charset="0"/>
                <a:cs typeface="Arial" pitchFamily="34" charset="0"/>
              </a:rPr>
              <a:t>Sipoo</a:t>
            </a:r>
            <a:r>
              <a:rPr lang="pl-PL" sz="1900" dirty="0" smtClean="0">
                <a:solidFill>
                  <a:srgbClr val="FFFFFF"/>
                </a:solidFill>
                <a:latin typeface="Arial" pitchFamily="34" charset="0"/>
                <a:cs typeface="Arial" pitchFamily="34" charset="0"/>
              </a:rPr>
              <a:t>.</a:t>
            </a:r>
          </a:p>
          <a:p>
            <a:pPr marL="0" indent="0" algn="just">
              <a:buNone/>
            </a:pPr>
            <a:endParaRPr lang="pl-PL" sz="1900" dirty="0">
              <a:solidFill>
                <a:srgbClr val="FFFFFF"/>
              </a:solidFill>
              <a:latin typeface="Arial" pitchFamily="34" charset="0"/>
              <a:cs typeface="Arial" pitchFamily="34" charset="0"/>
            </a:endParaRPr>
          </a:p>
          <a:p>
            <a:pPr marL="0" indent="0" algn="just">
              <a:buNone/>
            </a:pPr>
            <a:endParaRPr lang="pl-PL" sz="1900" dirty="0" smtClean="0">
              <a:solidFill>
                <a:srgbClr val="FFFFFF"/>
              </a:solidFill>
              <a:latin typeface="Arial" pitchFamily="34" charset="0"/>
              <a:cs typeface="Arial" pitchFamily="34" charset="0"/>
            </a:endParaRPr>
          </a:p>
          <a:p>
            <a:pPr marL="0" indent="0" algn="just">
              <a:buNone/>
            </a:pPr>
            <a:r>
              <a:rPr lang="en-US" sz="1900" dirty="0" smtClean="0">
                <a:solidFill>
                  <a:srgbClr val="FFFFFF"/>
                </a:solidFill>
                <a:latin typeface="Arial" pitchFamily="34" charset="0"/>
                <a:cs typeface="Arial" pitchFamily="34" charset="0"/>
              </a:rPr>
              <a:t>The </a:t>
            </a:r>
            <a:r>
              <a:rPr lang="en-US" sz="1900" b="1" dirty="0" smtClean="0">
                <a:solidFill>
                  <a:srgbClr val="FFFFFF"/>
                </a:solidFill>
                <a:latin typeface="Arial" pitchFamily="34" charset="0"/>
                <a:cs typeface="Arial" pitchFamily="34" charset="0"/>
              </a:rPr>
              <a:t>Wolverine</a:t>
            </a:r>
            <a:r>
              <a:rPr lang="en-US" sz="1900" dirty="0" smtClean="0">
                <a:solidFill>
                  <a:srgbClr val="FFFFFF"/>
                </a:solidFill>
                <a:latin typeface="Arial" pitchFamily="34" charset="0"/>
                <a:cs typeface="Arial" pitchFamily="34" charset="0"/>
              </a:rPr>
              <a:t> is an arctic loner, a solitary and rare mammal which is active all year around.</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It</a:t>
            </a:r>
            <a:r>
              <a:rPr lang="en-US" sz="1900" dirty="0" smtClean="0">
                <a:solidFill>
                  <a:srgbClr val="FFFFFF"/>
                </a:solidFill>
                <a:latin typeface="Arial" pitchFamily="34" charset="0"/>
                <a:cs typeface="Arial" pitchFamily="34" charset="0"/>
              </a:rPr>
              <a:t> is found primarily in remote reaches of the Northern boreal forests</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 wolverine</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has a</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strength out of proportion to its size, with the documented ability to kill prey many times larger than itself.</a:t>
            </a:r>
            <a:endParaRPr lang="pl-PL" sz="1900" dirty="0" smtClean="0">
              <a:solidFill>
                <a:srgbClr val="FFFFFF"/>
              </a:solidFill>
              <a:latin typeface="Arial" pitchFamily="34" charset="0"/>
              <a:cs typeface="Arial" pitchFamily="34" charset="0"/>
            </a:endParaRPr>
          </a:p>
        </p:txBody>
      </p:sp>
      <p:pic>
        <p:nvPicPr>
          <p:cNvPr id="4" name="lynx noise.mp3">
            <a:hlinkClick r:id="" action="ppaction://media"/>
          </p:cNvPr>
          <p:cNvPicPr>
            <a:picLocks noRot="1" noChangeAspect="1"/>
          </p:cNvPicPr>
          <p:nvPr>
            <a:audioFile r:link="rId1"/>
          </p:nvPr>
        </p:nvPicPr>
        <p:blipFill>
          <a:blip r:embed="rId4" cstate="print"/>
          <a:stretch>
            <a:fillRect/>
          </a:stretch>
        </p:blipFill>
        <p:spPr>
          <a:xfrm>
            <a:off x="251520" y="260648"/>
            <a:ext cx="304800" cy="304800"/>
          </a:xfrm>
          <a:prstGeom prst="rect">
            <a:avLst/>
          </a:prstGeom>
        </p:spPr>
      </p:pic>
    </p:spTree>
    <p:extLst>
      <p:ext uri="{BB962C8B-B14F-4D97-AF65-F5344CB8AC3E}">
        <p14:creationId xmlns="" xmlns:p14="http://schemas.microsoft.com/office/powerpoint/2010/main" val="6471810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4000" contrast="-28000"/>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smtClean="0">
                <a:solidFill>
                  <a:srgbClr val="FFFFFF"/>
                </a:solidFill>
                <a:latin typeface="Arial" pitchFamily="34" charset="0"/>
                <a:cs typeface="Arial" pitchFamily="34" charset="0"/>
              </a:rPr>
              <a:t>POLISH FAUNA</a:t>
            </a:r>
            <a:endParaRPr lang="pl-PL" sz="3600" b="1" dirty="0">
              <a:solidFill>
                <a:srgbClr val="FFFFFF"/>
              </a:solidFill>
              <a:latin typeface="Arial" pitchFamily="34" charset="0"/>
              <a:cs typeface="Arial" pitchFamily="34" charset="0"/>
            </a:endParaRPr>
          </a:p>
        </p:txBody>
      </p:sp>
      <p:sp>
        <p:nvSpPr>
          <p:cNvPr id="3" name="Symbol zastępczy zawartości 2"/>
          <p:cNvSpPr>
            <a:spLocks noGrp="1"/>
          </p:cNvSpPr>
          <p:nvPr>
            <p:ph idx="1"/>
          </p:nvPr>
        </p:nvSpPr>
        <p:spPr>
          <a:xfrm>
            <a:off x="500034" y="1785926"/>
            <a:ext cx="8229600" cy="4525963"/>
          </a:xfrm>
        </p:spPr>
        <p:txBody>
          <a:bodyPr>
            <a:normAutofit/>
          </a:bodyPr>
          <a:lstStyle/>
          <a:p>
            <a:pPr marL="0" indent="0" algn="just">
              <a:buNone/>
            </a:pPr>
            <a:r>
              <a:rPr lang="en-US" sz="1900" dirty="0" smtClean="0">
                <a:solidFill>
                  <a:srgbClr val="FFFFFF"/>
                </a:solidFill>
                <a:latin typeface="Arial" pitchFamily="34" charset="0"/>
                <a:cs typeface="Arial" pitchFamily="34" charset="0"/>
              </a:rPr>
              <a:t>The</a:t>
            </a:r>
            <a:r>
              <a:rPr lang="en-US" sz="1900" b="1" dirty="0" smtClean="0">
                <a:solidFill>
                  <a:srgbClr val="FFFFFF"/>
                </a:solidFill>
                <a:latin typeface="Arial" pitchFamily="34" charset="0"/>
                <a:cs typeface="Arial" pitchFamily="34" charset="0"/>
              </a:rPr>
              <a:t> </a:t>
            </a:r>
            <a:r>
              <a:rPr lang="pl-PL" sz="1900" b="1" dirty="0" smtClean="0">
                <a:solidFill>
                  <a:srgbClr val="FFFFFF"/>
                </a:solidFill>
                <a:latin typeface="Arial" pitchFamily="34" charset="0"/>
                <a:cs typeface="Arial" pitchFamily="34" charset="0"/>
              </a:rPr>
              <a:t>W</a:t>
            </a:r>
            <a:r>
              <a:rPr lang="en-US" sz="1900" b="1" dirty="0" err="1" smtClean="0">
                <a:solidFill>
                  <a:srgbClr val="FFFFFF"/>
                </a:solidFill>
                <a:latin typeface="Arial" pitchFamily="34" charset="0"/>
                <a:cs typeface="Arial" pitchFamily="34" charset="0"/>
              </a:rPr>
              <a:t>olf</a:t>
            </a:r>
            <a:r>
              <a:rPr lang="en-US" sz="1900" b="1"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has been protected throughout Poland since 1998. Now, according to official data, there are about </a:t>
            </a:r>
            <a:r>
              <a:rPr lang="pl-PL" sz="1900" dirty="0" smtClean="0">
                <a:solidFill>
                  <a:srgbClr val="FFFFFF"/>
                </a:solidFill>
                <a:latin typeface="Arial" pitchFamily="34" charset="0"/>
                <a:cs typeface="Arial" pitchFamily="34" charset="0"/>
              </a:rPr>
              <a:t>600 - 700</a:t>
            </a:r>
            <a:r>
              <a:rPr lang="en-US" sz="1900" dirty="0" smtClean="0">
                <a:solidFill>
                  <a:srgbClr val="FFFFFF"/>
                </a:solidFill>
                <a:latin typeface="Arial" pitchFamily="34" charset="0"/>
                <a:cs typeface="Arial" pitchFamily="34" charset="0"/>
              </a:rPr>
              <a:t> wolves in whole Poland. Studies conducted in Poland reported that wolves require large areas to function.</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In the </a:t>
            </a:r>
            <a:r>
              <a:rPr lang="en-US" sz="1900" dirty="0" err="1" smtClean="0">
                <a:solidFill>
                  <a:srgbClr val="FFFFFF"/>
                </a:solidFill>
                <a:latin typeface="Arial" pitchFamily="34" charset="0"/>
                <a:cs typeface="Arial" pitchFamily="34" charset="0"/>
              </a:rPr>
              <a:t>Bia</a:t>
            </a:r>
            <a:r>
              <a:rPr lang="pl-PL" sz="1900" dirty="0" smtClean="0">
                <a:solidFill>
                  <a:srgbClr val="FFFFFF"/>
                </a:solidFill>
                <a:latin typeface="Arial" pitchFamily="34" charset="0"/>
                <a:cs typeface="Arial" pitchFamily="34" charset="0"/>
              </a:rPr>
              <a:t>ł</a:t>
            </a:r>
            <a:r>
              <a:rPr lang="en-US" sz="1900" dirty="0" err="1" smtClean="0">
                <a:solidFill>
                  <a:srgbClr val="FFFFFF"/>
                </a:solidFill>
                <a:latin typeface="Arial" pitchFamily="34" charset="0"/>
                <a:cs typeface="Arial" pitchFamily="34" charset="0"/>
              </a:rPr>
              <a:t>owieża</a:t>
            </a:r>
            <a:r>
              <a:rPr lang="en-US" sz="1900" dirty="0" smtClean="0">
                <a:solidFill>
                  <a:srgbClr val="FFFFFF"/>
                </a:solidFill>
                <a:latin typeface="Arial" pitchFamily="34" charset="0"/>
                <a:cs typeface="Arial" pitchFamily="34" charset="0"/>
              </a:rPr>
              <a:t> Forest wolf pack territories can cover 200-300 km</a:t>
            </a:r>
            <a:r>
              <a:rPr lang="en-US" sz="1900" baseline="30000" dirty="0" smtClean="0">
                <a:solidFill>
                  <a:srgbClr val="FFFFFF"/>
                </a:solidFill>
                <a:latin typeface="Arial" pitchFamily="34" charset="0"/>
                <a:cs typeface="Arial" pitchFamily="34" charset="0"/>
              </a:rPr>
              <a:t>2</a:t>
            </a:r>
            <a:r>
              <a:rPr lang="pl-PL" sz="1900" baseline="30000" dirty="0" smtClean="0">
                <a:solidFill>
                  <a:srgbClr val="FFFFFF"/>
                </a:solidFill>
                <a:latin typeface="Arial" pitchFamily="34" charset="0"/>
                <a:cs typeface="Arial" pitchFamily="34" charset="0"/>
              </a:rPr>
              <a:t> </a:t>
            </a:r>
            <a:r>
              <a:rPr lang="pl-PL" sz="1900" dirty="0" smtClean="0">
                <a:solidFill>
                  <a:srgbClr val="FFFFFF"/>
                </a:solidFill>
                <a:latin typeface="Arial" pitchFamily="34" charset="0"/>
                <a:cs typeface="Arial" pitchFamily="34" charset="0"/>
              </a:rPr>
              <a:t>. </a:t>
            </a:r>
          </a:p>
          <a:p>
            <a:pPr marL="0" indent="0" algn="just">
              <a:buNone/>
            </a:pPr>
            <a:endParaRPr lang="pl-PL" sz="1900" dirty="0" smtClean="0">
              <a:solidFill>
                <a:srgbClr val="FFFFFF"/>
              </a:solidFill>
              <a:latin typeface="Arial" pitchFamily="34" charset="0"/>
              <a:cs typeface="Arial" pitchFamily="34" charset="0"/>
            </a:endParaRPr>
          </a:p>
          <a:p>
            <a:pPr marL="0" indent="0" algn="just">
              <a:buNone/>
            </a:pPr>
            <a:endParaRPr lang="pl-PL" sz="1900" dirty="0" smtClean="0">
              <a:solidFill>
                <a:srgbClr val="FFFFFF"/>
              </a:solidFill>
              <a:latin typeface="Arial" pitchFamily="34" charset="0"/>
              <a:cs typeface="Arial" pitchFamily="34" charset="0"/>
            </a:endParaRPr>
          </a:p>
          <a:p>
            <a:pPr marL="0" indent="0" algn="just">
              <a:buNone/>
            </a:pPr>
            <a:r>
              <a:rPr lang="pl-PL" sz="1900" dirty="0" err="1" smtClean="0">
                <a:solidFill>
                  <a:srgbClr val="FFFFFF"/>
                </a:solidFill>
                <a:latin typeface="Arial" pitchFamily="34" charset="0"/>
                <a:cs typeface="Arial" pitchFamily="34" charset="0"/>
              </a:rPr>
              <a:t>The</a:t>
            </a:r>
            <a:r>
              <a:rPr lang="pl-PL" sz="1900" dirty="0" smtClean="0">
                <a:solidFill>
                  <a:srgbClr val="FFFFFF"/>
                </a:solidFill>
                <a:latin typeface="Arial" pitchFamily="34" charset="0"/>
                <a:cs typeface="Arial" pitchFamily="34" charset="0"/>
              </a:rPr>
              <a:t> </a:t>
            </a:r>
            <a:r>
              <a:rPr lang="pl-PL" sz="1900" b="1" dirty="0" smtClean="0">
                <a:solidFill>
                  <a:srgbClr val="FFFFFF"/>
                </a:solidFill>
                <a:latin typeface="Arial" pitchFamily="34" charset="0"/>
                <a:cs typeface="Arial" pitchFamily="34" charset="0"/>
              </a:rPr>
              <a:t>Red </a:t>
            </a:r>
            <a:r>
              <a:rPr lang="pl-PL" sz="1900" b="1" dirty="0" err="1" smtClean="0">
                <a:solidFill>
                  <a:srgbClr val="FFFFFF"/>
                </a:solidFill>
                <a:latin typeface="Arial" pitchFamily="34" charset="0"/>
                <a:cs typeface="Arial" pitchFamily="34" charset="0"/>
              </a:rPr>
              <a:t>Deer</a:t>
            </a:r>
            <a:r>
              <a:rPr lang="pl-PL" sz="1900" b="1"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is one of the largest deer species.</a:t>
            </a:r>
            <a:r>
              <a:rPr lang="pl-PL" sz="1900" b="1" dirty="0" smtClean="0">
                <a:solidFill>
                  <a:srgbClr val="FFFFFF"/>
                </a:solidFill>
                <a:latin typeface="Arial" pitchFamily="34" charset="0"/>
                <a:cs typeface="Arial" pitchFamily="34" charset="0"/>
              </a:rPr>
              <a:t> </a:t>
            </a:r>
            <a:r>
              <a:rPr lang="pl-PL" sz="1900" dirty="0" smtClean="0">
                <a:solidFill>
                  <a:srgbClr val="FFFFFF"/>
                </a:solidFill>
                <a:latin typeface="Arial" pitchFamily="34" charset="0"/>
                <a:cs typeface="Arial" pitchFamily="34" charset="0"/>
              </a:rPr>
              <a:t>I</a:t>
            </a:r>
            <a:r>
              <a:rPr lang="en-US" sz="1900" dirty="0" smtClean="0">
                <a:solidFill>
                  <a:srgbClr val="FFFFFF"/>
                </a:solidFill>
                <a:latin typeface="Arial" pitchFamily="34" charset="0"/>
                <a:cs typeface="Arial" pitchFamily="34" charset="0"/>
              </a:rPr>
              <a:t>n Poland there are more than 1 78 000 individuals. Adult males weigh about 220 kg. Antlers are shed every winter and grow again in spring; at the age of 10 deer have got the biggest antlers.</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Red deer nearly went extinct in the region in the 18th and 19th centuries.</a:t>
            </a:r>
          </a:p>
          <a:p>
            <a:pPr marL="0" indent="0">
              <a:buNone/>
            </a:pPr>
            <a:endParaRPr lang="pl-PL" sz="1900" b="1" dirty="0" smtClean="0">
              <a:solidFill>
                <a:srgbClr val="FFFFFF"/>
              </a:solidFill>
              <a:latin typeface="Arial" pitchFamily="34" charset="0"/>
              <a:cs typeface="Arial" pitchFamily="34" charset="0"/>
            </a:endParaRPr>
          </a:p>
          <a:p>
            <a:pPr marL="0" indent="0">
              <a:buNone/>
            </a:pPr>
            <a:endParaRPr lang="pl-PL" sz="1900" dirty="0">
              <a:solidFill>
                <a:srgbClr val="FFFFFF"/>
              </a:solidFill>
              <a:latin typeface="Arial" pitchFamily="34" charset="0"/>
              <a:cs typeface="Arial" pitchFamily="34" charset="0"/>
            </a:endParaRPr>
          </a:p>
        </p:txBody>
      </p:sp>
      <p:pic>
        <p:nvPicPr>
          <p:cNvPr id="4" name="Wolves Howling.mp3">
            <a:hlinkClick r:id="" action="ppaction://media"/>
          </p:cNvPr>
          <p:cNvPicPr>
            <a:picLocks noRot="1" noChangeAspect="1"/>
          </p:cNvPicPr>
          <p:nvPr>
            <a:audioFile r:link="rId1"/>
          </p:nvPr>
        </p:nvPicPr>
        <p:blipFill>
          <a:blip r:embed="rId4" cstate="print"/>
          <a:stretch>
            <a:fillRect/>
          </a:stretch>
        </p:blipFill>
        <p:spPr>
          <a:xfrm>
            <a:off x="251520" y="188640"/>
            <a:ext cx="304800" cy="304800"/>
          </a:xfrm>
          <a:prstGeom prst="rect">
            <a:avLst/>
          </a:prstGeom>
        </p:spPr>
      </p:pic>
    </p:spTree>
    <p:extLst>
      <p:ext uri="{BB962C8B-B14F-4D97-AF65-F5344CB8AC3E}">
        <p14:creationId xmlns="" xmlns:p14="http://schemas.microsoft.com/office/powerpoint/2010/main" val="11865054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8000" contrast="-16000"/>
          </a:blip>
          <a:srcRect/>
          <a:stretch>
            <a:fillRect l="-11000" r="-11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44" y="1285860"/>
            <a:ext cx="8586790" cy="4525963"/>
          </a:xfrm>
        </p:spPr>
        <p:txBody>
          <a:bodyPr>
            <a:normAutofit/>
          </a:bodyPr>
          <a:lstStyle/>
          <a:p>
            <a:pPr algn="just">
              <a:buNone/>
            </a:pPr>
            <a:r>
              <a:rPr lang="pl-PL" sz="2000" dirty="0" smtClean="0">
                <a:solidFill>
                  <a:srgbClr val="FFFFFF"/>
                </a:solidFill>
              </a:rPr>
              <a:t>	</a:t>
            </a:r>
            <a:r>
              <a:rPr lang="en-US" sz="1900" dirty="0" smtClean="0">
                <a:solidFill>
                  <a:srgbClr val="FFFFFF"/>
                </a:solidFill>
                <a:latin typeface="Arial" pitchFamily="34" charset="0"/>
                <a:cs typeface="Arial" pitchFamily="34" charset="0"/>
              </a:rPr>
              <a:t>The </a:t>
            </a:r>
            <a:r>
              <a:rPr lang="en-US" sz="1900" b="1" dirty="0" smtClean="0">
                <a:solidFill>
                  <a:srgbClr val="FFFFFF"/>
                </a:solidFill>
                <a:latin typeface="Arial" pitchFamily="34" charset="0"/>
                <a:cs typeface="Arial" pitchFamily="34" charset="0"/>
              </a:rPr>
              <a:t>European </a:t>
            </a:r>
            <a:r>
              <a:rPr lang="pl-PL" sz="1900" b="1" dirty="0" smtClean="0">
                <a:solidFill>
                  <a:srgbClr val="FFFFFF"/>
                </a:solidFill>
                <a:latin typeface="Arial" pitchFamily="34" charset="0"/>
                <a:cs typeface="Arial" pitchFamily="34" charset="0"/>
              </a:rPr>
              <a:t>B</a:t>
            </a:r>
            <a:r>
              <a:rPr lang="en-US" sz="1900" b="1" dirty="0" err="1" smtClean="0">
                <a:solidFill>
                  <a:srgbClr val="FFFFFF"/>
                </a:solidFill>
                <a:latin typeface="Arial" pitchFamily="34" charset="0"/>
                <a:cs typeface="Arial" pitchFamily="34" charset="0"/>
              </a:rPr>
              <a:t>ison</a:t>
            </a:r>
            <a:r>
              <a:rPr lang="en-US" sz="1900" dirty="0" smtClean="0">
                <a:solidFill>
                  <a:srgbClr val="FFFFFF"/>
                </a:solidFill>
                <a:latin typeface="Arial" pitchFamily="34" charset="0"/>
                <a:cs typeface="Arial" pitchFamily="34" charset="0"/>
              </a:rPr>
              <a:t> is one of two extant species</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of bison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Currently</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in</a:t>
            </a:r>
            <a:r>
              <a:rPr lang="pl-PL" sz="1900" dirty="0" smtClean="0">
                <a:solidFill>
                  <a:srgbClr val="FFFFFF"/>
                </a:solidFill>
                <a:latin typeface="Arial" pitchFamily="34" charset="0"/>
                <a:cs typeface="Arial" pitchFamily="34" charset="0"/>
              </a:rPr>
              <a:t> Poland </a:t>
            </a:r>
            <a:r>
              <a:rPr lang="pl-PL" sz="1900" dirty="0" err="1" smtClean="0">
                <a:solidFill>
                  <a:srgbClr val="FFFFFF"/>
                </a:solidFill>
                <a:latin typeface="Arial" pitchFamily="34" charset="0"/>
                <a:cs typeface="Arial" pitchFamily="34" charset="0"/>
              </a:rPr>
              <a:t>there</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are</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more</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than</a:t>
            </a:r>
            <a:r>
              <a:rPr lang="pl-PL" sz="1900" dirty="0" smtClean="0">
                <a:solidFill>
                  <a:srgbClr val="FFFFFF"/>
                </a:solidFill>
                <a:latin typeface="Arial" pitchFamily="34" charset="0"/>
                <a:cs typeface="Arial" pitchFamily="34" charset="0"/>
              </a:rPr>
              <a:t> 1000 </a:t>
            </a:r>
            <a:r>
              <a:rPr lang="pl-PL" sz="1900" dirty="0" err="1" smtClean="0">
                <a:solidFill>
                  <a:srgbClr val="FFFFFF"/>
                </a:solidFill>
                <a:latin typeface="Arial" pitchFamily="34" charset="0"/>
                <a:cs typeface="Arial" pitchFamily="34" charset="0"/>
              </a:rPr>
              <a:t>bisons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Adult</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males</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can</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weigh</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up</a:t>
            </a:r>
            <a:r>
              <a:rPr lang="pl-PL" sz="1900" dirty="0" smtClean="0">
                <a:solidFill>
                  <a:srgbClr val="FFFFFF"/>
                </a:solidFill>
                <a:latin typeface="Arial" pitchFamily="34" charset="0"/>
                <a:cs typeface="Arial" pitchFamily="34" charset="0"/>
              </a:rPr>
              <a:t> to 920 </a:t>
            </a:r>
            <a:r>
              <a:rPr lang="pl-PL" sz="1900" dirty="0" err="1" smtClean="0">
                <a:solidFill>
                  <a:srgbClr val="FFFFFF"/>
                </a:solidFill>
                <a:latin typeface="Arial" pitchFamily="34" charset="0"/>
                <a:cs typeface="Arial" pitchFamily="34" charset="0"/>
              </a:rPr>
              <a:t>kg</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 duration of pregnancy is about 260 days and young </a:t>
            </a:r>
            <a:r>
              <a:rPr lang="en-US" sz="1900" dirty="0" err="1" smtClean="0">
                <a:solidFill>
                  <a:srgbClr val="FFFFFF"/>
                </a:solidFill>
                <a:latin typeface="Arial" pitchFamily="34" charset="0"/>
                <a:cs typeface="Arial" pitchFamily="34" charset="0"/>
              </a:rPr>
              <a:t>bisons</a:t>
            </a:r>
            <a:r>
              <a:rPr lang="en-US" sz="1900" dirty="0" smtClean="0">
                <a:solidFill>
                  <a:srgbClr val="FFFFFF"/>
                </a:solidFill>
                <a:latin typeface="Arial" pitchFamily="34" charset="0"/>
                <a:cs typeface="Arial" pitchFamily="34" charset="0"/>
              </a:rPr>
              <a:t> are born during spring. </a:t>
            </a:r>
            <a:r>
              <a:rPr lang="en-US" sz="1900" dirty="0" err="1" smtClean="0">
                <a:solidFill>
                  <a:srgbClr val="FFFFFF"/>
                </a:solidFill>
                <a:latin typeface="Arial" pitchFamily="34" charset="0"/>
                <a:cs typeface="Arial" pitchFamily="34" charset="0"/>
              </a:rPr>
              <a:t>Bisons</a:t>
            </a:r>
            <a:r>
              <a:rPr lang="en-US" sz="1900" dirty="0" smtClean="0">
                <a:solidFill>
                  <a:srgbClr val="FFFFFF"/>
                </a:solidFill>
                <a:latin typeface="Arial" pitchFamily="34" charset="0"/>
                <a:cs typeface="Arial" pitchFamily="34" charset="0"/>
              </a:rPr>
              <a:t> eat mostly plants from forest ground, and spend 80% of their life for grazing</a:t>
            </a:r>
            <a:r>
              <a:rPr lang="pl-PL" sz="1900" dirty="0" smtClean="0">
                <a:solidFill>
                  <a:srgbClr val="FFFFFF"/>
                </a:solidFill>
                <a:latin typeface="Arial" pitchFamily="34" charset="0"/>
                <a:cs typeface="Arial" pitchFamily="34" charset="0"/>
              </a:rPr>
              <a:t>.</a:t>
            </a:r>
          </a:p>
          <a:p>
            <a:pPr algn="just">
              <a:buNone/>
            </a:pPr>
            <a:endParaRPr lang="pl-PL" sz="1900" dirty="0" smtClean="0">
              <a:solidFill>
                <a:srgbClr val="FFFFFF"/>
              </a:solidFill>
              <a:latin typeface="Arial" pitchFamily="34" charset="0"/>
              <a:cs typeface="Arial" pitchFamily="34" charset="0"/>
            </a:endParaRPr>
          </a:p>
          <a:p>
            <a:pPr algn="just">
              <a:buNone/>
            </a:pPr>
            <a:endParaRPr lang="pl-PL" sz="1900" dirty="0" smtClean="0">
              <a:solidFill>
                <a:srgbClr val="FFFFFF"/>
              </a:solidFill>
              <a:latin typeface="Arial" pitchFamily="34" charset="0"/>
              <a:cs typeface="Arial" pitchFamily="34" charset="0"/>
            </a:endParaRPr>
          </a:p>
          <a:p>
            <a:pPr algn="just">
              <a:buNone/>
            </a:pP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 </a:t>
            </a:r>
            <a:r>
              <a:rPr lang="pl-PL" sz="1900" b="1" dirty="0" smtClean="0">
                <a:solidFill>
                  <a:srgbClr val="FFFFFF"/>
                </a:solidFill>
                <a:latin typeface="Arial" pitchFamily="34" charset="0"/>
                <a:cs typeface="Arial" pitchFamily="34" charset="0"/>
              </a:rPr>
              <a:t>A</a:t>
            </a:r>
            <a:r>
              <a:rPr lang="en-US" sz="1900" b="1" dirty="0" err="1" smtClean="0">
                <a:solidFill>
                  <a:srgbClr val="FFFFFF"/>
                </a:solidFill>
                <a:latin typeface="Arial" pitchFamily="34" charset="0"/>
                <a:cs typeface="Arial" pitchFamily="34" charset="0"/>
              </a:rPr>
              <a:t>lpine</a:t>
            </a:r>
            <a:r>
              <a:rPr lang="en-US" sz="1900" b="1" dirty="0" smtClean="0">
                <a:solidFill>
                  <a:srgbClr val="FFFFFF"/>
                </a:solidFill>
                <a:latin typeface="Arial" pitchFamily="34" charset="0"/>
                <a:cs typeface="Arial" pitchFamily="34" charset="0"/>
              </a:rPr>
              <a:t> </a:t>
            </a:r>
            <a:r>
              <a:rPr lang="pl-PL" sz="1900" b="1" dirty="0" smtClean="0">
                <a:solidFill>
                  <a:srgbClr val="FFFFFF"/>
                </a:solidFill>
                <a:latin typeface="Arial" pitchFamily="34" charset="0"/>
                <a:cs typeface="Arial" pitchFamily="34" charset="0"/>
              </a:rPr>
              <a:t>M</a:t>
            </a:r>
            <a:r>
              <a:rPr lang="en-US" sz="1900" b="1" dirty="0" err="1" smtClean="0">
                <a:solidFill>
                  <a:srgbClr val="FFFFFF"/>
                </a:solidFill>
                <a:latin typeface="Arial" pitchFamily="34" charset="0"/>
                <a:cs typeface="Arial" pitchFamily="34" charset="0"/>
              </a:rPr>
              <a:t>armot</a:t>
            </a:r>
            <a:r>
              <a:rPr lang="en-US" sz="1900" b="1"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is a ground squirrel that lives in the </a:t>
            </a:r>
            <a:r>
              <a:rPr lang="en-US" sz="1900" dirty="0" err="1" smtClean="0">
                <a:solidFill>
                  <a:srgbClr val="FFFFFF"/>
                </a:solidFill>
                <a:latin typeface="Arial" pitchFamily="34" charset="0"/>
                <a:cs typeface="Arial" pitchFamily="34" charset="0"/>
              </a:rPr>
              <a:t>Tatra</a:t>
            </a:r>
            <a:r>
              <a:rPr lang="en-US" sz="1900" dirty="0" smtClean="0">
                <a:solidFill>
                  <a:srgbClr val="FFFFFF"/>
                </a:solidFill>
                <a:latin typeface="Arial" pitchFamily="34" charset="0"/>
                <a:cs typeface="Arial" pitchFamily="34" charset="0"/>
              </a:rPr>
              <a:t> Mountains of southern Poland.</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Marmots are herbivores </a:t>
            </a:r>
            <a:r>
              <a:rPr lang="pl-PL" sz="1900" dirty="0" smtClean="0">
                <a:solidFill>
                  <a:srgbClr val="FFFFFF"/>
                </a:solidFill>
                <a:latin typeface="Arial" pitchFamily="34" charset="0"/>
                <a:cs typeface="Arial" pitchFamily="34" charset="0"/>
              </a:rPr>
              <a:t>and </a:t>
            </a:r>
            <a:r>
              <a:rPr lang="en-US" sz="1900" dirty="0" smtClean="0">
                <a:solidFill>
                  <a:srgbClr val="FFFFFF"/>
                </a:solidFill>
                <a:latin typeface="Arial" pitchFamily="34" charset="0"/>
                <a:cs typeface="Arial" pitchFamily="34" charset="0"/>
              </a:rPr>
              <a:t>will eat almost any available vegetation to get by.</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They have a trait of standing on their hind legs to survey their surrounds for enemies. When disturbed they emit a piercing warning whistle, and are often heard but not seen</a:t>
            </a:r>
            <a:r>
              <a:rPr lang="pl-PL" sz="1900" dirty="0" smtClean="0">
                <a:solidFill>
                  <a:srgbClr val="FFFFFF"/>
                </a:solidFill>
                <a:latin typeface="Arial" pitchFamily="34" charset="0"/>
                <a:cs typeface="Arial" pitchFamily="34" charset="0"/>
              </a:rPr>
              <a:t>.</a:t>
            </a:r>
            <a:endParaRPr lang="pl-PL" sz="1900" dirty="0">
              <a:solidFill>
                <a:srgbClr val="FFFFFF"/>
              </a:solidFill>
              <a:latin typeface="Arial" pitchFamily="34" charset="0"/>
              <a:cs typeface="Arial" pitchFamily="34" charset="0"/>
            </a:endParaRPr>
          </a:p>
        </p:txBody>
      </p:sp>
      <p:pic>
        <p:nvPicPr>
          <p:cNvPr id="4" name="Bison sounds closeup in Montana.mp3">
            <a:hlinkClick r:id="" action="ppaction://media"/>
          </p:cNvPr>
          <p:cNvPicPr>
            <a:picLocks noRot="1" noChangeAspect="1"/>
          </p:cNvPicPr>
          <p:nvPr>
            <a:audioFile r:link="rId1"/>
          </p:nvPr>
        </p:nvPicPr>
        <p:blipFill>
          <a:blip r:embed="rId4" cstate="print"/>
          <a:stretch>
            <a:fillRect/>
          </a:stretch>
        </p:blipFill>
        <p:spPr>
          <a:xfrm>
            <a:off x="251520" y="18864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4000" contrast="-44000"/>
          </a:blip>
          <a:srcRect/>
          <a:stretch>
            <a:fillRect l="-7000" r="-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smtClean="0">
                <a:solidFill>
                  <a:srgbClr val="FFFFFF"/>
                </a:solidFill>
                <a:latin typeface="Arial" pitchFamily="34" charset="0"/>
                <a:cs typeface="Arial" pitchFamily="34" charset="0"/>
              </a:rPr>
              <a:t>FINNISH FLORA</a:t>
            </a:r>
            <a:endParaRPr lang="pl-PL" sz="3600" b="1" dirty="0">
              <a:solidFill>
                <a:srgbClr val="FFFFFF"/>
              </a:solidFill>
              <a:latin typeface="Arial" pitchFamily="34" charset="0"/>
              <a:cs typeface="Arial" pitchFamily="34" charset="0"/>
            </a:endParaRPr>
          </a:p>
        </p:txBody>
      </p:sp>
      <p:sp>
        <p:nvSpPr>
          <p:cNvPr id="6" name="pole tekstowe 5"/>
          <p:cNvSpPr txBox="1"/>
          <p:nvPr/>
        </p:nvSpPr>
        <p:spPr>
          <a:xfrm>
            <a:off x="571472" y="2071678"/>
            <a:ext cx="8001056" cy="1292662"/>
          </a:xfrm>
          <a:prstGeom prst="rect">
            <a:avLst/>
          </a:prstGeom>
          <a:noFill/>
        </p:spPr>
        <p:txBody>
          <a:bodyPr wrap="square" rtlCol="0">
            <a:spAutoFit/>
          </a:bodyPr>
          <a:lstStyle/>
          <a:p>
            <a:pPr algn="just"/>
            <a:r>
              <a:rPr lang="en-US" sz="1900" b="1" dirty="0" smtClean="0">
                <a:solidFill>
                  <a:srgbClr val="FFFFFF"/>
                </a:solidFill>
                <a:latin typeface="Arial" pitchFamily="34" charset="0"/>
                <a:cs typeface="Arial" pitchFamily="34" charset="0"/>
              </a:rPr>
              <a:t>Reindeer lichens </a:t>
            </a:r>
            <a:r>
              <a:rPr lang="en-US" sz="1900" dirty="0" smtClean="0">
                <a:solidFill>
                  <a:srgbClr val="FFFFFF"/>
                </a:solidFill>
                <a:latin typeface="Arial" pitchFamily="34" charset="0"/>
                <a:cs typeface="Arial" pitchFamily="34" charset="0"/>
              </a:rPr>
              <a:t>are abundant in dry Scots pine forests. There are several different species of reindeer lichens. The reindeer often eats all the lichen from the trees in northern Finland during winter.</a:t>
            </a:r>
            <a:r>
              <a:rPr lang="pl-PL" sz="1900" dirty="0" smtClean="0">
                <a:solidFill>
                  <a:srgbClr val="FFFFFF"/>
                </a:solidFill>
                <a:latin typeface="Arial" pitchFamily="34" charset="0"/>
                <a:cs typeface="Arial" pitchFamily="34" charset="0"/>
              </a:rPr>
              <a:t> </a:t>
            </a:r>
            <a:r>
              <a:rPr lang="en-US" sz="2000" dirty="0" smtClean="0">
                <a:solidFill>
                  <a:srgbClr val="FFFFFF"/>
                </a:solidFill>
              </a:rPr>
              <a:t>In old spruces and pines they are so high that the reindeer can’t reach them.</a:t>
            </a:r>
            <a:endParaRPr lang="pl-PL" sz="1900" dirty="0">
              <a:solidFill>
                <a:srgbClr val="FFFFFF"/>
              </a:solidFill>
              <a:latin typeface="Arial" pitchFamily="34" charset="0"/>
              <a:cs typeface="Arial" pitchFamily="34" charset="0"/>
            </a:endParaRPr>
          </a:p>
        </p:txBody>
      </p:sp>
      <p:sp>
        <p:nvSpPr>
          <p:cNvPr id="4" name="pole tekstowe 3"/>
          <p:cNvSpPr txBox="1"/>
          <p:nvPr/>
        </p:nvSpPr>
        <p:spPr>
          <a:xfrm>
            <a:off x="571472" y="4214818"/>
            <a:ext cx="7929618" cy="1600438"/>
          </a:xfrm>
          <a:prstGeom prst="rect">
            <a:avLst/>
          </a:prstGeom>
          <a:noFill/>
        </p:spPr>
        <p:txBody>
          <a:bodyPr wrap="square" rtlCol="0">
            <a:spAutoFit/>
          </a:bodyPr>
          <a:lstStyle/>
          <a:p>
            <a:pPr algn="just"/>
            <a:r>
              <a:rPr lang="en-US" sz="1900" dirty="0" smtClean="0">
                <a:solidFill>
                  <a:srgbClr val="FFFFFF"/>
                </a:solidFill>
                <a:latin typeface="Arial" pitchFamily="34" charset="0"/>
                <a:cs typeface="Arial" pitchFamily="34" charset="0"/>
              </a:rPr>
              <a:t>The</a:t>
            </a:r>
            <a:r>
              <a:rPr lang="en-US" sz="1900" b="1" dirty="0" smtClean="0">
                <a:solidFill>
                  <a:srgbClr val="FFFFFF"/>
                </a:solidFill>
                <a:latin typeface="Arial" pitchFamily="34" charset="0"/>
                <a:cs typeface="Arial" pitchFamily="34" charset="0"/>
              </a:rPr>
              <a:t> cloudberry</a:t>
            </a:r>
            <a:r>
              <a:rPr lang="en-US" sz="1900" dirty="0" smtClean="0">
                <a:solidFill>
                  <a:srgbClr val="FFFFFF"/>
                </a:solidFill>
                <a:latin typeface="Arial" pitchFamily="34" charset="0"/>
                <a:cs typeface="Arial" pitchFamily="34" charset="0"/>
              </a:rPr>
              <a:t>, known in Finnish as </a:t>
            </a:r>
            <a:r>
              <a:rPr lang="en-US" sz="1900" dirty="0" err="1" smtClean="0">
                <a:solidFill>
                  <a:srgbClr val="FFFFFF"/>
                </a:solidFill>
                <a:latin typeface="Arial" pitchFamily="34" charset="0"/>
                <a:cs typeface="Arial" pitchFamily="34" charset="0"/>
              </a:rPr>
              <a:t>lakka</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or</a:t>
            </a:r>
            <a:r>
              <a:rPr lang="en-US" sz="1900" dirty="0" smtClean="0">
                <a:solidFill>
                  <a:srgbClr val="FFFFFF"/>
                </a:solidFill>
                <a:latin typeface="Arial" pitchFamily="34" charset="0"/>
                <a:cs typeface="Arial" pitchFamily="34" charset="0"/>
              </a:rPr>
              <a:t> </a:t>
            </a:r>
            <a:r>
              <a:rPr lang="en-US" sz="1900" dirty="0" err="1" smtClean="0">
                <a:solidFill>
                  <a:srgbClr val="FFFFFF"/>
                </a:solidFill>
                <a:latin typeface="Arial" pitchFamily="34" charset="0"/>
                <a:cs typeface="Arial" pitchFamily="34" charset="0"/>
              </a:rPr>
              <a:t>hilla</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is a perennial herb that grows in bogs.</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Cloudberries grow in all parts of Finland, but are most abundant in the regions of </a:t>
            </a:r>
            <a:r>
              <a:rPr lang="en-US" sz="1900" dirty="0" err="1" smtClean="0">
                <a:solidFill>
                  <a:srgbClr val="FFFFFF"/>
                </a:solidFill>
                <a:latin typeface="Arial" pitchFamily="34" charset="0"/>
                <a:cs typeface="Arial" pitchFamily="34" charset="0"/>
              </a:rPr>
              <a:t>Kainuu</a:t>
            </a:r>
            <a:r>
              <a:rPr lang="en-US" sz="2000" dirty="0" smtClean="0">
                <a:solidFill>
                  <a:srgbClr val="FFFFFF"/>
                </a:solidFill>
                <a:latin typeface="Arial" pitchFamily="34" charset="0"/>
                <a:cs typeface="Arial" pitchFamily="34" charset="0"/>
              </a:rPr>
              <a:t>. Cloudberries mostly grow in natural bogs, but can also be found along the sides of new forest ditches</a:t>
            </a:r>
            <a:r>
              <a:rPr lang="pl-PL" sz="2000" dirty="0" smtClean="0">
                <a:solidFill>
                  <a:srgbClr val="FFFFFF"/>
                </a:solidFill>
                <a:latin typeface="Arial" pitchFamily="34" charset="0"/>
                <a:cs typeface="Arial" pitchFamily="34" charset="0"/>
              </a:rPr>
              <a:t>.</a:t>
            </a:r>
            <a:endParaRPr lang="pl-PL" sz="1900" dirty="0">
              <a:solidFill>
                <a:srgbClr val="FFFFFF"/>
              </a:solidFill>
              <a:latin typeface="Arial" pitchFamily="34" charset="0"/>
              <a:cs typeface="Arial" pitchFamily="34" charset="0"/>
            </a:endParaRPr>
          </a:p>
        </p:txBody>
      </p:sp>
      <p:pic>
        <p:nvPicPr>
          <p:cNvPr id="5" name="18 Minutes of Wind Blowing through Trees.mp3">
            <a:hlinkClick r:id="" action="ppaction://media"/>
          </p:cNvPr>
          <p:cNvPicPr>
            <a:picLocks noRot="1" noChangeAspect="1"/>
          </p:cNvPicPr>
          <p:nvPr>
            <a:audioFile r:link="rId1"/>
          </p:nvPr>
        </p:nvPicPr>
        <p:blipFill>
          <a:blip r:embed="rId4" cstate="print"/>
          <a:stretch>
            <a:fillRect/>
          </a:stretch>
        </p:blipFill>
        <p:spPr>
          <a:xfrm>
            <a:off x="179512" y="18864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5000" contrast="-45000"/>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642918"/>
            <a:ext cx="8229600" cy="1143000"/>
          </a:xfrm>
        </p:spPr>
        <p:txBody>
          <a:bodyPr>
            <a:normAutofit/>
          </a:bodyPr>
          <a:lstStyle/>
          <a:p>
            <a:r>
              <a:rPr lang="pl-PL" sz="3600" b="1" dirty="0" smtClean="0">
                <a:solidFill>
                  <a:srgbClr val="FFFFFF"/>
                </a:solidFill>
                <a:latin typeface="Arial" pitchFamily="34" charset="0"/>
                <a:cs typeface="Arial" pitchFamily="34" charset="0"/>
              </a:rPr>
              <a:t>FINNISH MUSHROOMS</a:t>
            </a:r>
            <a:endParaRPr lang="pl-PL" sz="3600" b="1" dirty="0">
              <a:solidFill>
                <a:srgbClr val="FFFFFF"/>
              </a:solidFill>
              <a:latin typeface="Arial" pitchFamily="34" charset="0"/>
              <a:cs typeface="Arial" pitchFamily="34" charset="0"/>
            </a:endParaRPr>
          </a:p>
        </p:txBody>
      </p:sp>
      <p:sp>
        <p:nvSpPr>
          <p:cNvPr id="3" name="Symbol zastępczy zawartości 2"/>
          <p:cNvSpPr>
            <a:spLocks noGrp="1"/>
          </p:cNvSpPr>
          <p:nvPr>
            <p:ph idx="1"/>
          </p:nvPr>
        </p:nvSpPr>
        <p:spPr>
          <a:xfrm>
            <a:off x="428596" y="2143116"/>
            <a:ext cx="8229600" cy="4525963"/>
          </a:xfrm>
        </p:spPr>
        <p:txBody>
          <a:bodyPr>
            <a:normAutofit/>
          </a:bodyPr>
          <a:lstStyle/>
          <a:p>
            <a:pPr algn="just"/>
            <a:r>
              <a:rPr lang="en-US" sz="1900" dirty="0" smtClean="0">
                <a:solidFill>
                  <a:srgbClr val="FFFFFF"/>
                </a:solidFill>
                <a:latin typeface="Arial" pitchFamily="34" charset="0"/>
                <a:cs typeface="Arial" pitchFamily="34" charset="0"/>
              </a:rPr>
              <a:t>Yellow, funnel-shaped </a:t>
            </a:r>
            <a:r>
              <a:rPr lang="en-US" sz="1900" b="1" dirty="0" smtClean="0">
                <a:solidFill>
                  <a:srgbClr val="FFFFFF"/>
                </a:solidFill>
                <a:latin typeface="Arial" pitchFamily="34" charset="0"/>
                <a:cs typeface="Arial" pitchFamily="34" charset="0"/>
              </a:rPr>
              <a:t>chanterelles</a:t>
            </a:r>
            <a:r>
              <a:rPr lang="en-US" sz="1900" dirty="0" smtClean="0">
                <a:solidFill>
                  <a:srgbClr val="FFFFFF"/>
                </a:solidFill>
                <a:latin typeface="Arial" pitchFamily="34" charset="0"/>
                <a:cs typeface="Arial" pitchFamily="34" charset="0"/>
              </a:rPr>
              <a:t> are among the most popular mushrooms with pickers. Two related species, the black </a:t>
            </a:r>
            <a:r>
              <a:rPr lang="en-US" sz="1900" b="1" dirty="0" smtClean="0">
                <a:solidFill>
                  <a:srgbClr val="FFFFFF"/>
                </a:solidFill>
                <a:latin typeface="Arial" pitchFamily="34" charset="0"/>
                <a:cs typeface="Arial" pitchFamily="34" charset="0"/>
              </a:rPr>
              <a:t>horn-of-plenty</a:t>
            </a:r>
            <a:r>
              <a:rPr lang="en-US" sz="1900" dirty="0" smtClean="0">
                <a:solidFill>
                  <a:srgbClr val="FFFFFF"/>
                </a:solidFill>
                <a:latin typeface="Arial" pitchFamily="34" charset="0"/>
                <a:cs typeface="Arial" pitchFamily="34" charset="0"/>
              </a:rPr>
              <a:t> and the </a:t>
            </a:r>
            <a:r>
              <a:rPr lang="en-US" sz="1900" b="1" dirty="0" err="1" smtClean="0">
                <a:solidFill>
                  <a:srgbClr val="FFFFFF"/>
                </a:solidFill>
                <a:latin typeface="Arial" pitchFamily="34" charset="0"/>
                <a:cs typeface="Arial" pitchFamily="34" charset="0"/>
              </a:rPr>
              <a:t>yellowfoot</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are also delicious fried in butter, or in soups, sauces or pies.</a:t>
            </a:r>
          </a:p>
          <a:p>
            <a:pPr algn="just"/>
            <a:r>
              <a:rPr lang="en-US" sz="1900" b="1" dirty="0" err="1" smtClean="0">
                <a:solidFill>
                  <a:srgbClr val="FFFFFF"/>
                </a:solidFill>
                <a:latin typeface="Arial" pitchFamily="34" charset="0"/>
                <a:cs typeface="Arial" pitchFamily="34" charset="0"/>
              </a:rPr>
              <a:t>Ceps</a:t>
            </a:r>
            <a:r>
              <a:rPr lang="en-US" sz="1900" dirty="0" smtClean="0">
                <a:solidFill>
                  <a:srgbClr val="FFFFFF"/>
                </a:solidFill>
                <a:latin typeface="Arial" pitchFamily="34" charset="0"/>
                <a:cs typeface="Arial" pitchFamily="34" charset="0"/>
              </a:rPr>
              <a:t> are bigger and easier to spot, but must be picked quickly before they become infested with grubs.</a:t>
            </a:r>
          </a:p>
          <a:p>
            <a:pPr algn="just"/>
            <a:r>
              <a:rPr lang="en-US" sz="1900" b="1" dirty="0" err="1" smtClean="0">
                <a:solidFill>
                  <a:srgbClr val="FFFFFF"/>
                </a:solidFill>
                <a:latin typeface="Arial" pitchFamily="34" charset="0"/>
                <a:cs typeface="Arial" pitchFamily="34" charset="0"/>
              </a:rPr>
              <a:t>Russulas</a:t>
            </a:r>
            <a:r>
              <a:rPr lang="en-US" sz="1900" b="1" dirty="0" smtClean="0">
                <a:solidFill>
                  <a:srgbClr val="FFFFFF"/>
                </a:solidFill>
                <a:latin typeface="Arial" pitchFamily="34" charset="0"/>
                <a:cs typeface="Arial" pitchFamily="34" charset="0"/>
              </a:rPr>
              <a:t>, </a:t>
            </a:r>
            <a:r>
              <a:rPr lang="en-US" sz="1900" b="1" dirty="0" err="1" smtClean="0">
                <a:solidFill>
                  <a:srgbClr val="FFFFFF"/>
                </a:solidFill>
                <a:latin typeface="Arial" pitchFamily="34" charset="0"/>
                <a:cs typeface="Arial" pitchFamily="34" charset="0"/>
              </a:rPr>
              <a:t>milkcaps</a:t>
            </a:r>
            <a:r>
              <a:rPr lang="en-US" sz="1900" dirty="0" smtClean="0">
                <a:solidFill>
                  <a:srgbClr val="FFFFFF"/>
                </a:solidFill>
                <a:latin typeface="Arial" pitchFamily="34" charset="0"/>
                <a:cs typeface="Arial" pitchFamily="34" charset="0"/>
              </a:rPr>
              <a:t> and many other edible fungi are also picked by Finnish families to use in salted preserves.</a:t>
            </a:r>
            <a:endParaRPr lang="pl-PL" sz="1900" dirty="0" smtClean="0">
              <a:solidFill>
                <a:srgbClr val="FFFFFF"/>
              </a:solidFill>
              <a:latin typeface="Arial" pitchFamily="34" charset="0"/>
              <a:cs typeface="Arial" pitchFamily="34" charset="0"/>
            </a:endParaRPr>
          </a:p>
          <a:p>
            <a:pPr algn="just"/>
            <a:r>
              <a:rPr lang="en-US" sz="1900" dirty="0" smtClean="0">
                <a:solidFill>
                  <a:srgbClr val="FFFFFF"/>
                </a:solidFill>
                <a:latin typeface="Arial" pitchFamily="34" charset="0"/>
                <a:cs typeface="Arial" pitchFamily="34" charset="0"/>
              </a:rPr>
              <a:t>Finnish nature is also home to lethally poisonous species of mushrooms</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especially white mushrooms and species growing from tree stumps. </a:t>
            </a:r>
          </a:p>
          <a:p>
            <a:endParaRPr lang="pl-PL" sz="1900" dirty="0">
              <a:solidFill>
                <a:srgbClr val="FFFFFF"/>
              </a:solidFill>
              <a:latin typeface="Arial" pitchFamily="34" charset="0"/>
              <a:cs typeface="Arial" pitchFamily="34" charset="0"/>
            </a:endParaRPr>
          </a:p>
        </p:txBody>
      </p:sp>
      <p:pic>
        <p:nvPicPr>
          <p:cNvPr id="4" name="18 Minutes of Wind Blowing through Trees.mp3">
            <a:hlinkClick r:id="" action="ppaction://media"/>
          </p:cNvPr>
          <p:cNvPicPr>
            <a:picLocks noRot="1" noChangeAspect="1"/>
          </p:cNvPicPr>
          <p:nvPr>
            <a:audioFile r:link="rId1"/>
          </p:nvPr>
        </p:nvPicPr>
        <p:blipFill>
          <a:blip r:embed="rId4" cstate="print"/>
          <a:stretch>
            <a:fillRect/>
          </a:stretch>
        </p:blipFill>
        <p:spPr>
          <a:xfrm>
            <a:off x="323528" y="476672"/>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6000" contrast="-34000"/>
          </a:blip>
          <a:srcRect/>
          <a:stretch>
            <a:fillRect t="-5000" b="-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500042"/>
            <a:ext cx="8229600" cy="1143000"/>
          </a:xfrm>
        </p:spPr>
        <p:txBody>
          <a:bodyPr>
            <a:normAutofit/>
          </a:bodyPr>
          <a:lstStyle/>
          <a:p>
            <a:r>
              <a:rPr lang="pl-PL" sz="3600" b="1" dirty="0" smtClean="0">
                <a:solidFill>
                  <a:srgbClr val="FFFFFF"/>
                </a:solidFill>
                <a:latin typeface="Arial" pitchFamily="34" charset="0"/>
                <a:cs typeface="Arial" pitchFamily="34" charset="0"/>
              </a:rPr>
              <a:t>POLISH FLORA</a:t>
            </a:r>
            <a:endParaRPr lang="pl-PL" sz="3600" b="1" dirty="0">
              <a:solidFill>
                <a:srgbClr val="FFFFFF"/>
              </a:solidFill>
              <a:latin typeface="Arial" pitchFamily="34" charset="0"/>
              <a:cs typeface="Arial" pitchFamily="34" charset="0"/>
            </a:endParaRPr>
          </a:p>
        </p:txBody>
      </p:sp>
      <p:sp>
        <p:nvSpPr>
          <p:cNvPr id="4" name="pole tekstowe 3"/>
          <p:cNvSpPr txBox="1"/>
          <p:nvPr/>
        </p:nvSpPr>
        <p:spPr>
          <a:xfrm>
            <a:off x="500034" y="2214554"/>
            <a:ext cx="8072494" cy="3600986"/>
          </a:xfrm>
          <a:prstGeom prst="rect">
            <a:avLst/>
          </a:prstGeom>
          <a:noFill/>
        </p:spPr>
        <p:txBody>
          <a:bodyPr wrap="square" rtlCol="0">
            <a:spAutoFit/>
          </a:bodyPr>
          <a:lstStyle/>
          <a:p>
            <a:pPr algn="just"/>
            <a:r>
              <a:rPr lang="pl-PL" sz="1900" dirty="0" err="1" smtClean="0">
                <a:solidFill>
                  <a:srgbClr val="FFFFFF"/>
                </a:solidFill>
                <a:latin typeface="Arial" pitchFamily="34" charset="0"/>
                <a:cs typeface="Arial" pitchFamily="34" charset="0"/>
              </a:rPr>
              <a:t>The</a:t>
            </a:r>
            <a:r>
              <a:rPr lang="pl-PL" sz="1900" dirty="0" smtClean="0">
                <a:solidFill>
                  <a:srgbClr val="FFFFFF"/>
                </a:solidFill>
                <a:latin typeface="Arial" pitchFamily="34" charset="0"/>
                <a:cs typeface="Arial" pitchFamily="34" charset="0"/>
              </a:rPr>
              <a:t> </a:t>
            </a:r>
            <a:r>
              <a:rPr lang="en-US" sz="1900" b="1" dirty="0" smtClean="0">
                <a:solidFill>
                  <a:srgbClr val="FFFFFF"/>
                </a:solidFill>
                <a:latin typeface="Arial" pitchFamily="34" charset="0"/>
                <a:cs typeface="Arial" pitchFamily="34" charset="0"/>
              </a:rPr>
              <a:t>Bugle</a:t>
            </a:r>
            <a:r>
              <a:rPr lang="en-US" sz="1900" dirty="0" smtClean="0">
                <a:solidFill>
                  <a:srgbClr val="FFFFFF"/>
                </a:solidFill>
                <a:latin typeface="Arial" pitchFamily="34" charset="0"/>
                <a:cs typeface="Arial" pitchFamily="34" charset="0"/>
              </a:rPr>
              <a:t> is a common herb that grows in large clumps. Its flowers are deep purple - blue and are arranged on flower stalks that narrow to a point. Bugle is found in damp, broadleaved woodlands and other shaded habitats, and in damp meadows.</a:t>
            </a:r>
            <a:r>
              <a:rPr lang="pl-PL" sz="1900" dirty="0" smtClean="0">
                <a:solidFill>
                  <a:srgbClr val="FFFFFF"/>
                </a:solidFill>
                <a:latin typeface="Arial" pitchFamily="34" charset="0"/>
                <a:cs typeface="Arial" pitchFamily="34" charset="0"/>
              </a:rPr>
              <a:t> </a:t>
            </a:r>
          </a:p>
          <a:p>
            <a:pPr algn="just"/>
            <a:endParaRPr lang="pl-PL" sz="1900" b="1" dirty="0" smtClean="0">
              <a:solidFill>
                <a:srgbClr val="FFFFFF"/>
              </a:solidFill>
              <a:latin typeface="Arial" pitchFamily="34" charset="0"/>
              <a:cs typeface="Arial" pitchFamily="34" charset="0"/>
            </a:endParaRPr>
          </a:p>
          <a:p>
            <a:pPr algn="just"/>
            <a:endParaRPr lang="pl-PL" sz="1900" dirty="0" smtClean="0">
              <a:solidFill>
                <a:srgbClr val="FFFFFF"/>
              </a:solidFill>
              <a:latin typeface="Arial" pitchFamily="34" charset="0"/>
              <a:cs typeface="Arial" pitchFamily="34" charset="0"/>
            </a:endParaRPr>
          </a:p>
          <a:p>
            <a:pPr algn="just"/>
            <a:endParaRPr lang="pl-PL" sz="1900" dirty="0" smtClean="0">
              <a:solidFill>
                <a:srgbClr val="FFFFFF"/>
              </a:solidFill>
              <a:latin typeface="Arial" pitchFamily="34" charset="0"/>
              <a:cs typeface="Arial" pitchFamily="34" charset="0"/>
            </a:endParaRPr>
          </a:p>
          <a:p>
            <a:pPr algn="just"/>
            <a:r>
              <a:rPr lang="pl-PL" sz="1900" dirty="0" err="1" smtClean="0">
                <a:solidFill>
                  <a:srgbClr val="FFFFFF"/>
                </a:solidFill>
                <a:latin typeface="Arial" pitchFamily="34" charset="0"/>
                <a:cs typeface="Arial" pitchFamily="34" charset="0"/>
              </a:rPr>
              <a:t>The</a:t>
            </a:r>
            <a:r>
              <a:rPr lang="pl-PL" sz="1900" b="1" dirty="0" smtClean="0">
                <a:solidFill>
                  <a:srgbClr val="FFFFFF"/>
                </a:solidFill>
                <a:latin typeface="Arial" pitchFamily="34" charset="0"/>
                <a:cs typeface="Arial" pitchFamily="34" charset="0"/>
              </a:rPr>
              <a:t> </a:t>
            </a:r>
            <a:r>
              <a:rPr lang="en-US" sz="1900" b="1" dirty="0" smtClean="0">
                <a:solidFill>
                  <a:srgbClr val="FFFFFF"/>
                </a:solidFill>
                <a:latin typeface="Arial" pitchFamily="34" charset="0"/>
                <a:cs typeface="Arial" pitchFamily="34" charset="0"/>
              </a:rPr>
              <a:t>Lily of the </a:t>
            </a:r>
            <a:r>
              <a:rPr lang="en-US" sz="1900" b="1" dirty="0" err="1" smtClean="0">
                <a:solidFill>
                  <a:srgbClr val="FFFFFF"/>
                </a:solidFill>
                <a:latin typeface="Arial" pitchFamily="34" charset="0"/>
                <a:cs typeface="Arial" pitchFamily="34" charset="0"/>
              </a:rPr>
              <a:t>valle</a:t>
            </a:r>
            <a:r>
              <a:rPr lang="pl-PL" sz="1900" b="1" dirty="0" smtClean="0">
                <a:solidFill>
                  <a:srgbClr val="FFFFFF"/>
                </a:solidFill>
                <a:latin typeface="Arial" pitchFamily="34" charset="0"/>
                <a:cs typeface="Arial" pitchFamily="34" charset="0"/>
              </a:rPr>
              <a:t>y - </a:t>
            </a:r>
            <a:r>
              <a:rPr lang="en-US" sz="1900" dirty="0" smtClean="0">
                <a:solidFill>
                  <a:srgbClr val="FFFFFF"/>
                </a:solidFill>
                <a:latin typeface="Arial" pitchFamily="34" charset="0"/>
                <a:cs typeface="Arial" pitchFamily="34" charset="0"/>
              </a:rPr>
              <a:t>scientific </a:t>
            </a:r>
            <a:r>
              <a:rPr lang="pl-PL" sz="1900" dirty="0" err="1" smtClean="0">
                <a:solidFill>
                  <a:srgbClr val="FFFFFF"/>
                </a:solidFill>
                <a:latin typeface="Arial" pitchFamily="34" charset="0"/>
                <a:cs typeface="Arial" pitchFamily="34" charset="0"/>
              </a:rPr>
              <a:t>name</a:t>
            </a:r>
            <a:r>
              <a:rPr lang="en-US" sz="1900" dirty="0" smtClean="0">
                <a:solidFill>
                  <a:srgbClr val="FFFFFF"/>
                </a:solidFill>
                <a:latin typeface="Arial" pitchFamily="34" charset="0"/>
                <a:cs typeface="Arial" pitchFamily="34" charset="0"/>
              </a:rPr>
              <a:t> is a sweetly scented, highly poisonous woodland flowering plant that is native throughout the cool temperate </a:t>
            </a:r>
            <a:r>
              <a:rPr lang="pl-PL" sz="1900" dirty="0" smtClean="0">
                <a:solidFill>
                  <a:srgbClr val="FFFFFF"/>
                </a:solidFill>
                <a:latin typeface="Arial" pitchFamily="34" charset="0"/>
                <a:cs typeface="Arial" pitchFamily="34" charset="0"/>
              </a:rPr>
              <a:t>for </a:t>
            </a:r>
            <a:r>
              <a:rPr lang="pl-PL" sz="1900" dirty="0" err="1" smtClean="0">
                <a:solidFill>
                  <a:srgbClr val="FFFFFF"/>
                </a:solidFill>
                <a:latin typeface="Arial" pitchFamily="34" charset="0"/>
                <a:cs typeface="Arial" pitchFamily="34" charset="0"/>
              </a:rPr>
              <a:t>example</a:t>
            </a:r>
            <a:r>
              <a:rPr lang="pl-PL" sz="1900" dirty="0" smtClean="0">
                <a:solidFill>
                  <a:srgbClr val="FFFFFF"/>
                </a:solidFill>
                <a:latin typeface="Arial" pitchFamily="34" charset="0"/>
                <a:cs typeface="Arial" pitchFamily="34" charset="0"/>
              </a:rPr>
              <a:t> </a:t>
            </a:r>
            <a:r>
              <a:rPr lang="pl-PL" sz="1900" dirty="0" err="1" smtClean="0">
                <a:solidFill>
                  <a:srgbClr val="FFFFFF"/>
                </a:solidFill>
                <a:latin typeface="Arial" pitchFamily="34" charset="0"/>
                <a:cs typeface="Arial" pitchFamily="34" charset="0"/>
              </a:rPr>
              <a:t>in</a:t>
            </a:r>
            <a:r>
              <a:rPr lang="pl-PL" sz="1900" dirty="0" smtClean="0">
                <a:solidFill>
                  <a:srgbClr val="FFFFFF"/>
                </a:solidFill>
                <a:latin typeface="Arial" pitchFamily="34" charset="0"/>
                <a:cs typeface="Arial" pitchFamily="34" charset="0"/>
              </a:rPr>
              <a:t> Poland</a:t>
            </a:r>
            <a:r>
              <a:rPr lang="en-US" sz="1900" dirty="0" smtClean="0">
                <a:solidFill>
                  <a:srgbClr val="FFFFFF"/>
                </a:solidFill>
                <a:latin typeface="Arial" pitchFamily="34" charset="0"/>
                <a:cs typeface="Arial" pitchFamily="34" charset="0"/>
              </a:rPr>
              <a:t>.</a:t>
            </a:r>
            <a:r>
              <a:rPr lang="pl-PL" sz="1900" dirty="0" smtClean="0">
                <a:solidFill>
                  <a:srgbClr val="FFFFFF"/>
                </a:solidFill>
                <a:latin typeface="Arial" pitchFamily="34" charset="0"/>
                <a:cs typeface="Arial" pitchFamily="34" charset="0"/>
              </a:rPr>
              <a:t> </a:t>
            </a:r>
            <a:r>
              <a:rPr lang="en-US" sz="1900" dirty="0" smtClean="0">
                <a:solidFill>
                  <a:srgbClr val="FFFFFF"/>
                </a:solidFill>
                <a:latin typeface="Arial" pitchFamily="34" charset="0"/>
                <a:cs typeface="Arial" pitchFamily="34" charset="0"/>
              </a:rPr>
              <a:t>Lily of the </a:t>
            </a:r>
            <a:r>
              <a:rPr lang="en-US" sz="1900" dirty="0" err="1" smtClean="0">
                <a:solidFill>
                  <a:srgbClr val="FFFFFF"/>
                </a:solidFill>
                <a:latin typeface="Arial" pitchFamily="34" charset="0"/>
                <a:cs typeface="Arial" pitchFamily="34" charset="0"/>
              </a:rPr>
              <a:t>valle</a:t>
            </a:r>
            <a:r>
              <a:rPr lang="pl-PL" sz="1900" dirty="0" smtClean="0">
                <a:solidFill>
                  <a:srgbClr val="FFFFFF"/>
                </a:solidFill>
                <a:latin typeface="Arial" pitchFamily="34" charset="0"/>
                <a:cs typeface="Arial" pitchFamily="34" charset="0"/>
              </a:rPr>
              <a:t>y </a:t>
            </a:r>
            <a:r>
              <a:rPr lang="en-US" sz="1900" dirty="0" smtClean="0">
                <a:solidFill>
                  <a:srgbClr val="FFFFFF"/>
                </a:solidFill>
                <a:latin typeface="Arial" pitchFamily="34" charset="0"/>
                <a:cs typeface="Arial" pitchFamily="34" charset="0"/>
              </a:rPr>
              <a:t>is a herbaceous perennial plant that forms extensive colonies by spreading underground stems called rhizomes</a:t>
            </a:r>
            <a:r>
              <a:rPr lang="pl-PL" sz="1900" dirty="0" smtClean="0">
                <a:solidFill>
                  <a:srgbClr val="FFFFFF"/>
                </a:solidFill>
                <a:latin typeface="Arial" pitchFamily="34" charset="0"/>
                <a:cs typeface="Arial" pitchFamily="34" charset="0"/>
              </a:rPr>
              <a:t>.</a:t>
            </a:r>
            <a:endParaRPr lang="pl-PL" sz="1900" dirty="0">
              <a:solidFill>
                <a:srgbClr val="FFFFFF"/>
              </a:solidFill>
              <a:latin typeface="Arial" pitchFamily="34" charset="0"/>
              <a:cs typeface="Arial" pitchFamily="34" charset="0"/>
            </a:endParaRPr>
          </a:p>
        </p:txBody>
      </p:sp>
      <p:pic>
        <p:nvPicPr>
          <p:cNvPr id="5" name="18 Minutes of Wind Blowing through Trees.mp3">
            <a:hlinkClick r:id="" action="ppaction://media"/>
          </p:cNvPr>
          <p:cNvPicPr>
            <a:picLocks noRot="1" noChangeAspect="1"/>
          </p:cNvPicPr>
          <p:nvPr>
            <a:audioFile r:link="rId1"/>
          </p:nvPr>
        </p:nvPicPr>
        <p:blipFill>
          <a:blip r:embed="rId4" cstate="print"/>
          <a:stretch>
            <a:fillRect/>
          </a:stretch>
        </p:blipFill>
        <p:spPr>
          <a:xfrm>
            <a:off x="179512" y="260648"/>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Motyw pakietu Office">
  <a:themeElements>
    <a:clrScheme name="czarny">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768</Words>
  <Application>Microsoft Office PowerPoint</Application>
  <PresentationFormat>Pokaz na ekranie (4:3)</PresentationFormat>
  <Paragraphs>59</Paragraphs>
  <Slides>12</Slides>
  <Notes>0</Notes>
  <HiddenSlides>0</HiddenSlides>
  <MMClips>11</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Slajd 1</vt:lpstr>
      <vt:lpstr>Slajd 2</vt:lpstr>
      <vt:lpstr>FINNISH FAUNA </vt:lpstr>
      <vt:lpstr>Slajd 4</vt:lpstr>
      <vt:lpstr>POLISH FAUNA</vt:lpstr>
      <vt:lpstr>Slajd 6</vt:lpstr>
      <vt:lpstr>FINNISH FLORA</vt:lpstr>
      <vt:lpstr>FINNISH MUSHROOMS</vt:lpstr>
      <vt:lpstr>POLISH FLORA</vt:lpstr>
      <vt:lpstr>POLISH MUSHROOMS</vt:lpstr>
      <vt:lpstr>GOOD TO KNOW</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zso</cp:lastModifiedBy>
  <cp:revision>90</cp:revision>
  <dcterms:created xsi:type="dcterms:W3CDTF">2016-04-14T06:51:01Z</dcterms:created>
  <dcterms:modified xsi:type="dcterms:W3CDTF">2016-04-22T19:52:53Z</dcterms:modified>
</cp:coreProperties>
</file>