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6" r:id="rId3"/>
    <p:sldId id="258" r:id="rId4"/>
    <p:sldId id="257" r:id="rId5"/>
    <p:sldId id="260" r:id="rId6"/>
    <p:sldId id="259" r:id="rId7"/>
    <p:sldId id="262" r:id="rId8"/>
    <p:sldId id="261" r:id="rId9"/>
    <p:sldId id="267" r:id="rId10"/>
    <p:sldId id="269" r:id="rId11"/>
    <p:sldId id="270" r:id="rId12"/>
    <p:sldId id="271" r:id="rId13"/>
    <p:sldId id="263" r:id="rId14"/>
    <p:sldId id="265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152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419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65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303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611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172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579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045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00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173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528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217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648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36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519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043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A2617-3614-4445-A16A-06FF106864B2}" type="datetimeFigureOut">
              <a:rPr lang="pl-PL" smtClean="0"/>
              <a:t>2016-04-21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0EC7AE-1497-4FA5-95D6-37CBF68509B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81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p4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p4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6448"/>
            <a:ext cx="12192000" cy="35415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31644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62276" y="80162"/>
            <a:ext cx="91117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Green </a:t>
            </a:r>
            <a:r>
              <a:rPr lang="pl-P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Visionaries</a:t>
            </a: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 Second High School in </a:t>
            </a:r>
            <a:r>
              <a:rPr lang="pl-PL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Cracow</a:t>
            </a:r>
            <a:endParaRPr lang="pl-PL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WEJSCIE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2075" y="757270"/>
            <a:ext cx="3201879" cy="180105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062259" y="2532961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20979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-484909" y="77994"/>
            <a:ext cx="12676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like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forester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675017"/>
            <a:ext cx="5875283" cy="262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8944" y="1584144"/>
            <a:ext cx="2618815" cy="14759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03475" y="1584143"/>
            <a:ext cx="2618816" cy="14759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09426" y="1584143"/>
            <a:ext cx="2618816" cy="14759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ierzenie drzew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6490" y="2613291"/>
            <a:ext cx="3775024" cy="212345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7271786" y="4736742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113682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319"/>
            <a:ext cx="12192000" cy="6868319"/>
          </a:xfrm>
        </p:spPr>
      </p:pic>
      <p:sp>
        <p:nvSpPr>
          <p:cNvPr id="5" name="pole tekstowe 4"/>
          <p:cNvSpPr txBox="1"/>
          <p:nvPr/>
        </p:nvSpPr>
        <p:spPr>
          <a:xfrm>
            <a:off x="-484909" y="77994"/>
            <a:ext cx="126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-484909" y="77994"/>
            <a:ext cx="12676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Lasek Mogilski as the </a:t>
            </a:r>
            <a:b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perfect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habitat for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animals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16" y="3566564"/>
            <a:ext cx="5091162" cy="32914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179" y="4369836"/>
            <a:ext cx="3147822" cy="24881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181" y="2000339"/>
            <a:ext cx="3151492" cy="23694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0341"/>
            <a:ext cx="3953016" cy="4857659"/>
          </a:xfrm>
          <a:prstGeom prst="rect">
            <a:avLst/>
          </a:prstGeom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322" y="2000339"/>
            <a:ext cx="2353857" cy="162210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015" y="2000340"/>
            <a:ext cx="2737307" cy="162364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913232" y="3237165"/>
            <a:ext cx="3880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Roe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deer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686649" y="3041706"/>
            <a:ext cx="38806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</a:t>
            </a:r>
            <a:b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spotted</a:t>
            </a:r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woodpecker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429448" y="6357235"/>
            <a:ext cx="15633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Tawny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owl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0440600" y="3956682"/>
            <a:ext cx="17911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10284810" y="641998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Carabus</a:t>
            </a:r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ullrichii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l-PL" dirty="0">
                <a:solidFill>
                  <a:srgbClr val="252525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6115892" y="63804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Leptura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quadrifasciata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l-PL" dirty="0">
                <a:solidFill>
                  <a:srgbClr val="252525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15" name="Głos 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7766" y="675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074" y="0"/>
            <a:ext cx="3931926" cy="272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130" y="2078464"/>
            <a:ext cx="4409944" cy="286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074" y="2720898"/>
            <a:ext cx="3931926" cy="413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9094" y="1498683"/>
            <a:ext cx="6868319" cy="387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250" y="-10322"/>
            <a:ext cx="4409944" cy="215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65257" y="5011234"/>
            <a:ext cx="1931639" cy="176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70228" y="4568154"/>
            <a:ext cx="1931638" cy="264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689616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69"/>
            <a:ext cx="12192000" cy="6871369"/>
          </a:xfrm>
        </p:spPr>
      </p:pic>
      <p:sp>
        <p:nvSpPr>
          <p:cNvPr id="8" name="Prostokąt 7"/>
          <p:cNvSpPr/>
          <p:nvPr/>
        </p:nvSpPr>
        <p:spPr>
          <a:xfrm>
            <a:off x="192258" y="286434"/>
            <a:ext cx="11765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YPEF 2015 -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memories</a:t>
            </a:r>
            <a:br>
              <a:rPr lang="pl-PL" dirty="0"/>
            </a:b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772" y="1406396"/>
            <a:ext cx="7118252" cy="526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aśnienie w chmurce 16"/>
          <p:cNvSpPr/>
          <p:nvPr/>
        </p:nvSpPr>
        <p:spPr>
          <a:xfrm>
            <a:off x="3416104" y="1717596"/>
            <a:ext cx="2658794" cy="14919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bjaśnienie w chmurce 17"/>
          <p:cNvSpPr/>
          <p:nvPr/>
        </p:nvSpPr>
        <p:spPr>
          <a:xfrm>
            <a:off x="6291049" y="1832982"/>
            <a:ext cx="2655801" cy="14739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3753728" y="2140387"/>
            <a:ext cx="1983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come back next year.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619994" y="2184688"/>
            <a:ext cx="226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start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right now ! :)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4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 r="-2"/>
          <a:stretch/>
        </p:blipFill>
        <p:spPr>
          <a:xfrm>
            <a:off x="0" y="1"/>
            <a:ext cx="12191999" cy="6858000"/>
          </a:xfrm>
        </p:spPr>
      </p:pic>
      <p:sp>
        <p:nvSpPr>
          <p:cNvPr id="6" name="Prostokąt 5"/>
          <p:cNvSpPr/>
          <p:nvPr/>
        </p:nvSpPr>
        <p:spPr>
          <a:xfrm>
            <a:off x="213359" y="55602"/>
            <a:ext cx="11765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YPEF 2016 –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next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chance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!!! </a:t>
            </a:r>
            <a:br>
              <a:rPr lang="pl-PL" dirty="0"/>
            </a:b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707902" y="5856407"/>
            <a:ext cx="429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206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0" y="5614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Bibliography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and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thanks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50522" y="1354224"/>
            <a:ext cx="113537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Bibliography</a:t>
            </a:r>
            <a:r>
              <a:rPr lang="pl-P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YPEF VI 2016 Booklet</a:t>
            </a:r>
          </a:p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Inwentaryzacja projektowanego użytku ekologicznego „Las Mogilski”</a:t>
            </a:r>
          </a:p>
          <a:p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www.nationalgeographic.pl</a:t>
            </a:r>
            <a:b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pl-PL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</a:t>
            </a:r>
            <a:r>
              <a:rPr lang="pl-PL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r>
              <a:rPr lang="pl-P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to:</a:t>
            </a:r>
          </a:p>
          <a:p>
            <a:pPr algn="r"/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 Wojtasik –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Przemysław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Szwałko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forester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 Miasta Krakowa Wydział Kształtowania Środowiska</a:t>
            </a:r>
          </a:p>
          <a:p>
            <a:pPr algn="r"/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Second High School in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Cracow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43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67006"/>
          </a:xfrm>
        </p:spPr>
      </p:pic>
      <p:sp>
        <p:nvSpPr>
          <p:cNvPr id="7" name="Prostokąt 6"/>
          <p:cNvSpPr/>
          <p:nvPr/>
        </p:nvSpPr>
        <p:spPr>
          <a:xfrm>
            <a:off x="274319" y="862149"/>
            <a:ext cx="11443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Mariola 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</a:rPr>
              <a:t>Klaś</a:t>
            </a:r>
            <a:endParaRPr lang="pl-PL" sz="36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endParaRPr lang="pl-PL" sz="36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Katarzyna Leszczyńska</a:t>
            </a:r>
          </a:p>
          <a:p>
            <a:pPr algn="ctr"/>
            <a:endParaRPr lang="pl-PL" sz="36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Kamil Sado</a:t>
            </a:r>
          </a:p>
          <a:p>
            <a:pPr algn="ctr"/>
            <a:endParaRPr lang="pl-PL" sz="36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From Class „</a:t>
            </a:r>
            <a:r>
              <a:rPr lang="pl-PL" sz="3600" b="1" dirty="0" err="1">
                <a:ln w="22225">
                  <a:solidFill>
                    <a:schemeClr val="accent2"/>
                  </a:solidFill>
                  <a:prstDash val="solid"/>
                </a:ln>
              </a:rPr>
              <a:t>IIa</a:t>
            </a: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”</a:t>
            </a:r>
          </a:p>
          <a:p>
            <a:pPr algn="ctr"/>
            <a:endParaRPr lang="pl-PL" sz="36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II Liceum Ogólnokształcące </a:t>
            </a:r>
            <a:b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lang="pl-PL" sz="3600" b="1" dirty="0">
                <a:ln w="22225">
                  <a:solidFill>
                    <a:schemeClr val="accent2"/>
                  </a:solidFill>
                  <a:prstDash val="solid"/>
                </a:ln>
              </a:rPr>
              <a:t>im. Króla Jana III Sobieskiego w Krakowie</a:t>
            </a:r>
          </a:p>
        </p:txBody>
      </p:sp>
    </p:spTree>
    <p:extLst>
      <p:ext uri="{BB962C8B-B14F-4D97-AF65-F5344CB8AC3E}">
        <p14:creationId xmlns:p14="http://schemas.microsoft.com/office/powerpoint/2010/main" val="31841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rostokąt 4"/>
          <p:cNvSpPr/>
          <p:nvPr/>
        </p:nvSpPr>
        <p:spPr>
          <a:xfrm>
            <a:off x="213359" y="55602"/>
            <a:ext cx="117652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 that's how it all started</a:t>
            </a:r>
          </a:p>
          <a:p>
            <a:br>
              <a:rPr lang="en-US" sz="4800" dirty="0"/>
            </a:br>
            <a:endParaRPr lang="pl-PL" dirty="0"/>
          </a:p>
        </p:txBody>
      </p:sp>
      <p:pic>
        <p:nvPicPr>
          <p:cNvPr id="3" name="krakowp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4939" y="1454028"/>
            <a:ext cx="7022123" cy="394994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2464347" y="5403972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8233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967" y="136263"/>
            <a:ext cx="8767880" cy="1595717"/>
          </a:xfrm>
        </p:spPr>
        <p:txBody>
          <a:bodyPr>
            <a:noAutofit/>
          </a:bodyPr>
          <a:lstStyle/>
          <a:p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162275" y="77994"/>
            <a:ext cx="11797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young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people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know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about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forests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 Poland?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63952" y="1695108"/>
            <a:ext cx="1179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decided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out!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asked our friends about some things…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answers (sometimes half-jokingly) were very interesting…</a:t>
            </a:r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łos 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466" y="2193574"/>
            <a:ext cx="609600" cy="609600"/>
          </a:xfrm>
          <a:prstGeom prst="rect">
            <a:avLst/>
          </a:prstGeom>
        </p:spPr>
      </p:pic>
      <p:pic>
        <p:nvPicPr>
          <p:cNvPr id="3" name="WYWIAD przedOST~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4266" y="3687894"/>
            <a:ext cx="4313129" cy="2426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3769039" y="6117190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4663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198282" y="980591"/>
            <a:ext cx="11795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Well… Answers weren't  always correct… </a:t>
            </a:r>
          </a:p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wanted to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</a:t>
            </a:r>
            <a:r>
              <a:rPr lang="pl-PL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it.</a:t>
            </a:r>
          </a:p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hit on an idea and conducted a short lecture on forests in Poland!</a:t>
            </a:r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lesson, we raised different subjects :</a:t>
            </a:r>
          </a:p>
          <a:p>
            <a:pPr algn="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Mariola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said about a huge problem in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Bialowieża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Park </a:t>
            </a:r>
            <a:b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bark be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Katarzyna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told the students about National Parks in Poland.</a:t>
            </a:r>
          </a:p>
          <a:p>
            <a:pPr algn="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Kamil mentioned about the protected areas in Cracow.</a:t>
            </a:r>
          </a:p>
          <a:p>
            <a:pPr algn="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recommended our classmates visiting several forests in Cracow, </a:t>
            </a:r>
            <a:b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are perfect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spring walk.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2275" y="77994"/>
            <a:ext cx="1179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Our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about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forests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 Poland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Głos 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4260" y="132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zawartości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33779"/>
            <a:ext cx="3946478" cy="222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0" y="1"/>
            <a:ext cx="4810661" cy="271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60" y="2711270"/>
            <a:ext cx="1390389" cy="192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4257" y="4193208"/>
            <a:ext cx="2499603" cy="266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653" y="0"/>
            <a:ext cx="4923603" cy="271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478" y="2711271"/>
            <a:ext cx="5710590" cy="414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89" y="2702491"/>
            <a:ext cx="2575046" cy="193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4257" y="-1"/>
            <a:ext cx="2487743" cy="419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5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2275" y="77994"/>
            <a:ext cx="123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1469107"/>
            <a:ext cx="12684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lesson we asked once again…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 were satisfactory for us.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enterprise made sense!!!</a:t>
            </a:r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łos 0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7223" y="2211334"/>
            <a:ext cx="609600" cy="6096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" y="8032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the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best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teachers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 the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world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 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WYWIAD p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5832" y="3568238"/>
            <a:ext cx="4371585" cy="245901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4027141" y="6030228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595357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0" y="5614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Bison vs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bark be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tle</a:t>
            </a:r>
            <a:endParaRPr lang="pl-PL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60420" y="1006525"/>
            <a:ext cx="117869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while we move about to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Bialowieża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Park, because we want to say more about problem, which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Mariola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mentioned on the lesson.</a:t>
            </a:r>
            <a:endParaRPr lang="pl-PL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Bialowieża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Park is the oldest national park in Poland. Its territory is a part of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Bialowieża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forest.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live there. Nowadays in Poland there are more than 1000 individuals.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eat mostly plants from forest ground and spend 80% of their life for grazing. Unfortunately, in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Bialowieża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Forest appeared bark beetles, which destroy another tree. Bark beetle attack mainly spruces. Bark beetles eat the wood under the bark of trees.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cause the death of the tree, even within one month. 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think that cutting the forest fragment save her? 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pl-PL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 to be home to many animals, e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bisons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łos 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170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1"/>
          <a:stretch/>
        </p:blipFill>
        <p:spPr>
          <a:xfrm>
            <a:off x="-593557" y="0"/>
            <a:ext cx="12785558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-484909" y="77994"/>
            <a:ext cx="12676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Our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information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campaign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5068" y="986985"/>
            <a:ext cx="4800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Bad living conditions of animals moved us to do an information campaign for residents of Cracow. We prepared two versions of leaflets. The first about wolves and the second about </a:t>
            </a:r>
            <a:r>
              <a:rPr lang="en-US" sz="2200" dirty="0" err="1">
                <a:solidFill>
                  <a:srgbClr val="FFC000"/>
                </a:solidFill>
              </a:rPr>
              <a:t>Bialowieża</a:t>
            </a:r>
            <a:r>
              <a:rPr lang="en-US" sz="2200" dirty="0">
                <a:solidFill>
                  <a:srgbClr val="FFC000"/>
                </a:solidFill>
              </a:rPr>
              <a:t> National Park</a:t>
            </a:r>
            <a:r>
              <a:rPr lang="pl-PL" sz="2200" dirty="0">
                <a:solidFill>
                  <a:srgbClr val="FFC000"/>
                </a:solidFill>
              </a:rPr>
              <a:t>.</a:t>
            </a:r>
          </a:p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354053" y="4114800"/>
            <a:ext cx="6689557" cy="25853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“Do you know that in Poland live only 700 wolves?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From day to day their is falling down…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We must think what w</a:t>
            </a:r>
            <a:r>
              <a:rPr lang="pl-PL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can do…”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“Bison vs</a:t>
            </a:r>
            <a:r>
              <a:rPr lang="pl-PL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bark be</a:t>
            </a:r>
            <a:r>
              <a:rPr lang="pl-PL" dirty="0">
                <a:solidFill>
                  <a:schemeClr val="bg1"/>
                </a:solidFill>
              </a:rPr>
              <a:t>e</a:t>
            </a:r>
            <a:r>
              <a:rPr lang="en-US" dirty="0" err="1">
                <a:solidFill>
                  <a:schemeClr val="bg1"/>
                </a:solidFill>
              </a:rPr>
              <a:t>tle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Bialowieża</a:t>
            </a:r>
            <a:r>
              <a:rPr lang="en-US" dirty="0">
                <a:solidFill>
                  <a:schemeClr val="bg1"/>
                </a:solidFill>
              </a:rPr>
              <a:t> National Park may cease to exist.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Can the cutting down trees infected by</a:t>
            </a:r>
            <a:r>
              <a:rPr lang="pl-PL" dirty="0">
                <a:solidFill>
                  <a:schemeClr val="bg1"/>
                </a:solidFill>
              </a:rPr>
              <a:t> bark </a:t>
            </a:r>
            <a:r>
              <a:rPr lang="pl-PL" dirty="0" err="1">
                <a:solidFill>
                  <a:schemeClr val="bg1"/>
                </a:solidFill>
              </a:rPr>
              <a:t>beetles</a:t>
            </a:r>
            <a:r>
              <a:rPr lang="en-US" dirty="0">
                <a:solidFill>
                  <a:schemeClr val="bg1"/>
                </a:solidFill>
              </a:rPr>
              <a:t> save it?” </a:t>
            </a:r>
            <a:endParaRPr lang="pl-PL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62" y="1344080"/>
            <a:ext cx="4152232" cy="233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73" y="4233055"/>
            <a:ext cx="3980645" cy="223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łos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0965" y="1746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85784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-484909" y="77994"/>
            <a:ext cx="12676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Our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forest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adventure</a:t>
            </a:r>
            <a:r>
              <a:rPr lang="pl-P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pl-PL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5067" y="986985"/>
            <a:ext cx="1162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We were aware that the action</a:t>
            </a:r>
            <a:r>
              <a:rPr lang="pl-PL" sz="2000" dirty="0">
                <a:solidFill>
                  <a:srgbClr val="FFC000"/>
                </a:solidFill>
              </a:rPr>
              <a:t>s</a:t>
            </a:r>
            <a:r>
              <a:rPr lang="en-US" sz="2000" dirty="0">
                <a:solidFill>
                  <a:srgbClr val="FFC000"/>
                </a:solidFill>
              </a:rPr>
              <a:t> in the city among the people are important, but we also knew that we should get to know the forest environment. We should be close to nature.</a:t>
            </a:r>
          </a:p>
          <a:p>
            <a:pPr algn="ctr"/>
            <a:endParaRPr lang="pl-PL" sz="2000" dirty="0">
              <a:solidFill>
                <a:srgbClr val="FFC000"/>
              </a:solidFill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One day, we met with Mr. </a:t>
            </a:r>
            <a:r>
              <a:rPr lang="en-US" sz="2000" dirty="0" err="1">
                <a:solidFill>
                  <a:srgbClr val="FFC000"/>
                </a:solidFill>
              </a:rPr>
              <a:t>Przemysław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Szwałko</a:t>
            </a:r>
            <a:r>
              <a:rPr lang="en-US" sz="2000" dirty="0">
                <a:solidFill>
                  <a:srgbClr val="FFC000"/>
                </a:solidFill>
              </a:rPr>
              <a:t>. He is the forester, who with great passion and involvement told us many interesting things about </a:t>
            </a:r>
            <a:r>
              <a:rPr lang="en-US" sz="2000" dirty="0" err="1">
                <a:solidFill>
                  <a:srgbClr val="FFC000"/>
                </a:solidFill>
              </a:rPr>
              <a:t>Lasek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Mogilski</a:t>
            </a:r>
            <a:r>
              <a:rPr lang="pl-PL" sz="2000" dirty="0">
                <a:solidFill>
                  <a:srgbClr val="FFC000"/>
                </a:solidFill>
              </a:rPr>
              <a:t>.</a:t>
            </a:r>
            <a:endParaRPr lang="en-US" sz="2000" dirty="0">
              <a:solidFill>
                <a:srgbClr val="FFC000"/>
              </a:solidFill>
            </a:endParaRPr>
          </a:p>
          <a:p>
            <a:pPr algn="ctr"/>
            <a:endParaRPr lang="pl-PL" sz="2000" dirty="0">
              <a:solidFill>
                <a:srgbClr val="FFC000"/>
              </a:solidFill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Now we want to show what we have learned.</a:t>
            </a:r>
            <a:endParaRPr lang="pl-PL" sz="1600" dirty="0"/>
          </a:p>
        </p:txBody>
      </p:sp>
      <p:pic>
        <p:nvPicPr>
          <p:cNvPr id="8" name="Głos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037" y="2462006"/>
            <a:ext cx="609600" cy="609600"/>
          </a:xfrm>
          <a:prstGeom prst="rect">
            <a:avLst/>
          </a:prstGeom>
        </p:spPr>
      </p:pic>
      <p:pic>
        <p:nvPicPr>
          <p:cNvPr id="7" name="Lasek Mogilski Filmi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5225" y="3332907"/>
            <a:ext cx="5488687" cy="308738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124219" y="6412412"/>
            <a:ext cx="304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pl-P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start the video</a:t>
            </a:r>
          </a:p>
        </p:txBody>
      </p:sp>
    </p:spTree>
    <p:extLst>
      <p:ext uri="{BB962C8B-B14F-4D97-AF65-F5344CB8AC3E}">
        <p14:creationId xmlns:p14="http://schemas.microsoft.com/office/powerpoint/2010/main" val="3762105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1085</TotalTime>
  <Words>515</Words>
  <Application>Microsoft Office PowerPoint</Application>
  <PresentationFormat>Panoramiczny</PresentationFormat>
  <Paragraphs>95</Paragraphs>
  <Slides>16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Trebuchet MS</vt:lpstr>
      <vt:lpstr>Wingdings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Sado</dc:creator>
  <cp:lastModifiedBy>Kamil Sado</cp:lastModifiedBy>
  <cp:revision>88</cp:revision>
  <dcterms:created xsi:type="dcterms:W3CDTF">2016-04-20T11:34:13Z</dcterms:created>
  <dcterms:modified xsi:type="dcterms:W3CDTF">2016-04-21T21:37:48Z</dcterms:modified>
  <cp:contentStatus/>
</cp:coreProperties>
</file>