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19"/>
  </p:notesMasterIdLst>
  <p:sldIdLst>
    <p:sldId id="256" r:id="rId2"/>
    <p:sldId id="257" r:id="rId3"/>
    <p:sldId id="289" r:id="rId4"/>
    <p:sldId id="258" r:id="rId5"/>
    <p:sldId id="280" r:id="rId6"/>
    <p:sldId id="288" r:id="rId7"/>
    <p:sldId id="259" r:id="rId8"/>
    <p:sldId id="292" r:id="rId9"/>
    <p:sldId id="285" r:id="rId10"/>
    <p:sldId id="286" r:id="rId11"/>
    <p:sldId id="293" r:id="rId12"/>
    <p:sldId id="283" r:id="rId13"/>
    <p:sldId id="272" r:id="rId14"/>
    <p:sldId id="294" r:id="rId15"/>
    <p:sldId id="270" r:id="rId16"/>
    <p:sldId id="274" r:id="rId17"/>
    <p:sldId id="284" r:id="rId18"/>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Styl pośredni 1 — Ak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0660B408-B3CF-4A94-85FC-2B1E0A45F4A2}" styleName="Styl ciemny 2 - Akcent 1/Ak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1218" y="-32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image" Target="../media/image8.jpeg"/></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oleObject" Target="Zeszyt1" TargetMode="Externa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000"/>
            </a:pPr>
            <a:r>
              <a:rPr lang="pl-PL" sz="2000"/>
              <a:t>Forest area</a:t>
            </a:r>
          </a:p>
        </c:rich>
      </c:tx>
      <c:layout>
        <c:manualLayout>
          <c:xMode val="edge"/>
          <c:yMode val="edge"/>
          <c:x val="0.36448950131233604"/>
          <c:y val="5.4450299173107765E-2"/>
        </c:manualLayout>
      </c:layout>
      <c:overlay val="0"/>
    </c:title>
    <c:autoTitleDeleted val="0"/>
    <c:plotArea>
      <c:layout/>
      <c:areaChart>
        <c:grouping val="standard"/>
        <c:varyColors val="0"/>
        <c:ser>
          <c:idx val="0"/>
          <c:order val="0"/>
          <c:tx>
            <c:strRef>
              <c:f>Arkusz1!$B$1</c:f>
              <c:strCache>
                <c:ptCount val="1"/>
                <c:pt idx="0">
                  <c:v>Seria 1</c:v>
                </c:pt>
              </c:strCache>
            </c:strRef>
          </c:tx>
          <c:spPr>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a:stretch>
            </a:blipFill>
          </c:spPr>
          <c:cat>
            <c:strRef>
              <c:f>Arkusz1!$A$2:$A$6</c:f>
              <c:strCache>
                <c:ptCount val="5"/>
                <c:pt idx="0">
                  <c:v>90s</c:v>
                </c:pt>
                <c:pt idx="1">
                  <c:v>2000</c:v>
                </c:pt>
                <c:pt idx="2">
                  <c:v>2005</c:v>
                </c:pt>
                <c:pt idx="3">
                  <c:v>2010</c:v>
                </c:pt>
                <c:pt idx="4">
                  <c:v>actually</c:v>
                </c:pt>
              </c:strCache>
            </c:strRef>
          </c:cat>
          <c:val>
            <c:numRef>
              <c:f>Arkusz1!$B$2:$B$6</c:f>
              <c:numCache>
                <c:formatCode>General</c:formatCode>
                <c:ptCount val="5"/>
                <c:pt idx="0">
                  <c:v>1151000</c:v>
                </c:pt>
                <c:pt idx="1">
                  <c:v>1194000</c:v>
                </c:pt>
                <c:pt idx="2">
                  <c:v>1217000</c:v>
                </c:pt>
                <c:pt idx="3">
                  <c:v>1240000</c:v>
                </c:pt>
                <c:pt idx="4">
                  <c:v>1247460</c:v>
                </c:pt>
              </c:numCache>
            </c:numRef>
          </c:val>
        </c:ser>
        <c:dLbls>
          <c:showLegendKey val="0"/>
          <c:showVal val="0"/>
          <c:showCatName val="0"/>
          <c:showSerName val="0"/>
          <c:showPercent val="0"/>
          <c:showBubbleSize val="0"/>
        </c:dLbls>
        <c:axId val="31734400"/>
        <c:axId val="31752576"/>
      </c:areaChart>
      <c:catAx>
        <c:axId val="31734400"/>
        <c:scaling>
          <c:orientation val="minMax"/>
        </c:scaling>
        <c:delete val="0"/>
        <c:axPos val="b"/>
        <c:majorTickMark val="out"/>
        <c:minorTickMark val="none"/>
        <c:tickLblPos val="nextTo"/>
        <c:crossAx val="31752576"/>
        <c:crosses val="autoZero"/>
        <c:auto val="1"/>
        <c:lblAlgn val="ctr"/>
        <c:lblOffset val="100"/>
        <c:noMultiLvlLbl val="0"/>
      </c:catAx>
      <c:valAx>
        <c:axId val="31752576"/>
        <c:scaling>
          <c:orientation val="minMax"/>
        </c:scaling>
        <c:delete val="0"/>
        <c:axPos val="l"/>
        <c:majorGridlines/>
        <c:title>
          <c:tx>
            <c:rich>
              <a:bodyPr rot="-5400000" vert="horz"/>
              <a:lstStyle/>
              <a:p>
                <a:pPr>
                  <a:defRPr/>
                </a:pPr>
                <a:r>
                  <a:rPr lang="pl-PL"/>
                  <a:t>hectares</a:t>
                </a:r>
              </a:p>
            </c:rich>
          </c:tx>
          <c:layout>
            <c:manualLayout>
              <c:xMode val="edge"/>
              <c:yMode val="edge"/>
              <c:x val="3.7500000000000006E-2"/>
              <c:y val="0.38023056961924878"/>
            </c:manualLayout>
          </c:layout>
          <c:overlay val="0"/>
        </c:title>
        <c:numFmt formatCode="General" sourceLinked="1"/>
        <c:majorTickMark val="out"/>
        <c:minorTickMark val="none"/>
        <c:tickLblPos val="nextTo"/>
        <c:txPr>
          <a:bodyPr/>
          <a:lstStyle/>
          <a:p>
            <a:pPr>
              <a:defRPr sz="1000"/>
            </a:pPr>
            <a:endParaRPr lang="pl-PL"/>
          </a:p>
        </c:txPr>
        <c:crossAx val="31734400"/>
        <c:crosses val="autoZero"/>
        <c:crossBetween val="midCat"/>
      </c:valAx>
    </c:plotArea>
    <c:plotVisOnly val="1"/>
    <c:dispBlanksAs val="zero"/>
    <c:showDLblsOverMax val="0"/>
  </c:chart>
  <c:txPr>
    <a:bodyPr/>
    <a:lstStyle/>
    <a:p>
      <a:pPr>
        <a:defRPr sz="1050"/>
      </a:pPr>
      <a:endParaRPr lang="pl-PL"/>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xPr>
        <a:bodyPr/>
        <a:lstStyle/>
        <a:p>
          <a:pPr>
            <a:defRPr sz="1400">
              <a:solidFill>
                <a:srgbClr val="000000"/>
              </a:solidFill>
            </a:defRPr>
          </a:pPr>
          <a:endParaRPr lang="pl-PL"/>
        </a:p>
      </c:txPr>
    </c:title>
    <c:autoTitleDeleted val="0"/>
    <c:plotArea>
      <c:layout/>
      <c:pieChart>
        <c:varyColors val="1"/>
        <c:ser>
          <c:idx val="0"/>
          <c:order val="0"/>
          <c:tx>
            <c:strRef>
              <c:f>Arkusz1!$B$1</c:f>
              <c:strCache>
                <c:ptCount val="1"/>
                <c:pt idx="0">
                  <c:v>Swiss forest owners</c:v>
                </c:pt>
              </c:strCache>
            </c:strRef>
          </c:tx>
          <c:dLbls>
            <c:txPr>
              <a:bodyPr/>
              <a:lstStyle/>
              <a:p>
                <a:pPr>
                  <a:defRPr sz="1100">
                    <a:solidFill>
                      <a:srgbClr val="000000"/>
                    </a:solidFill>
                  </a:defRPr>
                </a:pPr>
                <a:endParaRPr lang="pl-PL"/>
              </a:p>
            </c:txPr>
            <c:showLegendKey val="0"/>
            <c:showVal val="0"/>
            <c:showCatName val="0"/>
            <c:showSerName val="0"/>
            <c:showPercent val="1"/>
            <c:showBubbleSize val="0"/>
            <c:showLeaderLines val="1"/>
          </c:dLbls>
          <c:cat>
            <c:strRef>
              <c:f>Arkusz1!$A$2:$A$7</c:f>
              <c:strCache>
                <c:ptCount val="6"/>
                <c:pt idx="0">
                  <c:v>private</c:v>
                </c:pt>
                <c:pt idx="1">
                  <c:v>communes</c:v>
                </c:pt>
                <c:pt idx="2">
                  <c:v>bourgeoisies</c:v>
                </c:pt>
                <c:pt idx="3">
                  <c:v>corporations</c:v>
                </c:pt>
                <c:pt idx="4">
                  <c:v>cantons</c:v>
                </c:pt>
                <c:pt idx="5">
                  <c:v>confederation</c:v>
                </c:pt>
              </c:strCache>
            </c:strRef>
          </c:cat>
          <c:val>
            <c:numRef>
              <c:f>Arkusz1!$B$2:$B$7</c:f>
              <c:numCache>
                <c:formatCode>General</c:formatCode>
                <c:ptCount val="6"/>
                <c:pt idx="0">
                  <c:v>27</c:v>
                </c:pt>
                <c:pt idx="1">
                  <c:v>29</c:v>
                </c:pt>
                <c:pt idx="2">
                  <c:v>28</c:v>
                </c:pt>
                <c:pt idx="3">
                  <c:v>10</c:v>
                </c:pt>
                <c:pt idx="4">
                  <c:v>5</c:v>
                </c:pt>
                <c:pt idx="5">
                  <c:v>1</c:v>
                </c:pt>
              </c:numCache>
            </c:numRef>
          </c:val>
        </c:ser>
        <c:dLbls>
          <c:showLegendKey val="0"/>
          <c:showVal val="0"/>
          <c:showCatName val="0"/>
          <c:showSerName val="0"/>
          <c:showPercent val="1"/>
          <c:showBubbleSize val="0"/>
          <c:showLeaderLines val="1"/>
        </c:dLbls>
        <c:firstSliceAng val="0"/>
      </c:pieChart>
    </c:plotArea>
    <c:legend>
      <c:legendPos val="r"/>
      <c:layout/>
      <c:overlay val="0"/>
      <c:txPr>
        <a:bodyPr/>
        <a:lstStyle/>
        <a:p>
          <a:pPr>
            <a:defRPr sz="1200"/>
          </a:pPr>
          <a:endParaRPr lang="pl-PL"/>
        </a:p>
      </c:txPr>
    </c:legend>
    <c:plotVisOnly val="1"/>
    <c:dispBlanksAs val="zero"/>
    <c:showDLblsOverMax val="0"/>
  </c:chart>
  <c:txPr>
    <a:bodyPr/>
    <a:lstStyle/>
    <a:p>
      <a:pPr>
        <a:defRPr sz="1800"/>
      </a:pPr>
      <a:endParaRPr lang="pl-PL"/>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pl-PL"/>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a:lstStyle/>
          <a:p>
            <a:pPr>
              <a:defRPr sz="1600">
                <a:solidFill>
                  <a:srgbClr val="000000"/>
                </a:solidFill>
              </a:defRPr>
            </a:pPr>
            <a:r>
              <a:rPr lang="pl-PL" sz="1600">
                <a:solidFill>
                  <a:srgbClr val="000000"/>
                </a:solidFill>
              </a:rPr>
              <a:t>Polish forests owners</a:t>
            </a:r>
          </a:p>
        </c:rich>
      </c:tx>
      <c:layout>
        <c:manualLayout>
          <c:xMode val="edge"/>
          <c:yMode val="edge"/>
          <c:x val="0.52703477690288714"/>
          <c:y val="1.8518518518518521E-2"/>
        </c:manualLayout>
      </c:layout>
      <c:overlay val="1"/>
    </c:title>
    <c:autoTitleDeleted val="0"/>
    <c:plotArea>
      <c:layout/>
      <c:pieChart>
        <c:varyColors val="1"/>
        <c:ser>
          <c:idx val="0"/>
          <c:order val="0"/>
          <c:cat>
            <c:strRef>
              <c:f>Arkusz1!$A$3:$B$3</c:f>
              <c:strCache>
                <c:ptCount val="2"/>
                <c:pt idx="0">
                  <c:v>Public forests</c:v>
                </c:pt>
                <c:pt idx="1">
                  <c:v>Private forests</c:v>
                </c:pt>
              </c:strCache>
            </c:strRef>
          </c:cat>
          <c:val>
            <c:numRef>
              <c:f>Arkusz1!$A$4:$B$4</c:f>
              <c:numCache>
                <c:formatCode>General</c:formatCode>
                <c:ptCount val="2"/>
                <c:pt idx="0">
                  <c:v>81</c:v>
                </c:pt>
                <c:pt idx="1">
                  <c:v>19</c:v>
                </c:pt>
              </c:numCache>
            </c:numRef>
          </c:val>
        </c:ser>
        <c:dLbls>
          <c:showLegendKey val="0"/>
          <c:showVal val="0"/>
          <c:showCatName val="0"/>
          <c:showSerName val="0"/>
          <c:showPercent val="0"/>
          <c:showBubbleSize val="0"/>
          <c:showLeaderLines val="0"/>
        </c:dLbls>
        <c:firstSliceAng val="0"/>
      </c:pieChart>
    </c:plotArea>
    <c:legend>
      <c:legendPos val="r"/>
      <c:layout>
        <c:manualLayout>
          <c:xMode val="edge"/>
          <c:yMode val="edge"/>
          <c:x val="0.71387284128923933"/>
          <c:y val="0.43684763878998256"/>
          <c:w val="0.26324868766404202"/>
          <c:h val="0.37986510940880136"/>
        </c:manualLayout>
      </c:layout>
      <c:overlay val="0"/>
      <c:txPr>
        <a:bodyPr/>
        <a:lstStyle/>
        <a:p>
          <a:pPr>
            <a:defRPr sz="1200" b="1">
              <a:solidFill>
                <a:srgbClr val="000000"/>
              </a:solidFill>
            </a:defRPr>
          </a:pPr>
          <a:endParaRPr lang="pl-PL"/>
        </a:p>
      </c:txPr>
    </c:legend>
    <c:plotVisOnly val="1"/>
    <c:dispBlanksAs val="zero"/>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12814232762016339"/>
          <c:y val="2.5976619653576744E-2"/>
        </c:manualLayout>
      </c:layout>
      <c:overlay val="0"/>
      <c:txPr>
        <a:bodyPr/>
        <a:lstStyle/>
        <a:p>
          <a:pPr>
            <a:defRPr sz="2000"/>
          </a:pPr>
          <a:endParaRPr lang="pl-PL"/>
        </a:p>
      </c:txPr>
    </c:title>
    <c:autoTitleDeleted val="0"/>
    <c:plotArea>
      <c:layout/>
      <c:pieChart>
        <c:varyColors val="1"/>
        <c:ser>
          <c:idx val="0"/>
          <c:order val="0"/>
          <c:tx>
            <c:strRef>
              <c:f>Arkusz1!$B$1</c:f>
              <c:strCache>
                <c:ptCount val="1"/>
                <c:pt idx="0">
                  <c:v>Structure of forest area</c:v>
                </c:pt>
              </c:strCache>
            </c:strRef>
          </c:tx>
          <c:dPt>
            <c:idx val="3"/>
            <c:bubble3D val="0"/>
            <c:spPr>
              <a:effectLst>
                <a:outerShdw sx="1000" sy="1000" algn="ctr" rotWithShape="0">
                  <a:srgbClr val="000000"/>
                </a:outerShdw>
              </a:effectLst>
            </c:spPr>
          </c:dPt>
          <c:cat>
            <c:strRef>
              <c:f>Arkusz1!$A$4:$A$9</c:f>
              <c:strCache>
                <c:ptCount val="6"/>
                <c:pt idx="0">
                  <c:v>fir</c:v>
                </c:pt>
                <c:pt idx="1">
                  <c:v>beech</c:v>
                </c:pt>
                <c:pt idx="2">
                  <c:v>birch</c:v>
                </c:pt>
                <c:pt idx="3">
                  <c:v>pine</c:v>
                </c:pt>
                <c:pt idx="4">
                  <c:v>alder</c:v>
                </c:pt>
                <c:pt idx="5">
                  <c:v>other broadleved</c:v>
                </c:pt>
              </c:strCache>
            </c:strRef>
          </c:cat>
          <c:val>
            <c:numRef>
              <c:f>Arkusz1!$B$4:$B$9</c:f>
              <c:numCache>
                <c:formatCode>General</c:formatCode>
                <c:ptCount val="6"/>
                <c:pt idx="0">
                  <c:v>5</c:v>
                </c:pt>
                <c:pt idx="1">
                  <c:v>5</c:v>
                </c:pt>
                <c:pt idx="2">
                  <c:v>7</c:v>
                </c:pt>
                <c:pt idx="3">
                  <c:v>70</c:v>
                </c:pt>
                <c:pt idx="4">
                  <c:v>4.4000000000000004</c:v>
                </c:pt>
                <c:pt idx="5">
                  <c:v>1</c:v>
                </c:pt>
              </c:numCache>
            </c:numRef>
          </c:val>
        </c:ser>
        <c:dLbls>
          <c:showLegendKey val="0"/>
          <c:showVal val="0"/>
          <c:showCatName val="0"/>
          <c:showSerName val="0"/>
          <c:showPercent val="0"/>
          <c:showBubbleSize val="0"/>
          <c:showLeaderLines val="0"/>
        </c:dLbls>
        <c:firstSliceAng val="0"/>
      </c:pieChart>
    </c:plotArea>
    <c:legend>
      <c:legendPos val="r"/>
      <c:layout>
        <c:manualLayout>
          <c:xMode val="edge"/>
          <c:yMode val="edge"/>
          <c:x val="0.63271984930967273"/>
          <c:y val="0.16898260278705898"/>
          <c:w val="0.33770826059009323"/>
          <c:h val="0.80162246263890125"/>
        </c:manualLayout>
      </c:layout>
      <c:overlay val="0"/>
      <c:txPr>
        <a:bodyPr/>
        <a:lstStyle/>
        <a:p>
          <a:pPr algn="dist">
            <a:defRPr sz="1400"/>
          </a:pPr>
          <a:endParaRPr lang="pl-PL"/>
        </a:p>
      </c:txPr>
    </c:legend>
    <c:plotVisOnly val="1"/>
    <c:dispBlanksAs val="zero"/>
    <c:showDLblsOverMax val="0"/>
  </c:chart>
  <c:txPr>
    <a:bodyPr/>
    <a:lstStyle/>
    <a:p>
      <a:pPr>
        <a:defRPr sz="1800">
          <a:solidFill>
            <a:srgbClr val="000000"/>
          </a:solidFill>
        </a:defRPr>
      </a:pPr>
      <a:endParaRPr lang="pl-PL"/>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pPr>
            <a:r>
              <a:rPr lang="en-US" sz="1400" dirty="0" smtClean="0"/>
              <a:t>Changes in </a:t>
            </a:r>
            <a:r>
              <a:rPr lang="pl-PL" sz="1400" dirty="0" smtClean="0"/>
              <a:t>the </a:t>
            </a:r>
            <a:r>
              <a:rPr lang="en-US" sz="1400" dirty="0" smtClean="0"/>
              <a:t>forest structure</a:t>
            </a:r>
            <a:endParaRPr lang="pl-PL" sz="1400" dirty="0"/>
          </a:p>
        </c:rich>
      </c:tx>
      <c:layout>
        <c:manualLayout>
          <c:xMode val="edge"/>
          <c:yMode val="edge"/>
          <c:x val="9.2033992442258877E-2"/>
          <c:y val="0"/>
        </c:manualLayout>
      </c:layout>
      <c:overlay val="1"/>
    </c:title>
    <c:autoTitleDeleted val="0"/>
    <c:plotArea>
      <c:layout>
        <c:manualLayout>
          <c:layoutTarget val="inner"/>
          <c:xMode val="edge"/>
          <c:yMode val="edge"/>
          <c:x val="9.3614879868093234E-2"/>
          <c:y val="6.5279946766703387E-2"/>
          <c:w val="0.37293591225692146"/>
          <c:h val="0.7735771822053501"/>
        </c:manualLayout>
      </c:layout>
      <c:barChart>
        <c:barDir val="col"/>
        <c:grouping val="clustered"/>
        <c:varyColors val="0"/>
        <c:ser>
          <c:idx val="0"/>
          <c:order val="0"/>
          <c:tx>
            <c:strRef>
              <c:f>Arkusz1!$B$1</c:f>
              <c:strCache>
                <c:ptCount val="1"/>
                <c:pt idx="0">
                  <c:v>Kolumna1</c:v>
                </c:pt>
              </c:strCache>
            </c:strRef>
          </c:tx>
          <c:invertIfNegative val="0"/>
          <c:cat>
            <c:numRef>
              <c:f>Arkusz1!$A$2:$A$3</c:f>
              <c:numCache>
                <c:formatCode>General</c:formatCode>
                <c:ptCount val="2"/>
                <c:pt idx="0">
                  <c:v>1945</c:v>
                </c:pt>
                <c:pt idx="1">
                  <c:v>2011</c:v>
                </c:pt>
              </c:numCache>
            </c:numRef>
          </c:cat>
          <c:val>
            <c:numRef>
              <c:f>Arkusz1!$B$2:$B$3</c:f>
              <c:numCache>
                <c:formatCode>General</c:formatCode>
                <c:ptCount val="2"/>
              </c:numCache>
            </c:numRef>
          </c:val>
        </c:ser>
        <c:ser>
          <c:idx val="1"/>
          <c:order val="1"/>
          <c:tx>
            <c:strRef>
              <c:f>Arkusz1!$C$1</c:f>
              <c:strCache>
                <c:ptCount val="1"/>
                <c:pt idx="0">
                  <c:v>broadleaved</c:v>
                </c:pt>
              </c:strCache>
            </c:strRef>
          </c:tx>
          <c:invertIfNegative val="0"/>
          <c:cat>
            <c:numRef>
              <c:f>Arkusz1!$A$2:$A$3</c:f>
              <c:numCache>
                <c:formatCode>General</c:formatCode>
                <c:ptCount val="2"/>
                <c:pt idx="0">
                  <c:v>1945</c:v>
                </c:pt>
                <c:pt idx="1">
                  <c:v>2011</c:v>
                </c:pt>
              </c:numCache>
            </c:numRef>
          </c:cat>
          <c:val>
            <c:numRef>
              <c:f>Arkusz1!$C$2:$C$3</c:f>
              <c:numCache>
                <c:formatCode>General</c:formatCode>
                <c:ptCount val="2"/>
                <c:pt idx="0">
                  <c:v>13</c:v>
                </c:pt>
                <c:pt idx="1">
                  <c:v>28.5</c:v>
                </c:pt>
              </c:numCache>
            </c:numRef>
          </c:val>
        </c:ser>
        <c:ser>
          <c:idx val="2"/>
          <c:order val="2"/>
          <c:tx>
            <c:strRef>
              <c:f>Arkusz1!$D$1</c:f>
              <c:strCache>
                <c:ptCount val="1"/>
                <c:pt idx="0">
                  <c:v>coniferous</c:v>
                </c:pt>
              </c:strCache>
            </c:strRef>
          </c:tx>
          <c:invertIfNegative val="0"/>
          <c:cat>
            <c:numRef>
              <c:f>Arkusz1!$A$2:$A$3</c:f>
              <c:numCache>
                <c:formatCode>General</c:formatCode>
                <c:ptCount val="2"/>
                <c:pt idx="0">
                  <c:v>1945</c:v>
                </c:pt>
                <c:pt idx="1">
                  <c:v>2011</c:v>
                </c:pt>
              </c:numCache>
            </c:numRef>
          </c:cat>
          <c:val>
            <c:numRef>
              <c:f>Arkusz1!$D$2:$D$3</c:f>
              <c:numCache>
                <c:formatCode>General</c:formatCode>
                <c:ptCount val="2"/>
                <c:pt idx="0">
                  <c:v>87</c:v>
                </c:pt>
                <c:pt idx="1">
                  <c:v>71.5</c:v>
                </c:pt>
              </c:numCache>
            </c:numRef>
          </c:val>
        </c:ser>
        <c:dLbls>
          <c:showLegendKey val="0"/>
          <c:showVal val="0"/>
          <c:showCatName val="0"/>
          <c:showSerName val="0"/>
          <c:showPercent val="0"/>
          <c:showBubbleSize val="0"/>
        </c:dLbls>
        <c:gapWidth val="150"/>
        <c:axId val="40030592"/>
        <c:axId val="40032128"/>
      </c:barChart>
      <c:catAx>
        <c:axId val="40030592"/>
        <c:scaling>
          <c:orientation val="minMax"/>
        </c:scaling>
        <c:delete val="0"/>
        <c:axPos val="b"/>
        <c:numFmt formatCode="General" sourceLinked="1"/>
        <c:majorTickMark val="none"/>
        <c:minorTickMark val="none"/>
        <c:tickLblPos val="nextTo"/>
        <c:txPr>
          <a:bodyPr/>
          <a:lstStyle/>
          <a:p>
            <a:pPr>
              <a:defRPr sz="1200"/>
            </a:pPr>
            <a:endParaRPr lang="pl-PL"/>
          </a:p>
        </c:txPr>
        <c:crossAx val="40032128"/>
        <c:crosses val="autoZero"/>
        <c:auto val="1"/>
        <c:lblAlgn val="ctr"/>
        <c:lblOffset val="100"/>
        <c:noMultiLvlLbl val="0"/>
      </c:catAx>
      <c:valAx>
        <c:axId val="40032128"/>
        <c:scaling>
          <c:orientation val="minMax"/>
        </c:scaling>
        <c:delete val="0"/>
        <c:axPos val="l"/>
        <c:majorGridlines/>
        <c:numFmt formatCode="General" sourceLinked="1"/>
        <c:majorTickMark val="none"/>
        <c:minorTickMark val="none"/>
        <c:tickLblPos val="nextTo"/>
        <c:txPr>
          <a:bodyPr/>
          <a:lstStyle/>
          <a:p>
            <a:pPr>
              <a:defRPr sz="1000"/>
            </a:pPr>
            <a:endParaRPr lang="pl-PL"/>
          </a:p>
        </c:txPr>
        <c:crossAx val="40030592"/>
        <c:crosses val="autoZero"/>
        <c:crossBetween val="between"/>
      </c:valAx>
    </c:plotArea>
    <c:legend>
      <c:legendPos val="r"/>
      <c:legendEntry>
        <c:idx val="0"/>
        <c:delete val="1"/>
      </c:legendEntry>
      <c:layout>
        <c:manualLayout>
          <c:xMode val="edge"/>
          <c:yMode val="edge"/>
          <c:x val="0.49082994850578665"/>
          <c:y val="0.21034114730090553"/>
          <c:w val="0.34173187106194552"/>
          <c:h val="0.66220251071467373"/>
        </c:manualLayout>
      </c:layout>
      <c:overlay val="0"/>
      <c:txPr>
        <a:bodyPr/>
        <a:lstStyle/>
        <a:p>
          <a:pPr>
            <a:defRPr sz="1400"/>
          </a:pPr>
          <a:endParaRPr lang="pl-PL"/>
        </a:p>
      </c:txPr>
    </c:legend>
    <c:plotVisOnly val="1"/>
    <c:dispBlanksAs val="gap"/>
    <c:showDLblsOverMax val="0"/>
  </c:chart>
  <c:txPr>
    <a:bodyPr/>
    <a:lstStyle/>
    <a:p>
      <a:pPr>
        <a:defRPr sz="1800"/>
      </a:pPr>
      <a:endParaRPr lang="pl-PL"/>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824898A-FCBA-4BFD-8105-395DE7F2C33C}" type="datetimeFigureOut">
              <a:rPr lang="pl-PL" smtClean="0"/>
              <a:pPr/>
              <a:t>2016-04-22</a:t>
            </a:fld>
            <a:endParaRPr lang="pl-PL"/>
          </a:p>
        </p:txBody>
      </p:sp>
      <p:sp>
        <p:nvSpPr>
          <p:cNvPr id="4" name="Symbol zastępczy obrazu slajd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6" name="Symbol zastępczy stopki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7C150D2-469F-4712-BE8D-103CFF75F915}" type="slidenum">
              <a:rPr lang="pl-PL" smtClean="0"/>
              <a:pPr/>
              <a:t>‹#›</a:t>
            </a:fld>
            <a:endParaRPr lang="pl-PL"/>
          </a:p>
        </p:txBody>
      </p:sp>
    </p:spTree>
    <p:extLst>
      <p:ext uri="{BB962C8B-B14F-4D97-AF65-F5344CB8AC3E}">
        <p14:creationId xmlns:p14="http://schemas.microsoft.com/office/powerpoint/2010/main" val="27401626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noResize="1"/>
          </p:cNvSpPr>
          <p:nvPr>
            <p:ph type="sldImg"/>
          </p:nvPr>
        </p:nvSpPr>
        <p:spPr>
          <a:xfrm>
            <a:off x="1143000" y="695325"/>
            <a:ext cx="4570413" cy="3427413"/>
          </a:xfrm>
          <a:solidFill>
            <a:srgbClr val="CFE7F5"/>
          </a:solidFill>
          <a:ln w="25400">
            <a:solidFill>
              <a:srgbClr val="808080"/>
            </a:solidFill>
            <a:prstDash val="solid"/>
          </a:ln>
        </p:spPr>
      </p:sp>
      <p:sp>
        <p:nvSpPr>
          <p:cNvPr id="3" name=" 2"/>
          <p:cNvSpPr txBox="1">
            <a:spLocks noGrp="1"/>
          </p:cNvSpPr>
          <p:nvPr>
            <p:ph type="body" sz="quarter" idx="1"/>
          </p:nvPr>
        </p:nvSpPr>
        <p:spPr>
          <a:xfrm>
            <a:off x="685800" y="4343400"/>
            <a:ext cx="5486400" cy="276999"/>
          </a:xfrm>
        </p:spPr>
        <p:txBody>
          <a:bodyPr>
            <a:spAutoFit/>
          </a:bodyPr>
          <a:lstStyle/>
          <a:p>
            <a:endParaRPr lang="pl-PL"/>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noResize="1"/>
          </p:cNvSpPr>
          <p:nvPr>
            <p:ph type="sldImg"/>
          </p:nvPr>
        </p:nvSpPr>
        <p:spPr>
          <a:xfrm>
            <a:off x="1143000" y="695325"/>
            <a:ext cx="4570413" cy="3427413"/>
          </a:xfrm>
          <a:solidFill>
            <a:srgbClr val="CFE7F5"/>
          </a:solidFill>
          <a:ln w="25400">
            <a:solidFill>
              <a:srgbClr val="808080"/>
            </a:solidFill>
            <a:prstDash val="solid"/>
          </a:ln>
        </p:spPr>
      </p:sp>
      <p:sp>
        <p:nvSpPr>
          <p:cNvPr id="3" name=" 2"/>
          <p:cNvSpPr txBox="1">
            <a:spLocks noGrp="1"/>
          </p:cNvSpPr>
          <p:nvPr>
            <p:ph type="body" sz="quarter" idx="1"/>
          </p:nvPr>
        </p:nvSpPr>
        <p:spPr/>
        <p:txBody>
          <a:bodyPr/>
          <a:lstStyle/>
          <a:p>
            <a:endParaRPr lang="pl-PL"/>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noResize="1"/>
          </p:cNvSpPr>
          <p:nvPr>
            <p:ph type="sldImg"/>
          </p:nvPr>
        </p:nvSpPr>
        <p:spPr>
          <a:xfrm>
            <a:off x="1143000" y="695325"/>
            <a:ext cx="4570413" cy="3427413"/>
          </a:xfrm>
          <a:solidFill>
            <a:srgbClr val="CFE7F5"/>
          </a:solidFill>
          <a:ln w="25400">
            <a:solidFill>
              <a:srgbClr val="808080"/>
            </a:solidFill>
            <a:prstDash val="solid"/>
          </a:ln>
        </p:spPr>
      </p:sp>
      <p:sp>
        <p:nvSpPr>
          <p:cNvPr id="3" name="Symbol zastępczy notatek 2"/>
          <p:cNvSpPr txBox="1">
            <a:spLocks noGrp="1"/>
          </p:cNvSpPr>
          <p:nvPr>
            <p:ph type="body" sz="quarter" idx="1"/>
          </p:nvPr>
        </p:nvSpPr>
        <p:spPr>
          <a:xfrm>
            <a:off x="685800" y="4343400"/>
            <a:ext cx="5486400" cy="276999"/>
          </a:xfrm>
        </p:spPr>
        <p:txBody>
          <a:bodyPr>
            <a:spAutoFit/>
          </a:bodyPr>
          <a:lstStyle/>
          <a:p>
            <a:endParaRPr lang="pl-PL"/>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pl-PL" smtClean="0"/>
              <a:t>Kliknij, aby edytować styl</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pl-PL" smtClean="0"/>
              <a:t>Kliknij, aby edytować styl wzorca podtytułu</a:t>
            </a:r>
            <a:endParaRPr lang="en-US" dirty="0"/>
          </a:p>
        </p:txBody>
      </p:sp>
      <p:sp>
        <p:nvSpPr>
          <p:cNvPr id="4" name="Date Placeholder 3"/>
          <p:cNvSpPr>
            <a:spLocks noGrp="1"/>
          </p:cNvSpPr>
          <p:nvPr>
            <p:ph type="dt" sz="half" idx="10"/>
          </p:nvPr>
        </p:nvSpPr>
        <p:spPr/>
        <p:txBody>
          <a:bodyPr/>
          <a:lstStyle/>
          <a:p>
            <a:fld id="{53F71D28-4C43-4786-9ADB-0924AD91F473}" type="datetimeFigureOut">
              <a:rPr lang="pl-PL" smtClean="0"/>
              <a:pPr/>
              <a:t>2016-04-22</a:t>
            </a:fld>
            <a:endParaRPr lang="pl-PL" dirty="0"/>
          </a:p>
        </p:txBody>
      </p:sp>
      <p:sp>
        <p:nvSpPr>
          <p:cNvPr id="5" name="Footer Placeholder 4"/>
          <p:cNvSpPr>
            <a:spLocks noGrp="1"/>
          </p:cNvSpPr>
          <p:nvPr>
            <p:ph type="ftr" sz="quarter" idx="11"/>
          </p:nvPr>
        </p:nvSpPr>
        <p:spPr/>
        <p:txBody>
          <a:bodyPr/>
          <a:lstStyle/>
          <a:p>
            <a:endParaRPr lang="pl-PL" dirty="0"/>
          </a:p>
        </p:txBody>
      </p:sp>
      <p:sp>
        <p:nvSpPr>
          <p:cNvPr id="6" name="Slide Number Placeholder 5"/>
          <p:cNvSpPr>
            <a:spLocks noGrp="1"/>
          </p:cNvSpPr>
          <p:nvPr>
            <p:ph type="sldNum" sz="quarter" idx="12"/>
          </p:nvPr>
        </p:nvSpPr>
        <p:spPr/>
        <p:txBody>
          <a:bodyPr/>
          <a:lstStyle/>
          <a:p>
            <a:fld id="{DEF8A3FE-83D2-4A98-8CF9-FDB7CA9B00EB}" type="slidenum">
              <a:rPr lang="pl-PL" smtClean="0"/>
              <a:pPr/>
              <a:t>‹#›</a:t>
            </a:fld>
            <a:endParaRPr lang="pl-PL" dirty="0"/>
          </a:p>
        </p:txBody>
      </p:sp>
    </p:spTree>
  </p:cSld>
  <p:clrMapOvr>
    <a:masterClrMapping/>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a:p>
        </p:txBody>
      </p:sp>
      <p:sp>
        <p:nvSpPr>
          <p:cNvPr id="3" name="Vertical Text Placeholder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4" name="Date Placeholder 3"/>
          <p:cNvSpPr>
            <a:spLocks noGrp="1"/>
          </p:cNvSpPr>
          <p:nvPr>
            <p:ph type="dt" sz="half" idx="10"/>
          </p:nvPr>
        </p:nvSpPr>
        <p:spPr/>
        <p:txBody>
          <a:bodyPr/>
          <a:lstStyle/>
          <a:p>
            <a:fld id="{53F71D28-4C43-4786-9ADB-0924AD91F473}" type="datetimeFigureOut">
              <a:rPr lang="pl-PL" smtClean="0"/>
              <a:pPr/>
              <a:t>2016-04-22</a:t>
            </a:fld>
            <a:endParaRPr lang="pl-PL" dirty="0"/>
          </a:p>
        </p:txBody>
      </p:sp>
      <p:sp>
        <p:nvSpPr>
          <p:cNvPr id="5" name="Footer Placeholder 4"/>
          <p:cNvSpPr>
            <a:spLocks noGrp="1"/>
          </p:cNvSpPr>
          <p:nvPr>
            <p:ph type="ftr" sz="quarter" idx="11"/>
          </p:nvPr>
        </p:nvSpPr>
        <p:spPr/>
        <p:txBody>
          <a:bodyPr/>
          <a:lstStyle/>
          <a:p>
            <a:endParaRPr lang="pl-PL" dirty="0"/>
          </a:p>
        </p:txBody>
      </p:sp>
      <p:sp>
        <p:nvSpPr>
          <p:cNvPr id="6" name="Slide Number Placeholder 5"/>
          <p:cNvSpPr>
            <a:spLocks noGrp="1"/>
          </p:cNvSpPr>
          <p:nvPr>
            <p:ph type="sldNum" sz="quarter" idx="12"/>
          </p:nvPr>
        </p:nvSpPr>
        <p:spPr/>
        <p:txBody>
          <a:bodyPr/>
          <a:lstStyle/>
          <a:p>
            <a:fld id="{DEF8A3FE-83D2-4A98-8CF9-FDB7CA9B00EB}" type="slidenum">
              <a:rPr lang="pl-PL" smtClean="0"/>
              <a:pPr/>
              <a:t>‹#›</a:t>
            </a:fld>
            <a:endParaRPr lang="pl-PL" dirty="0"/>
          </a:p>
        </p:txBody>
      </p:sp>
    </p:spTree>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pl-PL" smtClean="0"/>
              <a:t>Kliknij, aby edytować styl</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4" name="Date Placeholder 3"/>
          <p:cNvSpPr>
            <a:spLocks noGrp="1"/>
          </p:cNvSpPr>
          <p:nvPr>
            <p:ph type="dt" sz="half" idx="10"/>
          </p:nvPr>
        </p:nvSpPr>
        <p:spPr/>
        <p:txBody>
          <a:bodyPr/>
          <a:lstStyle/>
          <a:p>
            <a:fld id="{53F71D28-4C43-4786-9ADB-0924AD91F473}" type="datetimeFigureOut">
              <a:rPr lang="pl-PL" smtClean="0"/>
              <a:pPr/>
              <a:t>2016-04-22</a:t>
            </a:fld>
            <a:endParaRPr lang="pl-PL" dirty="0"/>
          </a:p>
        </p:txBody>
      </p:sp>
      <p:sp>
        <p:nvSpPr>
          <p:cNvPr id="5" name="Footer Placeholder 4"/>
          <p:cNvSpPr>
            <a:spLocks noGrp="1"/>
          </p:cNvSpPr>
          <p:nvPr>
            <p:ph type="ftr" sz="quarter" idx="11"/>
          </p:nvPr>
        </p:nvSpPr>
        <p:spPr/>
        <p:txBody>
          <a:bodyPr/>
          <a:lstStyle/>
          <a:p>
            <a:endParaRPr lang="pl-PL" dirty="0"/>
          </a:p>
        </p:txBody>
      </p:sp>
      <p:sp>
        <p:nvSpPr>
          <p:cNvPr id="6" name="Slide Number Placeholder 5"/>
          <p:cNvSpPr>
            <a:spLocks noGrp="1"/>
          </p:cNvSpPr>
          <p:nvPr>
            <p:ph type="sldNum" sz="quarter" idx="12"/>
          </p:nvPr>
        </p:nvSpPr>
        <p:spPr/>
        <p:txBody>
          <a:bodyPr/>
          <a:lstStyle/>
          <a:p>
            <a:fld id="{DEF8A3FE-83D2-4A98-8CF9-FDB7CA9B00EB}" type="slidenum">
              <a:rPr lang="pl-PL" smtClean="0"/>
              <a:pPr/>
              <a:t>‹#›</a:t>
            </a:fld>
            <a:endParaRPr lang="pl-PL" dirty="0"/>
          </a:p>
        </p:txBody>
      </p:sp>
    </p:spTree>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a:p>
        </p:txBody>
      </p:sp>
      <p:sp>
        <p:nvSpPr>
          <p:cNvPr id="3" name="Content Placeholder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10"/>
          </p:nvPr>
        </p:nvSpPr>
        <p:spPr/>
        <p:txBody>
          <a:bodyPr/>
          <a:lstStyle/>
          <a:p>
            <a:fld id="{53F71D28-4C43-4786-9ADB-0924AD91F473}" type="datetimeFigureOut">
              <a:rPr lang="pl-PL" smtClean="0"/>
              <a:pPr/>
              <a:t>2016-04-22</a:t>
            </a:fld>
            <a:endParaRPr lang="pl-PL" dirty="0"/>
          </a:p>
        </p:txBody>
      </p:sp>
      <p:sp>
        <p:nvSpPr>
          <p:cNvPr id="5" name="Footer Placeholder 4"/>
          <p:cNvSpPr>
            <a:spLocks noGrp="1"/>
          </p:cNvSpPr>
          <p:nvPr>
            <p:ph type="ftr" sz="quarter" idx="11"/>
          </p:nvPr>
        </p:nvSpPr>
        <p:spPr/>
        <p:txBody>
          <a:bodyPr/>
          <a:lstStyle/>
          <a:p>
            <a:endParaRPr lang="pl-PL" dirty="0"/>
          </a:p>
        </p:txBody>
      </p:sp>
      <p:sp>
        <p:nvSpPr>
          <p:cNvPr id="6" name="Slide Number Placeholder 5"/>
          <p:cNvSpPr>
            <a:spLocks noGrp="1"/>
          </p:cNvSpPr>
          <p:nvPr>
            <p:ph type="sldNum" sz="quarter" idx="12"/>
          </p:nvPr>
        </p:nvSpPr>
        <p:spPr/>
        <p:txBody>
          <a:bodyPr/>
          <a:lstStyle/>
          <a:p>
            <a:fld id="{DEF8A3FE-83D2-4A98-8CF9-FDB7CA9B00EB}" type="slidenum">
              <a:rPr lang="pl-PL" smtClean="0"/>
              <a:pPr/>
              <a:t>‹#›</a:t>
            </a:fld>
            <a:endParaRPr lang="pl-PL" dirty="0"/>
          </a:p>
        </p:txBody>
      </p:sp>
    </p:spTree>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pl-PL" smtClean="0"/>
              <a:t>Kliknij, aby edytować styl</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pl-PL" smtClean="0"/>
              <a:t>Kliknij, aby edytować style wzorca tekstu</a:t>
            </a:r>
          </a:p>
        </p:txBody>
      </p:sp>
      <p:sp>
        <p:nvSpPr>
          <p:cNvPr id="4" name="Date Placeholder 3"/>
          <p:cNvSpPr>
            <a:spLocks noGrp="1"/>
          </p:cNvSpPr>
          <p:nvPr>
            <p:ph type="dt" sz="half" idx="10"/>
          </p:nvPr>
        </p:nvSpPr>
        <p:spPr/>
        <p:txBody>
          <a:bodyPr/>
          <a:lstStyle/>
          <a:p>
            <a:fld id="{53F71D28-4C43-4786-9ADB-0924AD91F473}" type="datetimeFigureOut">
              <a:rPr lang="pl-PL" smtClean="0"/>
              <a:pPr/>
              <a:t>2016-04-22</a:t>
            </a:fld>
            <a:endParaRPr lang="pl-PL" dirty="0"/>
          </a:p>
        </p:txBody>
      </p:sp>
      <p:sp>
        <p:nvSpPr>
          <p:cNvPr id="5" name="Footer Placeholder 4"/>
          <p:cNvSpPr>
            <a:spLocks noGrp="1"/>
          </p:cNvSpPr>
          <p:nvPr>
            <p:ph type="ftr" sz="quarter" idx="11"/>
          </p:nvPr>
        </p:nvSpPr>
        <p:spPr/>
        <p:txBody>
          <a:bodyPr/>
          <a:lstStyle/>
          <a:p>
            <a:endParaRPr lang="pl-PL" dirty="0"/>
          </a:p>
        </p:txBody>
      </p:sp>
      <p:sp>
        <p:nvSpPr>
          <p:cNvPr id="6" name="Slide Number Placeholder 5"/>
          <p:cNvSpPr>
            <a:spLocks noGrp="1"/>
          </p:cNvSpPr>
          <p:nvPr>
            <p:ph type="sldNum" sz="quarter" idx="12"/>
          </p:nvPr>
        </p:nvSpPr>
        <p:spPr/>
        <p:txBody>
          <a:bodyPr/>
          <a:lstStyle/>
          <a:p>
            <a:fld id="{DEF8A3FE-83D2-4A98-8CF9-FDB7CA9B00EB}" type="slidenum">
              <a:rPr lang="pl-PL" smtClean="0"/>
              <a:pPr/>
              <a:t>‹#›</a:t>
            </a:fld>
            <a:endParaRPr lang="pl-PL" dirty="0"/>
          </a:p>
        </p:txBody>
      </p:sp>
    </p:spTree>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Date Placeholder 4"/>
          <p:cNvSpPr>
            <a:spLocks noGrp="1"/>
          </p:cNvSpPr>
          <p:nvPr>
            <p:ph type="dt" sz="half" idx="10"/>
          </p:nvPr>
        </p:nvSpPr>
        <p:spPr/>
        <p:txBody>
          <a:bodyPr/>
          <a:lstStyle/>
          <a:p>
            <a:fld id="{53F71D28-4C43-4786-9ADB-0924AD91F473}" type="datetimeFigureOut">
              <a:rPr lang="pl-PL" smtClean="0"/>
              <a:pPr/>
              <a:t>2016-04-22</a:t>
            </a:fld>
            <a:endParaRPr lang="pl-PL" dirty="0"/>
          </a:p>
        </p:txBody>
      </p:sp>
      <p:sp>
        <p:nvSpPr>
          <p:cNvPr id="6" name="Footer Placeholder 5"/>
          <p:cNvSpPr>
            <a:spLocks noGrp="1"/>
          </p:cNvSpPr>
          <p:nvPr>
            <p:ph type="ftr" sz="quarter" idx="11"/>
          </p:nvPr>
        </p:nvSpPr>
        <p:spPr/>
        <p:txBody>
          <a:bodyPr/>
          <a:lstStyle/>
          <a:p>
            <a:endParaRPr lang="pl-PL" dirty="0"/>
          </a:p>
        </p:txBody>
      </p:sp>
      <p:sp>
        <p:nvSpPr>
          <p:cNvPr id="7" name="Slide Number Placeholder 6"/>
          <p:cNvSpPr>
            <a:spLocks noGrp="1"/>
          </p:cNvSpPr>
          <p:nvPr>
            <p:ph type="sldNum" sz="quarter" idx="12"/>
          </p:nvPr>
        </p:nvSpPr>
        <p:spPr/>
        <p:txBody>
          <a:bodyPr/>
          <a:lstStyle/>
          <a:p>
            <a:fld id="{DEF8A3FE-83D2-4A98-8CF9-FDB7CA9B00EB}" type="slidenum">
              <a:rPr lang="pl-PL" smtClean="0"/>
              <a:pPr/>
              <a:t>‹#›</a:t>
            </a:fld>
            <a:endParaRPr lang="pl-PL" dirty="0"/>
          </a:p>
        </p:txBody>
      </p:sp>
      <p:sp>
        <p:nvSpPr>
          <p:cNvPr id="8" name="Title 7"/>
          <p:cNvSpPr>
            <a:spLocks noGrp="1"/>
          </p:cNvSpPr>
          <p:nvPr>
            <p:ph type="title"/>
          </p:nvPr>
        </p:nvSpPr>
        <p:spPr/>
        <p:txBody>
          <a:bodyPr/>
          <a:lstStyle/>
          <a:p>
            <a:r>
              <a:rPr lang="pl-PL" smtClean="0"/>
              <a:t>Kliknij, aby edytować styl</a:t>
            </a:r>
            <a:endParaRPr lang="en-US"/>
          </a:p>
        </p:txBody>
      </p:sp>
    </p:spTree>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pl-PL" smtClean="0"/>
              <a:t>Kliknij, aby edytować styl</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pl-PL" smtClean="0"/>
              <a:t>Kliknij, aby edytować style wzorca tekstu</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pl-PL" smtClean="0"/>
              <a:t>Kliknij, aby edytować style wzorca tekstu</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7" name="Date Placeholder 6"/>
          <p:cNvSpPr>
            <a:spLocks noGrp="1"/>
          </p:cNvSpPr>
          <p:nvPr>
            <p:ph type="dt" sz="half" idx="10"/>
          </p:nvPr>
        </p:nvSpPr>
        <p:spPr/>
        <p:txBody>
          <a:bodyPr/>
          <a:lstStyle/>
          <a:p>
            <a:fld id="{53F71D28-4C43-4786-9ADB-0924AD91F473}" type="datetimeFigureOut">
              <a:rPr lang="pl-PL" smtClean="0"/>
              <a:pPr/>
              <a:t>2016-04-22</a:t>
            </a:fld>
            <a:endParaRPr lang="pl-PL" dirty="0"/>
          </a:p>
        </p:txBody>
      </p:sp>
      <p:sp>
        <p:nvSpPr>
          <p:cNvPr id="8" name="Footer Placeholder 7"/>
          <p:cNvSpPr>
            <a:spLocks noGrp="1"/>
          </p:cNvSpPr>
          <p:nvPr>
            <p:ph type="ftr" sz="quarter" idx="11"/>
          </p:nvPr>
        </p:nvSpPr>
        <p:spPr/>
        <p:txBody>
          <a:bodyPr/>
          <a:lstStyle/>
          <a:p>
            <a:endParaRPr lang="pl-PL" dirty="0"/>
          </a:p>
        </p:txBody>
      </p:sp>
      <p:sp>
        <p:nvSpPr>
          <p:cNvPr id="9" name="Slide Number Placeholder 8"/>
          <p:cNvSpPr>
            <a:spLocks noGrp="1"/>
          </p:cNvSpPr>
          <p:nvPr>
            <p:ph type="sldNum" sz="quarter" idx="12"/>
          </p:nvPr>
        </p:nvSpPr>
        <p:spPr/>
        <p:txBody>
          <a:bodyPr/>
          <a:lstStyle/>
          <a:p>
            <a:fld id="{DEF8A3FE-83D2-4A98-8CF9-FDB7CA9B00EB}" type="slidenum">
              <a:rPr lang="pl-PL" smtClean="0"/>
              <a:pPr/>
              <a:t>‹#›</a:t>
            </a:fld>
            <a:endParaRPr lang="pl-PL" dirty="0"/>
          </a:p>
        </p:txBody>
      </p:sp>
    </p:spTree>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a:p>
        </p:txBody>
      </p:sp>
      <p:sp>
        <p:nvSpPr>
          <p:cNvPr id="3" name="Date Placeholder 2"/>
          <p:cNvSpPr>
            <a:spLocks noGrp="1"/>
          </p:cNvSpPr>
          <p:nvPr>
            <p:ph type="dt" sz="half" idx="10"/>
          </p:nvPr>
        </p:nvSpPr>
        <p:spPr/>
        <p:txBody>
          <a:bodyPr/>
          <a:lstStyle/>
          <a:p>
            <a:fld id="{53F71D28-4C43-4786-9ADB-0924AD91F473}" type="datetimeFigureOut">
              <a:rPr lang="pl-PL" smtClean="0"/>
              <a:pPr/>
              <a:t>2016-04-22</a:t>
            </a:fld>
            <a:endParaRPr lang="pl-PL" dirty="0"/>
          </a:p>
        </p:txBody>
      </p:sp>
      <p:sp>
        <p:nvSpPr>
          <p:cNvPr id="4" name="Footer Placeholder 3"/>
          <p:cNvSpPr>
            <a:spLocks noGrp="1"/>
          </p:cNvSpPr>
          <p:nvPr>
            <p:ph type="ftr" sz="quarter" idx="11"/>
          </p:nvPr>
        </p:nvSpPr>
        <p:spPr/>
        <p:txBody>
          <a:bodyPr/>
          <a:lstStyle/>
          <a:p>
            <a:endParaRPr lang="pl-PL" dirty="0"/>
          </a:p>
        </p:txBody>
      </p:sp>
      <p:sp>
        <p:nvSpPr>
          <p:cNvPr id="5" name="Slide Number Placeholder 4"/>
          <p:cNvSpPr>
            <a:spLocks noGrp="1"/>
          </p:cNvSpPr>
          <p:nvPr>
            <p:ph type="sldNum" sz="quarter" idx="12"/>
          </p:nvPr>
        </p:nvSpPr>
        <p:spPr/>
        <p:txBody>
          <a:bodyPr/>
          <a:lstStyle/>
          <a:p>
            <a:fld id="{DEF8A3FE-83D2-4A98-8CF9-FDB7CA9B00EB}" type="slidenum">
              <a:rPr lang="pl-PL" smtClean="0"/>
              <a:pPr/>
              <a:t>‹#›</a:t>
            </a:fld>
            <a:endParaRPr lang="pl-PL" dirty="0"/>
          </a:p>
        </p:txBody>
      </p:sp>
    </p:spTree>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F71D28-4C43-4786-9ADB-0924AD91F473}" type="datetimeFigureOut">
              <a:rPr lang="pl-PL" smtClean="0"/>
              <a:pPr/>
              <a:t>2016-04-22</a:t>
            </a:fld>
            <a:endParaRPr lang="pl-PL" dirty="0"/>
          </a:p>
        </p:txBody>
      </p:sp>
      <p:sp>
        <p:nvSpPr>
          <p:cNvPr id="3" name="Footer Placeholder 2"/>
          <p:cNvSpPr>
            <a:spLocks noGrp="1"/>
          </p:cNvSpPr>
          <p:nvPr>
            <p:ph type="ftr" sz="quarter" idx="11"/>
          </p:nvPr>
        </p:nvSpPr>
        <p:spPr/>
        <p:txBody>
          <a:bodyPr/>
          <a:lstStyle/>
          <a:p>
            <a:endParaRPr lang="pl-PL" dirty="0"/>
          </a:p>
        </p:txBody>
      </p:sp>
      <p:sp>
        <p:nvSpPr>
          <p:cNvPr id="4" name="Slide Number Placeholder 3"/>
          <p:cNvSpPr>
            <a:spLocks noGrp="1"/>
          </p:cNvSpPr>
          <p:nvPr>
            <p:ph type="sldNum" sz="quarter" idx="12"/>
          </p:nvPr>
        </p:nvSpPr>
        <p:spPr/>
        <p:txBody>
          <a:bodyPr/>
          <a:lstStyle/>
          <a:p>
            <a:fld id="{DEF8A3FE-83D2-4A98-8CF9-FDB7CA9B00EB}" type="slidenum">
              <a:rPr lang="pl-PL" smtClean="0"/>
              <a:pPr/>
              <a:t>‹#›</a:t>
            </a:fld>
            <a:endParaRPr lang="pl-PL" dirty="0"/>
          </a:p>
        </p:txBody>
      </p:sp>
    </p:spTree>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dirty="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pl-PL" smtClean="0"/>
              <a:t>Kliknij, aby edytować styl</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pl-PL" smtClean="0"/>
              <a:t>Kliknij, aby edytować style wzorca tekstu</a:t>
            </a:r>
          </a:p>
        </p:txBody>
      </p:sp>
      <p:sp>
        <p:nvSpPr>
          <p:cNvPr id="5" name="Date Placeholder 4"/>
          <p:cNvSpPr>
            <a:spLocks noGrp="1"/>
          </p:cNvSpPr>
          <p:nvPr>
            <p:ph type="dt" sz="half" idx="10"/>
          </p:nvPr>
        </p:nvSpPr>
        <p:spPr/>
        <p:txBody>
          <a:bodyPr/>
          <a:lstStyle/>
          <a:p>
            <a:fld id="{53F71D28-4C43-4786-9ADB-0924AD91F473}" type="datetimeFigureOut">
              <a:rPr lang="pl-PL" smtClean="0"/>
              <a:pPr/>
              <a:t>2016-04-22</a:t>
            </a:fld>
            <a:endParaRPr lang="pl-PL" dirty="0"/>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pl-PL" dirty="0"/>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DEF8A3FE-83D2-4A98-8CF9-FDB7CA9B00EB}" type="slidenum">
              <a:rPr lang="pl-PL" smtClean="0"/>
              <a:pPr/>
              <a:t>‹#›</a:t>
            </a:fld>
            <a:endParaRPr lang="pl-PL" dirty="0"/>
          </a:p>
        </p:txBody>
      </p:sp>
    </p:spTree>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pl-PL" dirty="0" smtClean="0"/>
              <a:t>Kliknij ikonę, aby dodać obraz</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pl-PL" smtClean="0"/>
              <a:t>Kliknij, aby edytować styl</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Date Placeholder 4"/>
          <p:cNvSpPr>
            <a:spLocks noGrp="1"/>
          </p:cNvSpPr>
          <p:nvPr>
            <p:ph type="dt" sz="half" idx="10"/>
          </p:nvPr>
        </p:nvSpPr>
        <p:spPr/>
        <p:txBody>
          <a:bodyPr/>
          <a:lstStyle/>
          <a:p>
            <a:fld id="{53F71D28-4C43-4786-9ADB-0924AD91F473}" type="datetimeFigureOut">
              <a:rPr lang="pl-PL" smtClean="0"/>
              <a:pPr/>
              <a:t>2016-04-22</a:t>
            </a:fld>
            <a:endParaRPr lang="pl-PL" dirty="0"/>
          </a:p>
        </p:txBody>
      </p:sp>
      <p:sp>
        <p:nvSpPr>
          <p:cNvPr id="6" name="Footer Placeholder 5"/>
          <p:cNvSpPr>
            <a:spLocks noGrp="1"/>
          </p:cNvSpPr>
          <p:nvPr>
            <p:ph type="ftr" sz="quarter" idx="11"/>
          </p:nvPr>
        </p:nvSpPr>
        <p:spPr/>
        <p:txBody>
          <a:bodyPr/>
          <a:lstStyle/>
          <a:p>
            <a:endParaRPr lang="pl-PL" dirty="0"/>
          </a:p>
        </p:txBody>
      </p:sp>
      <p:sp>
        <p:nvSpPr>
          <p:cNvPr id="7" name="Slide Number Placeholder 6"/>
          <p:cNvSpPr>
            <a:spLocks noGrp="1"/>
          </p:cNvSpPr>
          <p:nvPr>
            <p:ph type="sldNum" sz="quarter" idx="12"/>
          </p:nvPr>
        </p:nvSpPr>
        <p:spPr/>
        <p:txBody>
          <a:bodyPr/>
          <a:lstStyle/>
          <a:p>
            <a:fld id="{DEF8A3FE-83D2-4A98-8CF9-FDB7CA9B00EB}" type="slidenum">
              <a:rPr lang="pl-PL" smtClean="0"/>
              <a:pPr/>
              <a:t>‹#›</a:t>
            </a:fld>
            <a:endParaRPr lang="pl-PL" dirty="0"/>
          </a:p>
        </p:txBody>
      </p:sp>
    </p:spTree>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extLst>
              <a:ext uri="{BEBA8EAE-BF5A-486C-A8C5-ECC9F3942E4B}">
                <a14:imgProps xmlns:a14="http://schemas.microsoft.com/office/drawing/2010/main">
                  <a14:imgLayer r:embed="rId14">
                    <a14:imgEffect>
                      <a14:artisticMarker trans="10000"/>
                    </a14:imgEffect>
                    <a14:imgEffect>
                      <a14:sharpenSoften amount="-19000"/>
                    </a14:imgEffect>
                    <a14:imgEffect>
                      <a14:colorTemperature colorTemp="5000"/>
                    </a14:imgEffect>
                    <a14:imgEffect>
                      <a14:saturation sat="135000"/>
                    </a14:imgEffect>
                    <a14:imgEffect>
                      <a14:brightnessContrast bright="-1000" contrast="-60000"/>
                    </a14:imgEffect>
                  </a14:imgLayer>
                </a14:imgProps>
              </a:ext>
            </a:extLst>
          </a:blip>
          <a:srcRect/>
          <a:tile tx="0" ty="0" sx="100000" sy="100000" flip="none" algn="tl"/>
        </a:blipFill>
        <a:effectLst/>
      </p:bgPr>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pl-PL" smtClean="0"/>
              <a:t>Kliknij, aby edytować styl</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fld id="{53F71D28-4C43-4786-9ADB-0924AD91F473}" type="datetimeFigureOut">
              <a:rPr lang="pl-PL" smtClean="0"/>
              <a:pPr/>
              <a:t>2016-04-22</a:t>
            </a:fld>
            <a:endParaRPr lang="pl-PL" dirty="0"/>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pl-PL" dirty="0"/>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DEF8A3FE-83D2-4A98-8CF9-FDB7CA9B00EB}" type="slidenum">
              <a:rPr lang="pl-PL" smtClean="0"/>
              <a:pPr/>
              <a:t>‹#›</a:t>
            </a:fld>
            <a:endParaRPr lang="pl-PL" dirty="0"/>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ransition spd="slow">
    <p:wipe/>
  </p:transition>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chart" Target="../charts/chart4.xml"/><Relationship Id="rId1" Type="http://schemas.openxmlformats.org/officeDocument/2006/relationships/slideLayout" Target="../slideLayouts/slideLayout6.xml"/><Relationship Id="rId6" Type="http://schemas.openxmlformats.org/officeDocument/2006/relationships/chart" Target="../charts/chart5.xml"/><Relationship Id="rId5" Type="http://schemas.microsoft.com/office/2007/relationships/hdphoto" Target="../media/hdphoto12.wdp"/><Relationship Id="rId4" Type="http://schemas.openxmlformats.org/officeDocument/2006/relationships/image" Target="../media/image44.png"/></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7.xml"/><Relationship Id="rId1" Type="http://schemas.openxmlformats.org/officeDocument/2006/relationships/themeOverride" Target="../theme/themeOverride1.xml"/><Relationship Id="rId6" Type="http://schemas.openxmlformats.org/officeDocument/2006/relationships/image" Target="../media/image46.jpeg"/><Relationship Id="rId5" Type="http://schemas.openxmlformats.org/officeDocument/2006/relationships/image" Target="../media/image45.gif"/><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7.xml"/><Relationship Id="rId6" Type="http://schemas.openxmlformats.org/officeDocument/2006/relationships/image" Target="../media/image51.jpeg"/><Relationship Id="rId5" Type="http://schemas.openxmlformats.org/officeDocument/2006/relationships/image" Target="../media/image50.jpeg"/><Relationship Id="rId4" Type="http://schemas.openxmlformats.org/officeDocument/2006/relationships/image" Target="../media/image49.jpeg"/></Relationships>
</file>

<file path=ppt/slides/_rels/slide13.xml.rels><?xml version="1.0" encoding="UTF-8" standalone="yes"?>
<Relationships xmlns="http://schemas.openxmlformats.org/package/2006/relationships"><Relationship Id="rId3" Type="http://schemas.microsoft.com/office/2007/relationships/hdphoto" Target="../media/hdphoto13.wdp"/><Relationship Id="rId2" Type="http://schemas.openxmlformats.org/officeDocument/2006/relationships/image" Target="../media/image52.png"/><Relationship Id="rId1" Type="http://schemas.openxmlformats.org/officeDocument/2006/relationships/slideLayout" Target="../slideLayouts/slideLayout2.xml"/><Relationship Id="rId5" Type="http://schemas.microsoft.com/office/2007/relationships/hdphoto" Target="../media/hdphoto14.wdp"/><Relationship Id="rId4" Type="http://schemas.openxmlformats.org/officeDocument/2006/relationships/image" Target="../media/image5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8" Type="http://schemas.openxmlformats.org/officeDocument/2006/relationships/hyperlink" Target="http://www.perc.org/articles/property-rights-path-sustainable-development" TargetMode="External"/><Relationship Id="rId13" Type="http://schemas.openxmlformats.org/officeDocument/2006/relationships/hyperlink" Target="http://www.vogelwarte.ch/en/projects/monitoring/swiss-rarities-committee/rare-bird-species-in-switzerland.html" TargetMode="External"/><Relationship Id="rId18" Type="http://schemas.openxmlformats.org/officeDocument/2006/relationships/hyperlink" Target="http://abcnews.go.com/blogs/headlines/2012/06/alaska-hiker-mauled-by-brown-bear/" TargetMode="External"/><Relationship Id="rId3" Type="http://schemas.openxmlformats.org/officeDocument/2006/relationships/hyperlink" Target="https://www.google.pl/search?q=swiss&amp;biw=1920&amp;bih=955&amp;source=lnms&amp;tbm=isch&amp;sa=X&amp;ved=0ahUKEwiotLOukvPLAhWIECwKHRToD9wQ_AUIBigB" TargetMode="External"/><Relationship Id="rId7" Type="http://schemas.openxmlformats.org/officeDocument/2006/relationships/hyperlink" Target="http://www.earthsendangered.com/search-regions3.asp?search=1&amp;sgroup=allgroups&amp;ID=564" TargetMode="External"/><Relationship Id="rId12" Type="http://schemas.openxmlformats.org/officeDocument/2006/relationships/hyperlink" Target="https://www.cbd.int/doc/world/ch/ch-nr-04-en.pdf" TargetMode="External"/><Relationship Id="rId17" Type="http://schemas.openxmlformats.org/officeDocument/2006/relationships/hyperlink" Target="http://dinosaur-archives.boards.net/thread/163/bearded-vulture-gypaetus-barbatus" TargetMode="External"/><Relationship Id="rId2" Type="http://schemas.openxmlformats.org/officeDocument/2006/relationships/hyperlink" Target="https://www.google.pl/search?q=swiss&amp;biw=1920&amp;bih=955&amp;source=lnms&amp;tbm=isch&amp;sa=X&amp;ved=0ahUKEwiotLOukvPLAhWIECwKHRToD9wQ_AUIBigB#tbm=isch&amp;q=tatry+flaga+polski&amp;imgdii=_KgEcW0YgvQWNM%3A%3B_KgEcW0YgvQWNM%3A%3BYIkMArJv3hUB8M%3A&amp;imgrc=_KgEcW0YgvQWNM%3A" TargetMode="External"/><Relationship Id="rId16" Type="http://schemas.openxmlformats.org/officeDocument/2006/relationships/hyperlink" Target="https://www.google.pl/search?q=logo+bia%C5%82owieski+park+narodowy&amp;espv=2&amp;biw=1920&amp;bih=955&amp;source=lnms&amp;tbm=isch&amp;sa=X&amp;ved=0ahUKEwiKivDaoZ3MAhUHCywKHdmqDLsQ_AUIBigB#imgrc=ATcwjIzwt94LlM%3A" TargetMode="External"/><Relationship Id="rId20" Type="http://schemas.openxmlformats.org/officeDocument/2006/relationships/hyperlink" Target="https://www.google.pl/search?q=parki+krajobrazowe+w+polsce+na+mapie&amp;espv=2&amp;biw=1920&amp;bih=912&amp;source=lnms&amp;tbm=isch&amp;sa=X&amp;ved=0ahUKEwifrv7Vq53MAhUKXCwKHSyaAYkQ_AUIBigB#imgrc=N6wyzb6wip8wTM%3A" TargetMode="External"/><Relationship Id="rId1" Type="http://schemas.openxmlformats.org/officeDocument/2006/relationships/slideLayout" Target="../slideLayouts/slideLayout6.xml"/><Relationship Id="rId6" Type="http://schemas.openxmlformats.org/officeDocument/2006/relationships/hyperlink" Target="http://www.bafu.admin.ch/index.html?lang=fr" TargetMode="External"/><Relationship Id="rId11" Type="http://schemas.openxmlformats.org/officeDocument/2006/relationships/hyperlink" Target="http://www.swissinfo.ch/eng/wwf-switzerland-fights-for-europe-s-rare-species/2998636" TargetMode="External"/><Relationship Id="rId5" Type="http://schemas.openxmlformats.org/officeDocument/2006/relationships/hyperlink" Target="https://www.google.pl/search?q=lasy+w+polsce&amp;source=lnms&amp;tbm=isch&amp;sa=X&amp;ved=0ahUKEwj3jcq8wJPMAhXLjSwKHXk4BTsQ_AUIBygB&amp;biw=1920&amp;bih=955" TargetMode="External"/><Relationship Id="rId15" Type="http://schemas.openxmlformats.org/officeDocument/2006/relationships/hyperlink" Target="https://www.google.pl/search?q=logo+bia%C5%82owieski+park+narodowy&amp;espv=2&amp;biw=1920&amp;bih=955&amp;source=lnms&amp;tbm=isch&amp;sa=X&amp;ved=0ahUKEwiKivDaoZ3MAhUHCywKHdmqDLsQ_AUIBigB#imgrc=HbMNacOI8s0gnM%3A" TargetMode="External"/><Relationship Id="rId10" Type="http://schemas.openxmlformats.org/officeDocument/2006/relationships/hyperlink" Target="https://fr.wikipedia.org/wiki/For%C3%AAt_en_Suisse" TargetMode="External"/><Relationship Id="rId19" Type="http://schemas.openxmlformats.org/officeDocument/2006/relationships/hyperlink" Target="http://gubrynowicz.pl/z-zubrem-do-lasu/" TargetMode="External"/><Relationship Id="rId4" Type="http://schemas.openxmlformats.org/officeDocument/2006/relationships/hyperlink" Target="https://www.google.pl/search?q=chmurka&amp;espv=2&amp;biw=1920&amp;bih=955&amp;source=lnms&amp;tbm=isch&amp;sa=X&amp;ved=0ahUKEwihkubbhZnMAhVDWCwKHfZKCS4Q_AUIBigB" TargetMode="External"/><Relationship Id="rId9" Type="http://schemas.openxmlformats.org/officeDocument/2006/relationships/hyperlink" Target="http://ypef.eu/lasy_w_szwajcarii" TargetMode="External"/><Relationship Id="rId14" Type="http://schemas.openxmlformats.org/officeDocument/2006/relationships/hyperlink" Target="http://swiss-animals-plants-vegetation.all-about-switzerland.info/"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8" Type="http://schemas.microsoft.com/office/2007/relationships/hdphoto" Target="../media/hdphoto3.wdp"/><Relationship Id="rId3" Type="http://schemas.microsoft.com/office/2007/relationships/hdphoto" Target="../media/hdphoto2.wdp"/><Relationship Id="rId7"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chart" Target="../charts/chart2.xml"/><Relationship Id="rId5" Type="http://schemas.openxmlformats.org/officeDocument/2006/relationships/chart" Target="../charts/chart1.xml"/><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0.jpeg"/><Relationship Id="rId7" Type="http://schemas.openxmlformats.org/officeDocument/2006/relationships/image" Target="../media/image13.gif"/><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microsoft.com/office/2007/relationships/hdphoto" Target="../media/hdphoto4.wdp"/><Relationship Id="rId11" Type="http://schemas.openxmlformats.org/officeDocument/2006/relationships/image" Target="../media/image16.png"/><Relationship Id="rId5" Type="http://schemas.openxmlformats.org/officeDocument/2006/relationships/image" Target="../media/image12.png"/><Relationship Id="rId10" Type="http://schemas.openxmlformats.org/officeDocument/2006/relationships/image" Target="../media/image15.png"/><Relationship Id="rId4" Type="http://schemas.openxmlformats.org/officeDocument/2006/relationships/image" Target="../media/image11.jpeg"/><Relationship Id="rId9" Type="http://schemas.microsoft.com/office/2007/relationships/hdphoto" Target="../media/hdphoto5.wdp"/></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microsoft.com/office/2007/relationships/hdphoto" Target="../media/hdphoto6.wdp"/><Relationship Id="rId3" Type="http://schemas.openxmlformats.org/officeDocument/2006/relationships/image" Target="../media/image19.jpeg"/><Relationship Id="rId7" Type="http://schemas.openxmlformats.org/officeDocument/2006/relationships/image" Target="../media/image23.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9.xml.rels><?xml version="1.0" encoding="UTF-8" standalone="yes"?>
<Relationships xmlns="http://schemas.openxmlformats.org/package/2006/relationships"><Relationship Id="rId8" Type="http://schemas.openxmlformats.org/officeDocument/2006/relationships/image" Target="../media/image38.png"/><Relationship Id="rId13" Type="http://schemas.microsoft.com/office/2007/relationships/hdphoto" Target="../media/hdphoto11.wdp"/><Relationship Id="rId3" Type="http://schemas.microsoft.com/office/2007/relationships/hdphoto" Target="../media/hdphoto7.wdp"/><Relationship Id="rId7" Type="http://schemas.openxmlformats.org/officeDocument/2006/relationships/chart" Target="../charts/chart3.xml"/><Relationship Id="rId12" Type="http://schemas.openxmlformats.org/officeDocument/2006/relationships/image" Target="../media/image40.png"/><Relationship Id="rId2" Type="http://schemas.openxmlformats.org/officeDocument/2006/relationships/image" Target="../media/image36.png"/><Relationship Id="rId1" Type="http://schemas.openxmlformats.org/officeDocument/2006/relationships/slideLayout" Target="../slideLayouts/slideLayout6.xml"/><Relationship Id="rId6" Type="http://schemas.microsoft.com/office/2007/relationships/hdphoto" Target="../media/hdphoto8.wdp"/><Relationship Id="rId11" Type="http://schemas.microsoft.com/office/2007/relationships/hdphoto" Target="../media/hdphoto10.wdp"/><Relationship Id="rId5" Type="http://schemas.openxmlformats.org/officeDocument/2006/relationships/image" Target="../media/image37.png"/><Relationship Id="rId15" Type="http://schemas.openxmlformats.org/officeDocument/2006/relationships/image" Target="../media/image42.jpeg"/><Relationship Id="rId10" Type="http://schemas.openxmlformats.org/officeDocument/2006/relationships/image" Target="../media/image39.png"/><Relationship Id="rId4" Type="http://schemas.openxmlformats.org/officeDocument/2006/relationships/slide" Target="slide13.xml"/><Relationship Id="rId9" Type="http://schemas.microsoft.com/office/2007/relationships/hdphoto" Target="../media/hdphoto9.wdp"/><Relationship Id="rId14" Type="http://schemas.openxmlformats.org/officeDocument/2006/relationships/image" Target="../media/image4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4932040" y="2708920"/>
            <a:ext cx="3888432" cy="3938679"/>
          </a:xfrm>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0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40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Forests </a:t>
            </a:r>
            <a:r>
              <a:rPr lang="en-US" sz="40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in Poland and Europe. Characteristics and </a:t>
            </a:r>
            <a:r>
              <a:rPr lang="en-US" sz="40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management</a:t>
            </a:r>
            <a:endParaRPr lang="pl-PL" sz="40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 name="Podtytuł 2"/>
          <p:cNvSpPr>
            <a:spLocks noGrp="1"/>
          </p:cNvSpPr>
          <p:nvPr>
            <p:ph type="subTitle" idx="1"/>
          </p:nvPr>
        </p:nvSpPr>
        <p:spPr>
          <a:xfrm>
            <a:off x="251520" y="459024"/>
            <a:ext cx="4968552" cy="2969976"/>
          </a:xfrm>
        </p:spPr>
        <p:txBody>
          <a:bodyPr>
            <a:noAutofit/>
          </a:bodyPr>
          <a:lstStyle/>
          <a:p>
            <a:pPr algn="ctr"/>
            <a:r>
              <a:rPr lang="en-GB" sz="4000" dirty="0" smtClean="0">
                <a:ln w="18415" cmpd="sng">
                  <a:solidFill>
                    <a:srgbClr val="FFFFFF"/>
                  </a:solidFill>
                  <a:prstDash val="solid"/>
                </a:ln>
                <a:effectLst>
                  <a:outerShdw blurRad="63500" dir="3600000" algn="tl" rotWithShape="0">
                    <a:srgbClr val="000000">
                      <a:alpha val="70000"/>
                    </a:srgbClr>
                  </a:outerShdw>
                </a:effectLst>
              </a:rPr>
              <a:t>Comparison</a:t>
            </a:r>
            <a:r>
              <a:rPr lang="pl-PL" sz="4000" dirty="0" smtClean="0">
                <a:ln w="18415" cmpd="sng">
                  <a:solidFill>
                    <a:srgbClr val="FFFFFF"/>
                  </a:solidFill>
                  <a:prstDash val="solid"/>
                </a:ln>
                <a:effectLst>
                  <a:outerShdw blurRad="63500" dir="3600000" algn="tl" rotWithShape="0">
                    <a:srgbClr val="000000">
                      <a:alpha val="70000"/>
                    </a:srgbClr>
                  </a:outerShdw>
                </a:effectLst>
              </a:rPr>
              <a:t> of </a:t>
            </a:r>
            <a:r>
              <a:rPr lang="pl-PL" sz="4000" dirty="0" err="1" smtClean="0">
                <a:ln w="18415" cmpd="sng">
                  <a:solidFill>
                    <a:srgbClr val="FFFFFF"/>
                  </a:solidFill>
                  <a:prstDash val="solid"/>
                </a:ln>
                <a:effectLst>
                  <a:outerShdw blurRad="63500" dir="3600000" algn="tl" rotWithShape="0">
                    <a:srgbClr val="000000">
                      <a:alpha val="70000"/>
                    </a:srgbClr>
                  </a:outerShdw>
                </a:effectLst>
              </a:rPr>
              <a:t>Polish</a:t>
            </a:r>
            <a:r>
              <a:rPr lang="en-US" sz="4000" dirty="0" smtClean="0">
                <a:ln w="18415" cmpd="sng">
                  <a:solidFill>
                    <a:srgbClr val="FFFFFF"/>
                  </a:solidFill>
                  <a:prstDash val="solid"/>
                </a:ln>
                <a:effectLst>
                  <a:outerShdw blurRad="63500" dir="3600000" algn="tl" rotWithShape="0">
                    <a:srgbClr val="000000">
                      <a:alpha val="70000"/>
                    </a:srgbClr>
                  </a:outerShdw>
                </a:effectLst>
              </a:rPr>
              <a:t> </a:t>
            </a:r>
            <a:r>
              <a:rPr lang="pl-PL" sz="4000" dirty="0" smtClean="0">
                <a:ln w="18415" cmpd="sng">
                  <a:solidFill>
                    <a:srgbClr val="FFFFFF"/>
                  </a:solidFill>
                  <a:prstDash val="solid"/>
                </a:ln>
                <a:effectLst>
                  <a:outerShdw blurRad="63500" dir="3600000" algn="tl" rotWithShape="0">
                    <a:srgbClr val="000000">
                      <a:alpha val="70000"/>
                    </a:srgbClr>
                  </a:outerShdw>
                </a:effectLst>
              </a:rPr>
              <a:t>and </a:t>
            </a:r>
            <a:r>
              <a:rPr lang="en-US" sz="4000" dirty="0" smtClean="0">
                <a:ln w="18415" cmpd="sng">
                  <a:solidFill>
                    <a:srgbClr val="FFFFFF"/>
                  </a:solidFill>
                  <a:prstDash val="solid"/>
                </a:ln>
                <a:effectLst>
                  <a:outerShdw blurRad="63500" dir="3600000" algn="tl" rotWithShape="0">
                    <a:srgbClr val="000000">
                      <a:alpha val="70000"/>
                    </a:srgbClr>
                  </a:outerShdw>
                </a:effectLst>
              </a:rPr>
              <a:t/>
            </a:r>
            <a:br>
              <a:rPr lang="en-US" sz="4000" dirty="0" smtClean="0">
                <a:ln w="18415" cmpd="sng">
                  <a:solidFill>
                    <a:srgbClr val="FFFFFF"/>
                  </a:solidFill>
                  <a:prstDash val="solid"/>
                </a:ln>
                <a:effectLst>
                  <a:outerShdw blurRad="63500" dir="3600000" algn="tl" rotWithShape="0">
                    <a:srgbClr val="000000">
                      <a:alpha val="70000"/>
                    </a:srgbClr>
                  </a:outerShdw>
                </a:effectLst>
              </a:rPr>
            </a:br>
            <a:r>
              <a:rPr lang="pl-PL" sz="4000" dirty="0" smtClean="0">
                <a:ln w="18415" cmpd="sng">
                  <a:solidFill>
                    <a:srgbClr val="FFFFFF"/>
                  </a:solidFill>
                  <a:prstDash val="solid"/>
                </a:ln>
                <a:effectLst>
                  <a:outerShdw blurRad="63500" dir="3600000" algn="tl" rotWithShape="0">
                    <a:srgbClr val="000000">
                      <a:alpha val="70000"/>
                    </a:srgbClr>
                  </a:outerShdw>
                </a:effectLst>
              </a:rPr>
              <a:t>Swiss </a:t>
            </a:r>
            <a:r>
              <a:rPr lang="en-US" sz="4000" dirty="0" smtClean="0">
                <a:ln w="18415" cmpd="sng">
                  <a:solidFill>
                    <a:srgbClr val="FFFFFF"/>
                  </a:solidFill>
                  <a:prstDash val="solid"/>
                </a:ln>
                <a:effectLst>
                  <a:outerShdw blurRad="63500" dir="3600000" algn="tl" rotWithShape="0">
                    <a:srgbClr val="000000">
                      <a:alpha val="70000"/>
                    </a:srgbClr>
                  </a:outerShdw>
                </a:effectLst>
              </a:rPr>
              <a:t>forests</a:t>
            </a:r>
            <a:endParaRPr lang="pl-PL" sz="4000" dirty="0">
              <a:ln w="18415" cmpd="sng">
                <a:solidFill>
                  <a:srgbClr val="FFFFFF"/>
                </a:solidFill>
                <a:prstDash val="solid"/>
              </a:ln>
              <a:effectLst>
                <a:outerShdw blurRad="63500" dir="3600000" algn="tl" rotWithShape="0">
                  <a:srgbClr val="000000">
                    <a:alpha val="70000"/>
                  </a:srgbClr>
                </a:outerShdw>
              </a:effectLst>
            </a:endParaRPr>
          </a:p>
        </p:txBody>
      </p:sp>
      <p:pic>
        <p:nvPicPr>
          <p:cNvPr id="1026" name="Picture 2" descr="C:\Users\Kacper\Desktop\swiss-flag_3279437b.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1163498">
            <a:off x="417014" y="3973238"/>
            <a:ext cx="2640865" cy="1648411"/>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4" name="pole tekstowe 3"/>
          <p:cNvSpPr txBox="1"/>
          <p:nvPr/>
        </p:nvSpPr>
        <p:spPr>
          <a:xfrm>
            <a:off x="5724128" y="1340768"/>
            <a:ext cx="3528392" cy="1384995"/>
          </a:xfrm>
          <a:prstGeom prst="rect">
            <a:avLst/>
          </a:prstGeom>
          <a:noFill/>
        </p:spPr>
        <p:txBody>
          <a:bodyPr wrap="square" rtlCol="0">
            <a:spAutoFit/>
          </a:bodyPr>
          <a:lstStyle/>
          <a:p>
            <a:pPr algn="ctr"/>
            <a:r>
              <a:rPr lang="pl-PL"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Kacper Ścibski</a:t>
            </a:r>
          </a:p>
          <a:p>
            <a:pPr algn="ctr"/>
            <a:r>
              <a:rPr lang="pl-PL"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Julia </a:t>
            </a:r>
            <a:r>
              <a:rPr lang="pl-PL" sz="28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Jawoszek</a:t>
            </a:r>
            <a:endParaRPr lang="pl-PL"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pPr algn="ctr"/>
            <a:r>
              <a:rPr lang="pl-PL"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Marta Kowalczyk</a:t>
            </a:r>
            <a:endParaRPr lang="pl-PL"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6" name="Picture 2" descr="C:\Users\Kacper\Desktop\16gulmit_cz2_41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473111">
            <a:off x="2081680" y="4730851"/>
            <a:ext cx="2501831" cy="1658968"/>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974706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31" presetClass="entr" presetSubtype="0"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4"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5"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6" dur="1000"/>
                                        <p:tgtEl>
                                          <p:spTgt spid="3">
                                            <p:txEl>
                                              <p:pRg st="0" end="0"/>
                                            </p:txEl>
                                          </p:spTgt>
                                        </p:tgtEl>
                                      </p:cBhvr>
                                    </p:animEffect>
                                  </p:childTnLst>
                                </p:cTn>
                              </p:par>
                            </p:childTnLst>
                          </p:cTn>
                        </p:par>
                        <p:par>
                          <p:cTn id="17" fill="hold">
                            <p:stCondLst>
                              <p:cond delay="1500"/>
                            </p:stCondLst>
                            <p:childTnLst>
                              <p:par>
                                <p:cTn id="18" presetID="14" presetClass="entr" presetSubtype="10" fill="hold" grpId="0"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randombar(horizontal)">
                                      <p:cBhvr>
                                        <p:cTn id="20" dur="500"/>
                                        <p:tgtEl>
                                          <p:spTgt spid="4"/>
                                        </p:tgtEl>
                                      </p:cBhvr>
                                    </p:animEffect>
                                  </p:childTnLst>
                                </p:cTn>
                              </p:par>
                            </p:childTnLst>
                          </p:cTn>
                        </p:par>
                        <p:par>
                          <p:cTn id="21" fill="hold">
                            <p:stCondLst>
                              <p:cond delay="2000"/>
                            </p:stCondLst>
                            <p:childTnLst>
                              <p:par>
                                <p:cTn id="22" presetID="16" presetClass="entr" presetSubtype="21" fill="hold" nodeType="afterEffect">
                                  <p:stCondLst>
                                    <p:cond delay="0"/>
                                  </p:stCondLst>
                                  <p:childTnLst>
                                    <p:set>
                                      <p:cBhvr>
                                        <p:cTn id="23" dur="1" fill="hold">
                                          <p:stCondLst>
                                            <p:cond delay="0"/>
                                          </p:stCondLst>
                                        </p:cTn>
                                        <p:tgtEl>
                                          <p:spTgt spid="1026"/>
                                        </p:tgtEl>
                                        <p:attrNameLst>
                                          <p:attrName>style.visibility</p:attrName>
                                        </p:attrNameLst>
                                      </p:cBhvr>
                                      <p:to>
                                        <p:strVal val="visible"/>
                                      </p:to>
                                    </p:set>
                                    <p:animEffect transition="in" filter="barn(inVertical)">
                                      <p:cBhvr>
                                        <p:cTn id="24" dur="500"/>
                                        <p:tgtEl>
                                          <p:spTgt spid="1026"/>
                                        </p:tgtEl>
                                      </p:cBhvr>
                                    </p:animEffect>
                                  </p:childTnLst>
                                </p:cTn>
                              </p:par>
                            </p:childTnLst>
                          </p:cTn>
                        </p:par>
                        <p:par>
                          <p:cTn id="25" fill="hold">
                            <p:stCondLst>
                              <p:cond delay="2500"/>
                            </p:stCondLst>
                            <p:childTnLst>
                              <p:par>
                                <p:cTn id="26" presetID="16" presetClass="entr" presetSubtype="21"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barn(inVertical)">
                                      <p:cBhvr>
                                        <p:cTn id="2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Wykres 2"/>
          <p:cNvGraphicFramePr/>
          <p:nvPr>
            <p:extLst>
              <p:ext uri="{D42A27DB-BD31-4B8C-83A1-F6EECF244321}">
                <p14:modId xmlns:p14="http://schemas.microsoft.com/office/powerpoint/2010/main" val="1739488320"/>
              </p:ext>
            </p:extLst>
          </p:nvPr>
        </p:nvGraphicFramePr>
        <p:xfrm>
          <a:off x="0" y="3927273"/>
          <a:ext cx="3779912" cy="2928613"/>
        </p:xfrm>
        <a:graphic>
          <a:graphicData uri="http://schemas.openxmlformats.org/drawingml/2006/chart">
            <c:chart xmlns:c="http://schemas.openxmlformats.org/drawingml/2006/chart" xmlns:r="http://schemas.openxmlformats.org/officeDocument/2006/relationships" r:id="rId2"/>
          </a:graphicData>
        </a:graphic>
      </p:graphicFrame>
      <p:sp>
        <p:nvSpPr>
          <p:cNvPr id="5" name="Tytuł 1"/>
          <p:cNvSpPr>
            <a:spLocks noGrp="1"/>
          </p:cNvSpPr>
          <p:nvPr>
            <p:ph type="title"/>
          </p:nvPr>
        </p:nvSpPr>
        <p:spPr>
          <a:xfrm>
            <a:off x="107504" y="0"/>
            <a:ext cx="8928992" cy="737280"/>
          </a:xfrm>
        </p:spPr>
        <p:txBody>
          <a:bodyPr/>
          <a:lstStyle/>
          <a:p>
            <a:pPr algn="ctr"/>
            <a:r>
              <a:rPr lang="pl-PL" dirty="0"/>
              <a:t>General Information</a:t>
            </a:r>
            <a:r>
              <a:rPr lang="en-US" dirty="0"/>
              <a:t>s</a:t>
            </a:r>
            <a:r>
              <a:rPr lang="pl-PL" dirty="0"/>
              <a:t> </a:t>
            </a:r>
            <a:r>
              <a:rPr lang="pl-PL" dirty="0" err="1"/>
              <a:t>About</a:t>
            </a:r>
            <a:r>
              <a:rPr lang="pl-PL" dirty="0"/>
              <a:t> </a:t>
            </a:r>
            <a:r>
              <a:rPr lang="pl-PL" dirty="0" err="1"/>
              <a:t>Polish</a:t>
            </a:r>
            <a:r>
              <a:rPr lang="pl-PL" dirty="0"/>
              <a:t> </a:t>
            </a:r>
            <a:r>
              <a:rPr lang="pl-PL" dirty="0" err="1" smtClean="0"/>
              <a:t>Forests</a:t>
            </a:r>
            <a:r>
              <a:rPr lang="en-US" dirty="0" smtClean="0"/>
              <a:t> #2</a:t>
            </a:r>
            <a:endParaRPr lang="pl-PL" dirty="0"/>
          </a:p>
        </p:txBody>
      </p:sp>
      <p:sp>
        <p:nvSpPr>
          <p:cNvPr id="6" name="pole tekstowe 5"/>
          <p:cNvSpPr txBox="1"/>
          <p:nvPr/>
        </p:nvSpPr>
        <p:spPr>
          <a:xfrm>
            <a:off x="179513" y="1052736"/>
            <a:ext cx="3456384" cy="2800767"/>
          </a:xfrm>
          <a:prstGeom prst="rect">
            <a:avLst/>
          </a:prstGeom>
          <a:noFill/>
        </p:spPr>
        <p:txBody>
          <a:bodyPr wrap="square" rtlCol="0">
            <a:spAutoFit/>
          </a:bodyPr>
          <a:lstStyle/>
          <a:p>
            <a:r>
              <a:rPr lang="en-US" sz="1600" b="1" dirty="0">
                <a:solidFill>
                  <a:srgbClr val="C2AD8D">
                    <a:lumMod val="20000"/>
                    <a:lumOff val="80000"/>
                  </a:srgbClr>
                </a:solidFill>
              </a:rPr>
              <a:t>The dominating tree </a:t>
            </a:r>
            <a:r>
              <a:rPr lang="en-US" sz="1600" b="1" dirty="0" err="1">
                <a:solidFill>
                  <a:srgbClr val="C2AD8D">
                    <a:lumMod val="20000"/>
                    <a:lumOff val="80000"/>
                  </a:srgbClr>
                </a:solidFill>
              </a:rPr>
              <a:t>speci</a:t>
            </a:r>
            <a:r>
              <a:rPr lang="pl-PL" sz="1600" b="1" dirty="0">
                <a:solidFill>
                  <a:srgbClr val="C2AD8D">
                    <a:lumMod val="20000"/>
                    <a:lumOff val="80000"/>
                  </a:srgbClr>
                </a:solidFill>
              </a:rPr>
              <a:t>es</a:t>
            </a:r>
            <a:r>
              <a:rPr lang="en-US" sz="1600" b="1" dirty="0">
                <a:solidFill>
                  <a:srgbClr val="C2AD8D">
                    <a:lumMod val="20000"/>
                    <a:lumOff val="80000"/>
                  </a:srgbClr>
                </a:solidFill>
              </a:rPr>
              <a:t> </a:t>
            </a:r>
            <a:r>
              <a:rPr lang="en-US" sz="1600" b="1" dirty="0">
                <a:solidFill>
                  <a:srgbClr val="C2AD8D">
                    <a:lumMod val="20000"/>
                    <a:lumOff val="80000"/>
                  </a:srgbClr>
                </a:solidFill>
              </a:rPr>
              <a:t>is pine. As we already know, World Wars destroyed a great number of natural forests. Many of them burned or were cut down due to the need for wood. After fights society decided to reconstruct forests in a fast way.  One of the fastest growing tree </a:t>
            </a:r>
            <a:r>
              <a:rPr lang="en-US" sz="1600" b="1" dirty="0" err="1">
                <a:solidFill>
                  <a:srgbClr val="C2AD8D">
                    <a:lumMod val="20000"/>
                    <a:lumOff val="80000"/>
                  </a:srgbClr>
                </a:solidFill>
              </a:rPr>
              <a:t>speci</a:t>
            </a:r>
            <a:r>
              <a:rPr lang="pl-PL" sz="1600" b="1" dirty="0">
                <a:solidFill>
                  <a:srgbClr val="C2AD8D">
                    <a:lumMod val="20000"/>
                    <a:lumOff val="80000"/>
                  </a:srgbClr>
                </a:solidFill>
              </a:rPr>
              <a:t>es</a:t>
            </a:r>
            <a:r>
              <a:rPr lang="en-US" sz="1600" b="1" dirty="0">
                <a:solidFill>
                  <a:srgbClr val="C2AD8D">
                    <a:lumMod val="20000"/>
                    <a:lumOff val="80000"/>
                  </a:srgbClr>
                </a:solidFill>
              </a:rPr>
              <a:t> </a:t>
            </a:r>
            <a:r>
              <a:rPr lang="en-US" sz="1600" b="1" dirty="0">
                <a:solidFill>
                  <a:srgbClr val="C2AD8D">
                    <a:lumMod val="20000"/>
                    <a:lumOff val="80000"/>
                  </a:srgbClr>
                </a:solidFill>
              </a:rPr>
              <a:t>is pine and that’s why now it dominates in Polish forests</a:t>
            </a:r>
            <a:r>
              <a:rPr lang="en-US" sz="1600" b="1" dirty="0">
                <a:solidFill>
                  <a:srgbClr val="C2AD8D">
                    <a:lumMod val="20000"/>
                    <a:lumOff val="80000"/>
                  </a:srgbClr>
                </a:solidFill>
              </a:rPr>
              <a:t>. </a:t>
            </a:r>
            <a:endParaRPr lang="pl-PL" sz="1600" b="1" dirty="0">
              <a:solidFill>
                <a:srgbClr val="C2AD8D">
                  <a:lumMod val="20000"/>
                  <a:lumOff val="80000"/>
                </a:srgbClr>
              </a:solidFill>
            </a:endParaRPr>
          </a:p>
        </p:txBody>
      </p:sp>
      <p:pic>
        <p:nvPicPr>
          <p:cNvPr id="3074" name="Picture 2" descr="E:\Zdjęcia\Foty\Przyroda\20150308_14401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76321">
            <a:off x="3500627" y="966484"/>
            <a:ext cx="1324684" cy="235499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8" name="Prostokąt 7"/>
          <p:cNvSpPr/>
          <p:nvPr/>
        </p:nvSpPr>
        <p:spPr>
          <a:xfrm>
            <a:off x="4932040" y="718039"/>
            <a:ext cx="3956438" cy="3108543"/>
          </a:xfrm>
          <a:prstGeom prst="rect">
            <a:avLst/>
          </a:prstGeom>
        </p:spPr>
        <p:txBody>
          <a:bodyPr wrap="square">
            <a:spAutoFit/>
          </a:bodyPr>
          <a:lstStyle/>
          <a:p>
            <a:r>
              <a:rPr lang="en-US" sz="3600" b="1" dirty="0">
                <a:solidFill>
                  <a:srgbClr val="C00000"/>
                </a:solidFill>
                <a:latin typeface="Brush Script MT" panose="03060802040406070304" pitchFamily="66" charset="0"/>
              </a:rPr>
              <a:t>Did you know…?</a:t>
            </a:r>
            <a:endParaRPr lang="pl-PL" sz="3600" b="1" dirty="0">
              <a:solidFill>
                <a:srgbClr val="C00000"/>
              </a:solidFill>
              <a:latin typeface="Brush Script MT" panose="03060802040406070304" pitchFamily="66" charset="0"/>
            </a:endParaRPr>
          </a:p>
          <a:p>
            <a:r>
              <a:rPr lang="en-US" sz="1600" b="1" dirty="0">
                <a:solidFill>
                  <a:srgbClr val="C2AD8D">
                    <a:lumMod val="20000"/>
                    <a:lumOff val="80000"/>
                  </a:srgbClr>
                </a:solidFill>
              </a:rPr>
              <a:t>State Forests are the biggest producer of wood in Poland. In 1990 there was cut down around 17 million m3 of timber but now around 35 million m3 is cut down each year. Despite this fact the cover of forests in Poland is increasing! Foresters seed approximately 500 million trees for one year – that’s more than 15 trees per second!</a:t>
            </a:r>
            <a:endParaRPr lang="pl-PL" sz="1600" b="1" dirty="0">
              <a:solidFill>
                <a:srgbClr val="C2AD8D">
                  <a:lumMod val="20000"/>
                  <a:lumOff val="80000"/>
                </a:srgbClr>
              </a:solidFill>
            </a:endParaRPr>
          </a:p>
        </p:txBody>
      </p:sp>
      <p:pic>
        <p:nvPicPr>
          <p:cNvPr id="20" name="Picture 5"/>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backgroundRemoval t="0" b="100000" l="0" r="100000">
                        <a14:backgroundMark x1="11163" y1="50800" x2="44884" y2="2800"/>
                      </a14:backgroundRemoval>
                    </a14:imgEffect>
                  </a14:imgLayer>
                </a14:imgProps>
              </a:ext>
              <a:ext uri="{28A0092B-C50C-407E-A947-70E740481C1C}">
                <a14:useLocalDpi xmlns:a14="http://schemas.microsoft.com/office/drawing/2010/main" val="0"/>
              </a:ext>
            </a:extLst>
          </a:blip>
          <a:srcRect l="28654" t="4489" r="2116" b="1685"/>
          <a:stretch/>
        </p:blipFill>
        <p:spPr bwMode="auto">
          <a:xfrm>
            <a:off x="6989269" y="3687096"/>
            <a:ext cx="506057" cy="9092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 name="Picture 5"/>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backgroundRemoval t="0" b="100000" l="0" r="100000">
                        <a14:backgroundMark x1="11163" y1="50800" x2="44884" y2="2800"/>
                      </a14:backgroundRemoval>
                    </a14:imgEffect>
                  </a14:imgLayer>
                </a14:imgProps>
              </a:ext>
              <a:ext uri="{28A0092B-C50C-407E-A947-70E740481C1C}">
                <a14:useLocalDpi xmlns:a14="http://schemas.microsoft.com/office/drawing/2010/main" val="0"/>
              </a:ext>
            </a:extLst>
          </a:blip>
          <a:srcRect l="28654" t="4489" r="2116" b="1685"/>
          <a:stretch/>
        </p:blipFill>
        <p:spPr bwMode="auto">
          <a:xfrm>
            <a:off x="5306636" y="3687096"/>
            <a:ext cx="506057" cy="9092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 name="Picture 5"/>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backgroundRemoval t="0" b="100000" l="0" r="100000">
                        <a14:backgroundMark x1="11163" y1="50800" x2="44884" y2="2800"/>
                      </a14:backgroundRemoval>
                    </a14:imgEffect>
                  </a14:imgLayer>
                </a14:imgProps>
              </a:ext>
              <a:ext uri="{28A0092B-C50C-407E-A947-70E740481C1C}">
                <a14:useLocalDpi xmlns:a14="http://schemas.microsoft.com/office/drawing/2010/main" val="0"/>
              </a:ext>
            </a:extLst>
          </a:blip>
          <a:srcRect l="28654" t="4489" r="2116" b="1685"/>
          <a:stretch/>
        </p:blipFill>
        <p:spPr bwMode="auto">
          <a:xfrm>
            <a:off x="6245743" y="3826582"/>
            <a:ext cx="506057" cy="9092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 name="Picture 5"/>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backgroundRemoval t="0" b="100000" l="0" r="100000">
                        <a14:backgroundMark x1="11163" y1="50800" x2="44884" y2="2800"/>
                      </a14:backgroundRemoval>
                    </a14:imgEffect>
                  </a14:imgLayer>
                </a14:imgProps>
              </a:ext>
              <a:ext uri="{28A0092B-C50C-407E-A947-70E740481C1C}">
                <a14:useLocalDpi xmlns:a14="http://schemas.microsoft.com/office/drawing/2010/main" val="0"/>
              </a:ext>
            </a:extLst>
          </a:blip>
          <a:srcRect l="28654" t="4489" r="2116" b="1685"/>
          <a:stretch/>
        </p:blipFill>
        <p:spPr bwMode="auto">
          <a:xfrm>
            <a:off x="4625783" y="3841275"/>
            <a:ext cx="506057" cy="9092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4" name="Picture 5"/>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backgroundRemoval t="0" b="100000" l="0" r="100000">
                        <a14:backgroundMark x1="11163" y1="50800" x2="44884" y2="2800"/>
                      </a14:backgroundRemoval>
                    </a14:imgEffect>
                  </a14:imgLayer>
                </a14:imgProps>
              </a:ext>
              <a:ext uri="{28A0092B-C50C-407E-A947-70E740481C1C}">
                <a14:useLocalDpi xmlns:a14="http://schemas.microsoft.com/office/drawing/2010/main" val="0"/>
              </a:ext>
            </a:extLst>
          </a:blip>
          <a:srcRect l="28654" t="4489" r="2116" b="1685"/>
          <a:stretch/>
        </p:blipFill>
        <p:spPr bwMode="auto">
          <a:xfrm>
            <a:off x="3581447" y="3927273"/>
            <a:ext cx="506057" cy="9092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pole tekstowe 8"/>
          <p:cNvSpPr txBox="1"/>
          <p:nvPr/>
        </p:nvSpPr>
        <p:spPr>
          <a:xfrm>
            <a:off x="3723462" y="4141721"/>
            <a:ext cx="3672408" cy="584775"/>
          </a:xfrm>
          <a:prstGeom prst="rect">
            <a:avLst/>
          </a:prstGeom>
          <a:noFill/>
        </p:spPr>
        <p:txBody>
          <a:bodyPr wrap="square" rtlCol="0">
            <a:spAutoFit/>
          </a:bodyPr>
          <a:lstStyle/>
          <a:p>
            <a:pPr algn="ctr"/>
            <a:r>
              <a:rPr lang="en-US" sz="3200" b="1" dirty="0" smtClean="0">
                <a:ln w="19050">
                  <a:solidFill>
                    <a:schemeClr val="bg1">
                      <a:lumMod val="85000"/>
                    </a:schemeClr>
                  </a:solidFill>
                </a:ln>
              </a:rPr>
              <a:t>P   O   L   A   N   D</a:t>
            </a:r>
            <a:endParaRPr lang="pl-PL" sz="3200" b="1" dirty="0">
              <a:ln w="19050">
                <a:solidFill>
                  <a:schemeClr val="bg1">
                    <a:lumMod val="85000"/>
                  </a:schemeClr>
                </a:solidFill>
              </a:ln>
            </a:endParaRPr>
          </a:p>
        </p:txBody>
      </p:sp>
      <p:sp>
        <p:nvSpPr>
          <p:cNvPr id="10" name="pole tekstowe 9"/>
          <p:cNvSpPr txBox="1"/>
          <p:nvPr/>
        </p:nvSpPr>
        <p:spPr>
          <a:xfrm>
            <a:off x="7495325" y="3687901"/>
            <a:ext cx="1469163" cy="3016210"/>
          </a:xfrm>
          <a:prstGeom prst="rect">
            <a:avLst/>
          </a:prstGeom>
          <a:noFill/>
        </p:spPr>
        <p:txBody>
          <a:bodyPr wrap="square" rtlCol="0">
            <a:spAutoFit/>
          </a:bodyPr>
          <a:lstStyle/>
          <a:p>
            <a:r>
              <a:rPr lang="en-US" sz="3200" b="1" dirty="0">
                <a:solidFill>
                  <a:srgbClr val="C00000"/>
                </a:solidFill>
                <a:latin typeface="Brush Script MT" panose="03060802040406070304" pitchFamily="66" charset="0"/>
              </a:rPr>
              <a:t>Did you know…?</a:t>
            </a:r>
            <a:endParaRPr lang="pl-PL" sz="3200" b="1" dirty="0">
              <a:solidFill>
                <a:srgbClr val="C00000"/>
              </a:solidFill>
              <a:latin typeface="Brush Script MT" panose="03060802040406070304" pitchFamily="66" charset="0"/>
            </a:endParaRPr>
          </a:p>
          <a:p>
            <a:r>
              <a:rPr lang="en-US" sz="1400" b="1" dirty="0" smtClean="0">
                <a:solidFill>
                  <a:schemeClr val="accent5">
                    <a:lumMod val="20000"/>
                    <a:lumOff val="80000"/>
                  </a:schemeClr>
                </a:solidFill>
              </a:rPr>
              <a:t>The </a:t>
            </a:r>
            <a:r>
              <a:rPr lang="en-US" sz="1400" b="1" dirty="0">
                <a:solidFill>
                  <a:schemeClr val="accent5">
                    <a:lumMod val="20000"/>
                    <a:lumOff val="80000"/>
                  </a:schemeClr>
                </a:solidFill>
              </a:rPr>
              <a:t>total volume of wood in Polish forests is approximately around 2,4 billion </a:t>
            </a:r>
            <a:r>
              <a:rPr lang="en-US" sz="1400" b="1" dirty="0" err="1">
                <a:solidFill>
                  <a:schemeClr val="accent5">
                    <a:lumMod val="20000"/>
                    <a:lumOff val="80000"/>
                  </a:schemeClr>
                </a:solidFill>
              </a:rPr>
              <a:t>m3</a:t>
            </a:r>
            <a:r>
              <a:rPr lang="en-US" sz="1400" b="1" dirty="0">
                <a:solidFill>
                  <a:schemeClr val="accent5">
                    <a:lumMod val="20000"/>
                    <a:lumOff val="80000"/>
                  </a:schemeClr>
                </a:solidFill>
              </a:rPr>
              <a:t> – the 5th place in Europe. </a:t>
            </a:r>
            <a:endParaRPr lang="pl-PL" sz="1400" b="1" dirty="0">
              <a:solidFill>
                <a:schemeClr val="accent5">
                  <a:lumMod val="20000"/>
                  <a:lumOff val="80000"/>
                </a:schemeClr>
              </a:solidFill>
            </a:endParaRPr>
          </a:p>
        </p:txBody>
      </p:sp>
      <p:graphicFrame>
        <p:nvGraphicFramePr>
          <p:cNvPr id="11" name="Wykres 10"/>
          <p:cNvGraphicFramePr/>
          <p:nvPr>
            <p:extLst>
              <p:ext uri="{D42A27DB-BD31-4B8C-83A1-F6EECF244321}">
                <p14:modId xmlns:p14="http://schemas.microsoft.com/office/powerpoint/2010/main" val="2793649021"/>
              </p:ext>
            </p:extLst>
          </p:nvPr>
        </p:nvGraphicFramePr>
        <p:xfrm>
          <a:off x="3537229" y="4781195"/>
          <a:ext cx="4312135" cy="2140014"/>
        </p:xfrm>
        <a:graphic>
          <a:graphicData uri="http://schemas.openxmlformats.org/drawingml/2006/chart">
            <c:chart xmlns:c="http://schemas.openxmlformats.org/drawingml/2006/chart" xmlns:r="http://schemas.openxmlformats.org/officeDocument/2006/relationships" r:id="rId6"/>
          </a:graphicData>
        </a:graphic>
      </p:graphicFrame>
      <p:sp>
        <p:nvSpPr>
          <p:cNvPr id="2" name="pole tekstowe 1"/>
          <p:cNvSpPr txBox="1"/>
          <p:nvPr/>
        </p:nvSpPr>
        <p:spPr>
          <a:xfrm>
            <a:off x="3480801" y="3348542"/>
            <a:ext cx="1175353" cy="338554"/>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pl-PL" sz="1600" dirty="0" err="1" smtClean="0"/>
              <a:t>Pine</a:t>
            </a:r>
            <a:r>
              <a:rPr lang="pl-PL" sz="1600" dirty="0" smtClean="0"/>
              <a:t> </a:t>
            </a:r>
            <a:r>
              <a:rPr lang="pl-PL" sz="1600" dirty="0" err="1" smtClean="0"/>
              <a:t>forest</a:t>
            </a:r>
            <a:endParaRPr lang="pl-PL" sz="1600" dirty="0"/>
          </a:p>
        </p:txBody>
      </p:sp>
      <p:sp>
        <p:nvSpPr>
          <p:cNvPr id="7" name="Prostokąt 6"/>
          <p:cNvSpPr/>
          <p:nvPr/>
        </p:nvSpPr>
        <p:spPr>
          <a:xfrm>
            <a:off x="11410950" y="948164"/>
            <a:ext cx="2286000" cy="830997"/>
          </a:xfrm>
          <a:prstGeom prst="rect">
            <a:avLst/>
          </a:prstGeom>
        </p:spPr>
        <p:txBody>
          <a:bodyPr>
            <a:spAutoFit/>
          </a:bodyPr>
          <a:lstStyle/>
          <a:p>
            <a:pPr lvl="0"/>
            <a:r>
              <a:rPr lang="pl-PL" sz="1600" b="1" dirty="0" err="1">
                <a:solidFill>
                  <a:srgbClr val="C2AD8D">
                    <a:lumMod val="20000"/>
                    <a:lumOff val="80000"/>
                  </a:srgbClr>
                </a:solidFill>
              </a:rPr>
              <a:t>Nearly</a:t>
            </a:r>
            <a:r>
              <a:rPr lang="pl-PL" sz="1600" b="1" dirty="0">
                <a:solidFill>
                  <a:srgbClr val="C2AD8D">
                    <a:lumMod val="20000"/>
                    <a:lumOff val="80000"/>
                  </a:srgbClr>
                </a:solidFill>
              </a:rPr>
              <a:t> 50 </a:t>
            </a:r>
            <a:r>
              <a:rPr lang="pl-PL" sz="1600" b="1" dirty="0" err="1">
                <a:solidFill>
                  <a:srgbClr val="C2AD8D">
                    <a:lumMod val="20000"/>
                    <a:lumOff val="80000"/>
                  </a:srgbClr>
                </a:solidFill>
              </a:rPr>
              <a:t>thousand</a:t>
            </a:r>
            <a:r>
              <a:rPr lang="pl-PL" sz="1600" b="1" dirty="0">
                <a:solidFill>
                  <a:srgbClr val="C2AD8D">
                    <a:lumMod val="20000"/>
                    <a:lumOff val="80000"/>
                  </a:srgbClr>
                </a:solidFill>
              </a:rPr>
              <a:t> </a:t>
            </a:r>
            <a:r>
              <a:rPr lang="pl-PL" sz="1600" b="1" dirty="0" err="1">
                <a:solidFill>
                  <a:srgbClr val="C2AD8D">
                    <a:lumMod val="20000"/>
                    <a:lumOff val="80000"/>
                  </a:srgbClr>
                </a:solidFill>
              </a:rPr>
              <a:t>people</a:t>
            </a:r>
            <a:r>
              <a:rPr lang="pl-PL" sz="1600" b="1" dirty="0">
                <a:solidFill>
                  <a:srgbClr val="C2AD8D">
                    <a:lumMod val="20000"/>
                    <a:lumOff val="80000"/>
                  </a:srgbClr>
                </a:solidFill>
              </a:rPr>
              <a:t> </a:t>
            </a:r>
            <a:r>
              <a:rPr lang="pl-PL" sz="1600" b="1" dirty="0" err="1">
                <a:solidFill>
                  <a:srgbClr val="C2AD8D">
                    <a:lumMod val="20000"/>
                    <a:lumOff val="80000"/>
                  </a:srgbClr>
                </a:solidFill>
              </a:rPr>
              <a:t>is</a:t>
            </a:r>
            <a:r>
              <a:rPr lang="pl-PL" sz="1600" b="1" dirty="0">
                <a:solidFill>
                  <a:srgbClr val="C2AD8D">
                    <a:lumMod val="20000"/>
                    <a:lumOff val="80000"/>
                  </a:srgbClr>
                </a:solidFill>
              </a:rPr>
              <a:t> </a:t>
            </a:r>
            <a:r>
              <a:rPr lang="pl-PL" sz="1600" b="1" dirty="0" err="1">
                <a:solidFill>
                  <a:srgbClr val="C2AD8D">
                    <a:lumMod val="20000"/>
                    <a:lumOff val="80000"/>
                  </a:srgbClr>
                </a:solidFill>
              </a:rPr>
              <a:t>employed</a:t>
            </a:r>
            <a:r>
              <a:rPr lang="pl-PL" sz="1600" b="1" dirty="0">
                <a:solidFill>
                  <a:srgbClr val="C2AD8D">
                    <a:lumMod val="20000"/>
                    <a:lumOff val="80000"/>
                  </a:srgbClr>
                </a:solidFill>
              </a:rPr>
              <a:t> in </a:t>
            </a:r>
            <a:r>
              <a:rPr lang="en-US" sz="1600" b="1" dirty="0">
                <a:solidFill>
                  <a:srgbClr val="C2AD8D">
                    <a:lumMod val="20000"/>
                    <a:lumOff val="80000"/>
                  </a:srgbClr>
                </a:solidFill>
              </a:rPr>
              <a:t>forestry.</a:t>
            </a:r>
            <a:endParaRPr lang="pl-PL" sz="1600" b="1" dirty="0">
              <a:solidFill>
                <a:srgbClr val="C2AD8D">
                  <a:lumMod val="20000"/>
                  <a:lumOff val="80000"/>
                </a:srgbClr>
              </a:solidFill>
            </a:endParaRPr>
          </a:p>
        </p:txBody>
      </p:sp>
    </p:spTree>
    <p:extLst>
      <p:ext uri="{BB962C8B-B14F-4D97-AF65-F5344CB8AC3E}">
        <p14:creationId xmlns:p14="http://schemas.microsoft.com/office/powerpoint/2010/main" val="346068776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00"/>
                                        <p:tgtEl>
                                          <p:spTgt spid="6"/>
                                        </p:tgtEl>
                                      </p:cBhvr>
                                    </p:animEffect>
                                  </p:childTnLst>
                                </p:cTn>
                              </p:par>
                            </p:childTnLst>
                          </p:cTn>
                        </p:par>
                        <p:par>
                          <p:cTn id="12" fill="hold">
                            <p:stCondLst>
                              <p:cond delay="1000"/>
                            </p:stCondLst>
                            <p:childTnLst>
                              <p:par>
                                <p:cTn id="13" presetID="16" presetClass="entr" presetSubtype="21" fill="hold" nodeType="afterEffect">
                                  <p:stCondLst>
                                    <p:cond delay="0"/>
                                  </p:stCondLst>
                                  <p:childTnLst>
                                    <p:set>
                                      <p:cBhvr>
                                        <p:cTn id="14" dur="1" fill="hold">
                                          <p:stCondLst>
                                            <p:cond delay="0"/>
                                          </p:stCondLst>
                                        </p:cTn>
                                        <p:tgtEl>
                                          <p:spTgt spid="3074"/>
                                        </p:tgtEl>
                                        <p:attrNameLst>
                                          <p:attrName>style.visibility</p:attrName>
                                        </p:attrNameLst>
                                      </p:cBhvr>
                                      <p:to>
                                        <p:strVal val="visible"/>
                                      </p:to>
                                    </p:set>
                                    <p:animEffect transition="in" filter="barn(inVertical)">
                                      <p:cBhvr>
                                        <p:cTn id="15" dur="500"/>
                                        <p:tgtEl>
                                          <p:spTgt spid="3074"/>
                                        </p:tgtEl>
                                      </p:cBhvr>
                                    </p:animEffect>
                                  </p:childTnLst>
                                </p:cTn>
                              </p:par>
                            </p:childTnLst>
                          </p:cTn>
                        </p:par>
                        <p:par>
                          <p:cTn id="16" fill="hold">
                            <p:stCondLst>
                              <p:cond delay="1500"/>
                            </p:stCondLst>
                            <p:childTnLst>
                              <p:par>
                                <p:cTn id="17" presetID="31" presetClass="entr" presetSubtype="0"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1000" fill="hold"/>
                                        <p:tgtEl>
                                          <p:spTgt spid="2"/>
                                        </p:tgtEl>
                                        <p:attrNameLst>
                                          <p:attrName>ppt_w</p:attrName>
                                        </p:attrNameLst>
                                      </p:cBhvr>
                                      <p:tavLst>
                                        <p:tav tm="0">
                                          <p:val>
                                            <p:fltVal val="0"/>
                                          </p:val>
                                        </p:tav>
                                        <p:tav tm="100000">
                                          <p:val>
                                            <p:strVal val="#ppt_w"/>
                                          </p:val>
                                        </p:tav>
                                      </p:tavLst>
                                    </p:anim>
                                    <p:anim calcmode="lin" valueType="num">
                                      <p:cBhvr>
                                        <p:cTn id="20" dur="1000" fill="hold"/>
                                        <p:tgtEl>
                                          <p:spTgt spid="2"/>
                                        </p:tgtEl>
                                        <p:attrNameLst>
                                          <p:attrName>ppt_h</p:attrName>
                                        </p:attrNameLst>
                                      </p:cBhvr>
                                      <p:tavLst>
                                        <p:tav tm="0">
                                          <p:val>
                                            <p:fltVal val="0"/>
                                          </p:val>
                                        </p:tav>
                                        <p:tav tm="100000">
                                          <p:val>
                                            <p:strVal val="#ppt_h"/>
                                          </p:val>
                                        </p:tav>
                                      </p:tavLst>
                                    </p:anim>
                                    <p:anim calcmode="lin" valueType="num">
                                      <p:cBhvr>
                                        <p:cTn id="21" dur="1000" fill="hold"/>
                                        <p:tgtEl>
                                          <p:spTgt spid="2"/>
                                        </p:tgtEl>
                                        <p:attrNameLst>
                                          <p:attrName>style.rotation</p:attrName>
                                        </p:attrNameLst>
                                      </p:cBhvr>
                                      <p:tavLst>
                                        <p:tav tm="0">
                                          <p:val>
                                            <p:fltVal val="90"/>
                                          </p:val>
                                        </p:tav>
                                        <p:tav tm="100000">
                                          <p:val>
                                            <p:fltVal val="0"/>
                                          </p:val>
                                        </p:tav>
                                      </p:tavLst>
                                    </p:anim>
                                    <p:animEffect transition="in" filter="fade">
                                      <p:cBhvr>
                                        <p:cTn id="22" dur="10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heel(1)">
                                      <p:cBhvr>
                                        <p:cTn id="27" dur="20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31"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p:cTn id="32" dur="1000" fill="hold"/>
                                        <p:tgtEl>
                                          <p:spTgt spid="8"/>
                                        </p:tgtEl>
                                        <p:attrNameLst>
                                          <p:attrName>ppt_w</p:attrName>
                                        </p:attrNameLst>
                                      </p:cBhvr>
                                      <p:tavLst>
                                        <p:tav tm="0">
                                          <p:val>
                                            <p:fltVal val="0"/>
                                          </p:val>
                                        </p:tav>
                                        <p:tav tm="100000">
                                          <p:val>
                                            <p:strVal val="#ppt_w"/>
                                          </p:val>
                                        </p:tav>
                                      </p:tavLst>
                                    </p:anim>
                                    <p:anim calcmode="lin" valueType="num">
                                      <p:cBhvr>
                                        <p:cTn id="33" dur="1000" fill="hold"/>
                                        <p:tgtEl>
                                          <p:spTgt spid="8"/>
                                        </p:tgtEl>
                                        <p:attrNameLst>
                                          <p:attrName>ppt_h</p:attrName>
                                        </p:attrNameLst>
                                      </p:cBhvr>
                                      <p:tavLst>
                                        <p:tav tm="0">
                                          <p:val>
                                            <p:fltVal val="0"/>
                                          </p:val>
                                        </p:tav>
                                        <p:tav tm="100000">
                                          <p:val>
                                            <p:strVal val="#ppt_h"/>
                                          </p:val>
                                        </p:tav>
                                      </p:tavLst>
                                    </p:anim>
                                    <p:anim calcmode="lin" valueType="num">
                                      <p:cBhvr>
                                        <p:cTn id="34" dur="1000" fill="hold"/>
                                        <p:tgtEl>
                                          <p:spTgt spid="8"/>
                                        </p:tgtEl>
                                        <p:attrNameLst>
                                          <p:attrName>style.rotation</p:attrName>
                                        </p:attrNameLst>
                                      </p:cBhvr>
                                      <p:tavLst>
                                        <p:tav tm="0">
                                          <p:val>
                                            <p:fltVal val="90"/>
                                          </p:val>
                                        </p:tav>
                                        <p:tav tm="100000">
                                          <p:val>
                                            <p:fltVal val="0"/>
                                          </p:val>
                                        </p:tav>
                                      </p:tavLst>
                                    </p:anim>
                                    <p:animEffect transition="in" filter="fade">
                                      <p:cBhvr>
                                        <p:cTn id="35" dur="1000"/>
                                        <p:tgtEl>
                                          <p:spTgt spid="8"/>
                                        </p:tgtEl>
                                      </p:cBhvr>
                                    </p:animEffect>
                                  </p:childTnLst>
                                </p:cTn>
                              </p:par>
                            </p:childTnLst>
                          </p:cTn>
                        </p:par>
                        <p:par>
                          <p:cTn id="36" fill="hold">
                            <p:stCondLst>
                              <p:cond delay="1000"/>
                            </p:stCondLst>
                            <p:childTnLst>
                              <p:par>
                                <p:cTn id="37" presetID="53" presetClass="entr" presetSubtype="16"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p:cTn id="39" dur="500" fill="hold"/>
                                        <p:tgtEl>
                                          <p:spTgt spid="9"/>
                                        </p:tgtEl>
                                        <p:attrNameLst>
                                          <p:attrName>ppt_w</p:attrName>
                                        </p:attrNameLst>
                                      </p:cBhvr>
                                      <p:tavLst>
                                        <p:tav tm="0">
                                          <p:val>
                                            <p:fltVal val="0"/>
                                          </p:val>
                                        </p:tav>
                                        <p:tav tm="100000">
                                          <p:val>
                                            <p:strVal val="#ppt_w"/>
                                          </p:val>
                                        </p:tav>
                                      </p:tavLst>
                                    </p:anim>
                                    <p:anim calcmode="lin" valueType="num">
                                      <p:cBhvr>
                                        <p:cTn id="40" dur="500" fill="hold"/>
                                        <p:tgtEl>
                                          <p:spTgt spid="9"/>
                                        </p:tgtEl>
                                        <p:attrNameLst>
                                          <p:attrName>ppt_h</p:attrName>
                                        </p:attrNameLst>
                                      </p:cBhvr>
                                      <p:tavLst>
                                        <p:tav tm="0">
                                          <p:val>
                                            <p:fltVal val="0"/>
                                          </p:val>
                                        </p:tav>
                                        <p:tav tm="100000">
                                          <p:val>
                                            <p:strVal val="#ppt_h"/>
                                          </p:val>
                                        </p:tav>
                                      </p:tavLst>
                                    </p:anim>
                                    <p:animEffect transition="in" filter="fade">
                                      <p:cBhvr>
                                        <p:cTn id="41" dur="500"/>
                                        <p:tgtEl>
                                          <p:spTgt spid="9"/>
                                        </p:tgtEl>
                                      </p:cBhvr>
                                    </p:animEffect>
                                  </p:childTnLst>
                                </p:cTn>
                              </p:par>
                            </p:childTnLst>
                          </p:cTn>
                        </p:par>
                        <p:par>
                          <p:cTn id="42" fill="hold">
                            <p:stCondLst>
                              <p:cond delay="1500"/>
                            </p:stCondLst>
                            <p:childTnLst>
                              <p:par>
                                <p:cTn id="43" presetID="45" presetClass="entr" presetSubtype="0" fill="hold"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fade">
                                      <p:cBhvr>
                                        <p:cTn id="45" dur="2000"/>
                                        <p:tgtEl>
                                          <p:spTgt spid="24"/>
                                        </p:tgtEl>
                                      </p:cBhvr>
                                    </p:animEffect>
                                    <p:anim calcmode="lin" valueType="num">
                                      <p:cBhvr>
                                        <p:cTn id="46" dur="2000" fill="hold"/>
                                        <p:tgtEl>
                                          <p:spTgt spid="24"/>
                                        </p:tgtEl>
                                        <p:attrNameLst>
                                          <p:attrName>ppt_w</p:attrName>
                                        </p:attrNameLst>
                                      </p:cBhvr>
                                      <p:tavLst>
                                        <p:tav tm="0" fmla="#ppt_w*sin(2.5*pi*$)">
                                          <p:val>
                                            <p:fltVal val="0"/>
                                          </p:val>
                                        </p:tav>
                                        <p:tav tm="100000">
                                          <p:val>
                                            <p:fltVal val="1"/>
                                          </p:val>
                                        </p:tav>
                                      </p:tavLst>
                                    </p:anim>
                                    <p:anim calcmode="lin" valueType="num">
                                      <p:cBhvr>
                                        <p:cTn id="47" dur="2000" fill="hold"/>
                                        <p:tgtEl>
                                          <p:spTgt spid="24"/>
                                        </p:tgtEl>
                                        <p:attrNameLst>
                                          <p:attrName>ppt_h</p:attrName>
                                        </p:attrNameLst>
                                      </p:cBhvr>
                                      <p:tavLst>
                                        <p:tav tm="0">
                                          <p:val>
                                            <p:strVal val="#ppt_h"/>
                                          </p:val>
                                        </p:tav>
                                        <p:tav tm="100000">
                                          <p:val>
                                            <p:strVal val="#ppt_h"/>
                                          </p:val>
                                        </p:tav>
                                      </p:tavLst>
                                    </p:anim>
                                  </p:childTnLst>
                                </p:cTn>
                              </p:par>
                              <p:par>
                                <p:cTn id="48" presetID="45" presetClass="entr" presetSubtype="0" fill="hold" nodeType="withEffect">
                                  <p:stCondLst>
                                    <p:cond delay="250"/>
                                  </p:stCondLst>
                                  <p:childTnLst>
                                    <p:set>
                                      <p:cBhvr>
                                        <p:cTn id="49" dur="1" fill="hold">
                                          <p:stCondLst>
                                            <p:cond delay="0"/>
                                          </p:stCondLst>
                                        </p:cTn>
                                        <p:tgtEl>
                                          <p:spTgt spid="20"/>
                                        </p:tgtEl>
                                        <p:attrNameLst>
                                          <p:attrName>style.visibility</p:attrName>
                                        </p:attrNameLst>
                                      </p:cBhvr>
                                      <p:to>
                                        <p:strVal val="visible"/>
                                      </p:to>
                                    </p:set>
                                    <p:animEffect transition="in" filter="fade">
                                      <p:cBhvr>
                                        <p:cTn id="50" dur="2000"/>
                                        <p:tgtEl>
                                          <p:spTgt spid="20"/>
                                        </p:tgtEl>
                                      </p:cBhvr>
                                    </p:animEffect>
                                    <p:anim calcmode="lin" valueType="num">
                                      <p:cBhvr>
                                        <p:cTn id="51" dur="2000" fill="hold"/>
                                        <p:tgtEl>
                                          <p:spTgt spid="20"/>
                                        </p:tgtEl>
                                        <p:attrNameLst>
                                          <p:attrName>ppt_w</p:attrName>
                                        </p:attrNameLst>
                                      </p:cBhvr>
                                      <p:tavLst>
                                        <p:tav tm="0" fmla="#ppt_w*sin(2.5*pi*$)">
                                          <p:val>
                                            <p:fltVal val="0"/>
                                          </p:val>
                                        </p:tav>
                                        <p:tav tm="100000">
                                          <p:val>
                                            <p:fltVal val="1"/>
                                          </p:val>
                                        </p:tav>
                                      </p:tavLst>
                                    </p:anim>
                                    <p:anim calcmode="lin" valueType="num">
                                      <p:cBhvr>
                                        <p:cTn id="52" dur="2000" fill="hold"/>
                                        <p:tgtEl>
                                          <p:spTgt spid="20"/>
                                        </p:tgtEl>
                                        <p:attrNameLst>
                                          <p:attrName>ppt_h</p:attrName>
                                        </p:attrNameLst>
                                      </p:cBhvr>
                                      <p:tavLst>
                                        <p:tav tm="0">
                                          <p:val>
                                            <p:strVal val="#ppt_h"/>
                                          </p:val>
                                        </p:tav>
                                        <p:tav tm="100000">
                                          <p:val>
                                            <p:strVal val="#ppt_h"/>
                                          </p:val>
                                        </p:tav>
                                      </p:tavLst>
                                    </p:anim>
                                  </p:childTnLst>
                                </p:cTn>
                              </p:par>
                              <p:par>
                                <p:cTn id="53" presetID="45" presetClass="entr" presetSubtype="0" fill="hold" nodeType="withEffect">
                                  <p:stCondLst>
                                    <p:cond delay="500"/>
                                  </p:stCondLst>
                                  <p:childTnLst>
                                    <p:set>
                                      <p:cBhvr>
                                        <p:cTn id="54" dur="1" fill="hold">
                                          <p:stCondLst>
                                            <p:cond delay="0"/>
                                          </p:stCondLst>
                                        </p:cTn>
                                        <p:tgtEl>
                                          <p:spTgt spid="21"/>
                                        </p:tgtEl>
                                        <p:attrNameLst>
                                          <p:attrName>style.visibility</p:attrName>
                                        </p:attrNameLst>
                                      </p:cBhvr>
                                      <p:to>
                                        <p:strVal val="visible"/>
                                      </p:to>
                                    </p:set>
                                    <p:animEffect transition="in" filter="fade">
                                      <p:cBhvr>
                                        <p:cTn id="55" dur="2000"/>
                                        <p:tgtEl>
                                          <p:spTgt spid="21"/>
                                        </p:tgtEl>
                                      </p:cBhvr>
                                    </p:animEffect>
                                    <p:anim calcmode="lin" valueType="num">
                                      <p:cBhvr>
                                        <p:cTn id="56" dur="2000" fill="hold"/>
                                        <p:tgtEl>
                                          <p:spTgt spid="21"/>
                                        </p:tgtEl>
                                        <p:attrNameLst>
                                          <p:attrName>ppt_w</p:attrName>
                                        </p:attrNameLst>
                                      </p:cBhvr>
                                      <p:tavLst>
                                        <p:tav tm="0" fmla="#ppt_w*sin(2.5*pi*$)">
                                          <p:val>
                                            <p:fltVal val="0"/>
                                          </p:val>
                                        </p:tav>
                                        <p:tav tm="100000">
                                          <p:val>
                                            <p:fltVal val="1"/>
                                          </p:val>
                                        </p:tav>
                                      </p:tavLst>
                                    </p:anim>
                                    <p:anim calcmode="lin" valueType="num">
                                      <p:cBhvr>
                                        <p:cTn id="57" dur="2000" fill="hold"/>
                                        <p:tgtEl>
                                          <p:spTgt spid="21"/>
                                        </p:tgtEl>
                                        <p:attrNameLst>
                                          <p:attrName>ppt_h</p:attrName>
                                        </p:attrNameLst>
                                      </p:cBhvr>
                                      <p:tavLst>
                                        <p:tav tm="0">
                                          <p:val>
                                            <p:strVal val="#ppt_h"/>
                                          </p:val>
                                        </p:tav>
                                        <p:tav tm="100000">
                                          <p:val>
                                            <p:strVal val="#ppt_h"/>
                                          </p:val>
                                        </p:tav>
                                      </p:tavLst>
                                    </p:anim>
                                  </p:childTnLst>
                                </p:cTn>
                              </p:par>
                              <p:par>
                                <p:cTn id="58" presetID="45" presetClass="entr" presetSubtype="0" fill="hold" nodeType="withEffect">
                                  <p:stCondLst>
                                    <p:cond delay="500"/>
                                  </p:stCondLst>
                                  <p:childTnLst>
                                    <p:set>
                                      <p:cBhvr>
                                        <p:cTn id="59" dur="1" fill="hold">
                                          <p:stCondLst>
                                            <p:cond delay="0"/>
                                          </p:stCondLst>
                                        </p:cTn>
                                        <p:tgtEl>
                                          <p:spTgt spid="22"/>
                                        </p:tgtEl>
                                        <p:attrNameLst>
                                          <p:attrName>style.visibility</p:attrName>
                                        </p:attrNameLst>
                                      </p:cBhvr>
                                      <p:to>
                                        <p:strVal val="visible"/>
                                      </p:to>
                                    </p:set>
                                    <p:animEffect transition="in" filter="fade">
                                      <p:cBhvr>
                                        <p:cTn id="60" dur="2000"/>
                                        <p:tgtEl>
                                          <p:spTgt spid="22"/>
                                        </p:tgtEl>
                                      </p:cBhvr>
                                    </p:animEffect>
                                    <p:anim calcmode="lin" valueType="num">
                                      <p:cBhvr>
                                        <p:cTn id="61" dur="2000" fill="hold"/>
                                        <p:tgtEl>
                                          <p:spTgt spid="22"/>
                                        </p:tgtEl>
                                        <p:attrNameLst>
                                          <p:attrName>ppt_w</p:attrName>
                                        </p:attrNameLst>
                                      </p:cBhvr>
                                      <p:tavLst>
                                        <p:tav tm="0" fmla="#ppt_w*sin(2.5*pi*$)">
                                          <p:val>
                                            <p:fltVal val="0"/>
                                          </p:val>
                                        </p:tav>
                                        <p:tav tm="100000">
                                          <p:val>
                                            <p:fltVal val="1"/>
                                          </p:val>
                                        </p:tav>
                                      </p:tavLst>
                                    </p:anim>
                                    <p:anim calcmode="lin" valueType="num">
                                      <p:cBhvr>
                                        <p:cTn id="62" dur="2000" fill="hold"/>
                                        <p:tgtEl>
                                          <p:spTgt spid="22"/>
                                        </p:tgtEl>
                                        <p:attrNameLst>
                                          <p:attrName>ppt_h</p:attrName>
                                        </p:attrNameLst>
                                      </p:cBhvr>
                                      <p:tavLst>
                                        <p:tav tm="0">
                                          <p:val>
                                            <p:strVal val="#ppt_h"/>
                                          </p:val>
                                        </p:tav>
                                        <p:tav tm="100000">
                                          <p:val>
                                            <p:strVal val="#ppt_h"/>
                                          </p:val>
                                        </p:tav>
                                      </p:tavLst>
                                    </p:anim>
                                  </p:childTnLst>
                                </p:cTn>
                              </p:par>
                              <p:par>
                                <p:cTn id="63" presetID="45" presetClass="entr" presetSubtype="0" fill="hold" nodeType="withEffect">
                                  <p:stCondLst>
                                    <p:cond delay="250"/>
                                  </p:stCondLst>
                                  <p:childTnLst>
                                    <p:set>
                                      <p:cBhvr>
                                        <p:cTn id="64" dur="1" fill="hold">
                                          <p:stCondLst>
                                            <p:cond delay="0"/>
                                          </p:stCondLst>
                                        </p:cTn>
                                        <p:tgtEl>
                                          <p:spTgt spid="23"/>
                                        </p:tgtEl>
                                        <p:attrNameLst>
                                          <p:attrName>style.visibility</p:attrName>
                                        </p:attrNameLst>
                                      </p:cBhvr>
                                      <p:to>
                                        <p:strVal val="visible"/>
                                      </p:to>
                                    </p:set>
                                    <p:animEffect transition="in" filter="fade">
                                      <p:cBhvr>
                                        <p:cTn id="65" dur="2000"/>
                                        <p:tgtEl>
                                          <p:spTgt spid="23"/>
                                        </p:tgtEl>
                                      </p:cBhvr>
                                    </p:animEffect>
                                    <p:anim calcmode="lin" valueType="num">
                                      <p:cBhvr>
                                        <p:cTn id="66" dur="2000" fill="hold"/>
                                        <p:tgtEl>
                                          <p:spTgt spid="23"/>
                                        </p:tgtEl>
                                        <p:attrNameLst>
                                          <p:attrName>ppt_w</p:attrName>
                                        </p:attrNameLst>
                                      </p:cBhvr>
                                      <p:tavLst>
                                        <p:tav tm="0" fmla="#ppt_w*sin(2.5*pi*$)">
                                          <p:val>
                                            <p:fltVal val="0"/>
                                          </p:val>
                                        </p:tav>
                                        <p:tav tm="100000">
                                          <p:val>
                                            <p:fltVal val="1"/>
                                          </p:val>
                                        </p:tav>
                                      </p:tavLst>
                                    </p:anim>
                                    <p:anim calcmode="lin" valueType="num">
                                      <p:cBhvr>
                                        <p:cTn id="67" dur="2000" fill="hold"/>
                                        <p:tgtEl>
                                          <p:spTgt spid="23"/>
                                        </p:tgtEl>
                                        <p:attrNameLst>
                                          <p:attrName>ppt_h</p:attrName>
                                        </p:attrNameLst>
                                      </p:cBhvr>
                                      <p:tavLst>
                                        <p:tav tm="0">
                                          <p:val>
                                            <p:strVal val="#ppt_h"/>
                                          </p:val>
                                        </p:tav>
                                        <p:tav tm="100000">
                                          <p:val>
                                            <p:strVal val="#ppt_h"/>
                                          </p:val>
                                        </p:tav>
                                      </p:tavLst>
                                    </p:anim>
                                  </p:childTnLst>
                                </p:cTn>
                              </p:par>
                            </p:childTnLst>
                          </p:cTn>
                        </p:par>
                      </p:childTnLst>
                    </p:cTn>
                  </p:par>
                  <p:par>
                    <p:cTn id="68" fill="hold">
                      <p:stCondLst>
                        <p:cond delay="indefinite"/>
                      </p:stCondLst>
                      <p:childTnLst>
                        <p:par>
                          <p:cTn id="69" fill="hold">
                            <p:stCondLst>
                              <p:cond delay="0"/>
                            </p:stCondLst>
                            <p:childTnLst>
                              <p:par>
                                <p:cTn id="70" presetID="22" presetClass="entr" presetSubtype="4" fill="hold" grpId="0" nodeType="clickEffect">
                                  <p:stCondLst>
                                    <p:cond delay="0"/>
                                  </p:stCondLst>
                                  <p:childTnLst>
                                    <p:set>
                                      <p:cBhvr>
                                        <p:cTn id="71" dur="1" fill="hold">
                                          <p:stCondLst>
                                            <p:cond delay="0"/>
                                          </p:stCondLst>
                                        </p:cTn>
                                        <p:tgtEl>
                                          <p:spTgt spid="11"/>
                                        </p:tgtEl>
                                        <p:attrNameLst>
                                          <p:attrName>style.visibility</p:attrName>
                                        </p:attrNameLst>
                                      </p:cBhvr>
                                      <p:to>
                                        <p:strVal val="visible"/>
                                      </p:to>
                                    </p:set>
                                    <p:animEffect transition="in" filter="wipe(down)">
                                      <p:cBhvr>
                                        <p:cTn id="72" dur="500"/>
                                        <p:tgtEl>
                                          <p:spTgt spid="11"/>
                                        </p:tgtEl>
                                      </p:cBhvr>
                                    </p:animEffect>
                                  </p:childTnLst>
                                </p:cTn>
                              </p:par>
                            </p:childTnLst>
                          </p:cTn>
                        </p:par>
                      </p:childTnLst>
                    </p:cTn>
                  </p:par>
                  <p:par>
                    <p:cTn id="73" fill="hold">
                      <p:stCondLst>
                        <p:cond delay="indefinite"/>
                      </p:stCondLst>
                      <p:childTnLst>
                        <p:par>
                          <p:cTn id="74" fill="hold">
                            <p:stCondLst>
                              <p:cond delay="0"/>
                            </p:stCondLst>
                            <p:childTnLst>
                              <p:par>
                                <p:cTn id="75" presetID="31" presetClass="entr" presetSubtype="0" fill="hold" grpId="0" nodeType="clickEffect">
                                  <p:stCondLst>
                                    <p:cond delay="0"/>
                                  </p:stCondLst>
                                  <p:childTnLst>
                                    <p:set>
                                      <p:cBhvr>
                                        <p:cTn id="76" dur="1" fill="hold">
                                          <p:stCondLst>
                                            <p:cond delay="0"/>
                                          </p:stCondLst>
                                        </p:cTn>
                                        <p:tgtEl>
                                          <p:spTgt spid="10"/>
                                        </p:tgtEl>
                                        <p:attrNameLst>
                                          <p:attrName>style.visibility</p:attrName>
                                        </p:attrNameLst>
                                      </p:cBhvr>
                                      <p:to>
                                        <p:strVal val="visible"/>
                                      </p:to>
                                    </p:set>
                                    <p:anim calcmode="lin" valueType="num">
                                      <p:cBhvr>
                                        <p:cTn id="77" dur="1000" fill="hold"/>
                                        <p:tgtEl>
                                          <p:spTgt spid="10"/>
                                        </p:tgtEl>
                                        <p:attrNameLst>
                                          <p:attrName>ppt_w</p:attrName>
                                        </p:attrNameLst>
                                      </p:cBhvr>
                                      <p:tavLst>
                                        <p:tav tm="0">
                                          <p:val>
                                            <p:fltVal val="0"/>
                                          </p:val>
                                        </p:tav>
                                        <p:tav tm="100000">
                                          <p:val>
                                            <p:strVal val="#ppt_w"/>
                                          </p:val>
                                        </p:tav>
                                      </p:tavLst>
                                    </p:anim>
                                    <p:anim calcmode="lin" valueType="num">
                                      <p:cBhvr>
                                        <p:cTn id="78" dur="1000" fill="hold"/>
                                        <p:tgtEl>
                                          <p:spTgt spid="10"/>
                                        </p:tgtEl>
                                        <p:attrNameLst>
                                          <p:attrName>ppt_h</p:attrName>
                                        </p:attrNameLst>
                                      </p:cBhvr>
                                      <p:tavLst>
                                        <p:tav tm="0">
                                          <p:val>
                                            <p:fltVal val="0"/>
                                          </p:val>
                                        </p:tav>
                                        <p:tav tm="100000">
                                          <p:val>
                                            <p:strVal val="#ppt_h"/>
                                          </p:val>
                                        </p:tav>
                                      </p:tavLst>
                                    </p:anim>
                                    <p:anim calcmode="lin" valueType="num">
                                      <p:cBhvr>
                                        <p:cTn id="79" dur="1000" fill="hold"/>
                                        <p:tgtEl>
                                          <p:spTgt spid="10"/>
                                        </p:tgtEl>
                                        <p:attrNameLst>
                                          <p:attrName>style.rotation</p:attrName>
                                        </p:attrNameLst>
                                      </p:cBhvr>
                                      <p:tavLst>
                                        <p:tav tm="0">
                                          <p:val>
                                            <p:fltVal val="90"/>
                                          </p:val>
                                        </p:tav>
                                        <p:tav tm="100000">
                                          <p:val>
                                            <p:fltVal val="0"/>
                                          </p:val>
                                        </p:tav>
                                      </p:tavLst>
                                    </p:anim>
                                    <p:animEffect transition="in" filter="fade">
                                      <p:cBhvr>
                                        <p:cTn id="80"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P spid="5" grpId="0"/>
      <p:bldP spid="6" grpId="0"/>
      <p:bldP spid="8" grpId="0"/>
      <p:bldP spid="9" grpId="0"/>
      <p:bldP spid="10" grpId="0"/>
      <p:bldGraphic spid="11" grpId="0">
        <p:bldAsOne/>
      </p:bldGraphic>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extLst>
              <a:ext uri="{BEBA8EAE-BF5A-486C-A8C5-ECC9F3942E4B}">
                <a14:imgProps xmlns:a14="http://schemas.microsoft.com/office/drawing/2010/main">
                  <a14:imgLayer r:embed="rId4">
                    <a14:imgEffect>
                      <a14:artisticMarker trans="10000"/>
                    </a14:imgEffect>
                    <a14:imgEffect>
                      <a14:sharpenSoften amount="-19000"/>
                    </a14:imgEffect>
                    <a14:imgEffect>
                      <a14:colorTemperature colorTemp="5000"/>
                    </a14:imgEffect>
                    <a14:imgEffect>
                      <a14:saturation sat="135000"/>
                    </a14:imgEffect>
                    <a14:imgEffect>
                      <a14:brightnessContrast bright="-1000" contrast="-60000"/>
                    </a14:imgEffect>
                  </a14:imgLayer>
                </a14:imgProps>
              </a:ext>
            </a:extLst>
          </a:blip>
          <a:srcRect/>
          <a:tile tx="0" ty="0" sx="100000" sy="100000" flip="none" algn="tl"/>
        </a:blipFill>
        <a:effectLst/>
      </p:bgPr>
    </p:bg>
    <p:spTree>
      <p:nvGrpSpPr>
        <p:cNvPr id="1" name=""/>
        <p:cNvGrpSpPr/>
        <p:nvPr/>
      </p:nvGrpSpPr>
      <p:grpSpPr>
        <a:xfrm>
          <a:off x="0" y="0"/>
          <a:ext cx="0" cy="0"/>
          <a:chOff x="0" y="0"/>
          <a:chExt cx="0" cy="0"/>
        </a:xfrm>
      </p:grpSpPr>
      <p:sp>
        <p:nvSpPr>
          <p:cNvPr id="4" name="pole tekstowe 3"/>
          <p:cNvSpPr txBox="1"/>
          <p:nvPr/>
        </p:nvSpPr>
        <p:spPr>
          <a:xfrm>
            <a:off x="251520" y="744279"/>
            <a:ext cx="3312368" cy="1569660"/>
          </a:xfrm>
          <a:prstGeom prst="rect">
            <a:avLst/>
          </a:prstGeom>
          <a:noFill/>
        </p:spPr>
        <p:txBody>
          <a:bodyPr wrap="square" rtlCol="0">
            <a:spAutoFit/>
          </a:bodyPr>
          <a:lstStyle/>
          <a:p>
            <a:r>
              <a:rPr lang="pl-PL" sz="1600" b="1" dirty="0">
                <a:solidFill>
                  <a:srgbClr val="C2AD8D">
                    <a:lumMod val="20000"/>
                    <a:lumOff val="80000"/>
                  </a:srgbClr>
                </a:solidFill>
              </a:rPr>
              <a:t>The </a:t>
            </a:r>
            <a:r>
              <a:rPr lang="pl-PL" sz="1600" b="1" dirty="0" err="1">
                <a:solidFill>
                  <a:srgbClr val="C2AD8D">
                    <a:lumMod val="20000"/>
                    <a:lumOff val="80000"/>
                  </a:srgbClr>
                </a:solidFill>
              </a:rPr>
              <a:t>Act</a:t>
            </a:r>
            <a:r>
              <a:rPr lang="pl-PL" sz="1600" b="1" dirty="0">
                <a:solidFill>
                  <a:srgbClr val="C2AD8D">
                    <a:lumMod val="20000"/>
                    <a:lumOff val="80000"/>
                  </a:srgbClr>
                </a:solidFill>
              </a:rPr>
              <a:t> of 16 </a:t>
            </a:r>
            <a:r>
              <a:rPr lang="pl-PL" sz="1600" b="1" dirty="0" err="1">
                <a:solidFill>
                  <a:srgbClr val="C2AD8D">
                    <a:lumMod val="20000"/>
                    <a:lumOff val="80000"/>
                  </a:srgbClr>
                </a:solidFill>
              </a:rPr>
              <a:t>April</a:t>
            </a:r>
            <a:r>
              <a:rPr lang="pl-PL" sz="1600" b="1" dirty="0">
                <a:solidFill>
                  <a:srgbClr val="C2AD8D">
                    <a:lumMod val="20000"/>
                    <a:lumOff val="80000"/>
                  </a:srgbClr>
                </a:solidFill>
              </a:rPr>
              <a:t> 2004 </a:t>
            </a:r>
            <a:r>
              <a:rPr lang="pl-PL" sz="1600" b="1" dirty="0" err="1">
                <a:solidFill>
                  <a:srgbClr val="C2AD8D">
                    <a:lumMod val="20000"/>
                    <a:lumOff val="80000"/>
                  </a:srgbClr>
                </a:solidFill>
              </a:rPr>
              <a:t>about</a:t>
            </a:r>
            <a:r>
              <a:rPr lang="pl-PL" sz="1600" b="1" dirty="0">
                <a:solidFill>
                  <a:srgbClr val="C2AD8D">
                    <a:lumMod val="20000"/>
                    <a:lumOff val="80000"/>
                  </a:srgbClr>
                </a:solidFill>
              </a:rPr>
              <a:t> </a:t>
            </a:r>
            <a:r>
              <a:rPr lang="pl-PL" sz="1600" b="1" dirty="0" err="1">
                <a:solidFill>
                  <a:srgbClr val="C2AD8D">
                    <a:lumMod val="20000"/>
                    <a:lumOff val="80000"/>
                  </a:srgbClr>
                </a:solidFill>
              </a:rPr>
              <a:t>nature</a:t>
            </a:r>
            <a:r>
              <a:rPr lang="pl-PL" sz="1600" b="1" dirty="0">
                <a:solidFill>
                  <a:srgbClr val="C2AD8D">
                    <a:lumMod val="20000"/>
                    <a:lumOff val="80000"/>
                  </a:srgbClr>
                </a:solidFill>
              </a:rPr>
              <a:t> </a:t>
            </a:r>
            <a:r>
              <a:rPr lang="pl-PL" sz="1600" b="1" dirty="0" err="1">
                <a:solidFill>
                  <a:srgbClr val="C2AD8D">
                    <a:lumMod val="20000"/>
                    <a:lumOff val="80000"/>
                  </a:srgbClr>
                </a:solidFill>
              </a:rPr>
              <a:t>protection</a:t>
            </a:r>
            <a:r>
              <a:rPr lang="pl-PL" sz="1600" b="1" dirty="0">
                <a:solidFill>
                  <a:srgbClr val="C2AD8D">
                    <a:lumMod val="20000"/>
                    <a:lumOff val="80000"/>
                  </a:srgbClr>
                </a:solidFill>
              </a:rPr>
              <a:t> – </a:t>
            </a:r>
            <a:r>
              <a:rPr lang="pl-PL" sz="1600" b="1" dirty="0" err="1">
                <a:solidFill>
                  <a:srgbClr val="C2AD8D">
                    <a:lumMod val="20000"/>
                    <a:lumOff val="80000"/>
                  </a:srgbClr>
                </a:solidFill>
              </a:rPr>
              <a:t>passed</a:t>
            </a:r>
            <a:r>
              <a:rPr lang="pl-PL" sz="1600" b="1" dirty="0">
                <a:solidFill>
                  <a:srgbClr val="C2AD8D">
                    <a:lumMod val="20000"/>
                    <a:lumOff val="80000"/>
                  </a:srgbClr>
                </a:solidFill>
              </a:rPr>
              <a:t> by the Sejm of the Republic of Poland, </a:t>
            </a:r>
            <a:r>
              <a:rPr lang="pl-PL" sz="1600" b="1" dirty="0" err="1">
                <a:solidFill>
                  <a:srgbClr val="C2AD8D">
                    <a:lumMod val="20000"/>
                    <a:lumOff val="80000"/>
                  </a:srgbClr>
                </a:solidFill>
              </a:rPr>
              <a:t>regulates</a:t>
            </a:r>
            <a:r>
              <a:rPr lang="pl-PL" sz="1600" b="1" dirty="0">
                <a:solidFill>
                  <a:srgbClr val="C2AD8D">
                    <a:lumMod val="20000"/>
                    <a:lumOff val="80000"/>
                  </a:srgbClr>
                </a:solidFill>
              </a:rPr>
              <a:t> the </a:t>
            </a:r>
            <a:r>
              <a:rPr lang="pl-PL" sz="1600" b="1" dirty="0" err="1">
                <a:solidFill>
                  <a:srgbClr val="C2AD8D">
                    <a:lumMod val="20000"/>
                    <a:lumOff val="80000"/>
                  </a:srgbClr>
                </a:solidFill>
              </a:rPr>
              <a:t>legal</a:t>
            </a:r>
            <a:r>
              <a:rPr lang="pl-PL" sz="1600" b="1" dirty="0">
                <a:solidFill>
                  <a:srgbClr val="C2AD8D">
                    <a:lumMod val="20000"/>
                    <a:lumOff val="80000"/>
                  </a:srgbClr>
                </a:solidFill>
              </a:rPr>
              <a:t> </a:t>
            </a:r>
            <a:r>
              <a:rPr lang="pl-PL" sz="1600" b="1" dirty="0" err="1">
                <a:solidFill>
                  <a:srgbClr val="C2AD8D">
                    <a:lumMod val="20000"/>
                    <a:lumOff val="80000"/>
                  </a:srgbClr>
                </a:solidFill>
              </a:rPr>
              <a:t>issues</a:t>
            </a:r>
            <a:r>
              <a:rPr lang="pl-PL" sz="1600" b="1" dirty="0">
                <a:solidFill>
                  <a:srgbClr val="C2AD8D">
                    <a:lumMod val="20000"/>
                    <a:lumOff val="80000"/>
                  </a:srgbClr>
                </a:solidFill>
              </a:rPr>
              <a:t>  </a:t>
            </a:r>
            <a:r>
              <a:rPr lang="pl-PL" sz="1600" b="1" dirty="0" err="1">
                <a:solidFill>
                  <a:srgbClr val="C2AD8D">
                    <a:lumMod val="20000"/>
                    <a:lumOff val="80000"/>
                  </a:srgbClr>
                </a:solidFill>
              </a:rPr>
              <a:t>related</a:t>
            </a:r>
            <a:r>
              <a:rPr lang="pl-PL" sz="1600" b="1" dirty="0">
                <a:solidFill>
                  <a:srgbClr val="C2AD8D">
                    <a:lumMod val="20000"/>
                    <a:lumOff val="80000"/>
                  </a:srgbClr>
                </a:solidFill>
              </a:rPr>
              <a:t> to the </a:t>
            </a:r>
            <a:r>
              <a:rPr lang="pl-PL" sz="1600" b="1" dirty="0" err="1">
                <a:solidFill>
                  <a:srgbClr val="C2AD8D">
                    <a:lumMod val="20000"/>
                    <a:lumOff val="80000"/>
                  </a:srgbClr>
                </a:solidFill>
              </a:rPr>
              <a:t>protection</a:t>
            </a:r>
            <a:r>
              <a:rPr lang="pl-PL" sz="1600" b="1" dirty="0">
                <a:solidFill>
                  <a:srgbClr val="C2AD8D">
                    <a:lumMod val="20000"/>
                    <a:lumOff val="80000"/>
                  </a:srgbClr>
                </a:solidFill>
              </a:rPr>
              <a:t> of </a:t>
            </a:r>
            <a:r>
              <a:rPr lang="pl-PL" sz="1600" b="1" dirty="0" err="1">
                <a:solidFill>
                  <a:srgbClr val="C2AD8D">
                    <a:lumMod val="20000"/>
                    <a:lumOff val="80000"/>
                  </a:srgbClr>
                </a:solidFill>
              </a:rPr>
              <a:t>nature</a:t>
            </a:r>
            <a:r>
              <a:rPr lang="pl-PL" sz="1600" b="1" dirty="0">
                <a:solidFill>
                  <a:srgbClr val="C2AD8D">
                    <a:lumMod val="20000"/>
                    <a:lumOff val="80000"/>
                  </a:srgbClr>
                </a:solidFill>
              </a:rPr>
              <a:t> in Poland</a:t>
            </a:r>
          </a:p>
        </p:txBody>
      </p:sp>
      <p:sp>
        <p:nvSpPr>
          <p:cNvPr id="6" name="pole tekstowe 5"/>
          <p:cNvSpPr txBox="1"/>
          <p:nvPr/>
        </p:nvSpPr>
        <p:spPr>
          <a:xfrm>
            <a:off x="251520" y="4323453"/>
            <a:ext cx="3168352" cy="584775"/>
          </a:xfrm>
          <a:prstGeom prst="rect">
            <a:avLst/>
          </a:prstGeom>
          <a:noFill/>
        </p:spPr>
        <p:txBody>
          <a:bodyPr wrap="square" rtlCol="0">
            <a:spAutoFit/>
          </a:bodyPr>
          <a:lstStyle/>
          <a:p>
            <a:r>
              <a:rPr lang="pl-PL" sz="1600" b="1" dirty="0">
                <a:solidFill>
                  <a:srgbClr val="C2AD8D">
                    <a:lumMod val="20000"/>
                    <a:lumOff val="80000"/>
                  </a:srgbClr>
                </a:solidFill>
              </a:rPr>
              <a:t>The </a:t>
            </a:r>
            <a:r>
              <a:rPr lang="pl-PL" sz="1600" b="1" dirty="0" err="1">
                <a:solidFill>
                  <a:srgbClr val="C2AD8D">
                    <a:lumMod val="20000"/>
                    <a:lumOff val="80000"/>
                  </a:srgbClr>
                </a:solidFill>
              </a:rPr>
              <a:t>current</a:t>
            </a:r>
            <a:r>
              <a:rPr lang="pl-PL" sz="1600" b="1" dirty="0">
                <a:solidFill>
                  <a:srgbClr val="C2AD8D">
                    <a:lumMod val="20000"/>
                    <a:lumOff val="80000"/>
                  </a:srgbClr>
                </a:solidFill>
              </a:rPr>
              <a:t> </a:t>
            </a:r>
            <a:r>
              <a:rPr lang="pl-PL" sz="1600" b="1" dirty="0" err="1">
                <a:solidFill>
                  <a:srgbClr val="C2AD8D">
                    <a:lumMod val="20000"/>
                    <a:lumOff val="80000"/>
                  </a:srgbClr>
                </a:solidFill>
              </a:rPr>
              <a:t>Polish</a:t>
            </a:r>
            <a:r>
              <a:rPr lang="pl-PL" sz="1600" b="1" dirty="0">
                <a:solidFill>
                  <a:srgbClr val="C2AD8D">
                    <a:lumMod val="20000"/>
                    <a:lumOff val="80000"/>
                  </a:srgbClr>
                </a:solidFill>
              </a:rPr>
              <a:t> Minister of Environment </a:t>
            </a:r>
            <a:r>
              <a:rPr lang="pl-PL" sz="1600" b="1" dirty="0" err="1">
                <a:solidFill>
                  <a:srgbClr val="C2AD8D">
                    <a:lumMod val="20000"/>
                    <a:lumOff val="80000"/>
                  </a:srgbClr>
                </a:solidFill>
              </a:rPr>
              <a:t>is</a:t>
            </a:r>
            <a:r>
              <a:rPr lang="pl-PL" sz="1600" b="1" dirty="0">
                <a:solidFill>
                  <a:srgbClr val="C2AD8D">
                    <a:lumMod val="20000"/>
                    <a:lumOff val="80000"/>
                  </a:srgbClr>
                </a:solidFill>
              </a:rPr>
              <a:t> Jan Szyszko</a:t>
            </a:r>
          </a:p>
        </p:txBody>
      </p:sp>
      <p:sp>
        <p:nvSpPr>
          <p:cNvPr id="8" name="pole tekstowe 7"/>
          <p:cNvSpPr txBox="1"/>
          <p:nvPr/>
        </p:nvSpPr>
        <p:spPr>
          <a:xfrm>
            <a:off x="3671900" y="600069"/>
            <a:ext cx="5360528" cy="4801314"/>
          </a:xfrm>
          <a:prstGeom prst="rect">
            <a:avLst/>
          </a:prstGeom>
          <a:noFill/>
        </p:spPr>
        <p:txBody>
          <a:bodyPr wrap="square" rtlCol="0">
            <a:spAutoFit/>
          </a:bodyPr>
          <a:lstStyle/>
          <a:p>
            <a:r>
              <a:rPr lang="pl-PL" b="1" dirty="0">
                <a:solidFill>
                  <a:srgbClr val="C2AD8D">
                    <a:lumMod val="20000"/>
                    <a:lumOff val="80000"/>
                  </a:srgbClr>
                </a:solidFill>
              </a:rPr>
              <a:t>The most </a:t>
            </a:r>
            <a:r>
              <a:rPr lang="pl-PL" b="1" dirty="0" err="1">
                <a:solidFill>
                  <a:srgbClr val="C2AD8D">
                    <a:lumMod val="20000"/>
                    <a:lumOff val="80000"/>
                  </a:srgbClr>
                </a:solidFill>
              </a:rPr>
              <a:t>important</a:t>
            </a:r>
            <a:r>
              <a:rPr lang="pl-PL" b="1" dirty="0">
                <a:solidFill>
                  <a:srgbClr val="C2AD8D">
                    <a:lumMod val="20000"/>
                    <a:lumOff val="80000"/>
                  </a:srgbClr>
                </a:solidFill>
              </a:rPr>
              <a:t> </a:t>
            </a:r>
            <a:r>
              <a:rPr lang="pl-PL" b="1" dirty="0" err="1">
                <a:solidFill>
                  <a:srgbClr val="C2AD8D">
                    <a:lumMod val="20000"/>
                    <a:lumOff val="80000"/>
                  </a:srgbClr>
                </a:solidFill>
              </a:rPr>
              <a:t>reasons</a:t>
            </a:r>
            <a:r>
              <a:rPr lang="pl-PL" b="1" dirty="0">
                <a:solidFill>
                  <a:srgbClr val="C2AD8D">
                    <a:lumMod val="20000"/>
                    <a:lumOff val="80000"/>
                  </a:srgbClr>
                </a:solidFill>
              </a:rPr>
              <a:t> for </a:t>
            </a:r>
            <a:r>
              <a:rPr lang="pl-PL" b="1" dirty="0" err="1">
                <a:solidFill>
                  <a:srgbClr val="C2AD8D">
                    <a:lumMod val="20000"/>
                    <a:lumOff val="80000"/>
                  </a:srgbClr>
                </a:solidFill>
              </a:rPr>
              <a:t>protection</a:t>
            </a:r>
            <a:r>
              <a:rPr lang="pl-PL" b="1" dirty="0">
                <a:solidFill>
                  <a:srgbClr val="C2AD8D">
                    <a:lumMod val="20000"/>
                    <a:lumOff val="80000"/>
                  </a:srgbClr>
                </a:solidFill>
              </a:rPr>
              <a:t> of </a:t>
            </a:r>
            <a:r>
              <a:rPr lang="pl-PL" b="1" dirty="0" err="1">
                <a:solidFill>
                  <a:srgbClr val="C2AD8D">
                    <a:lumMod val="20000"/>
                    <a:lumOff val="80000"/>
                  </a:srgbClr>
                </a:solidFill>
              </a:rPr>
              <a:t>nature</a:t>
            </a:r>
            <a:r>
              <a:rPr lang="pl-PL" b="1" dirty="0">
                <a:solidFill>
                  <a:srgbClr val="C2AD8D">
                    <a:lumMod val="20000"/>
                    <a:lumOff val="80000"/>
                  </a:srgbClr>
                </a:solidFill>
              </a:rPr>
              <a:t>:</a:t>
            </a:r>
          </a:p>
          <a:p>
            <a:pPr marL="285750" indent="-285750">
              <a:buFont typeface="Wingdings" panose="05000000000000000000" pitchFamily="2" charset="2"/>
              <a:buChar char="ü"/>
            </a:pPr>
            <a:r>
              <a:rPr lang="pl-PL" b="1" dirty="0" err="1">
                <a:solidFill>
                  <a:srgbClr val="C2AD8D">
                    <a:lumMod val="20000"/>
                    <a:lumOff val="80000"/>
                  </a:srgbClr>
                </a:solidFill>
              </a:rPr>
              <a:t>Aesthetic</a:t>
            </a:r>
            <a:r>
              <a:rPr lang="pl-PL" b="1" dirty="0">
                <a:solidFill>
                  <a:srgbClr val="C2AD8D">
                    <a:lumMod val="20000"/>
                    <a:lumOff val="80000"/>
                  </a:srgbClr>
                </a:solidFill>
              </a:rPr>
              <a:t> </a:t>
            </a:r>
            <a:r>
              <a:rPr lang="pl-PL" b="1" dirty="0">
                <a:solidFill>
                  <a:srgbClr val="C2AD8D">
                    <a:lumMod val="20000"/>
                    <a:lumOff val="80000"/>
                  </a:srgbClr>
                </a:solidFill>
              </a:rPr>
              <a:t>– to </a:t>
            </a:r>
            <a:r>
              <a:rPr lang="pl-PL" b="1" dirty="0" err="1">
                <a:solidFill>
                  <a:srgbClr val="C2AD8D">
                    <a:lumMod val="20000"/>
                    <a:lumOff val="80000"/>
                  </a:srgbClr>
                </a:solidFill>
              </a:rPr>
              <a:t>admire</a:t>
            </a:r>
            <a:r>
              <a:rPr lang="pl-PL" b="1" dirty="0">
                <a:solidFill>
                  <a:srgbClr val="C2AD8D">
                    <a:lumMod val="20000"/>
                    <a:lumOff val="80000"/>
                  </a:srgbClr>
                </a:solidFill>
              </a:rPr>
              <a:t> and be </a:t>
            </a:r>
            <a:r>
              <a:rPr lang="pl-PL" b="1" dirty="0" err="1">
                <a:solidFill>
                  <a:srgbClr val="C2AD8D">
                    <a:lumMod val="20000"/>
                    <a:lumOff val="80000"/>
                  </a:srgbClr>
                </a:solidFill>
              </a:rPr>
              <a:t>able</a:t>
            </a:r>
            <a:r>
              <a:rPr lang="pl-PL" b="1" dirty="0">
                <a:solidFill>
                  <a:srgbClr val="C2AD8D">
                    <a:lumMod val="20000"/>
                    <a:lumOff val="80000"/>
                  </a:srgbClr>
                </a:solidFill>
              </a:rPr>
              <a:t> to </a:t>
            </a:r>
            <a:r>
              <a:rPr lang="pl-PL" b="1" dirty="0" err="1">
                <a:solidFill>
                  <a:srgbClr val="C2AD8D">
                    <a:lumMod val="20000"/>
                    <a:lumOff val="80000"/>
                  </a:srgbClr>
                </a:solidFill>
              </a:rPr>
              <a:t>relax</a:t>
            </a:r>
            <a:endParaRPr lang="pl-PL" b="1" dirty="0">
              <a:solidFill>
                <a:srgbClr val="C2AD8D">
                  <a:lumMod val="20000"/>
                  <a:lumOff val="80000"/>
                </a:srgbClr>
              </a:solidFill>
            </a:endParaRPr>
          </a:p>
          <a:p>
            <a:pPr marL="285750" indent="-285750">
              <a:buFont typeface="Wingdings" panose="05000000000000000000" pitchFamily="2" charset="2"/>
              <a:buChar char="ü"/>
            </a:pPr>
            <a:r>
              <a:rPr lang="pl-PL" b="1" dirty="0" err="1">
                <a:solidFill>
                  <a:srgbClr val="C2AD8D">
                    <a:lumMod val="20000"/>
                    <a:lumOff val="80000"/>
                  </a:srgbClr>
                </a:solidFill>
              </a:rPr>
              <a:t>Economic</a:t>
            </a:r>
            <a:r>
              <a:rPr lang="pl-PL" b="1" dirty="0">
                <a:solidFill>
                  <a:srgbClr val="C2AD8D">
                    <a:lumMod val="20000"/>
                    <a:lumOff val="80000"/>
                  </a:srgbClr>
                </a:solidFill>
              </a:rPr>
              <a:t> </a:t>
            </a:r>
            <a:r>
              <a:rPr lang="pl-PL" b="1" dirty="0">
                <a:solidFill>
                  <a:srgbClr val="C2AD8D">
                    <a:lumMod val="20000"/>
                    <a:lumOff val="80000"/>
                  </a:srgbClr>
                </a:solidFill>
              </a:rPr>
              <a:t>– to </a:t>
            </a:r>
            <a:r>
              <a:rPr lang="pl-PL" b="1" dirty="0" err="1">
                <a:solidFill>
                  <a:srgbClr val="C2AD8D">
                    <a:lumMod val="20000"/>
                    <a:lumOff val="80000"/>
                  </a:srgbClr>
                </a:solidFill>
              </a:rPr>
              <a:t>obtain</a:t>
            </a:r>
            <a:r>
              <a:rPr lang="pl-PL" b="1" dirty="0">
                <a:solidFill>
                  <a:srgbClr val="C2AD8D">
                    <a:lumMod val="20000"/>
                    <a:lumOff val="80000"/>
                  </a:srgbClr>
                </a:solidFill>
              </a:rPr>
              <a:t> </a:t>
            </a:r>
            <a:r>
              <a:rPr lang="pl-PL" b="1" dirty="0" err="1">
                <a:solidFill>
                  <a:srgbClr val="C2AD8D">
                    <a:lumMod val="20000"/>
                    <a:lumOff val="80000"/>
                  </a:srgbClr>
                </a:solidFill>
              </a:rPr>
              <a:t>raw</a:t>
            </a:r>
            <a:r>
              <a:rPr lang="pl-PL" b="1" dirty="0">
                <a:solidFill>
                  <a:srgbClr val="C2AD8D">
                    <a:lumMod val="20000"/>
                    <a:lumOff val="80000"/>
                  </a:srgbClr>
                </a:solidFill>
              </a:rPr>
              <a:t> materials and </a:t>
            </a:r>
            <a:r>
              <a:rPr lang="pl-PL" b="1" dirty="0" err="1">
                <a:solidFill>
                  <a:srgbClr val="C2AD8D">
                    <a:lumMod val="20000"/>
                    <a:lumOff val="80000"/>
                  </a:srgbClr>
                </a:solidFill>
              </a:rPr>
              <a:t>develop</a:t>
            </a:r>
            <a:r>
              <a:rPr lang="pl-PL" b="1" dirty="0">
                <a:solidFill>
                  <a:srgbClr val="C2AD8D">
                    <a:lumMod val="20000"/>
                    <a:lumOff val="80000"/>
                  </a:srgbClr>
                </a:solidFill>
              </a:rPr>
              <a:t> the </a:t>
            </a:r>
            <a:r>
              <a:rPr lang="pl-PL" b="1" dirty="0" err="1">
                <a:solidFill>
                  <a:srgbClr val="C2AD8D">
                    <a:lumMod val="20000"/>
                    <a:lumOff val="80000"/>
                  </a:srgbClr>
                </a:solidFill>
              </a:rPr>
              <a:t>economy</a:t>
            </a:r>
            <a:endParaRPr lang="pl-PL" b="1" dirty="0">
              <a:solidFill>
                <a:srgbClr val="C2AD8D">
                  <a:lumMod val="20000"/>
                  <a:lumOff val="80000"/>
                </a:srgbClr>
              </a:solidFill>
            </a:endParaRPr>
          </a:p>
          <a:p>
            <a:pPr marL="285750" indent="-285750">
              <a:buFont typeface="Wingdings" panose="05000000000000000000" pitchFamily="2" charset="2"/>
              <a:buChar char="ü"/>
            </a:pPr>
            <a:r>
              <a:rPr lang="pl-PL" b="1" dirty="0">
                <a:solidFill>
                  <a:srgbClr val="C2AD8D">
                    <a:lumMod val="20000"/>
                    <a:lumOff val="80000"/>
                  </a:srgbClr>
                </a:solidFill>
              </a:rPr>
              <a:t>Natural and </a:t>
            </a:r>
            <a:r>
              <a:rPr lang="pl-PL" b="1" dirty="0" err="1">
                <a:solidFill>
                  <a:srgbClr val="C2AD8D">
                    <a:lumMod val="20000"/>
                    <a:lumOff val="80000"/>
                  </a:srgbClr>
                </a:solidFill>
              </a:rPr>
              <a:t>scientific</a:t>
            </a:r>
            <a:r>
              <a:rPr lang="pl-PL" b="1" dirty="0">
                <a:solidFill>
                  <a:srgbClr val="C2AD8D">
                    <a:lumMod val="20000"/>
                    <a:lumOff val="80000"/>
                  </a:srgbClr>
                </a:solidFill>
              </a:rPr>
              <a:t> – to </a:t>
            </a:r>
            <a:r>
              <a:rPr lang="pl-PL" b="1" dirty="0" err="1">
                <a:solidFill>
                  <a:srgbClr val="C2AD8D">
                    <a:lumMod val="20000"/>
                    <a:lumOff val="80000"/>
                  </a:srgbClr>
                </a:solidFill>
              </a:rPr>
              <a:t>study</a:t>
            </a:r>
            <a:r>
              <a:rPr lang="pl-PL" b="1" dirty="0">
                <a:solidFill>
                  <a:srgbClr val="C2AD8D">
                    <a:lumMod val="20000"/>
                    <a:lumOff val="80000"/>
                  </a:srgbClr>
                </a:solidFill>
              </a:rPr>
              <a:t> the </a:t>
            </a:r>
            <a:r>
              <a:rPr lang="pl-PL" b="1" dirty="0" err="1">
                <a:solidFill>
                  <a:srgbClr val="C2AD8D">
                    <a:lumMod val="20000"/>
                    <a:lumOff val="80000"/>
                  </a:srgbClr>
                </a:solidFill>
              </a:rPr>
              <a:t>species</a:t>
            </a:r>
            <a:r>
              <a:rPr lang="pl-PL" b="1" dirty="0">
                <a:solidFill>
                  <a:srgbClr val="C2AD8D">
                    <a:lumMod val="20000"/>
                    <a:lumOff val="80000"/>
                  </a:srgbClr>
                </a:solidFill>
              </a:rPr>
              <a:t> for </a:t>
            </a:r>
            <a:r>
              <a:rPr lang="pl-PL" b="1" dirty="0" err="1">
                <a:solidFill>
                  <a:srgbClr val="C2AD8D">
                    <a:lumMod val="20000"/>
                    <a:lumOff val="80000"/>
                  </a:srgbClr>
                </a:solidFill>
              </a:rPr>
              <a:t>younger</a:t>
            </a:r>
            <a:r>
              <a:rPr lang="pl-PL" b="1" dirty="0">
                <a:solidFill>
                  <a:srgbClr val="C2AD8D">
                    <a:lumMod val="20000"/>
                    <a:lumOff val="80000"/>
                  </a:srgbClr>
                </a:solidFill>
              </a:rPr>
              <a:t> </a:t>
            </a:r>
            <a:r>
              <a:rPr lang="pl-PL" b="1" dirty="0" err="1">
                <a:solidFill>
                  <a:srgbClr val="C2AD8D">
                    <a:lumMod val="20000"/>
                    <a:lumOff val="80000"/>
                  </a:srgbClr>
                </a:solidFill>
              </a:rPr>
              <a:t>generations</a:t>
            </a:r>
            <a:endParaRPr lang="pl-PL" b="1" dirty="0">
              <a:solidFill>
                <a:srgbClr val="C2AD8D">
                  <a:lumMod val="20000"/>
                  <a:lumOff val="80000"/>
                </a:srgbClr>
              </a:solidFill>
            </a:endParaRPr>
          </a:p>
          <a:p>
            <a:pPr marL="285750" indent="-285750">
              <a:buFont typeface="Wingdings" panose="05000000000000000000" pitchFamily="2" charset="2"/>
              <a:buChar char="ü"/>
            </a:pPr>
            <a:r>
              <a:rPr lang="pl-PL" b="1" dirty="0" err="1">
                <a:solidFill>
                  <a:srgbClr val="C2AD8D">
                    <a:lumMod val="20000"/>
                    <a:lumOff val="80000"/>
                  </a:srgbClr>
                </a:solidFill>
              </a:rPr>
              <a:t>Social</a:t>
            </a:r>
            <a:r>
              <a:rPr lang="pl-PL" b="1" dirty="0">
                <a:solidFill>
                  <a:srgbClr val="C2AD8D">
                    <a:lumMod val="20000"/>
                    <a:lumOff val="80000"/>
                  </a:srgbClr>
                </a:solidFill>
              </a:rPr>
              <a:t> – to </a:t>
            </a:r>
            <a:r>
              <a:rPr lang="pl-PL" b="1" dirty="0" err="1">
                <a:solidFill>
                  <a:srgbClr val="C2AD8D">
                    <a:lumMod val="20000"/>
                    <a:lumOff val="80000"/>
                  </a:srgbClr>
                </a:solidFill>
              </a:rPr>
              <a:t>rest</a:t>
            </a:r>
            <a:endParaRPr lang="pl-PL" b="1" dirty="0">
              <a:solidFill>
                <a:srgbClr val="C2AD8D">
                  <a:lumMod val="20000"/>
                  <a:lumOff val="80000"/>
                </a:srgbClr>
              </a:solidFill>
            </a:endParaRPr>
          </a:p>
          <a:p>
            <a:pPr marL="285750" indent="-285750">
              <a:buFont typeface="Wingdings" panose="05000000000000000000" pitchFamily="2" charset="2"/>
              <a:buChar char="ü"/>
            </a:pPr>
            <a:endParaRPr lang="pl-PL" b="1" dirty="0">
              <a:solidFill>
                <a:srgbClr val="C2AD8D">
                  <a:lumMod val="20000"/>
                  <a:lumOff val="80000"/>
                </a:srgbClr>
              </a:solidFill>
            </a:endParaRPr>
          </a:p>
          <a:p>
            <a:r>
              <a:rPr lang="pl-PL" b="1" dirty="0" err="1">
                <a:solidFill>
                  <a:srgbClr val="C2AD8D">
                    <a:lumMod val="20000"/>
                    <a:lumOff val="80000"/>
                  </a:srgbClr>
                </a:solidFill>
              </a:rPr>
              <a:t>Purpose</a:t>
            </a:r>
            <a:r>
              <a:rPr lang="pl-PL" b="1" dirty="0">
                <a:solidFill>
                  <a:srgbClr val="C2AD8D">
                    <a:lumMod val="20000"/>
                    <a:lumOff val="80000"/>
                  </a:srgbClr>
                </a:solidFill>
              </a:rPr>
              <a:t> of </a:t>
            </a:r>
            <a:r>
              <a:rPr lang="pl-PL" b="1" dirty="0" err="1">
                <a:solidFill>
                  <a:srgbClr val="C2AD8D">
                    <a:lumMod val="20000"/>
                    <a:lumOff val="80000"/>
                  </a:srgbClr>
                </a:solidFill>
              </a:rPr>
              <a:t>nature</a:t>
            </a:r>
            <a:r>
              <a:rPr lang="pl-PL" b="1" dirty="0">
                <a:solidFill>
                  <a:srgbClr val="C2AD8D">
                    <a:lumMod val="20000"/>
                    <a:lumOff val="80000"/>
                  </a:srgbClr>
                </a:solidFill>
              </a:rPr>
              <a:t> </a:t>
            </a:r>
            <a:r>
              <a:rPr lang="pl-PL" b="1" dirty="0" err="1">
                <a:solidFill>
                  <a:srgbClr val="C2AD8D">
                    <a:lumMod val="20000"/>
                    <a:lumOff val="80000"/>
                  </a:srgbClr>
                </a:solidFill>
              </a:rPr>
              <a:t>protection</a:t>
            </a:r>
            <a:r>
              <a:rPr lang="pl-PL" b="1" dirty="0">
                <a:solidFill>
                  <a:srgbClr val="C2AD8D">
                    <a:lumMod val="20000"/>
                    <a:lumOff val="80000"/>
                  </a:srgbClr>
                </a:solidFill>
              </a:rPr>
              <a:t>:</a:t>
            </a:r>
          </a:p>
          <a:p>
            <a:pPr marL="285750" indent="-285750">
              <a:buFont typeface="Wingdings" panose="05000000000000000000" pitchFamily="2" charset="2"/>
              <a:buChar char="ü"/>
            </a:pPr>
            <a:r>
              <a:rPr lang="pl-PL" b="1" dirty="0" err="1">
                <a:solidFill>
                  <a:srgbClr val="C2AD8D">
                    <a:lumMod val="20000"/>
                    <a:lumOff val="80000"/>
                  </a:srgbClr>
                </a:solidFill>
              </a:rPr>
              <a:t>Maintaining</a:t>
            </a:r>
            <a:r>
              <a:rPr lang="pl-PL" b="1" dirty="0">
                <a:solidFill>
                  <a:srgbClr val="C2AD8D">
                    <a:lumMod val="20000"/>
                    <a:lumOff val="80000"/>
                  </a:srgbClr>
                </a:solidFill>
              </a:rPr>
              <a:t>  the </a:t>
            </a:r>
            <a:r>
              <a:rPr lang="pl-PL" b="1" dirty="0" err="1">
                <a:solidFill>
                  <a:srgbClr val="C2AD8D">
                    <a:lumMod val="20000"/>
                    <a:lumOff val="80000"/>
                  </a:srgbClr>
                </a:solidFill>
              </a:rPr>
              <a:t>stability</a:t>
            </a:r>
            <a:r>
              <a:rPr lang="pl-PL" b="1" dirty="0">
                <a:solidFill>
                  <a:srgbClr val="C2AD8D">
                    <a:lumMod val="20000"/>
                    <a:lumOff val="80000"/>
                  </a:srgbClr>
                </a:solidFill>
              </a:rPr>
              <a:t> of </a:t>
            </a:r>
            <a:r>
              <a:rPr lang="pl-PL" b="1" dirty="0" err="1">
                <a:solidFill>
                  <a:srgbClr val="C2AD8D">
                    <a:lumMod val="20000"/>
                    <a:lumOff val="80000"/>
                  </a:srgbClr>
                </a:solidFill>
              </a:rPr>
              <a:t>ecosystems</a:t>
            </a:r>
            <a:r>
              <a:rPr lang="pl-PL" b="1" dirty="0">
                <a:solidFill>
                  <a:srgbClr val="C2AD8D">
                    <a:lumMod val="20000"/>
                    <a:lumOff val="80000"/>
                  </a:srgbClr>
                </a:solidFill>
              </a:rPr>
              <a:t> and the </a:t>
            </a:r>
            <a:r>
              <a:rPr lang="pl-PL" b="1" dirty="0" err="1">
                <a:solidFill>
                  <a:srgbClr val="C2AD8D">
                    <a:lumMod val="20000"/>
                    <a:lumOff val="80000"/>
                  </a:srgbClr>
                </a:solidFill>
              </a:rPr>
              <a:t>sustainability</a:t>
            </a:r>
            <a:r>
              <a:rPr lang="pl-PL" b="1" dirty="0">
                <a:solidFill>
                  <a:srgbClr val="C2AD8D">
                    <a:lumMod val="20000"/>
                    <a:lumOff val="80000"/>
                  </a:srgbClr>
                </a:solidFill>
              </a:rPr>
              <a:t> of </a:t>
            </a:r>
            <a:r>
              <a:rPr lang="pl-PL" b="1" dirty="0" err="1">
                <a:solidFill>
                  <a:srgbClr val="C2AD8D">
                    <a:lumMod val="20000"/>
                    <a:lumOff val="80000"/>
                  </a:srgbClr>
                </a:solidFill>
              </a:rPr>
              <a:t>ecological</a:t>
            </a:r>
            <a:r>
              <a:rPr lang="pl-PL" b="1" dirty="0">
                <a:solidFill>
                  <a:srgbClr val="C2AD8D">
                    <a:lumMod val="20000"/>
                    <a:lumOff val="80000"/>
                  </a:srgbClr>
                </a:solidFill>
              </a:rPr>
              <a:t> </a:t>
            </a:r>
            <a:r>
              <a:rPr lang="pl-PL" b="1" dirty="0" err="1">
                <a:solidFill>
                  <a:srgbClr val="C2AD8D">
                    <a:lumMod val="20000"/>
                    <a:lumOff val="80000"/>
                  </a:srgbClr>
                </a:solidFill>
              </a:rPr>
              <a:t>processes</a:t>
            </a:r>
            <a:endParaRPr lang="pl-PL" b="1" dirty="0">
              <a:solidFill>
                <a:srgbClr val="C2AD8D">
                  <a:lumMod val="20000"/>
                  <a:lumOff val="80000"/>
                </a:srgbClr>
              </a:solidFill>
            </a:endParaRPr>
          </a:p>
          <a:p>
            <a:pPr marL="285750" indent="-285750">
              <a:buFont typeface="Wingdings" panose="05000000000000000000" pitchFamily="2" charset="2"/>
              <a:buChar char="ü"/>
            </a:pPr>
            <a:r>
              <a:rPr lang="pl-PL" b="1" dirty="0" err="1">
                <a:solidFill>
                  <a:srgbClr val="C2AD8D">
                    <a:lumMod val="20000"/>
                    <a:lumOff val="80000"/>
                  </a:srgbClr>
                </a:solidFill>
              </a:rPr>
              <a:t>Changing</a:t>
            </a:r>
            <a:r>
              <a:rPr lang="pl-PL" b="1" dirty="0">
                <a:solidFill>
                  <a:srgbClr val="C2AD8D">
                    <a:lumMod val="20000"/>
                    <a:lumOff val="80000"/>
                  </a:srgbClr>
                </a:solidFill>
              </a:rPr>
              <a:t> </a:t>
            </a:r>
            <a:r>
              <a:rPr lang="pl-PL" b="1" dirty="0" err="1">
                <a:solidFill>
                  <a:srgbClr val="C2AD8D">
                    <a:lumMod val="20000"/>
                    <a:lumOff val="80000"/>
                  </a:srgbClr>
                </a:solidFill>
              </a:rPr>
              <a:t>attitudes</a:t>
            </a:r>
            <a:r>
              <a:rPr lang="pl-PL" b="1" dirty="0">
                <a:solidFill>
                  <a:srgbClr val="C2AD8D">
                    <a:lumMod val="20000"/>
                    <a:lumOff val="80000"/>
                  </a:srgbClr>
                </a:solidFill>
              </a:rPr>
              <a:t> of </a:t>
            </a:r>
            <a:r>
              <a:rPr lang="pl-PL" b="1" dirty="0" err="1">
                <a:solidFill>
                  <a:srgbClr val="C2AD8D">
                    <a:lumMod val="20000"/>
                    <a:lumOff val="80000"/>
                  </a:srgbClr>
                </a:solidFill>
              </a:rPr>
              <a:t>human</a:t>
            </a:r>
            <a:r>
              <a:rPr lang="pl-PL" b="1" dirty="0">
                <a:solidFill>
                  <a:srgbClr val="C2AD8D">
                    <a:lumMod val="20000"/>
                    <a:lumOff val="80000"/>
                  </a:srgbClr>
                </a:solidFill>
              </a:rPr>
              <a:t> </a:t>
            </a:r>
            <a:r>
              <a:rPr lang="pl-PL" b="1" dirty="0" err="1">
                <a:solidFill>
                  <a:srgbClr val="C2AD8D">
                    <a:lumMod val="20000"/>
                    <a:lumOff val="80000"/>
                  </a:srgbClr>
                </a:solidFill>
              </a:rPr>
              <a:t>about</a:t>
            </a:r>
            <a:r>
              <a:rPr lang="pl-PL" b="1" dirty="0">
                <a:solidFill>
                  <a:srgbClr val="C2AD8D">
                    <a:lumMod val="20000"/>
                    <a:lumOff val="80000"/>
                  </a:srgbClr>
                </a:solidFill>
              </a:rPr>
              <a:t> </a:t>
            </a:r>
            <a:r>
              <a:rPr lang="pl-PL" b="1" dirty="0" err="1">
                <a:solidFill>
                  <a:srgbClr val="C2AD8D">
                    <a:lumMod val="20000"/>
                    <a:lumOff val="80000"/>
                  </a:srgbClr>
                </a:solidFill>
              </a:rPr>
              <a:t>nature</a:t>
            </a:r>
            <a:r>
              <a:rPr lang="pl-PL" b="1" dirty="0">
                <a:solidFill>
                  <a:srgbClr val="C2AD8D">
                    <a:lumMod val="20000"/>
                    <a:lumOff val="80000"/>
                  </a:srgbClr>
                </a:solidFill>
              </a:rPr>
              <a:t> </a:t>
            </a:r>
            <a:r>
              <a:rPr lang="pl-PL" b="1" dirty="0" err="1">
                <a:solidFill>
                  <a:srgbClr val="C2AD8D">
                    <a:lumMod val="20000"/>
                    <a:lumOff val="80000"/>
                  </a:srgbClr>
                </a:solidFill>
              </a:rPr>
              <a:t>through</a:t>
            </a:r>
            <a:r>
              <a:rPr lang="pl-PL" b="1" dirty="0">
                <a:solidFill>
                  <a:srgbClr val="C2AD8D">
                    <a:lumMod val="20000"/>
                    <a:lumOff val="80000"/>
                  </a:srgbClr>
                </a:solidFill>
              </a:rPr>
              <a:t> </a:t>
            </a:r>
            <a:r>
              <a:rPr lang="pl-PL" b="1" dirty="0" err="1">
                <a:solidFill>
                  <a:srgbClr val="C2AD8D">
                    <a:lumMod val="20000"/>
                    <a:lumOff val="80000"/>
                  </a:srgbClr>
                </a:solidFill>
              </a:rPr>
              <a:t>educational</a:t>
            </a:r>
            <a:r>
              <a:rPr lang="pl-PL" b="1" dirty="0">
                <a:solidFill>
                  <a:srgbClr val="C2AD8D">
                    <a:lumMod val="20000"/>
                    <a:lumOff val="80000"/>
                  </a:srgbClr>
                </a:solidFill>
              </a:rPr>
              <a:t> </a:t>
            </a:r>
            <a:r>
              <a:rPr lang="pl-PL" b="1" dirty="0" err="1">
                <a:solidFill>
                  <a:srgbClr val="C2AD8D">
                    <a:lumMod val="20000"/>
                    <a:lumOff val="80000"/>
                  </a:srgbClr>
                </a:solidFill>
              </a:rPr>
              <a:t>activities</a:t>
            </a:r>
            <a:r>
              <a:rPr lang="pl-PL" b="1" dirty="0">
                <a:solidFill>
                  <a:srgbClr val="C2AD8D">
                    <a:lumMod val="20000"/>
                    <a:lumOff val="80000"/>
                  </a:srgbClr>
                </a:solidFill>
              </a:rPr>
              <a:t>, </a:t>
            </a:r>
            <a:r>
              <a:rPr lang="pl-PL" b="1" dirty="0" err="1">
                <a:solidFill>
                  <a:srgbClr val="C2AD8D">
                    <a:lumMod val="20000"/>
                    <a:lumOff val="80000"/>
                  </a:srgbClr>
                </a:solidFill>
              </a:rPr>
              <a:t>information</a:t>
            </a:r>
            <a:r>
              <a:rPr lang="pl-PL" b="1" dirty="0">
                <a:solidFill>
                  <a:srgbClr val="C2AD8D">
                    <a:lumMod val="20000"/>
                    <a:lumOff val="80000"/>
                  </a:srgbClr>
                </a:solidFill>
              </a:rPr>
              <a:t> and </a:t>
            </a:r>
            <a:r>
              <a:rPr lang="pl-PL" b="1" dirty="0" err="1">
                <a:solidFill>
                  <a:srgbClr val="C2AD8D">
                    <a:lumMod val="20000"/>
                    <a:lumOff val="80000"/>
                  </a:srgbClr>
                </a:solidFill>
              </a:rPr>
              <a:t>promotion</a:t>
            </a:r>
            <a:endParaRPr lang="pl-PL" b="1" dirty="0">
              <a:solidFill>
                <a:srgbClr val="C2AD8D">
                  <a:lumMod val="20000"/>
                  <a:lumOff val="80000"/>
                </a:srgbClr>
              </a:solidFill>
            </a:endParaRPr>
          </a:p>
          <a:p>
            <a:pPr marL="285750" indent="-285750">
              <a:buFont typeface="Wingdings" panose="05000000000000000000" pitchFamily="2" charset="2"/>
              <a:buChar char="ü"/>
            </a:pPr>
            <a:r>
              <a:rPr lang="pl-PL" b="1" dirty="0" err="1">
                <a:solidFill>
                  <a:srgbClr val="C2AD8D">
                    <a:lumMod val="20000"/>
                    <a:lumOff val="80000"/>
                  </a:srgbClr>
                </a:solidFill>
              </a:rPr>
              <a:t>Popularizing</a:t>
            </a:r>
            <a:r>
              <a:rPr lang="pl-PL" b="1" dirty="0">
                <a:solidFill>
                  <a:srgbClr val="C2AD8D">
                    <a:lumMod val="20000"/>
                    <a:lumOff val="80000"/>
                  </a:srgbClr>
                </a:solidFill>
              </a:rPr>
              <a:t> </a:t>
            </a:r>
            <a:r>
              <a:rPr lang="pl-PL" b="1" dirty="0" err="1">
                <a:solidFill>
                  <a:srgbClr val="C2AD8D">
                    <a:lumMod val="20000"/>
                    <a:lumOff val="80000"/>
                  </a:srgbClr>
                </a:solidFill>
              </a:rPr>
              <a:t>knowledge</a:t>
            </a:r>
            <a:r>
              <a:rPr lang="pl-PL" b="1" dirty="0">
                <a:solidFill>
                  <a:srgbClr val="C2AD8D">
                    <a:lumMod val="20000"/>
                    <a:lumOff val="80000"/>
                  </a:srgbClr>
                </a:solidFill>
              </a:rPr>
              <a:t> </a:t>
            </a:r>
            <a:r>
              <a:rPr lang="pl-PL" b="1" dirty="0" err="1">
                <a:solidFill>
                  <a:srgbClr val="C2AD8D">
                    <a:lumMod val="20000"/>
                    <a:lumOff val="80000"/>
                  </a:srgbClr>
                </a:solidFill>
              </a:rPr>
              <a:t>about</a:t>
            </a:r>
            <a:r>
              <a:rPr lang="pl-PL" b="1" dirty="0">
                <a:solidFill>
                  <a:srgbClr val="C2AD8D">
                    <a:lumMod val="20000"/>
                    <a:lumOff val="80000"/>
                  </a:srgbClr>
                </a:solidFill>
              </a:rPr>
              <a:t> </a:t>
            </a:r>
            <a:r>
              <a:rPr lang="pl-PL" b="1" dirty="0" err="1">
                <a:solidFill>
                  <a:srgbClr val="C2AD8D">
                    <a:lumMod val="20000"/>
                    <a:lumOff val="80000"/>
                  </a:srgbClr>
                </a:solidFill>
              </a:rPr>
              <a:t>nature</a:t>
            </a:r>
            <a:endParaRPr lang="pl-PL" b="1" dirty="0">
              <a:solidFill>
                <a:srgbClr val="C2AD8D">
                  <a:lumMod val="20000"/>
                  <a:lumOff val="80000"/>
                </a:srgbClr>
              </a:solidFill>
            </a:endParaRPr>
          </a:p>
          <a:p>
            <a:pPr marL="285750" indent="-285750">
              <a:buFont typeface="Wingdings" panose="05000000000000000000" pitchFamily="2" charset="2"/>
              <a:buChar char="ü"/>
            </a:pPr>
            <a:endParaRPr lang="pl-PL" sz="2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1026" name="Picture 2" descr="http://img.webme.com/pic/l/lopkatowice/lop_logo.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21392928">
            <a:off x="539552" y="5148231"/>
            <a:ext cx="1786918" cy="1488177"/>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12" name="pole tekstowe 11"/>
          <p:cNvSpPr txBox="1"/>
          <p:nvPr/>
        </p:nvSpPr>
        <p:spPr>
          <a:xfrm>
            <a:off x="2123728" y="5798418"/>
            <a:ext cx="1548172" cy="830997"/>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ctr"/>
            <a:r>
              <a:rPr lang="pl-PL" sz="1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Logo of Liga Ochrony Przyrody</a:t>
            </a:r>
            <a:endParaRPr lang="pl-PL" sz="16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3" name="Picture 2" descr="http://gubrynowicz.pl/wp-content/uploads/2015/06/01-625x350.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868144" y="5179383"/>
            <a:ext cx="2758498" cy="1544759"/>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13" name="Tytuł 1"/>
          <p:cNvSpPr txBox="1">
            <a:spLocks/>
          </p:cNvSpPr>
          <p:nvPr/>
        </p:nvSpPr>
        <p:spPr>
          <a:xfrm>
            <a:off x="4812" y="19699"/>
            <a:ext cx="9139188" cy="737280"/>
          </a:xfrm>
          <a:prstGeom prst="rect">
            <a:avLst/>
          </a:prstGeom>
        </p:spPr>
        <p:txBody>
          <a:bodyPr/>
          <a:lstStyle>
            <a:lvl1pPr algn="l" defTabSz="914400" rtl="0" eaLnBrk="1" latinLnBrk="0" hangingPunct="1">
              <a:spcBef>
                <a:spcPct val="0"/>
              </a:spcBef>
              <a:buNone/>
              <a:defRPr sz="2800" kern="1200" cap="all" baseline="0">
                <a:solidFill>
                  <a:schemeClr val="tx1"/>
                </a:solidFill>
                <a:latin typeface="+mj-lt"/>
                <a:ea typeface="+mj-ea"/>
                <a:cs typeface="+mj-cs"/>
              </a:defRPr>
            </a:lvl1pPr>
          </a:lstStyle>
          <a:p>
            <a:pPr algn="ctr"/>
            <a:r>
              <a:rPr lang="pl-PL" dirty="0"/>
              <a:t>PROTECTION OF NATURE IN POLAND</a:t>
            </a:r>
          </a:p>
        </p:txBody>
      </p:sp>
      <p:sp>
        <p:nvSpPr>
          <p:cNvPr id="7" name="pole tekstowe 6"/>
          <p:cNvSpPr txBox="1"/>
          <p:nvPr/>
        </p:nvSpPr>
        <p:spPr>
          <a:xfrm>
            <a:off x="3983484" y="6265836"/>
            <a:ext cx="2520280" cy="36933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pl-PL"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 </a:t>
            </a:r>
            <a:r>
              <a:rPr lang="pl-PL"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bison</a:t>
            </a:r>
            <a:r>
              <a:rPr lang="pl-PL"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in </a:t>
            </a:r>
            <a:r>
              <a:rPr lang="pl-PL"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Polish</a:t>
            </a:r>
            <a:r>
              <a:rPr lang="pl-PL"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pl-PL"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forest</a:t>
            </a: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4" name="Prostokąt 23"/>
          <p:cNvSpPr/>
          <p:nvPr/>
        </p:nvSpPr>
        <p:spPr>
          <a:xfrm>
            <a:off x="107504" y="2348880"/>
            <a:ext cx="3564396" cy="1877437"/>
          </a:xfrm>
          <a:prstGeom prst="rect">
            <a:avLst/>
          </a:prstGeom>
        </p:spPr>
        <p:txBody>
          <a:bodyPr wrap="square">
            <a:spAutoFit/>
          </a:bodyPr>
          <a:lstStyle/>
          <a:p>
            <a:r>
              <a:rPr lang="en-US" sz="3600" b="1" dirty="0">
                <a:solidFill>
                  <a:srgbClr val="C00000"/>
                </a:solidFill>
                <a:latin typeface="Brush Script MT" panose="03060802040406070304" pitchFamily="66" charset="0"/>
              </a:rPr>
              <a:t>Did you know…?</a:t>
            </a:r>
            <a:endParaRPr lang="pl-PL" sz="3600" b="1" dirty="0">
              <a:solidFill>
                <a:srgbClr val="C00000"/>
              </a:solidFill>
              <a:latin typeface="Brush Script MT" panose="03060802040406070304" pitchFamily="66" charset="0"/>
            </a:endParaRPr>
          </a:p>
          <a:p>
            <a:r>
              <a:rPr lang="pl-PL" sz="1600" b="1" dirty="0">
                <a:solidFill>
                  <a:srgbClr val="C2AD8D">
                    <a:lumMod val="20000"/>
                    <a:lumOff val="80000"/>
                  </a:srgbClr>
                </a:solidFill>
              </a:rPr>
              <a:t>Liga </a:t>
            </a:r>
            <a:r>
              <a:rPr lang="pl-PL" sz="1600" b="1" dirty="0">
                <a:solidFill>
                  <a:srgbClr val="C2AD8D">
                    <a:lumMod val="20000"/>
                    <a:lumOff val="80000"/>
                  </a:srgbClr>
                </a:solidFill>
              </a:rPr>
              <a:t>Ochrony Przyrody – the </a:t>
            </a:r>
            <a:r>
              <a:rPr lang="pl-PL" sz="1600" b="1" dirty="0" err="1">
                <a:solidFill>
                  <a:srgbClr val="C2AD8D">
                    <a:lumMod val="20000"/>
                    <a:lumOff val="80000"/>
                  </a:srgbClr>
                </a:solidFill>
              </a:rPr>
              <a:t>oldest</a:t>
            </a:r>
            <a:r>
              <a:rPr lang="pl-PL" sz="1600" b="1" dirty="0">
                <a:solidFill>
                  <a:srgbClr val="C2AD8D">
                    <a:lumMod val="20000"/>
                    <a:lumOff val="80000"/>
                  </a:srgbClr>
                </a:solidFill>
              </a:rPr>
              <a:t> </a:t>
            </a:r>
            <a:r>
              <a:rPr lang="pl-PL" sz="1600" b="1" dirty="0" err="1">
                <a:solidFill>
                  <a:srgbClr val="C2AD8D">
                    <a:lumMod val="20000"/>
                    <a:lumOff val="80000"/>
                  </a:srgbClr>
                </a:solidFill>
              </a:rPr>
              <a:t>environmental</a:t>
            </a:r>
            <a:r>
              <a:rPr lang="pl-PL" sz="1600" b="1" dirty="0">
                <a:solidFill>
                  <a:srgbClr val="C2AD8D">
                    <a:lumMod val="20000"/>
                    <a:lumOff val="80000"/>
                  </a:srgbClr>
                </a:solidFill>
              </a:rPr>
              <a:t> </a:t>
            </a:r>
            <a:r>
              <a:rPr lang="pl-PL" sz="1600" b="1" dirty="0" err="1">
                <a:solidFill>
                  <a:srgbClr val="C2AD8D">
                    <a:lumMod val="20000"/>
                    <a:lumOff val="80000"/>
                  </a:srgbClr>
                </a:solidFill>
              </a:rPr>
              <a:t>organization</a:t>
            </a:r>
            <a:r>
              <a:rPr lang="pl-PL" sz="1600" b="1" dirty="0">
                <a:solidFill>
                  <a:srgbClr val="C2AD8D">
                    <a:lumMod val="20000"/>
                    <a:lumOff val="80000"/>
                  </a:srgbClr>
                </a:solidFill>
              </a:rPr>
              <a:t> in Poland, was </a:t>
            </a:r>
            <a:r>
              <a:rPr lang="pl-PL" sz="1600" b="1" dirty="0" err="1">
                <a:solidFill>
                  <a:srgbClr val="C2AD8D">
                    <a:lumMod val="20000"/>
                    <a:lumOff val="80000"/>
                  </a:srgbClr>
                </a:solidFill>
              </a:rPr>
              <a:t>founded</a:t>
            </a:r>
            <a:r>
              <a:rPr lang="pl-PL" sz="1600" b="1" dirty="0">
                <a:solidFill>
                  <a:srgbClr val="C2AD8D">
                    <a:lumMod val="20000"/>
                    <a:lumOff val="80000"/>
                  </a:srgbClr>
                </a:solidFill>
              </a:rPr>
              <a:t> 9 </a:t>
            </a:r>
            <a:r>
              <a:rPr lang="pl-PL" sz="1600" b="1" dirty="0" err="1">
                <a:solidFill>
                  <a:srgbClr val="C2AD8D">
                    <a:lumMod val="20000"/>
                    <a:lumOff val="80000"/>
                  </a:srgbClr>
                </a:solidFill>
              </a:rPr>
              <a:t>Januar</a:t>
            </a:r>
            <a:r>
              <a:rPr lang="pl-PL" sz="1600" b="1" dirty="0">
                <a:solidFill>
                  <a:srgbClr val="C2AD8D">
                    <a:lumMod val="20000"/>
                    <a:lumOff val="80000"/>
                  </a:srgbClr>
                </a:solidFill>
              </a:rPr>
              <a:t> 1928. </a:t>
            </a:r>
            <a:r>
              <a:rPr lang="pl-PL" sz="1600" b="1" dirty="0" err="1">
                <a:solidFill>
                  <a:srgbClr val="C2AD8D">
                    <a:lumMod val="20000"/>
                    <a:lumOff val="80000"/>
                  </a:srgbClr>
                </a:solidFill>
              </a:rPr>
              <a:t>President</a:t>
            </a:r>
            <a:r>
              <a:rPr lang="pl-PL" sz="1600" b="1" dirty="0">
                <a:solidFill>
                  <a:srgbClr val="C2AD8D">
                    <a:lumMod val="20000"/>
                    <a:lumOff val="80000"/>
                  </a:srgbClr>
                </a:solidFill>
              </a:rPr>
              <a:t> of the Board of the LOP </a:t>
            </a:r>
            <a:r>
              <a:rPr lang="pl-PL" sz="1600" b="1" dirty="0" err="1">
                <a:solidFill>
                  <a:srgbClr val="C2AD8D">
                    <a:lumMod val="20000"/>
                    <a:lumOff val="80000"/>
                  </a:srgbClr>
                </a:solidFill>
              </a:rPr>
              <a:t>is</a:t>
            </a:r>
            <a:r>
              <a:rPr lang="pl-PL" sz="1600" b="1" dirty="0">
                <a:solidFill>
                  <a:srgbClr val="C2AD8D">
                    <a:lumMod val="20000"/>
                    <a:lumOff val="80000"/>
                  </a:srgbClr>
                </a:solidFill>
              </a:rPr>
              <a:t> </a:t>
            </a:r>
            <a:r>
              <a:rPr lang="pl-PL" sz="1600" b="1" dirty="0" err="1">
                <a:solidFill>
                  <a:srgbClr val="C2AD8D">
                    <a:lumMod val="20000"/>
                    <a:lumOff val="80000"/>
                  </a:srgbClr>
                </a:solidFill>
              </a:rPr>
              <a:t>PhD</a:t>
            </a:r>
            <a:r>
              <a:rPr lang="pl-PL" sz="1600" b="1" dirty="0">
                <a:solidFill>
                  <a:srgbClr val="C2AD8D">
                    <a:lumMod val="20000"/>
                    <a:lumOff val="80000"/>
                  </a:srgbClr>
                </a:solidFill>
              </a:rPr>
              <a:t> Ryszard Kapuściński. </a:t>
            </a:r>
          </a:p>
        </p:txBody>
      </p:sp>
    </p:spTree>
    <p:extLst>
      <p:ext uri="{BB962C8B-B14F-4D97-AF65-F5344CB8AC3E}">
        <p14:creationId xmlns:p14="http://schemas.microsoft.com/office/powerpoint/2010/main" val="2371794884"/>
      </p:ext>
    </p:extLst>
  </p:cSld>
  <p:clrMapOvr>
    <a:overrideClrMapping bg1="lt1" tx1="dk1" bg2="lt2" tx2="dk2" accent1="accent1" accent2="accent2" accent3="accent3" accent4="accent4" accent5="accent5" accent6="accent6" hlink="hlink" folHlink="folHlink"/>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randombar(horizontal)">
                                      <p:cBhvr>
                                        <p:cTn id="7" dur="500"/>
                                        <p:tgtEl>
                                          <p:spTgt spid="13"/>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31" presetClass="entr" presetSubtype="0" fill="hold" grpId="0" nodeType="click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1000" fill="hold"/>
                                        <p:tgtEl>
                                          <p:spTgt spid="24"/>
                                        </p:tgtEl>
                                        <p:attrNameLst>
                                          <p:attrName>ppt_w</p:attrName>
                                        </p:attrNameLst>
                                      </p:cBhvr>
                                      <p:tavLst>
                                        <p:tav tm="0">
                                          <p:val>
                                            <p:fltVal val="0"/>
                                          </p:val>
                                        </p:tav>
                                        <p:tav tm="100000">
                                          <p:val>
                                            <p:strVal val="#ppt_w"/>
                                          </p:val>
                                        </p:tav>
                                      </p:tavLst>
                                    </p:anim>
                                    <p:anim calcmode="lin" valueType="num">
                                      <p:cBhvr>
                                        <p:cTn id="17" dur="1000" fill="hold"/>
                                        <p:tgtEl>
                                          <p:spTgt spid="24"/>
                                        </p:tgtEl>
                                        <p:attrNameLst>
                                          <p:attrName>ppt_h</p:attrName>
                                        </p:attrNameLst>
                                      </p:cBhvr>
                                      <p:tavLst>
                                        <p:tav tm="0">
                                          <p:val>
                                            <p:fltVal val="0"/>
                                          </p:val>
                                        </p:tav>
                                        <p:tav tm="100000">
                                          <p:val>
                                            <p:strVal val="#ppt_h"/>
                                          </p:val>
                                        </p:tav>
                                      </p:tavLst>
                                    </p:anim>
                                    <p:anim calcmode="lin" valueType="num">
                                      <p:cBhvr>
                                        <p:cTn id="18" dur="1000" fill="hold"/>
                                        <p:tgtEl>
                                          <p:spTgt spid="24"/>
                                        </p:tgtEl>
                                        <p:attrNameLst>
                                          <p:attrName>style.rotation</p:attrName>
                                        </p:attrNameLst>
                                      </p:cBhvr>
                                      <p:tavLst>
                                        <p:tav tm="0">
                                          <p:val>
                                            <p:fltVal val="90"/>
                                          </p:val>
                                        </p:tav>
                                        <p:tav tm="100000">
                                          <p:val>
                                            <p:fltVal val="0"/>
                                          </p:val>
                                        </p:tav>
                                      </p:tavLst>
                                    </p:anim>
                                    <p:animEffect transition="in" filter="fade">
                                      <p:cBhvr>
                                        <p:cTn id="19" dur="1000"/>
                                        <p:tgtEl>
                                          <p:spTgt spid="24"/>
                                        </p:tgtEl>
                                      </p:cBhvr>
                                    </p:animEffect>
                                  </p:childTnLst>
                                </p:cTn>
                              </p:par>
                            </p:childTnLst>
                          </p:cTn>
                        </p:par>
                        <p:par>
                          <p:cTn id="20" fill="hold">
                            <p:stCondLst>
                              <p:cond delay="1000"/>
                            </p:stCondLst>
                            <p:childTnLst>
                              <p:par>
                                <p:cTn id="21" presetID="16" presetClass="entr" presetSubtype="21" fill="hold" nodeType="afterEffect">
                                  <p:stCondLst>
                                    <p:cond delay="0"/>
                                  </p:stCondLst>
                                  <p:childTnLst>
                                    <p:set>
                                      <p:cBhvr>
                                        <p:cTn id="22" dur="1" fill="hold">
                                          <p:stCondLst>
                                            <p:cond delay="0"/>
                                          </p:stCondLst>
                                        </p:cTn>
                                        <p:tgtEl>
                                          <p:spTgt spid="1026"/>
                                        </p:tgtEl>
                                        <p:attrNameLst>
                                          <p:attrName>style.visibility</p:attrName>
                                        </p:attrNameLst>
                                      </p:cBhvr>
                                      <p:to>
                                        <p:strVal val="visible"/>
                                      </p:to>
                                    </p:set>
                                    <p:animEffect transition="in" filter="barn(inVertical)">
                                      <p:cBhvr>
                                        <p:cTn id="23" dur="500"/>
                                        <p:tgtEl>
                                          <p:spTgt spid="1026"/>
                                        </p:tgtEl>
                                      </p:cBhvr>
                                    </p:animEffect>
                                  </p:childTnLst>
                                </p:cTn>
                              </p:par>
                            </p:childTnLst>
                          </p:cTn>
                        </p:par>
                        <p:par>
                          <p:cTn id="24" fill="hold">
                            <p:stCondLst>
                              <p:cond delay="1500"/>
                            </p:stCondLst>
                            <p:childTnLst>
                              <p:par>
                                <p:cTn id="25" presetID="31"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p:cTn id="27" dur="1000" fill="hold"/>
                                        <p:tgtEl>
                                          <p:spTgt spid="12"/>
                                        </p:tgtEl>
                                        <p:attrNameLst>
                                          <p:attrName>ppt_w</p:attrName>
                                        </p:attrNameLst>
                                      </p:cBhvr>
                                      <p:tavLst>
                                        <p:tav tm="0">
                                          <p:val>
                                            <p:fltVal val="0"/>
                                          </p:val>
                                        </p:tav>
                                        <p:tav tm="100000">
                                          <p:val>
                                            <p:strVal val="#ppt_w"/>
                                          </p:val>
                                        </p:tav>
                                      </p:tavLst>
                                    </p:anim>
                                    <p:anim calcmode="lin" valueType="num">
                                      <p:cBhvr>
                                        <p:cTn id="28" dur="1000" fill="hold"/>
                                        <p:tgtEl>
                                          <p:spTgt spid="12"/>
                                        </p:tgtEl>
                                        <p:attrNameLst>
                                          <p:attrName>ppt_h</p:attrName>
                                        </p:attrNameLst>
                                      </p:cBhvr>
                                      <p:tavLst>
                                        <p:tav tm="0">
                                          <p:val>
                                            <p:fltVal val="0"/>
                                          </p:val>
                                        </p:tav>
                                        <p:tav tm="100000">
                                          <p:val>
                                            <p:strVal val="#ppt_h"/>
                                          </p:val>
                                        </p:tav>
                                      </p:tavLst>
                                    </p:anim>
                                    <p:anim calcmode="lin" valueType="num">
                                      <p:cBhvr>
                                        <p:cTn id="29" dur="1000" fill="hold"/>
                                        <p:tgtEl>
                                          <p:spTgt spid="12"/>
                                        </p:tgtEl>
                                        <p:attrNameLst>
                                          <p:attrName>style.rotation</p:attrName>
                                        </p:attrNameLst>
                                      </p:cBhvr>
                                      <p:tavLst>
                                        <p:tav tm="0">
                                          <p:val>
                                            <p:fltVal val="90"/>
                                          </p:val>
                                        </p:tav>
                                        <p:tav tm="100000">
                                          <p:val>
                                            <p:fltVal val="0"/>
                                          </p:val>
                                        </p:tav>
                                      </p:tavLst>
                                    </p:anim>
                                    <p:animEffect transition="in" filter="fade">
                                      <p:cBhvr>
                                        <p:cTn id="30" dur="1000"/>
                                        <p:tgtEl>
                                          <p:spTgt spid="12"/>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wipe(down)">
                                      <p:cBhvr>
                                        <p:cTn id="35" dur="500"/>
                                        <p:tgtEl>
                                          <p:spTgt spid="6"/>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wipe(down)">
                                      <p:cBhvr>
                                        <p:cTn id="40" dur="500"/>
                                        <p:tgtEl>
                                          <p:spTgt spid="8"/>
                                        </p:tgtEl>
                                      </p:cBhvr>
                                    </p:animEffect>
                                  </p:childTnLst>
                                </p:cTn>
                              </p:par>
                            </p:childTnLst>
                          </p:cTn>
                        </p:par>
                        <p:par>
                          <p:cTn id="41" fill="hold">
                            <p:stCondLst>
                              <p:cond delay="500"/>
                            </p:stCondLst>
                            <p:childTnLst>
                              <p:par>
                                <p:cTn id="42" presetID="16" presetClass="entr" presetSubtype="21" fill="hold" nodeType="afterEffect">
                                  <p:stCondLst>
                                    <p:cond delay="0"/>
                                  </p:stCondLst>
                                  <p:childTnLst>
                                    <p:set>
                                      <p:cBhvr>
                                        <p:cTn id="43" dur="1" fill="hold">
                                          <p:stCondLst>
                                            <p:cond delay="0"/>
                                          </p:stCondLst>
                                        </p:cTn>
                                        <p:tgtEl>
                                          <p:spTgt spid="3"/>
                                        </p:tgtEl>
                                        <p:attrNameLst>
                                          <p:attrName>style.visibility</p:attrName>
                                        </p:attrNameLst>
                                      </p:cBhvr>
                                      <p:to>
                                        <p:strVal val="visible"/>
                                      </p:to>
                                    </p:set>
                                    <p:animEffect transition="in" filter="barn(inVertical)">
                                      <p:cBhvr>
                                        <p:cTn id="44" dur="500"/>
                                        <p:tgtEl>
                                          <p:spTgt spid="3"/>
                                        </p:tgtEl>
                                      </p:cBhvr>
                                    </p:animEffect>
                                  </p:childTnLst>
                                </p:cTn>
                              </p:par>
                            </p:childTnLst>
                          </p:cTn>
                        </p:par>
                        <p:par>
                          <p:cTn id="45" fill="hold">
                            <p:stCondLst>
                              <p:cond delay="1000"/>
                            </p:stCondLst>
                            <p:childTnLst>
                              <p:par>
                                <p:cTn id="46" presetID="31" presetClass="entr" presetSubtype="0" fill="hold" grpId="0" nodeType="afterEffect">
                                  <p:stCondLst>
                                    <p:cond delay="0"/>
                                  </p:stCondLst>
                                  <p:childTnLst>
                                    <p:set>
                                      <p:cBhvr>
                                        <p:cTn id="47" dur="1" fill="hold">
                                          <p:stCondLst>
                                            <p:cond delay="0"/>
                                          </p:stCondLst>
                                        </p:cTn>
                                        <p:tgtEl>
                                          <p:spTgt spid="7"/>
                                        </p:tgtEl>
                                        <p:attrNameLst>
                                          <p:attrName>style.visibility</p:attrName>
                                        </p:attrNameLst>
                                      </p:cBhvr>
                                      <p:to>
                                        <p:strVal val="visible"/>
                                      </p:to>
                                    </p:set>
                                    <p:anim calcmode="lin" valueType="num">
                                      <p:cBhvr>
                                        <p:cTn id="48" dur="1000" fill="hold"/>
                                        <p:tgtEl>
                                          <p:spTgt spid="7"/>
                                        </p:tgtEl>
                                        <p:attrNameLst>
                                          <p:attrName>ppt_w</p:attrName>
                                        </p:attrNameLst>
                                      </p:cBhvr>
                                      <p:tavLst>
                                        <p:tav tm="0">
                                          <p:val>
                                            <p:fltVal val="0"/>
                                          </p:val>
                                        </p:tav>
                                        <p:tav tm="100000">
                                          <p:val>
                                            <p:strVal val="#ppt_w"/>
                                          </p:val>
                                        </p:tav>
                                      </p:tavLst>
                                    </p:anim>
                                    <p:anim calcmode="lin" valueType="num">
                                      <p:cBhvr>
                                        <p:cTn id="49" dur="1000" fill="hold"/>
                                        <p:tgtEl>
                                          <p:spTgt spid="7"/>
                                        </p:tgtEl>
                                        <p:attrNameLst>
                                          <p:attrName>ppt_h</p:attrName>
                                        </p:attrNameLst>
                                      </p:cBhvr>
                                      <p:tavLst>
                                        <p:tav tm="0">
                                          <p:val>
                                            <p:fltVal val="0"/>
                                          </p:val>
                                        </p:tav>
                                        <p:tav tm="100000">
                                          <p:val>
                                            <p:strVal val="#ppt_h"/>
                                          </p:val>
                                        </p:tav>
                                      </p:tavLst>
                                    </p:anim>
                                    <p:anim calcmode="lin" valueType="num">
                                      <p:cBhvr>
                                        <p:cTn id="50" dur="1000" fill="hold"/>
                                        <p:tgtEl>
                                          <p:spTgt spid="7"/>
                                        </p:tgtEl>
                                        <p:attrNameLst>
                                          <p:attrName>style.rotation</p:attrName>
                                        </p:attrNameLst>
                                      </p:cBhvr>
                                      <p:tavLst>
                                        <p:tav tm="0">
                                          <p:val>
                                            <p:fltVal val="90"/>
                                          </p:val>
                                        </p:tav>
                                        <p:tav tm="100000">
                                          <p:val>
                                            <p:fltVal val="0"/>
                                          </p:val>
                                        </p:tav>
                                      </p:tavLst>
                                    </p:anim>
                                    <p:animEffect transition="in" filter="fade">
                                      <p:cBhvr>
                                        <p:cTn id="5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8" grpId="0"/>
      <p:bldP spid="12" grpId="0" animBg="1"/>
      <p:bldP spid="13" grpId="0"/>
      <p:bldP spid="7" grpId="0" animBg="1"/>
      <p:bldP spid="2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p:cNvSpPr txBox="1"/>
          <p:nvPr/>
        </p:nvSpPr>
        <p:spPr>
          <a:xfrm>
            <a:off x="-12501" y="871785"/>
            <a:ext cx="3347864" cy="1077218"/>
          </a:xfrm>
          <a:prstGeom prst="rect">
            <a:avLst/>
          </a:prstGeom>
          <a:noFill/>
        </p:spPr>
        <p:txBody>
          <a:bodyPr wrap="square" rtlCol="0">
            <a:spAutoFit/>
          </a:bodyPr>
          <a:lstStyle/>
          <a:p>
            <a:r>
              <a:rPr lang="pl-PL" sz="1600" b="1" dirty="0">
                <a:solidFill>
                  <a:srgbClr val="C2AD8D">
                    <a:lumMod val="20000"/>
                    <a:lumOff val="80000"/>
                  </a:srgbClr>
                </a:solidFill>
              </a:rPr>
              <a:t>In Poland </a:t>
            </a:r>
            <a:r>
              <a:rPr lang="pl-PL" sz="1600" b="1" dirty="0" err="1">
                <a:solidFill>
                  <a:srgbClr val="C2AD8D">
                    <a:lumMod val="20000"/>
                    <a:lumOff val="80000"/>
                  </a:srgbClr>
                </a:solidFill>
              </a:rPr>
              <a:t>there</a:t>
            </a:r>
            <a:r>
              <a:rPr lang="pl-PL" sz="1600" b="1" dirty="0">
                <a:solidFill>
                  <a:srgbClr val="C2AD8D">
                    <a:lumMod val="20000"/>
                    <a:lumOff val="80000"/>
                  </a:srgbClr>
                </a:solidFill>
              </a:rPr>
              <a:t> </a:t>
            </a:r>
            <a:r>
              <a:rPr lang="pl-PL" sz="1600" b="1" dirty="0" err="1">
                <a:solidFill>
                  <a:srgbClr val="C2AD8D">
                    <a:lumMod val="20000"/>
                    <a:lumOff val="80000"/>
                  </a:srgbClr>
                </a:solidFill>
              </a:rPr>
              <a:t>are</a:t>
            </a:r>
            <a:r>
              <a:rPr lang="pl-PL" sz="1600" b="1" dirty="0">
                <a:solidFill>
                  <a:srgbClr val="C2AD8D">
                    <a:lumMod val="20000"/>
                    <a:lumOff val="80000"/>
                  </a:srgbClr>
                </a:solidFill>
              </a:rPr>
              <a:t>:</a:t>
            </a:r>
          </a:p>
          <a:p>
            <a:pPr indent="-342900">
              <a:buFont typeface="Wingdings" panose="05000000000000000000" pitchFamily="2" charset="2"/>
              <a:buChar char="ü"/>
            </a:pPr>
            <a:r>
              <a:rPr lang="pl-PL" sz="1600" b="1" dirty="0">
                <a:solidFill>
                  <a:srgbClr val="C2AD8D">
                    <a:lumMod val="20000"/>
                    <a:lumOff val="80000"/>
                  </a:srgbClr>
                </a:solidFill>
              </a:rPr>
              <a:t>23 </a:t>
            </a:r>
            <a:r>
              <a:rPr lang="pl-PL" sz="1600" b="1" dirty="0" err="1">
                <a:solidFill>
                  <a:srgbClr val="C2AD8D">
                    <a:lumMod val="20000"/>
                    <a:lumOff val="80000"/>
                  </a:srgbClr>
                </a:solidFill>
              </a:rPr>
              <a:t>National</a:t>
            </a:r>
            <a:r>
              <a:rPr lang="pl-PL" sz="1600" b="1" dirty="0">
                <a:solidFill>
                  <a:srgbClr val="C2AD8D">
                    <a:lumMod val="20000"/>
                    <a:lumOff val="80000"/>
                  </a:srgbClr>
                </a:solidFill>
              </a:rPr>
              <a:t> </a:t>
            </a:r>
            <a:r>
              <a:rPr lang="pl-PL" sz="1600" b="1" dirty="0" err="1">
                <a:solidFill>
                  <a:srgbClr val="C2AD8D">
                    <a:lumMod val="20000"/>
                    <a:lumOff val="80000"/>
                  </a:srgbClr>
                </a:solidFill>
              </a:rPr>
              <a:t>Parks</a:t>
            </a:r>
            <a:r>
              <a:rPr lang="pl-PL" sz="1600" b="1" dirty="0">
                <a:solidFill>
                  <a:srgbClr val="C2AD8D">
                    <a:lumMod val="20000"/>
                    <a:lumOff val="80000"/>
                  </a:srgbClr>
                </a:solidFill>
              </a:rPr>
              <a:t> </a:t>
            </a:r>
          </a:p>
          <a:p>
            <a:pPr indent="-342900">
              <a:buFont typeface="Wingdings" panose="05000000000000000000" pitchFamily="2" charset="2"/>
              <a:buChar char="ü"/>
            </a:pPr>
            <a:r>
              <a:rPr lang="pl-PL" sz="1600" b="1" dirty="0">
                <a:solidFill>
                  <a:srgbClr val="C2AD8D">
                    <a:lumMod val="20000"/>
                    <a:lumOff val="80000"/>
                  </a:srgbClr>
                </a:solidFill>
              </a:rPr>
              <a:t>122 </a:t>
            </a:r>
            <a:r>
              <a:rPr lang="pl-PL" sz="1600" b="1" dirty="0" err="1">
                <a:solidFill>
                  <a:srgbClr val="C2AD8D">
                    <a:lumMod val="20000"/>
                    <a:lumOff val="80000"/>
                  </a:srgbClr>
                </a:solidFill>
              </a:rPr>
              <a:t>Landscape</a:t>
            </a:r>
            <a:r>
              <a:rPr lang="pl-PL" sz="1600" b="1" dirty="0">
                <a:solidFill>
                  <a:srgbClr val="C2AD8D">
                    <a:lumMod val="20000"/>
                    <a:lumOff val="80000"/>
                  </a:srgbClr>
                </a:solidFill>
              </a:rPr>
              <a:t> </a:t>
            </a:r>
            <a:r>
              <a:rPr lang="pl-PL" sz="1600" b="1" dirty="0" err="1">
                <a:solidFill>
                  <a:srgbClr val="C2AD8D">
                    <a:lumMod val="20000"/>
                    <a:lumOff val="80000"/>
                  </a:srgbClr>
                </a:solidFill>
              </a:rPr>
              <a:t>Parks</a:t>
            </a:r>
            <a:endParaRPr lang="pl-PL" sz="1600" b="1" dirty="0">
              <a:solidFill>
                <a:srgbClr val="C2AD8D">
                  <a:lumMod val="20000"/>
                  <a:lumOff val="80000"/>
                </a:srgbClr>
              </a:solidFill>
            </a:endParaRPr>
          </a:p>
          <a:p>
            <a:pPr indent="-342900">
              <a:buFont typeface="Wingdings" panose="05000000000000000000" pitchFamily="2" charset="2"/>
              <a:buChar char="ü"/>
            </a:pPr>
            <a:r>
              <a:rPr lang="pl-PL" sz="1600" b="1" dirty="0">
                <a:solidFill>
                  <a:srgbClr val="C2AD8D">
                    <a:lumMod val="20000"/>
                    <a:lumOff val="80000"/>
                  </a:srgbClr>
                </a:solidFill>
              </a:rPr>
              <a:t>And 1481 Nature </a:t>
            </a:r>
            <a:r>
              <a:rPr lang="pl-PL" sz="1600" b="1" dirty="0" err="1">
                <a:solidFill>
                  <a:srgbClr val="C2AD8D">
                    <a:lumMod val="20000"/>
                    <a:lumOff val="80000"/>
                  </a:srgbClr>
                </a:solidFill>
              </a:rPr>
              <a:t>Reserves</a:t>
            </a:r>
            <a:endParaRPr lang="pl-PL" sz="1600" b="1" dirty="0">
              <a:solidFill>
                <a:srgbClr val="C2AD8D">
                  <a:lumMod val="20000"/>
                  <a:lumOff val="80000"/>
                </a:srgbClr>
              </a:solidFill>
            </a:endParaRPr>
          </a:p>
        </p:txBody>
      </p:sp>
      <p:sp>
        <p:nvSpPr>
          <p:cNvPr id="4" name="pole tekstowe 3"/>
          <p:cNvSpPr txBox="1"/>
          <p:nvPr/>
        </p:nvSpPr>
        <p:spPr>
          <a:xfrm>
            <a:off x="74663" y="1974960"/>
            <a:ext cx="3260700" cy="1569660"/>
          </a:xfrm>
          <a:prstGeom prst="rect">
            <a:avLst/>
          </a:prstGeom>
          <a:noFill/>
        </p:spPr>
        <p:txBody>
          <a:bodyPr wrap="square" rtlCol="0">
            <a:spAutoFit/>
          </a:bodyPr>
          <a:lstStyle>
            <a:defPPr>
              <a:defRPr lang="pl-PL"/>
            </a:defPPr>
            <a:lvl1pPr>
              <a:defRPr sz="1600" b="1">
                <a:solidFill>
                  <a:srgbClr val="C2AD8D">
                    <a:lumMod val="20000"/>
                    <a:lumOff val="80000"/>
                  </a:srgbClr>
                </a:solidFill>
              </a:defRPr>
            </a:lvl1pPr>
          </a:lstStyle>
          <a:p>
            <a:r>
              <a:rPr lang="pl-PL" dirty="0" err="1"/>
              <a:t>Majority</a:t>
            </a:r>
            <a:r>
              <a:rPr lang="pl-PL" dirty="0"/>
              <a:t> of National </a:t>
            </a:r>
            <a:r>
              <a:rPr lang="pl-PL" dirty="0" err="1"/>
              <a:t>Parks</a:t>
            </a:r>
            <a:r>
              <a:rPr lang="pl-PL" dirty="0"/>
              <a:t> </a:t>
            </a:r>
            <a:r>
              <a:rPr lang="pl-PL" dirty="0" err="1"/>
              <a:t>have</a:t>
            </a:r>
            <a:r>
              <a:rPr lang="pl-PL" dirty="0"/>
              <a:t> a logo, </a:t>
            </a:r>
            <a:r>
              <a:rPr lang="pl-PL" dirty="0" err="1"/>
              <a:t>that</a:t>
            </a:r>
            <a:r>
              <a:rPr lang="pl-PL" dirty="0"/>
              <a:t> park for e. </a:t>
            </a:r>
            <a:r>
              <a:rPr lang="pl-PL" dirty="0" err="1"/>
              <a:t>which</a:t>
            </a:r>
            <a:r>
              <a:rPr lang="pl-PL" dirty="0"/>
              <a:t> </a:t>
            </a:r>
            <a:r>
              <a:rPr lang="pl-PL" dirty="0" err="1"/>
              <a:t>mostly</a:t>
            </a:r>
            <a:r>
              <a:rPr lang="pl-PL" dirty="0"/>
              <a:t> </a:t>
            </a:r>
            <a:r>
              <a:rPr lang="pl-PL" dirty="0" err="1"/>
              <a:t>represents</a:t>
            </a:r>
            <a:r>
              <a:rPr lang="pl-PL" dirty="0"/>
              <a:t>  the </a:t>
            </a:r>
            <a:r>
              <a:rPr lang="pl-PL" dirty="0" err="1"/>
              <a:t>famous</a:t>
            </a:r>
            <a:r>
              <a:rPr lang="pl-PL" dirty="0"/>
              <a:t> </a:t>
            </a:r>
            <a:r>
              <a:rPr lang="pl-PL" dirty="0" err="1"/>
              <a:t>animal</a:t>
            </a:r>
            <a:r>
              <a:rPr lang="pl-PL" dirty="0"/>
              <a:t> </a:t>
            </a:r>
            <a:r>
              <a:rPr lang="pl-PL" dirty="0" err="1"/>
              <a:t>inhabitet</a:t>
            </a:r>
            <a:r>
              <a:rPr lang="pl-PL" dirty="0"/>
              <a:t> in g.  </a:t>
            </a:r>
          </a:p>
          <a:p>
            <a:r>
              <a:rPr lang="pl-PL" dirty="0"/>
              <a:t>A </a:t>
            </a:r>
            <a:r>
              <a:rPr lang="pl-PL" dirty="0" err="1"/>
              <a:t>bison</a:t>
            </a:r>
            <a:r>
              <a:rPr lang="pl-PL" dirty="0"/>
              <a:t> in Białowieża NP </a:t>
            </a:r>
            <a:r>
              <a:rPr lang="pl-PL" dirty="0" err="1"/>
              <a:t>or</a:t>
            </a:r>
            <a:r>
              <a:rPr lang="pl-PL" dirty="0"/>
              <a:t> a </a:t>
            </a:r>
            <a:r>
              <a:rPr lang="pl-PL" dirty="0" err="1"/>
              <a:t>ruff</a:t>
            </a:r>
            <a:r>
              <a:rPr lang="pl-PL" dirty="0"/>
              <a:t> in Biebrza NP</a:t>
            </a:r>
          </a:p>
        </p:txBody>
      </p:sp>
      <p:pic>
        <p:nvPicPr>
          <p:cNvPr id="6" name="Picture 4" descr="https://upload.wikimedia.org/wikipedia/commons/thumb/1/1a/POL_Biebrza%C5%84ski_Park_Narodowy_LOGO.svg/2000px-POL_Biebrza%C5%84ski_Park_Narodowy_LOGO.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83797" y="548679"/>
            <a:ext cx="1215023" cy="1224136"/>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7" name="Tytuł 1"/>
          <p:cNvSpPr txBox="1">
            <a:spLocks/>
          </p:cNvSpPr>
          <p:nvPr/>
        </p:nvSpPr>
        <p:spPr>
          <a:xfrm>
            <a:off x="140419" y="0"/>
            <a:ext cx="8928992" cy="737280"/>
          </a:xfrm>
          <a:prstGeom prst="rect">
            <a:avLst/>
          </a:prstGeom>
        </p:spPr>
        <p:txBody>
          <a:bodyPr/>
          <a:lstStyle>
            <a:lvl1pPr algn="l" defTabSz="914400" rtl="0" eaLnBrk="1" latinLnBrk="0" hangingPunct="1">
              <a:spcBef>
                <a:spcPct val="0"/>
              </a:spcBef>
              <a:buNone/>
              <a:defRPr sz="2800" kern="1200" cap="all" baseline="0">
                <a:solidFill>
                  <a:schemeClr val="tx1"/>
                </a:solidFill>
                <a:latin typeface="+mj-lt"/>
                <a:ea typeface="+mj-ea"/>
                <a:cs typeface="+mj-cs"/>
              </a:defRPr>
            </a:lvl1pPr>
          </a:lstStyle>
          <a:p>
            <a:pPr algn="ctr"/>
            <a:r>
              <a:rPr lang="pl-PL" dirty="0" err="1" smtClean="0"/>
              <a:t>Protected</a:t>
            </a:r>
            <a:r>
              <a:rPr lang="pl-PL" dirty="0" smtClean="0"/>
              <a:t> </a:t>
            </a:r>
            <a:r>
              <a:rPr lang="pl-PL" dirty="0" err="1" smtClean="0"/>
              <a:t>areas</a:t>
            </a:r>
            <a:r>
              <a:rPr lang="pl-PL" dirty="0" smtClean="0"/>
              <a:t> in </a:t>
            </a:r>
            <a:r>
              <a:rPr lang="pl-PL" dirty="0" err="1" smtClean="0"/>
              <a:t>poland</a:t>
            </a:r>
            <a:endParaRPr lang="pl-PL" dirty="0"/>
          </a:p>
        </p:txBody>
      </p:sp>
      <p:pic>
        <p:nvPicPr>
          <p:cNvPr id="5" name="Picture 2" descr="https://upload.wikimedia.org/wikipedia/commons/thumb/4/48/Logo_Bia%C5%82owieskiego_Parku_Narodowego.svg/1024px-Logo_Bia%C5%82owieskiego_Parku_Narodowego.sv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89348" y="1058743"/>
            <a:ext cx="1428143" cy="1428143"/>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3074" name="Picture 2" descr="E:\Zdjęcia\Foty\Jurata konkurs 2014\329.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5637" y="5012579"/>
            <a:ext cx="2835173" cy="165618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8" name="pole tekstowe 7"/>
          <p:cNvSpPr txBox="1"/>
          <p:nvPr/>
        </p:nvSpPr>
        <p:spPr>
          <a:xfrm>
            <a:off x="74663" y="3567830"/>
            <a:ext cx="3260700" cy="1323439"/>
          </a:xfrm>
          <a:prstGeom prst="rect">
            <a:avLst/>
          </a:prstGeom>
          <a:noFill/>
        </p:spPr>
        <p:txBody>
          <a:bodyPr wrap="square" rtlCol="0">
            <a:spAutoFit/>
          </a:bodyPr>
          <a:lstStyle/>
          <a:p>
            <a:r>
              <a:rPr lang="pl-PL" sz="1600" b="1" dirty="0" err="1">
                <a:solidFill>
                  <a:srgbClr val="C2AD8D">
                    <a:lumMod val="20000"/>
                    <a:lumOff val="80000"/>
                  </a:srgbClr>
                </a:solidFill>
              </a:rPr>
              <a:t>There</a:t>
            </a:r>
            <a:r>
              <a:rPr lang="pl-PL" sz="1600" b="1" dirty="0">
                <a:solidFill>
                  <a:srgbClr val="C2AD8D">
                    <a:lumMod val="20000"/>
                    <a:lumOff val="80000"/>
                  </a:srgbClr>
                </a:solidFill>
              </a:rPr>
              <a:t> </a:t>
            </a:r>
            <a:r>
              <a:rPr lang="pl-PL" sz="1600" b="1" dirty="0" err="1">
                <a:solidFill>
                  <a:srgbClr val="C2AD8D">
                    <a:lumMod val="20000"/>
                    <a:lumOff val="80000"/>
                  </a:srgbClr>
                </a:solidFill>
              </a:rPr>
              <a:t>are</a:t>
            </a:r>
            <a:r>
              <a:rPr lang="pl-PL" sz="1600" b="1" dirty="0">
                <a:solidFill>
                  <a:srgbClr val="C2AD8D">
                    <a:lumMod val="20000"/>
                    <a:lumOff val="80000"/>
                  </a:srgbClr>
                </a:solidFill>
              </a:rPr>
              <a:t> </a:t>
            </a:r>
            <a:r>
              <a:rPr lang="pl-PL" sz="1600" b="1" dirty="0" err="1">
                <a:solidFill>
                  <a:srgbClr val="C2AD8D">
                    <a:lumMod val="20000"/>
                    <a:lumOff val="80000"/>
                  </a:srgbClr>
                </a:solidFill>
              </a:rPr>
              <a:t>many</a:t>
            </a:r>
            <a:r>
              <a:rPr lang="pl-PL" sz="1600" b="1" dirty="0">
                <a:solidFill>
                  <a:srgbClr val="C2AD8D">
                    <a:lumMod val="20000"/>
                    <a:lumOff val="80000"/>
                  </a:srgbClr>
                </a:solidFill>
              </a:rPr>
              <a:t> </a:t>
            </a:r>
            <a:r>
              <a:rPr lang="pl-PL" sz="1600" b="1" dirty="0" err="1">
                <a:solidFill>
                  <a:srgbClr val="C2AD8D">
                    <a:lumMod val="20000"/>
                    <a:lumOff val="80000"/>
                  </a:srgbClr>
                </a:solidFill>
              </a:rPr>
              <a:t>interesting</a:t>
            </a:r>
            <a:r>
              <a:rPr lang="pl-PL" sz="1600" b="1" dirty="0">
                <a:solidFill>
                  <a:srgbClr val="C2AD8D">
                    <a:lumMod val="20000"/>
                    <a:lumOff val="80000"/>
                  </a:srgbClr>
                </a:solidFill>
              </a:rPr>
              <a:t> </a:t>
            </a:r>
            <a:r>
              <a:rPr lang="pl-PL" sz="1600" b="1" dirty="0" err="1">
                <a:solidFill>
                  <a:srgbClr val="C2AD8D">
                    <a:lumMod val="20000"/>
                    <a:lumOff val="80000"/>
                  </a:srgbClr>
                </a:solidFill>
              </a:rPr>
              <a:t>National</a:t>
            </a:r>
            <a:r>
              <a:rPr lang="pl-PL" sz="1600" b="1" dirty="0">
                <a:solidFill>
                  <a:srgbClr val="C2AD8D">
                    <a:lumMod val="20000"/>
                    <a:lumOff val="80000"/>
                  </a:srgbClr>
                </a:solidFill>
              </a:rPr>
              <a:t> </a:t>
            </a:r>
            <a:r>
              <a:rPr lang="pl-PL" sz="1600" b="1" dirty="0" err="1">
                <a:solidFill>
                  <a:srgbClr val="C2AD8D">
                    <a:lumMod val="20000"/>
                    <a:lumOff val="80000"/>
                  </a:srgbClr>
                </a:solidFill>
              </a:rPr>
              <a:t>Parks</a:t>
            </a:r>
            <a:r>
              <a:rPr lang="pl-PL" sz="1600" b="1" dirty="0">
                <a:solidFill>
                  <a:srgbClr val="C2AD8D">
                    <a:lumMod val="20000"/>
                    <a:lumOff val="80000"/>
                  </a:srgbClr>
                </a:solidFill>
              </a:rPr>
              <a:t> </a:t>
            </a:r>
            <a:r>
              <a:rPr lang="pl-PL" sz="1600" b="1" dirty="0" err="1">
                <a:solidFill>
                  <a:srgbClr val="C2AD8D">
                    <a:lumMod val="20000"/>
                    <a:lumOff val="80000"/>
                  </a:srgbClr>
                </a:solidFill>
              </a:rPr>
              <a:t>which</a:t>
            </a:r>
            <a:r>
              <a:rPr lang="pl-PL" sz="1600" b="1" dirty="0">
                <a:solidFill>
                  <a:srgbClr val="C2AD8D">
                    <a:lumMod val="20000"/>
                    <a:lumOff val="80000"/>
                  </a:srgbClr>
                </a:solidFill>
              </a:rPr>
              <a:t> </a:t>
            </a:r>
            <a:r>
              <a:rPr lang="pl-PL" sz="1600" b="1" dirty="0" err="1">
                <a:solidFill>
                  <a:srgbClr val="C2AD8D">
                    <a:lumMod val="20000"/>
                    <a:lumOff val="80000"/>
                  </a:srgbClr>
                </a:solidFill>
              </a:rPr>
              <a:t>are</a:t>
            </a:r>
            <a:r>
              <a:rPr lang="pl-PL" sz="1600" b="1" dirty="0">
                <a:solidFill>
                  <a:srgbClr val="C2AD8D">
                    <a:lumMod val="20000"/>
                    <a:lumOff val="80000"/>
                  </a:srgbClr>
                </a:solidFill>
              </a:rPr>
              <a:t> </a:t>
            </a:r>
            <a:r>
              <a:rPr lang="en-US" sz="1600" b="1" dirty="0" err="1">
                <a:solidFill>
                  <a:srgbClr val="C2AD8D">
                    <a:lumMod val="20000"/>
                    <a:lumOff val="80000"/>
                  </a:srgbClr>
                </a:solidFill>
              </a:rPr>
              <a:t>prety</a:t>
            </a:r>
            <a:r>
              <a:rPr lang="pl-PL" sz="1600" b="1" dirty="0">
                <a:solidFill>
                  <a:srgbClr val="C2AD8D">
                    <a:lumMod val="20000"/>
                    <a:lumOff val="80000"/>
                  </a:srgbClr>
                </a:solidFill>
              </a:rPr>
              <a:t> </a:t>
            </a:r>
            <a:r>
              <a:rPr lang="pl-PL" sz="1600" b="1" dirty="0" err="1">
                <a:solidFill>
                  <a:srgbClr val="C2AD8D">
                    <a:lumMod val="20000"/>
                    <a:lumOff val="80000"/>
                  </a:srgbClr>
                </a:solidFill>
              </a:rPr>
              <a:t>diversed</a:t>
            </a:r>
            <a:r>
              <a:rPr lang="pl-PL" sz="1600" b="1" dirty="0">
                <a:solidFill>
                  <a:srgbClr val="C2AD8D">
                    <a:lumMod val="20000"/>
                    <a:lumOff val="80000"/>
                  </a:srgbClr>
                </a:solidFill>
              </a:rPr>
              <a:t>. One of </a:t>
            </a:r>
            <a:r>
              <a:rPr lang="pl-PL" sz="1600" b="1" dirty="0" err="1">
                <a:solidFill>
                  <a:srgbClr val="C2AD8D">
                    <a:lumMod val="20000"/>
                    <a:lumOff val="80000"/>
                  </a:srgbClr>
                </a:solidFill>
              </a:rPr>
              <a:t>them</a:t>
            </a:r>
            <a:r>
              <a:rPr lang="pl-PL" sz="1600" b="1" dirty="0">
                <a:solidFill>
                  <a:srgbClr val="C2AD8D">
                    <a:lumMod val="20000"/>
                    <a:lumOff val="80000"/>
                  </a:srgbClr>
                </a:solidFill>
              </a:rPr>
              <a:t> </a:t>
            </a:r>
            <a:r>
              <a:rPr lang="pl-PL" sz="1600" b="1" dirty="0" err="1">
                <a:solidFill>
                  <a:srgbClr val="C2AD8D">
                    <a:lumMod val="20000"/>
                    <a:lumOff val="80000"/>
                  </a:srgbClr>
                </a:solidFill>
              </a:rPr>
              <a:t>is</a:t>
            </a:r>
            <a:r>
              <a:rPr lang="pl-PL" sz="1600" b="1" dirty="0">
                <a:solidFill>
                  <a:srgbClr val="C2AD8D">
                    <a:lumMod val="20000"/>
                    <a:lumOff val="80000"/>
                  </a:srgbClr>
                </a:solidFill>
              </a:rPr>
              <a:t> Słowiański PN </a:t>
            </a:r>
            <a:r>
              <a:rPr lang="pl-PL" sz="1600" b="1" dirty="0" err="1">
                <a:solidFill>
                  <a:srgbClr val="C2AD8D">
                    <a:lumMod val="20000"/>
                    <a:lumOff val="80000"/>
                  </a:srgbClr>
                </a:solidFill>
              </a:rPr>
              <a:t>where</a:t>
            </a:r>
            <a:r>
              <a:rPr lang="pl-PL" sz="1600" b="1" dirty="0">
                <a:solidFill>
                  <a:srgbClr val="C2AD8D">
                    <a:lumMod val="20000"/>
                    <a:lumOff val="80000"/>
                  </a:srgbClr>
                </a:solidFill>
              </a:rPr>
              <a:t> we </a:t>
            </a:r>
            <a:r>
              <a:rPr lang="pl-PL" sz="1600" b="1" dirty="0" err="1">
                <a:solidFill>
                  <a:srgbClr val="C2AD8D">
                    <a:lumMod val="20000"/>
                    <a:lumOff val="80000"/>
                  </a:srgbClr>
                </a:solidFill>
              </a:rPr>
              <a:t>can</a:t>
            </a:r>
            <a:r>
              <a:rPr lang="pl-PL" sz="1600" b="1" dirty="0">
                <a:solidFill>
                  <a:srgbClr val="C2AD8D">
                    <a:lumMod val="20000"/>
                    <a:lumOff val="80000"/>
                  </a:srgbClr>
                </a:solidFill>
              </a:rPr>
              <a:t> </a:t>
            </a:r>
            <a:r>
              <a:rPr lang="pl-PL" sz="1600" b="1" dirty="0" err="1">
                <a:solidFill>
                  <a:srgbClr val="C2AD8D">
                    <a:lumMod val="20000"/>
                    <a:lumOff val="80000"/>
                  </a:srgbClr>
                </a:solidFill>
              </a:rPr>
              <a:t>see</a:t>
            </a:r>
            <a:r>
              <a:rPr lang="pl-PL" sz="1600" b="1" dirty="0">
                <a:solidFill>
                  <a:srgbClr val="C2AD8D">
                    <a:lumMod val="20000"/>
                    <a:lumOff val="80000"/>
                  </a:srgbClr>
                </a:solidFill>
              </a:rPr>
              <a:t> </a:t>
            </a:r>
            <a:r>
              <a:rPr lang="pl-PL" sz="1600" b="1" dirty="0" err="1">
                <a:solidFill>
                  <a:srgbClr val="C2AD8D">
                    <a:lumMod val="20000"/>
                    <a:lumOff val="80000"/>
                  </a:srgbClr>
                </a:solidFill>
              </a:rPr>
              <a:t>moving</a:t>
            </a:r>
            <a:r>
              <a:rPr lang="pl-PL" sz="1600" b="1" dirty="0">
                <a:solidFill>
                  <a:srgbClr val="C2AD8D">
                    <a:lumMod val="20000"/>
                    <a:lumOff val="80000"/>
                  </a:srgbClr>
                </a:solidFill>
              </a:rPr>
              <a:t> </a:t>
            </a:r>
            <a:r>
              <a:rPr lang="pl-PL" sz="1600" b="1" dirty="0" err="1">
                <a:solidFill>
                  <a:srgbClr val="C2AD8D">
                    <a:lumMod val="20000"/>
                    <a:lumOff val="80000"/>
                  </a:srgbClr>
                </a:solidFill>
              </a:rPr>
              <a:t>sand</a:t>
            </a:r>
            <a:r>
              <a:rPr lang="pl-PL" sz="1600" b="1" dirty="0">
                <a:solidFill>
                  <a:srgbClr val="C2AD8D">
                    <a:lumMod val="20000"/>
                    <a:lumOff val="80000"/>
                  </a:srgbClr>
                </a:solidFill>
              </a:rPr>
              <a:t> </a:t>
            </a:r>
            <a:r>
              <a:rPr lang="pl-PL" sz="1600" b="1" dirty="0" err="1">
                <a:solidFill>
                  <a:srgbClr val="C2AD8D">
                    <a:lumMod val="20000"/>
                    <a:lumOff val="80000"/>
                  </a:srgbClr>
                </a:solidFill>
              </a:rPr>
              <a:t>dunes</a:t>
            </a:r>
            <a:endParaRPr lang="pl-PL" sz="1600" b="1" dirty="0">
              <a:solidFill>
                <a:srgbClr val="C2AD8D">
                  <a:lumMod val="20000"/>
                  <a:lumOff val="80000"/>
                </a:srgbClr>
              </a:solidFill>
            </a:endParaRPr>
          </a:p>
        </p:txBody>
      </p:sp>
      <p:sp>
        <p:nvSpPr>
          <p:cNvPr id="9" name="pole tekstowe 8"/>
          <p:cNvSpPr txBox="1"/>
          <p:nvPr/>
        </p:nvSpPr>
        <p:spPr>
          <a:xfrm>
            <a:off x="4745334" y="575796"/>
            <a:ext cx="4281387" cy="2062103"/>
          </a:xfrm>
          <a:prstGeom prst="rect">
            <a:avLst/>
          </a:prstGeom>
          <a:noFill/>
        </p:spPr>
        <p:txBody>
          <a:bodyPr wrap="square" rtlCol="0">
            <a:spAutoFit/>
          </a:bodyPr>
          <a:lstStyle/>
          <a:p>
            <a:r>
              <a:rPr lang="pl-PL" sz="1600" b="1" dirty="0" err="1">
                <a:solidFill>
                  <a:srgbClr val="C2AD8D">
                    <a:lumMod val="20000"/>
                    <a:lumOff val="80000"/>
                  </a:srgbClr>
                </a:solidFill>
              </a:rPr>
              <a:t>Since</a:t>
            </a:r>
            <a:r>
              <a:rPr lang="pl-PL" sz="1600" b="1" dirty="0">
                <a:solidFill>
                  <a:srgbClr val="C2AD8D">
                    <a:lumMod val="20000"/>
                    <a:lumOff val="80000"/>
                  </a:srgbClr>
                </a:solidFill>
              </a:rPr>
              <a:t> Poland </a:t>
            </a:r>
            <a:r>
              <a:rPr lang="pl-PL" sz="1600" b="1" dirty="0" err="1">
                <a:solidFill>
                  <a:srgbClr val="C2AD8D">
                    <a:lumMod val="20000"/>
                    <a:lumOff val="80000"/>
                  </a:srgbClr>
                </a:solidFill>
              </a:rPr>
              <a:t>is</a:t>
            </a:r>
            <a:r>
              <a:rPr lang="pl-PL" sz="1600" b="1" dirty="0">
                <a:solidFill>
                  <a:srgbClr val="C2AD8D">
                    <a:lumMod val="20000"/>
                    <a:lumOff val="80000"/>
                  </a:srgbClr>
                </a:solidFill>
              </a:rPr>
              <a:t> one of the </a:t>
            </a:r>
            <a:r>
              <a:rPr lang="pl-PL" sz="1600" b="1" dirty="0" err="1">
                <a:solidFill>
                  <a:srgbClr val="C2AD8D">
                    <a:lumMod val="20000"/>
                    <a:lumOff val="80000"/>
                  </a:srgbClr>
                </a:solidFill>
              </a:rPr>
              <a:t>member</a:t>
            </a:r>
            <a:r>
              <a:rPr lang="pl-PL" sz="1600" b="1" dirty="0">
                <a:solidFill>
                  <a:srgbClr val="C2AD8D">
                    <a:lumMod val="20000"/>
                    <a:lumOff val="80000"/>
                  </a:srgbClr>
                </a:solidFill>
              </a:rPr>
              <a:t> of UE </a:t>
            </a:r>
            <a:r>
              <a:rPr lang="pl-PL" sz="1600" b="1" dirty="0" err="1">
                <a:solidFill>
                  <a:srgbClr val="C2AD8D">
                    <a:lumMod val="20000"/>
                    <a:lumOff val="80000"/>
                  </a:srgbClr>
                </a:solidFill>
              </a:rPr>
              <a:t>there</a:t>
            </a:r>
            <a:r>
              <a:rPr lang="pl-PL" sz="1600" b="1" dirty="0">
                <a:solidFill>
                  <a:srgbClr val="C2AD8D">
                    <a:lumMod val="20000"/>
                    <a:lumOff val="80000"/>
                  </a:srgbClr>
                </a:solidFill>
              </a:rPr>
              <a:t> </a:t>
            </a:r>
            <a:r>
              <a:rPr lang="pl-PL" sz="1600" b="1" dirty="0" err="1">
                <a:solidFill>
                  <a:srgbClr val="C2AD8D">
                    <a:lumMod val="20000"/>
                    <a:lumOff val="80000"/>
                  </a:srgbClr>
                </a:solidFill>
              </a:rPr>
              <a:t>have</a:t>
            </a:r>
            <a:r>
              <a:rPr lang="pl-PL" sz="1600" b="1" dirty="0">
                <a:solidFill>
                  <a:srgbClr val="C2AD8D">
                    <a:lumMod val="20000"/>
                    <a:lumOff val="80000"/>
                  </a:srgbClr>
                </a:solidFill>
              </a:rPr>
              <a:t> </a:t>
            </a:r>
            <a:r>
              <a:rPr lang="pl-PL" sz="1600" b="1" dirty="0" err="1">
                <a:solidFill>
                  <a:srgbClr val="C2AD8D">
                    <a:lumMod val="20000"/>
                    <a:lumOff val="80000"/>
                  </a:srgbClr>
                </a:solidFill>
              </a:rPr>
              <a:t>been</a:t>
            </a:r>
            <a:r>
              <a:rPr lang="pl-PL" sz="1600" b="1" dirty="0">
                <a:solidFill>
                  <a:srgbClr val="C2AD8D">
                    <a:lumMod val="20000"/>
                    <a:lumOff val="80000"/>
                  </a:srgbClr>
                </a:solidFill>
              </a:rPr>
              <a:t> </a:t>
            </a:r>
            <a:r>
              <a:rPr lang="pl-PL" sz="1600" b="1" dirty="0" err="1">
                <a:solidFill>
                  <a:srgbClr val="C2AD8D">
                    <a:lumMod val="20000"/>
                    <a:lumOff val="80000"/>
                  </a:srgbClr>
                </a:solidFill>
              </a:rPr>
              <a:t>established</a:t>
            </a:r>
            <a:r>
              <a:rPr lang="pl-PL" sz="1600" b="1" dirty="0">
                <a:solidFill>
                  <a:srgbClr val="C2AD8D">
                    <a:lumMod val="20000"/>
                    <a:lumOff val="80000"/>
                  </a:srgbClr>
                </a:solidFill>
              </a:rPr>
              <a:t> </a:t>
            </a:r>
            <a:r>
              <a:rPr lang="pl-PL" sz="1600" b="1" dirty="0" err="1">
                <a:solidFill>
                  <a:srgbClr val="C2AD8D">
                    <a:lumMod val="20000"/>
                    <a:lumOff val="80000"/>
                  </a:srgbClr>
                </a:solidFill>
              </a:rPr>
              <a:t>many</a:t>
            </a:r>
            <a:r>
              <a:rPr lang="pl-PL" sz="1600" b="1" dirty="0">
                <a:solidFill>
                  <a:srgbClr val="C2AD8D">
                    <a:lumMod val="20000"/>
                    <a:lumOff val="80000"/>
                  </a:srgbClr>
                </a:solidFill>
              </a:rPr>
              <a:t> Natura </a:t>
            </a:r>
            <a:r>
              <a:rPr lang="pl-PL" sz="1600" b="1" dirty="0" err="1">
                <a:solidFill>
                  <a:srgbClr val="C2AD8D">
                    <a:lumMod val="20000"/>
                    <a:lumOff val="80000"/>
                  </a:srgbClr>
                </a:solidFill>
              </a:rPr>
              <a:t>Reserves</a:t>
            </a:r>
            <a:r>
              <a:rPr lang="pl-PL" sz="1600" b="1" dirty="0">
                <a:solidFill>
                  <a:srgbClr val="C2AD8D">
                    <a:lumMod val="20000"/>
                    <a:lumOff val="80000"/>
                  </a:srgbClr>
                </a:solidFill>
              </a:rPr>
              <a:t> in the country.  </a:t>
            </a:r>
            <a:r>
              <a:rPr lang="pl-PL" sz="1600" b="1" dirty="0" err="1">
                <a:solidFill>
                  <a:srgbClr val="C2AD8D">
                    <a:lumMod val="20000"/>
                    <a:lumOff val="80000"/>
                  </a:srgbClr>
                </a:solidFill>
              </a:rPr>
              <a:t>Tha</a:t>
            </a:r>
            <a:r>
              <a:rPr lang="pl-PL" sz="1600" b="1" dirty="0">
                <a:solidFill>
                  <a:srgbClr val="C2AD8D">
                    <a:lumMod val="20000"/>
                    <a:lumOff val="80000"/>
                  </a:srgbClr>
                </a:solidFill>
              </a:rPr>
              <a:t> </a:t>
            </a:r>
            <a:r>
              <a:rPr lang="pl-PL" sz="1600" b="1" dirty="0" err="1">
                <a:solidFill>
                  <a:srgbClr val="C2AD8D">
                    <a:lumMod val="20000"/>
                    <a:lumOff val="80000"/>
                  </a:srgbClr>
                </a:solidFill>
              </a:rPr>
              <a:t>smallest</a:t>
            </a:r>
            <a:r>
              <a:rPr lang="pl-PL" sz="1600" b="1" dirty="0">
                <a:solidFill>
                  <a:srgbClr val="C2AD8D">
                    <a:lumMod val="20000"/>
                    <a:lumOff val="80000"/>
                  </a:srgbClr>
                </a:solidFill>
              </a:rPr>
              <a:t> </a:t>
            </a:r>
            <a:r>
              <a:rPr lang="pl-PL" sz="1600" b="1" dirty="0" err="1">
                <a:solidFill>
                  <a:srgbClr val="C2AD8D">
                    <a:lumMod val="20000"/>
                    <a:lumOff val="80000"/>
                  </a:srgbClr>
                </a:solidFill>
              </a:rPr>
              <a:t>is</a:t>
            </a:r>
            <a:r>
              <a:rPr lang="pl-PL" sz="1600" b="1" dirty="0">
                <a:solidFill>
                  <a:srgbClr val="C2AD8D">
                    <a:lumMod val="20000"/>
                    <a:lumOff val="80000"/>
                  </a:srgbClr>
                </a:solidFill>
              </a:rPr>
              <a:t> Żwirownia Skoki and the </a:t>
            </a:r>
            <a:r>
              <a:rPr lang="pl-PL" sz="1600" b="1" dirty="0" err="1">
                <a:solidFill>
                  <a:srgbClr val="C2AD8D">
                    <a:lumMod val="20000"/>
                    <a:lumOff val="80000"/>
                  </a:srgbClr>
                </a:solidFill>
              </a:rPr>
              <a:t>biggest</a:t>
            </a:r>
            <a:r>
              <a:rPr lang="pl-PL" sz="1600" b="1" dirty="0">
                <a:solidFill>
                  <a:srgbClr val="C2AD8D">
                    <a:lumMod val="20000"/>
                    <a:lumOff val="80000"/>
                  </a:srgbClr>
                </a:solidFill>
              </a:rPr>
              <a:t> </a:t>
            </a:r>
            <a:r>
              <a:rPr lang="pl-PL" sz="1600" b="1" dirty="0" err="1">
                <a:solidFill>
                  <a:srgbClr val="C2AD8D">
                    <a:lumMod val="20000"/>
                    <a:lumOff val="80000"/>
                  </a:srgbClr>
                </a:solidFill>
              </a:rPr>
              <a:t>is</a:t>
            </a:r>
            <a:r>
              <a:rPr lang="pl-PL" sz="1600" b="1" dirty="0">
                <a:solidFill>
                  <a:srgbClr val="C2AD8D">
                    <a:lumMod val="20000"/>
                    <a:lumOff val="80000"/>
                  </a:srgbClr>
                </a:solidFill>
              </a:rPr>
              <a:t> Bory Tucholskie. We </a:t>
            </a:r>
            <a:r>
              <a:rPr lang="en-US" sz="1600" b="1" dirty="0">
                <a:solidFill>
                  <a:srgbClr val="C2AD8D">
                    <a:lumMod val="20000"/>
                    <a:lumOff val="80000"/>
                  </a:srgbClr>
                </a:solidFill>
              </a:rPr>
              <a:t>can</a:t>
            </a:r>
            <a:r>
              <a:rPr lang="pl-PL" sz="1600" b="1" dirty="0">
                <a:solidFill>
                  <a:srgbClr val="C2AD8D">
                    <a:lumMod val="20000"/>
                    <a:lumOff val="80000"/>
                  </a:srgbClr>
                </a:solidFill>
              </a:rPr>
              <a:t> </a:t>
            </a:r>
            <a:r>
              <a:rPr lang="pl-PL" sz="1600" b="1" dirty="0" err="1">
                <a:solidFill>
                  <a:srgbClr val="C2AD8D">
                    <a:lumMod val="20000"/>
                    <a:lumOff val="80000"/>
                  </a:srgbClr>
                </a:solidFill>
              </a:rPr>
              <a:t>distinguish</a:t>
            </a:r>
            <a:r>
              <a:rPr lang="pl-PL" sz="1600" b="1" dirty="0">
                <a:solidFill>
                  <a:srgbClr val="C2AD8D">
                    <a:lumMod val="20000"/>
                    <a:lumOff val="80000"/>
                  </a:srgbClr>
                </a:solidFill>
              </a:rPr>
              <a:t> </a:t>
            </a:r>
            <a:r>
              <a:rPr lang="pl-PL" sz="1600" b="1" dirty="0">
                <a:solidFill>
                  <a:srgbClr val="C2AD8D">
                    <a:lumMod val="20000"/>
                    <a:lumOff val="80000"/>
                  </a:srgbClr>
                </a:solidFill>
              </a:rPr>
              <a:t>Special </a:t>
            </a:r>
            <a:r>
              <a:rPr lang="pl-PL" sz="1600" b="1" dirty="0" err="1">
                <a:solidFill>
                  <a:srgbClr val="C2AD8D">
                    <a:lumMod val="20000"/>
                    <a:lumOff val="80000"/>
                  </a:srgbClr>
                </a:solidFill>
              </a:rPr>
              <a:t>Protection</a:t>
            </a:r>
            <a:r>
              <a:rPr lang="pl-PL" sz="1600" b="1" dirty="0">
                <a:solidFill>
                  <a:srgbClr val="C2AD8D">
                    <a:lumMod val="20000"/>
                    <a:lumOff val="80000"/>
                  </a:srgbClr>
                </a:solidFill>
              </a:rPr>
              <a:t> </a:t>
            </a:r>
            <a:r>
              <a:rPr lang="pl-PL" sz="1600" b="1" dirty="0" err="1">
                <a:solidFill>
                  <a:srgbClr val="C2AD8D">
                    <a:lumMod val="20000"/>
                    <a:lumOff val="80000"/>
                  </a:srgbClr>
                </a:solidFill>
              </a:rPr>
              <a:t>Areas</a:t>
            </a:r>
            <a:r>
              <a:rPr lang="pl-PL" sz="1600" b="1" dirty="0">
                <a:solidFill>
                  <a:srgbClr val="C2AD8D">
                    <a:lumMod val="20000"/>
                    <a:lumOff val="80000"/>
                  </a:srgbClr>
                </a:solidFill>
              </a:rPr>
              <a:t> and Special </a:t>
            </a:r>
            <a:r>
              <a:rPr lang="pl-PL" sz="1600" b="1" dirty="0" err="1">
                <a:solidFill>
                  <a:srgbClr val="C2AD8D">
                    <a:lumMod val="20000"/>
                    <a:lumOff val="80000"/>
                  </a:srgbClr>
                </a:solidFill>
              </a:rPr>
              <a:t>Areas</a:t>
            </a:r>
            <a:r>
              <a:rPr lang="pl-PL" sz="1600" b="1" dirty="0">
                <a:solidFill>
                  <a:srgbClr val="C2AD8D">
                    <a:lumMod val="20000"/>
                    <a:lumOff val="80000"/>
                  </a:srgbClr>
                </a:solidFill>
              </a:rPr>
              <a:t> of </a:t>
            </a:r>
            <a:r>
              <a:rPr lang="pl-PL" sz="1600" b="1" dirty="0" err="1">
                <a:solidFill>
                  <a:srgbClr val="C2AD8D">
                    <a:lumMod val="20000"/>
                    <a:lumOff val="80000"/>
                  </a:srgbClr>
                </a:solidFill>
              </a:rPr>
              <a:t>Conservation</a:t>
            </a:r>
            <a:r>
              <a:rPr lang="pl-PL" sz="1600" b="1" dirty="0">
                <a:solidFill>
                  <a:srgbClr val="C2AD8D">
                    <a:lumMod val="20000"/>
                    <a:lumOff val="80000"/>
                  </a:srgbClr>
                </a:solidFill>
              </a:rPr>
              <a:t>. </a:t>
            </a:r>
            <a:r>
              <a:rPr lang="pl-PL" sz="1600" b="1" dirty="0" err="1">
                <a:solidFill>
                  <a:srgbClr val="C2AD8D">
                    <a:lumMod val="20000"/>
                    <a:lumOff val="80000"/>
                  </a:srgbClr>
                </a:solidFill>
              </a:rPr>
              <a:t>They</a:t>
            </a:r>
            <a:r>
              <a:rPr lang="pl-PL" sz="1600" b="1" dirty="0">
                <a:solidFill>
                  <a:srgbClr val="C2AD8D">
                    <a:lumMod val="20000"/>
                    <a:lumOff val="80000"/>
                  </a:srgbClr>
                </a:solidFill>
              </a:rPr>
              <a:t> </a:t>
            </a:r>
            <a:r>
              <a:rPr lang="pl-PL" sz="1600" b="1" dirty="0" err="1">
                <a:solidFill>
                  <a:srgbClr val="C2AD8D">
                    <a:lumMod val="20000"/>
                    <a:lumOff val="80000"/>
                  </a:srgbClr>
                </a:solidFill>
              </a:rPr>
              <a:t>are</a:t>
            </a:r>
            <a:r>
              <a:rPr lang="pl-PL" sz="1600" b="1" dirty="0">
                <a:solidFill>
                  <a:srgbClr val="C2AD8D">
                    <a:lumMod val="20000"/>
                    <a:lumOff val="80000"/>
                  </a:srgbClr>
                </a:solidFill>
              </a:rPr>
              <a:t> independent and </a:t>
            </a:r>
            <a:r>
              <a:rPr lang="pl-PL" sz="1600" b="1" dirty="0" err="1">
                <a:solidFill>
                  <a:srgbClr val="C2AD8D">
                    <a:lumMod val="20000"/>
                    <a:lumOff val="80000"/>
                  </a:srgbClr>
                </a:solidFill>
              </a:rPr>
              <a:t>can</a:t>
            </a:r>
            <a:r>
              <a:rPr lang="pl-PL" sz="1600" b="1" dirty="0">
                <a:solidFill>
                  <a:srgbClr val="C2AD8D">
                    <a:lumMod val="20000"/>
                    <a:lumOff val="80000"/>
                  </a:srgbClr>
                </a:solidFill>
              </a:rPr>
              <a:t> </a:t>
            </a:r>
            <a:r>
              <a:rPr lang="pl-PL" sz="1600" b="1" dirty="0" err="1">
                <a:solidFill>
                  <a:srgbClr val="C2AD8D">
                    <a:lumMod val="20000"/>
                    <a:lumOff val="80000"/>
                  </a:srgbClr>
                </a:solidFill>
              </a:rPr>
              <a:t>cover</a:t>
            </a:r>
            <a:r>
              <a:rPr lang="pl-PL" sz="1600" b="1" dirty="0">
                <a:solidFill>
                  <a:srgbClr val="C2AD8D">
                    <a:lumMod val="20000"/>
                    <a:lumOff val="80000"/>
                  </a:srgbClr>
                </a:solidFill>
              </a:rPr>
              <a:t> the same </a:t>
            </a:r>
            <a:r>
              <a:rPr lang="pl-PL" sz="1600" b="1" dirty="0" err="1">
                <a:solidFill>
                  <a:srgbClr val="C2AD8D">
                    <a:lumMod val="20000"/>
                    <a:lumOff val="80000"/>
                  </a:srgbClr>
                </a:solidFill>
              </a:rPr>
              <a:t>area</a:t>
            </a:r>
            <a:r>
              <a:rPr lang="pl-PL" sz="1600" b="1" dirty="0">
                <a:solidFill>
                  <a:srgbClr val="C2AD8D">
                    <a:lumMod val="20000"/>
                    <a:lumOff val="80000"/>
                  </a:srgbClr>
                </a:solidFill>
              </a:rPr>
              <a:t>.</a:t>
            </a:r>
            <a:endParaRPr lang="pl-PL" sz="1600" b="1" dirty="0">
              <a:solidFill>
                <a:srgbClr val="C2AD8D">
                  <a:lumMod val="20000"/>
                  <a:lumOff val="80000"/>
                </a:srgbClr>
              </a:solidFill>
            </a:endParaRPr>
          </a:p>
        </p:txBody>
      </p:sp>
      <p:pic>
        <p:nvPicPr>
          <p:cNvPr id="3076" name="Picture 4" descr="http://archiwum.ekoportal.gov.pl/opencms/export/sites/default/ekoportal/warto_wiedziec_i_odwiedzic/Ekoturystyka/Mapa/GaleriaMapa/glowna2legenda.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18994" y="4324065"/>
            <a:ext cx="2452679" cy="2308788"/>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10" name="pole tekstowe 9"/>
          <p:cNvSpPr txBox="1"/>
          <p:nvPr/>
        </p:nvSpPr>
        <p:spPr>
          <a:xfrm>
            <a:off x="5796136" y="6186113"/>
            <a:ext cx="2807882" cy="461665"/>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pl-PL" sz="1200" b="1" dirty="0">
                <a:solidFill>
                  <a:schemeClr val="accent5">
                    <a:lumMod val="20000"/>
                    <a:lumOff val="80000"/>
                  </a:schemeClr>
                </a:solidFill>
              </a:rPr>
              <a:t>Green </a:t>
            </a:r>
            <a:r>
              <a:rPr lang="pl-PL" sz="1200" b="1" dirty="0" err="1">
                <a:solidFill>
                  <a:schemeClr val="accent5">
                    <a:lumMod val="20000"/>
                    <a:lumOff val="80000"/>
                  </a:schemeClr>
                </a:solidFill>
              </a:rPr>
              <a:t>colour</a:t>
            </a:r>
            <a:r>
              <a:rPr lang="pl-PL" sz="1200" b="1" dirty="0">
                <a:solidFill>
                  <a:schemeClr val="accent5">
                    <a:lumMod val="20000"/>
                    <a:lumOff val="80000"/>
                  </a:schemeClr>
                </a:solidFill>
              </a:rPr>
              <a:t> – </a:t>
            </a:r>
            <a:r>
              <a:rPr lang="pl-PL" sz="1200" b="1" dirty="0" err="1">
                <a:solidFill>
                  <a:schemeClr val="accent5">
                    <a:lumMod val="20000"/>
                    <a:lumOff val="80000"/>
                  </a:schemeClr>
                </a:solidFill>
              </a:rPr>
              <a:t>Landscape</a:t>
            </a:r>
            <a:r>
              <a:rPr lang="pl-PL" sz="1200" b="1" dirty="0">
                <a:solidFill>
                  <a:schemeClr val="accent5">
                    <a:lumMod val="20000"/>
                    <a:lumOff val="80000"/>
                  </a:schemeClr>
                </a:solidFill>
              </a:rPr>
              <a:t> </a:t>
            </a:r>
            <a:r>
              <a:rPr lang="pl-PL" sz="1200" b="1" dirty="0" err="1">
                <a:solidFill>
                  <a:schemeClr val="accent5">
                    <a:lumMod val="20000"/>
                    <a:lumOff val="80000"/>
                  </a:schemeClr>
                </a:solidFill>
              </a:rPr>
              <a:t>Parks</a:t>
            </a:r>
            <a:endParaRPr lang="pl-PL" sz="1200" b="1" dirty="0">
              <a:solidFill>
                <a:schemeClr val="accent5">
                  <a:lumMod val="20000"/>
                  <a:lumOff val="80000"/>
                </a:schemeClr>
              </a:solidFill>
            </a:endParaRPr>
          </a:p>
          <a:p>
            <a:r>
              <a:rPr lang="pl-PL" sz="1200" b="1" dirty="0" err="1">
                <a:solidFill>
                  <a:schemeClr val="accent5">
                    <a:lumMod val="20000"/>
                    <a:lumOff val="80000"/>
                  </a:schemeClr>
                </a:solidFill>
              </a:rPr>
              <a:t>Pink</a:t>
            </a:r>
            <a:r>
              <a:rPr lang="pl-PL" sz="1200" b="1" dirty="0">
                <a:solidFill>
                  <a:schemeClr val="accent5">
                    <a:lumMod val="20000"/>
                    <a:lumOff val="80000"/>
                  </a:schemeClr>
                </a:solidFill>
              </a:rPr>
              <a:t> </a:t>
            </a:r>
            <a:r>
              <a:rPr lang="pl-PL" sz="1200" b="1" dirty="0" err="1">
                <a:solidFill>
                  <a:schemeClr val="accent5">
                    <a:lumMod val="20000"/>
                    <a:lumOff val="80000"/>
                  </a:schemeClr>
                </a:solidFill>
              </a:rPr>
              <a:t>colour</a:t>
            </a:r>
            <a:r>
              <a:rPr lang="pl-PL" sz="1200" b="1" dirty="0">
                <a:solidFill>
                  <a:schemeClr val="accent5">
                    <a:lumMod val="20000"/>
                    <a:lumOff val="80000"/>
                  </a:schemeClr>
                </a:solidFill>
              </a:rPr>
              <a:t> – </a:t>
            </a:r>
            <a:r>
              <a:rPr lang="pl-PL" sz="1200" b="1" dirty="0" err="1">
                <a:solidFill>
                  <a:schemeClr val="accent5">
                    <a:lumMod val="20000"/>
                    <a:lumOff val="80000"/>
                  </a:schemeClr>
                </a:solidFill>
              </a:rPr>
              <a:t>National</a:t>
            </a:r>
            <a:r>
              <a:rPr lang="pl-PL" sz="1200" b="1" dirty="0">
                <a:solidFill>
                  <a:schemeClr val="accent5">
                    <a:lumMod val="20000"/>
                    <a:lumOff val="80000"/>
                  </a:schemeClr>
                </a:solidFill>
              </a:rPr>
              <a:t> </a:t>
            </a:r>
            <a:r>
              <a:rPr lang="pl-PL" sz="1200" b="1" dirty="0" err="1">
                <a:solidFill>
                  <a:schemeClr val="accent5">
                    <a:lumMod val="20000"/>
                    <a:lumOff val="80000"/>
                  </a:schemeClr>
                </a:solidFill>
              </a:rPr>
              <a:t>Parks</a:t>
            </a:r>
            <a:endParaRPr lang="pl-PL" sz="1200" b="1" dirty="0">
              <a:solidFill>
                <a:schemeClr val="accent5">
                  <a:lumMod val="20000"/>
                  <a:lumOff val="80000"/>
                </a:schemeClr>
              </a:solidFill>
            </a:endParaRPr>
          </a:p>
        </p:txBody>
      </p:sp>
      <p:sp>
        <p:nvSpPr>
          <p:cNvPr id="11" name="pole tekstowe 10"/>
          <p:cNvSpPr txBox="1"/>
          <p:nvPr/>
        </p:nvSpPr>
        <p:spPr>
          <a:xfrm>
            <a:off x="111919" y="4976175"/>
            <a:ext cx="1440160" cy="369332"/>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pl-PL" dirty="0" smtClean="0"/>
              <a:t>Sand </a:t>
            </a:r>
            <a:r>
              <a:rPr lang="pl-PL" dirty="0" err="1" smtClean="0"/>
              <a:t>dunes</a:t>
            </a:r>
            <a:endParaRPr lang="pl-PL" dirty="0"/>
          </a:p>
        </p:txBody>
      </p:sp>
      <p:sp>
        <p:nvSpPr>
          <p:cNvPr id="12" name="pole tekstowe 11"/>
          <p:cNvSpPr txBox="1"/>
          <p:nvPr/>
        </p:nvSpPr>
        <p:spPr>
          <a:xfrm>
            <a:off x="3136555" y="2637899"/>
            <a:ext cx="3775368" cy="1323439"/>
          </a:xfrm>
          <a:prstGeom prst="rect">
            <a:avLst/>
          </a:prstGeom>
          <a:noFill/>
        </p:spPr>
        <p:txBody>
          <a:bodyPr wrap="square" rtlCol="0">
            <a:spAutoFit/>
          </a:bodyPr>
          <a:lstStyle/>
          <a:p>
            <a:r>
              <a:rPr lang="pl-PL" sz="1600" b="1" dirty="0" err="1">
                <a:solidFill>
                  <a:srgbClr val="C2AD8D">
                    <a:lumMod val="20000"/>
                    <a:lumOff val="80000"/>
                  </a:srgbClr>
                </a:solidFill>
              </a:rPr>
              <a:t>Landscape</a:t>
            </a:r>
            <a:r>
              <a:rPr lang="pl-PL" sz="1600" b="1" dirty="0">
                <a:solidFill>
                  <a:srgbClr val="C2AD8D">
                    <a:lumMod val="20000"/>
                    <a:lumOff val="80000"/>
                  </a:srgbClr>
                </a:solidFill>
              </a:rPr>
              <a:t> </a:t>
            </a:r>
            <a:r>
              <a:rPr lang="pl-PL" sz="1600" b="1" dirty="0" err="1">
                <a:solidFill>
                  <a:srgbClr val="C2AD8D">
                    <a:lumMod val="20000"/>
                    <a:lumOff val="80000"/>
                  </a:srgbClr>
                </a:solidFill>
              </a:rPr>
              <a:t>Parks</a:t>
            </a:r>
            <a:r>
              <a:rPr lang="pl-PL" sz="1600" b="1" dirty="0">
                <a:solidFill>
                  <a:srgbClr val="C2AD8D">
                    <a:lumMod val="20000"/>
                    <a:lumOff val="80000"/>
                  </a:srgbClr>
                </a:solidFill>
              </a:rPr>
              <a:t> </a:t>
            </a:r>
            <a:r>
              <a:rPr lang="pl-PL" sz="1600" b="1" dirty="0" err="1">
                <a:solidFill>
                  <a:srgbClr val="C2AD8D">
                    <a:lumMod val="20000"/>
                    <a:lumOff val="80000"/>
                  </a:srgbClr>
                </a:solidFill>
              </a:rPr>
              <a:t>were</a:t>
            </a:r>
            <a:r>
              <a:rPr lang="pl-PL" sz="1600" b="1" dirty="0">
                <a:solidFill>
                  <a:srgbClr val="C2AD8D">
                    <a:lumMod val="20000"/>
                    <a:lumOff val="80000"/>
                  </a:srgbClr>
                </a:solidFill>
              </a:rPr>
              <a:t> </a:t>
            </a:r>
            <a:r>
              <a:rPr lang="pl-PL" sz="1600" b="1" dirty="0" err="1">
                <a:solidFill>
                  <a:srgbClr val="C2AD8D">
                    <a:lumMod val="20000"/>
                    <a:lumOff val="80000"/>
                  </a:srgbClr>
                </a:solidFill>
              </a:rPr>
              <a:t>established</a:t>
            </a:r>
            <a:r>
              <a:rPr lang="pl-PL" sz="1600" b="1" dirty="0">
                <a:solidFill>
                  <a:srgbClr val="C2AD8D">
                    <a:lumMod val="20000"/>
                    <a:lumOff val="80000"/>
                  </a:srgbClr>
                </a:solidFill>
              </a:rPr>
              <a:t> </a:t>
            </a:r>
            <a:r>
              <a:rPr lang="pl-PL" sz="1600" b="1" dirty="0">
                <a:solidFill>
                  <a:srgbClr val="C2AD8D">
                    <a:lumMod val="20000"/>
                    <a:lumOff val="80000"/>
                  </a:srgbClr>
                </a:solidFill>
              </a:rPr>
              <a:t>in </a:t>
            </a:r>
            <a:r>
              <a:rPr lang="pl-PL" sz="1600" b="1" dirty="0" err="1">
                <a:solidFill>
                  <a:srgbClr val="C2AD8D">
                    <a:lumMod val="20000"/>
                    <a:lumOff val="80000"/>
                  </a:srgbClr>
                </a:solidFill>
              </a:rPr>
              <a:t>case</a:t>
            </a:r>
            <a:r>
              <a:rPr lang="pl-PL" sz="1600" b="1" dirty="0">
                <a:solidFill>
                  <a:srgbClr val="C2AD8D">
                    <a:lumMod val="20000"/>
                    <a:lumOff val="80000"/>
                  </a:srgbClr>
                </a:solidFill>
              </a:rPr>
              <a:t> to</a:t>
            </a:r>
            <a:r>
              <a:rPr lang="pl-PL" sz="1600" b="1" dirty="0">
                <a:solidFill>
                  <a:srgbClr val="C2AD8D">
                    <a:lumMod val="20000"/>
                    <a:lumOff val="80000"/>
                  </a:srgbClr>
                </a:solidFill>
              </a:rPr>
              <a:t>:</a:t>
            </a:r>
          </a:p>
          <a:p>
            <a:pPr marL="285750" indent="-285750">
              <a:buFont typeface="Wingdings" panose="05000000000000000000" pitchFamily="2" charset="2"/>
              <a:buChar char="ü"/>
            </a:pPr>
            <a:r>
              <a:rPr lang="pl-PL" sz="1600" b="1" dirty="0" err="1">
                <a:solidFill>
                  <a:srgbClr val="C2AD8D">
                    <a:lumMod val="20000"/>
                    <a:lumOff val="80000"/>
                  </a:srgbClr>
                </a:solidFill>
              </a:rPr>
              <a:t>protect</a:t>
            </a:r>
            <a:r>
              <a:rPr lang="pl-PL" sz="1600" b="1" dirty="0">
                <a:solidFill>
                  <a:srgbClr val="C2AD8D">
                    <a:lumMod val="20000"/>
                    <a:lumOff val="80000"/>
                  </a:srgbClr>
                </a:solidFill>
              </a:rPr>
              <a:t> the </a:t>
            </a:r>
            <a:r>
              <a:rPr lang="pl-PL" sz="1600" b="1" dirty="0" err="1">
                <a:solidFill>
                  <a:srgbClr val="C2AD8D">
                    <a:lumMod val="20000"/>
                    <a:lumOff val="80000"/>
                  </a:srgbClr>
                </a:solidFill>
              </a:rPr>
              <a:t>biodiversity</a:t>
            </a:r>
            <a:endParaRPr lang="pl-PL" sz="1600" b="1" dirty="0">
              <a:solidFill>
                <a:srgbClr val="C2AD8D">
                  <a:lumMod val="20000"/>
                  <a:lumOff val="80000"/>
                </a:srgbClr>
              </a:solidFill>
            </a:endParaRPr>
          </a:p>
          <a:p>
            <a:pPr marL="285750" indent="-285750">
              <a:buFont typeface="Wingdings" panose="05000000000000000000" pitchFamily="2" charset="2"/>
              <a:buChar char="ü"/>
            </a:pPr>
            <a:r>
              <a:rPr lang="pl-PL" sz="1600" b="1" dirty="0" err="1">
                <a:solidFill>
                  <a:srgbClr val="C2AD8D">
                    <a:lumMod val="20000"/>
                    <a:lumOff val="80000"/>
                  </a:srgbClr>
                </a:solidFill>
              </a:rPr>
              <a:t>constitute</a:t>
            </a:r>
            <a:r>
              <a:rPr lang="pl-PL" sz="1600" b="1" dirty="0">
                <a:solidFill>
                  <a:srgbClr val="C2AD8D">
                    <a:lumMod val="20000"/>
                    <a:lumOff val="80000"/>
                  </a:srgbClr>
                </a:solidFill>
              </a:rPr>
              <a:t> </a:t>
            </a:r>
            <a:r>
              <a:rPr lang="pl-PL" sz="1600" b="1" dirty="0" err="1">
                <a:solidFill>
                  <a:srgbClr val="C2AD8D">
                    <a:lumMod val="20000"/>
                    <a:lumOff val="80000"/>
                  </a:srgbClr>
                </a:solidFill>
              </a:rPr>
              <a:t>areas</a:t>
            </a:r>
            <a:r>
              <a:rPr lang="pl-PL" sz="1600" b="1" dirty="0">
                <a:solidFill>
                  <a:srgbClr val="C2AD8D">
                    <a:lumMod val="20000"/>
                    <a:lumOff val="80000"/>
                  </a:srgbClr>
                </a:solidFill>
              </a:rPr>
              <a:t> for </a:t>
            </a:r>
            <a:r>
              <a:rPr lang="pl-PL" sz="1600" b="1" dirty="0" err="1">
                <a:solidFill>
                  <a:srgbClr val="C2AD8D">
                    <a:lumMod val="20000"/>
                    <a:lumOff val="80000"/>
                  </a:srgbClr>
                </a:solidFill>
              </a:rPr>
              <a:t>reserches</a:t>
            </a:r>
            <a:endParaRPr lang="pl-PL" sz="1600" b="1" dirty="0">
              <a:solidFill>
                <a:srgbClr val="C2AD8D">
                  <a:lumMod val="20000"/>
                  <a:lumOff val="80000"/>
                </a:srgbClr>
              </a:solidFill>
            </a:endParaRPr>
          </a:p>
          <a:p>
            <a:pPr marL="285750" indent="-285750">
              <a:buFont typeface="Wingdings" panose="05000000000000000000" pitchFamily="2" charset="2"/>
              <a:buChar char="ü"/>
            </a:pPr>
            <a:r>
              <a:rPr lang="pl-PL" sz="1600" b="1" dirty="0">
                <a:solidFill>
                  <a:srgbClr val="C2AD8D">
                    <a:lumMod val="20000"/>
                    <a:lumOff val="80000"/>
                  </a:srgbClr>
                </a:solidFill>
              </a:rPr>
              <a:t>and </a:t>
            </a:r>
            <a:r>
              <a:rPr lang="pl-PL" sz="1600" b="1" dirty="0" err="1">
                <a:solidFill>
                  <a:srgbClr val="C2AD8D">
                    <a:lumMod val="20000"/>
                    <a:lumOff val="80000"/>
                  </a:srgbClr>
                </a:solidFill>
              </a:rPr>
              <a:t>due</a:t>
            </a:r>
            <a:r>
              <a:rPr lang="pl-PL" sz="1600" b="1" dirty="0">
                <a:solidFill>
                  <a:srgbClr val="C2AD8D">
                    <a:lumMod val="20000"/>
                    <a:lumOff val="80000"/>
                  </a:srgbClr>
                </a:solidFill>
              </a:rPr>
              <a:t> to </a:t>
            </a:r>
            <a:r>
              <a:rPr lang="pl-PL" sz="1600" b="1" dirty="0" err="1">
                <a:solidFill>
                  <a:srgbClr val="C2AD8D">
                    <a:lumMod val="20000"/>
                    <a:lumOff val="80000"/>
                  </a:srgbClr>
                </a:solidFill>
              </a:rPr>
              <a:t>ecological</a:t>
            </a:r>
            <a:r>
              <a:rPr lang="pl-PL" sz="1600" b="1" dirty="0">
                <a:solidFill>
                  <a:srgbClr val="C2AD8D">
                    <a:lumMod val="20000"/>
                    <a:lumOff val="80000"/>
                  </a:srgbClr>
                </a:solidFill>
              </a:rPr>
              <a:t> </a:t>
            </a:r>
            <a:r>
              <a:rPr lang="pl-PL" sz="1600" b="1" dirty="0" err="1">
                <a:solidFill>
                  <a:srgbClr val="C2AD8D">
                    <a:lumMod val="20000"/>
                    <a:lumOff val="80000"/>
                  </a:srgbClr>
                </a:solidFill>
              </a:rPr>
              <a:t>functions</a:t>
            </a:r>
            <a:endParaRPr lang="pl-PL" sz="1600" b="1" dirty="0">
              <a:solidFill>
                <a:srgbClr val="C2AD8D">
                  <a:lumMod val="20000"/>
                  <a:lumOff val="80000"/>
                </a:srgbClr>
              </a:solidFill>
            </a:endParaRPr>
          </a:p>
        </p:txBody>
      </p:sp>
      <p:sp>
        <p:nvSpPr>
          <p:cNvPr id="15" name="Prostokąt 14"/>
          <p:cNvSpPr/>
          <p:nvPr/>
        </p:nvSpPr>
        <p:spPr>
          <a:xfrm>
            <a:off x="6660232" y="2657772"/>
            <a:ext cx="2414859" cy="1538883"/>
          </a:xfrm>
          <a:prstGeom prst="rect">
            <a:avLst/>
          </a:prstGeom>
        </p:spPr>
        <p:txBody>
          <a:bodyPr wrap="square">
            <a:spAutoFit/>
          </a:bodyPr>
          <a:lstStyle/>
          <a:p>
            <a:r>
              <a:rPr lang="en-US" sz="2400" b="1" dirty="0">
                <a:solidFill>
                  <a:srgbClr val="C00000"/>
                </a:solidFill>
                <a:latin typeface="Brush Script MT" panose="03060802040406070304" pitchFamily="66" charset="0"/>
              </a:rPr>
              <a:t>Did you know…?</a:t>
            </a:r>
            <a:endParaRPr lang="pl-PL" sz="2400" b="1" dirty="0">
              <a:solidFill>
                <a:srgbClr val="C00000"/>
              </a:solidFill>
              <a:latin typeface="Brush Script MT" panose="03060802040406070304" pitchFamily="66" charset="0"/>
            </a:endParaRPr>
          </a:p>
          <a:p>
            <a:r>
              <a:rPr lang="pl-PL" sz="1400" b="1" dirty="0">
                <a:solidFill>
                  <a:srgbClr val="C2AD8D">
                    <a:lumMod val="20000"/>
                    <a:lumOff val="80000"/>
                  </a:srgbClr>
                </a:solidFill>
              </a:rPr>
              <a:t>The </a:t>
            </a:r>
            <a:r>
              <a:rPr lang="pl-PL" sz="1400" b="1" dirty="0" err="1">
                <a:solidFill>
                  <a:srgbClr val="C2AD8D">
                    <a:lumMod val="20000"/>
                    <a:lumOff val="80000"/>
                  </a:srgbClr>
                </a:solidFill>
              </a:rPr>
              <a:t>smallest</a:t>
            </a:r>
            <a:r>
              <a:rPr lang="pl-PL" sz="1400" b="1" dirty="0">
                <a:solidFill>
                  <a:srgbClr val="C2AD8D">
                    <a:lumMod val="20000"/>
                    <a:lumOff val="80000"/>
                  </a:srgbClr>
                </a:solidFill>
              </a:rPr>
              <a:t> </a:t>
            </a:r>
            <a:r>
              <a:rPr lang="pl-PL" sz="1400" b="1" dirty="0" err="1">
                <a:solidFill>
                  <a:srgbClr val="C2AD8D">
                    <a:lumMod val="20000"/>
                    <a:lumOff val="80000"/>
                  </a:srgbClr>
                </a:solidFill>
              </a:rPr>
              <a:t>Landscape</a:t>
            </a:r>
            <a:r>
              <a:rPr lang="pl-PL" sz="1400" b="1" dirty="0">
                <a:solidFill>
                  <a:srgbClr val="C2AD8D">
                    <a:lumMod val="20000"/>
                    <a:lumOff val="80000"/>
                  </a:srgbClr>
                </a:solidFill>
              </a:rPr>
              <a:t> Park in Poland (Stawki) </a:t>
            </a:r>
            <a:r>
              <a:rPr lang="pl-PL" sz="1400" b="1" dirty="0" err="1">
                <a:solidFill>
                  <a:srgbClr val="C2AD8D">
                    <a:lumMod val="20000"/>
                    <a:lumOff val="80000"/>
                  </a:srgbClr>
                </a:solidFill>
              </a:rPr>
              <a:t>is</a:t>
            </a:r>
            <a:r>
              <a:rPr lang="pl-PL" sz="1400" b="1" dirty="0">
                <a:solidFill>
                  <a:srgbClr val="C2AD8D">
                    <a:lumMod val="20000"/>
                    <a:lumOff val="80000"/>
                  </a:srgbClr>
                </a:solidFill>
              </a:rPr>
              <a:t> </a:t>
            </a:r>
            <a:r>
              <a:rPr lang="pl-PL" sz="1400" b="1" dirty="0" err="1">
                <a:solidFill>
                  <a:srgbClr val="C2AD8D">
                    <a:lumMod val="20000"/>
                    <a:lumOff val="80000"/>
                  </a:srgbClr>
                </a:solidFill>
              </a:rPr>
              <a:t>located</a:t>
            </a:r>
            <a:r>
              <a:rPr lang="pl-PL" sz="1400" b="1" dirty="0">
                <a:solidFill>
                  <a:srgbClr val="C2AD8D">
                    <a:lumMod val="20000"/>
                    <a:lumOff val="80000"/>
                  </a:srgbClr>
                </a:solidFill>
              </a:rPr>
              <a:t> in Śląskie </a:t>
            </a:r>
            <a:r>
              <a:rPr lang="pl-PL" sz="1400" b="1" dirty="0" err="1">
                <a:solidFill>
                  <a:srgbClr val="C2AD8D">
                    <a:lumMod val="20000"/>
                    <a:lumOff val="80000"/>
                  </a:srgbClr>
                </a:solidFill>
              </a:rPr>
              <a:t>Voivodeship</a:t>
            </a:r>
            <a:r>
              <a:rPr lang="pl-PL" sz="1400" b="1" dirty="0">
                <a:solidFill>
                  <a:srgbClr val="C2AD8D">
                    <a:lumMod val="20000"/>
                    <a:lumOff val="80000"/>
                  </a:srgbClr>
                </a:solidFill>
              </a:rPr>
              <a:t>. It </a:t>
            </a:r>
            <a:r>
              <a:rPr lang="pl-PL" sz="1400" b="1" dirty="0" err="1">
                <a:solidFill>
                  <a:srgbClr val="C2AD8D">
                    <a:lumMod val="20000"/>
                    <a:lumOff val="80000"/>
                  </a:srgbClr>
                </a:solidFill>
              </a:rPr>
              <a:t>covers</a:t>
            </a:r>
            <a:r>
              <a:rPr lang="pl-PL" sz="1400" b="1" dirty="0">
                <a:solidFill>
                  <a:srgbClr val="C2AD8D">
                    <a:lumMod val="20000"/>
                    <a:lumOff val="80000"/>
                  </a:srgbClr>
                </a:solidFill>
              </a:rPr>
              <a:t> </a:t>
            </a:r>
            <a:r>
              <a:rPr lang="pl-PL" sz="1400" b="1" dirty="0" err="1">
                <a:solidFill>
                  <a:srgbClr val="C2AD8D">
                    <a:lumMod val="20000"/>
                    <a:lumOff val="80000"/>
                  </a:srgbClr>
                </a:solidFill>
              </a:rPr>
              <a:t>only</a:t>
            </a:r>
            <a:r>
              <a:rPr lang="pl-PL" sz="1400" b="1" dirty="0">
                <a:solidFill>
                  <a:srgbClr val="C2AD8D">
                    <a:lumMod val="20000"/>
                    <a:lumOff val="80000"/>
                  </a:srgbClr>
                </a:solidFill>
              </a:rPr>
              <a:t> 17,32 </a:t>
            </a:r>
            <a:r>
              <a:rPr lang="pl-PL" sz="1400" b="1" dirty="0" err="1">
                <a:solidFill>
                  <a:srgbClr val="C2AD8D">
                    <a:lumMod val="20000"/>
                    <a:lumOff val="80000"/>
                  </a:srgbClr>
                </a:solidFill>
              </a:rPr>
              <a:t>km2</a:t>
            </a:r>
            <a:r>
              <a:rPr lang="pl-PL" sz="1400" b="1" dirty="0">
                <a:solidFill>
                  <a:srgbClr val="C2AD8D">
                    <a:lumMod val="20000"/>
                    <a:lumOff val="80000"/>
                  </a:srgbClr>
                </a:solidFill>
              </a:rPr>
              <a:t>!</a:t>
            </a:r>
            <a:endParaRPr lang="pl-PL" sz="1400" b="1" dirty="0">
              <a:solidFill>
                <a:srgbClr val="C2AD8D">
                  <a:lumMod val="20000"/>
                  <a:lumOff val="80000"/>
                </a:srgbClr>
              </a:solidFill>
            </a:endParaRPr>
          </a:p>
        </p:txBody>
      </p:sp>
      <p:pic>
        <p:nvPicPr>
          <p:cNvPr id="3077" name="Picture 5" descr="E:\Zdjęcia\Foty\Przyroda\20150602_194625.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21352823">
            <a:off x="6400420" y="4297540"/>
            <a:ext cx="971213" cy="1726602"/>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13" name="pole tekstowe 12"/>
          <p:cNvSpPr txBox="1"/>
          <p:nvPr/>
        </p:nvSpPr>
        <p:spPr>
          <a:xfrm>
            <a:off x="7317355" y="4655391"/>
            <a:ext cx="1709365" cy="9541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sz="1400" i="1" dirty="0"/>
              <a:t>Iris </a:t>
            </a:r>
            <a:r>
              <a:rPr lang="en-US" sz="1400" i="1" dirty="0" err="1"/>
              <a:t>pseudacorus</a:t>
            </a:r>
            <a:r>
              <a:rPr lang="en-US" sz="1400" i="1" dirty="0"/>
              <a:t> </a:t>
            </a:r>
            <a:r>
              <a:rPr lang="en-US" sz="1400" dirty="0" smtClean="0"/>
              <a:t>is </a:t>
            </a:r>
            <a:r>
              <a:rPr lang="en-US" sz="1400" dirty="0"/>
              <a:t>an endangered species found in </a:t>
            </a:r>
            <a:r>
              <a:rPr lang="en-US" sz="1400" dirty="0" err="1"/>
              <a:t>Stawki</a:t>
            </a:r>
            <a:r>
              <a:rPr lang="en-US" sz="1400" dirty="0"/>
              <a:t> LP</a:t>
            </a:r>
            <a:endParaRPr lang="pl-PL" sz="1400" dirty="0"/>
          </a:p>
        </p:txBody>
      </p:sp>
    </p:spTree>
    <p:extLst>
      <p:ext uri="{BB962C8B-B14F-4D97-AF65-F5344CB8AC3E}">
        <p14:creationId xmlns:p14="http://schemas.microsoft.com/office/powerpoint/2010/main" val="232926987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down)">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down)">
                                      <p:cBhvr>
                                        <p:cTn id="16" dur="500"/>
                                        <p:tgtEl>
                                          <p:spTgt spid="4"/>
                                        </p:tgtEl>
                                      </p:cBhvr>
                                    </p:animEffect>
                                  </p:childTnLst>
                                </p:cTn>
                              </p:par>
                            </p:childTnLst>
                          </p:cTn>
                        </p:par>
                        <p:par>
                          <p:cTn id="17" fill="hold">
                            <p:stCondLst>
                              <p:cond delay="500"/>
                            </p:stCondLst>
                            <p:childTnLst>
                              <p:par>
                                <p:cTn id="18" presetID="31" presetClass="entr" presetSubtype="0"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p:cTn id="20" dur="1000" fill="hold"/>
                                        <p:tgtEl>
                                          <p:spTgt spid="6"/>
                                        </p:tgtEl>
                                        <p:attrNameLst>
                                          <p:attrName>ppt_w</p:attrName>
                                        </p:attrNameLst>
                                      </p:cBhvr>
                                      <p:tavLst>
                                        <p:tav tm="0">
                                          <p:val>
                                            <p:fltVal val="0"/>
                                          </p:val>
                                        </p:tav>
                                        <p:tav tm="100000">
                                          <p:val>
                                            <p:strVal val="#ppt_w"/>
                                          </p:val>
                                        </p:tav>
                                      </p:tavLst>
                                    </p:anim>
                                    <p:anim calcmode="lin" valueType="num">
                                      <p:cBhvr>
                                        <p:cTn id="21" dur="1000" fill="hold"/>
                                        <p:tgtEl>
                                          <p:spTgt spid="6"/>
                                        </p:tgtEl>
                                        <p:attrNameLst>
                                          <p:attrName>ppt_h</p:attrName>
                                        </p:attrNameLst>
                                      </p:cBhvr>
                                      <p:tavLst>
                                        <p:tav tm="0">
                                          <p:val>
                                            <p:fltVal val="0"/>
                                          </p:val>
                                        </p:tav>
                                        <p:tav tm="100000">
                                          <p:val>
                                            <p:strVal val="#ppt_h"/>
                                          </p:val>
                                        </p:tav>
                                      </p:tavLst>
                                    </p:anim>
                                    <p:anim calcmode="lin" valueType="num">
                                      <p:cBhvr>
                                        <p:cTn id="22" dur="1000" fill="hold"/>
                                        <p:tgtEl>
                                          <p:spTgt spid="6"/>
                                        </p:tgtEl>
                                        <p:attrNameLst>
                                          <p:attrName>style.rotation</p:attrName>
                                        </p:attrNameLst>
                                      </p:cBhvr>
                                      <p:tavLst>
                                        <p:tav tm="0">
                                          <p:val>
                                            <p:fltVal val="90"/>
                                          </p:val>
                                        </p:tav>
                                        <p:tav tm="100000">
                                          <p:val>
                                            <p:fltVal val="0"/>
                                          </p:val>
                                        </p:tav>
                                      </p:tavLst>
                                    </p:anim>
                                    <p:animEffect transition="in" filter="fade">
                                      <p:cBhvr>
                                        <p:cTn id="23" dur="1000"/>
                                        <p:tgtEl>
                                          <p:spTgt spid="6"/>
                                        </p:tgtEl>
                                      </p:cBhvr>
                                    </p:animEffect>
                                  </p:childTnLst>
                                </p:cTn>
                              </p:par>
                            </p:childTnLst>
                          </p:cTn>
                        </p:par>
                        <p:par>
                          <p:cTn id="24" fill="hold">
                            <p:stCondLst>
                              <p:cond delay="1500"/>
                            </p:stCondLst>
                            <p:childTnLst>
                              <p:par>
                                <p:cTn id="25" presetID="31" presetClass="entr" presetSubtype="0"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1000" fill="hold"/>
                                        <p:tgtEl>
                                          <p:spTgt spid="5"/>
                                        </p:tgtEl>
                                        <p:attrNameLst>
                                          <p:attrName>ppt_w</p:attrName>
                                        </p:attrNameLst>
                                      </p:cBhvr>
                                      <p:tavLst>
                                        <p:tav tm="0">
                                          <p:val>
                                            <p:fltVal val="0"/>
                                          </p:val>
                                        </p:tav>
                                        <p:tav tm="100000">
                                          <p:val>
                                            <p:strVal val="#ppt_w"/>
                                          </p:val>
                                        </p:tav>
                                      </p:tavLst>
                                    </p:anim>
                                    <p:anim calcmode="lin" valueType="num">
                                      <p:cBhvr>
                                        <p:cTn id="28" dur="1000" fill="hold"/>
                                        <p:tgtEl>
                                          <p:spTgt spid="5"/>
                                        </p:tgtEl>
                                        <p:attrNameLst>
                                          <p:attrName>ppt_h</p:attrName>
                                        </p:attrNameLst>
                                      </p:cBhvr>
                                      <p:tavLst>
                                        <p:tav tm="0">
                                          <p:val>
                                            <p:fltVal val="0"/>
                                          </p:val>
                                        </p:tav>
                                        <p:tav tm="100000">
                                          <p:val>
                                            <p:strVal val="#ppt_h"/>
                                          </p:val>
                                        </p:tav>
                                      </p:tavLst>
                                    </p:anim>
                                    <p:anim calcmode="lin" valueType="num">
                                      <p:cBhvr>
                                        <p:cTn id="29" dur="1000" fill="hold"/>
                                        <p:tgtEl>
                                          <p:spTgt spid="5"/>
                                        </p:tgtEl>
                                        <p:attrNameLst>
                                          <p:attrName>style.rotation</p:attrName>
                                        </p:attrNameLst>
                                      </p:cBhvr>
                                      <p:tavLst>
                                        <p:tav tm="0">
                                          <p:val>
                                            <p:fltVal val="90"/>
                                          </p:val>
                                        </p:tav>
                                        <p:tav tm="100000">
                                          <p:val>
                                            <p:fltVal val="0"/>
                                          </p:val>
                                        </p:tav>
                                      </p:tavLst>
                                    </p:anim>
                                    <p:animEffect transition="in" filter="fade">
                                      <p:cBhvr>
                                        <p:cTn id="30" dur="1000"/>
                                        <p:tgtEl>
                                          <p:spTgt spid="5"/>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wipe(down)">
                                      <p:cBhvr>
                                        <p:cTn id="35" dur="500"/>
                                        <p:tgtEl>
                                          <p:spTgt spid="8"/>
                                        </p:tgtEl>
                                      </p:cBhvr>
                                    </p:animEffect>
                                  </p:childTnLst>
                                </p:cTn>
                              </p:par>
                            </p:childTnLst>
                          </p:cTn>
                        </p:par>
                        <p:par>
                          <p:cTn id="36" fill="hold">
                            <p:stCondLst>
                              <p:cond delay="500"/>
                            </p:stCondLst>
                            <p:childTnLst>
                              <p:par>
                                <p:cTn id="37" presetID="16" presetClass="entr" presetSubtype="21" fill="hold" nodeType="afterEffect">
                                  <p:stCondLst>
                                    <p:cond delay="0"/>
                                  </p:stCondLst>
                                  <p:childTnLst>
                                    <p:set>
                                      <p:cBhvr>
                                        <p:cTn id="38" dur="1" fill="hold">
                                          <p:stCondLst>
                                            <p:cond delay="0"/>
                                          </p:stCondLst>
                                        </p:cTn>
                                        <p:tgtEl>
                                          <p:spTgt spid="3074"/>
                                        </p:tgtEl>
                                        <p:attrNameLst>
                                          <p:attrName>style.visibility</p:attrName>
                                        </p:attrNameLst>
                                      </p:cBhvr>
                                      <p:to>
                                        <p:strVal val="visible"/>
                                      </p:to>
                                    </p:set>
                                    <p:animEffect transition="in" filter="barn(inVertical)">
                                      <p:cBhvr>
                                        <p:cTn id="39" dur="500"/>
                                        <p:tgtEl>
                                          <p:spTgt spid="3074"/>
                                        </p:tgtEl>
                                      </p:cBhvr>
                                    </p:animEffect>
                                  </p:childTnLst>
                                </p:cTn>
                              </p:par>
                            </p:childTnLst>
                          </p:cTn>
                        </p:par>
                        <p:par>
                          <p:cTn id="40" fill="hold">
                            <p:stCondLst>
                              <p:cond delay="1000"/>
                            </p:stCondLst>
                            <p:childTnLst>
                              <p:par>
                                <p:cTn id="41" presetID="53" presetClass="entr" presetSubtype="16" fill="hold" grpId="0"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grpId="0" nodeType="click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wipe(down)">
                                      <p:cBhvr>
                                        <p:cTn id="50" dur="500"/>
                                        <p:tgtEl>
                                          <p:spTgt spid="12"/>
                                        </p:tgtEl>
                                      </p:cBhvr>
                                    </p:animEffect>
                                  </p:childTnLst>
                                </p:cTn>
                              </p:par>
                            </p:childTnLst>
                          </p:cTn>
                        </p:par>
                        <p:par>
                          <p:cTn id="51" fill="hold">
                            <p:stCondLst>
                              <p:cond delay="500"/>
                            </p:stCondLst>
                            <p:childTnLst>
                              <p:par>
                                <p:cTn id="52" presetID="16" presetClass="entr" presetSubtype="21" fill="hold" nodeType="afterEffect">
                                  <p:stCondLst>
                                    <p:cond delay="0"/>
                                  </p:stCondLst>
                                  <p:childTnLst>
                                    <p:set>
                                      <p:cBhvr>
                                        <p:cTn id="53" dur="1" fill="hold">
                                          <p:stCondLst>
                                            <p:cond delay="0"/>
                                          </p:stCondLst>
                                        </p:cTn>
                                        <p:tgtEl>
                                          <p:spTgt spid="3076"/>
                                        </p:tgtEl>
                                        <p:attrNameLst>
                                          <p:attrName>style.visibility</p:attrName>
                                        </p:attrNameLst>
                                      </p:cBhvr>
                                      <p:to>
                                        <p:strVal val="visible"/>
                                      </p:to>
                                    </p:set>
                                    <p:animEffect transition="in" filter="barn(inVertical)">
                                      <p:cBhvr>
                                        <p:cTn id="54" dur="500"/>
                                        <p:tgtEl>
                                          <p:spTgt spid="3076"/>
                                        </p:tgtEl>
                                      </p:cBhvr>
                                    </p:animEffect>
                                  </p:childTnLst>
                                </p:cTn>
                              </p:par>
                            </p:childTnLst>
                          </p:cTn>
                        </p:par>
                        <p:par>
                          <p:cTn id="55" fill="hold">
                            <p:stCondLst>
                              <p:cond delay="1000"/>
                            </p:stCondLst>
                            <p:childTnLst>
                              <p:par>
                                <p:cTn id="56" presetID="53" presetClass="entr" presetSubtype="16" fill="hold" grpId="0" nodeType="afterEffect">
                                  <p:stCondLst>
                                    <p:cond delay="0"/>
                                  </p:stCondLst>
                                  <p:childTnLst>
                                    <p:set>
                                      <p:cBhvr>
                                        <p:cTn id="57" dur="1" fill="hold">
                                          <p:stCondLst>
                                            <p:cond delay="0"/>
                                          </p:stCondLst>
                                        </p:cTn>
                                        <p:tgtEl>
                                          <p:spTgt spid="10"/>
                                        </p:tgtEl>
                                        <p:attrNameLst>
                                          <p:attrName>style.visibility</p:attrName>
                                        </p:attrNameLst>
                                      </p:cBhvr>
                                      <p:to>
                                        <p:strVal val="visible"/>
                                      </p:to>
                                    </p:set>
                                    <p:anim calcmode="lin" valueType="num">
                                      <p:cBhvr>
                                        <p:cTn id="58" dur="500" fill="hold"/>
                                        <p:tgtEl>
                                          <p:spTgt spid="10"/>
                                        </p:tgtEl>
                                        <p:attrNameLst>
                                          <p:attrName>ppt_w</p:attrName>
                                        </p:attrNameLst>
                                      </p:cBhvr>
                                      <p:tavLst>
                                        <p:tav tm="0">
                                          <p:val>
                                            <p:fltVal val="0"/>
                                          </p:val>
                                        </p:tav>
                                        <p:tav tm="100000">
                                          <p:val>
                                            <p:strVal val="#ppt_w"/>
                                          </p:val>
                                        </p:tav>
                                      </p:tavLst>
                                    </p:anim>
                                    <p:anim calcmode="lin" valueType="num">
                                      <p:cBhvr>
                                        <p:cTn id="59" dur="500" fill="hold"/>
                                        <p:tgtEl>
                                          <p:spTgt spid="10"/>
                                        </p:tgtEl>
                                        <p:attrNameLst>
                                          <p:attrName>ppt_h</p:attrName>
                                        </p:attrNameLst>
                                      </p:cBhvr>
                                      <p:tavLst>
                                        <p:tav tm="0">
                                          <p:val>
                                            <p:fltVal val="0"/>
                                          </p:val>
                                        </p:tav>
                                        <p:tav tm="100000">
                                          <p:val>
                                            <p:strVal val="#ppt_h"/>
                                          </p:val>
                                        </p:tav>
                                      </p:tavLst>
                                    </p:anim>
                                    <p:animEffect transition="in" filter="fade">
                                      <p:cBhvr>
                                        <p:cTn id="60" dur="500"/>
                                        <p:tgtEl>
                                          <p:spTgt spid="10"/>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4" fill="hold" grpId="0" nodeType="clickEffect">
                                  <p:stCondLst>
                                    <p:cond delay="0"/>
                                  </p:stCondLst>
                                  <p:childTnLst>
                                    <p:set>
                                      <p:cBhvr>
                                        <p:cTn id="64" dur="1" fill="hold">
                                          <p:stCondLst>
                                            <p:cond delay="0"/>
                                          </p:stCondLst>
                                        </p:cTn>
                                        <p:tgtEl>
                                          <p:spTgt spid="9"/>
                                        </p:tgtEl>
                                        <p:attrNameLst>
                                          <p:attrName>style.visibility</p:attrName>
                                        </p:attrNameLst>
                                      </p:cBhvr>
                                      <p:to>
                                        <p:strVal val="visible"/>
                                      </p:to>
                                    </p:set>
                                    <p:animEffect transition="in" filter="wipe(down)">
                                      <p:cBhvr>
                                        <p:cTn id="65" dur="500"/>
                                        <p:tgtEl>
                                          <p:spTgt spid="9"/>
                                        </p:tgtEl>
                                      </p:cBhvr>
                                    </p:animEffect>
                                  </p:childTnLst>
                                </p:cTn>
                              </p:par>
                            </p:childTnLst>
                          </p:cTn>
                        </p:par>
                      </p:childTnLst>
                    </p:cTn>
                  </p:par>
                  <p:par>
                    <p:cTn id="66" fill="hold">
                      <p:stCondLst>
                        <p:cond delay="indefinite"/>
                      </p:stCondLst>
                      <p:childTnLst>
                        <p:par>
                          <p:cTn id="67" fill="hold">
                            <p:stCondLst>
                              <p:cond delay="0"/>
                            </p:stCondLst>
                            <p:childTnLst>
                              <p:par>
                                <p:cTn id="68" presetID="31" presetClass="entr" presetSubtype="0" fill="hold" grpId="0" nodeType="clickEffect">
                                  <p:stCondLst>
                                    <p:cond delay="0"/>
                                  </p:stCondLst>
                                  <p:childTnLst>
                                    <p:set>
                                      <p:cBhvr>
                                        <p:cTn id="69" dur="1" fill="hold">
                                          <p:stCondLst>
                                            <p:cond delay="0"/>
                                          </p:stCondLst>
                                        </p:cTn>
                                        <p:tgtEl>
                                          <p:spTgt spid="15"/>
                                        </p:tgtEl>
                                        <p:attrNameLst>
                                          <p:attrName>style.visibility</p:attrName>
                                        </p:attrNameLst>
                                      </p:cBhvr>
                                      <p:to>
                                        <p:strVal val="visible"/>
                                      </p:to>
                                    </p:set>
                                    <p:anim calcmode="lin" valueType="num">
                                      <p:cBhvr>
                                        <p:cTn id="70" dur="1000" fill="hold"/>
                                        <p:tgtEl>
                                          <p:spTgt spid="15"/>
                                        </p:tgtEl>
                                        <p:attrNameLst>
                                          <p:attrName>ppt_w</p:attrName>
                                        </p:attrNameLst>
                                      </p:cBhvr>
                                      <p:tavLst>
                                        <p:tav tm="0">
                                          <p:val>
                                            <p:fltVal val="0"/>
                                          </p:val>
                                        </p:tav>
                                        <p:tav tm="100000">
                                          <p:val>
                                            <p:strVal val="#ppt_w"/>
                                          </p:val>
                                        </p:tav>
                                      </p:tavLst>
                                    </p:anim>
                                    <p:anim calcmode="lin" valueType="num">
                                      <p:cBhvr>
                                        <p:cTn id="71" dur="1000" fill="hold"/>
                                        <p:tgtEl>
                                          <p:spTgt spid="15"/>
                                        </p:tgtEl>
                                        <p:attrNameLst>
                                          <p:attrName>ppt_h</p:attrName>
                                        </p:attrNameLst>
                                      </p:cBhvr>
                                      <p:tavLst>
                                        <p:tav tm="0">
                                          <p:val>
                                            <p:fltVal val="0"/>
                                          </p:val>
                                        </p:tav>
                                        <p:tav tm="100000">
                                          <p:val>
                                            <p:strVal val="#ppt_h"/>
                                          </p:val>
                                        </p:tav>
                                      </p:tavLst>
                                    </p:anim>
                                    <p:anim calcmode="lin" valueType="num">
                                      <p:cBhvr>
                                        <p:cTn id="72" dur="1000" fill="hold"/>
                                        <p:tgtEl>
                                          <p:spTgt spid="15"/>
                                        </p:tgtEl>
                                        <p:attrNameLst>
                                          <p:attrName>style.rotation</p:attrName>
                                        </p:attrNameLst>
                                      </p:cBhvr>
                                      <p:tavLst>
                                        <p:tav tm="0">
                                          <p:val>
                                            <p:fltVal val="90"/>
                                          </p:val>
                                        </p:tav>
                                        <p:tav tm="100000">
                                          <p:val>
                                            <p:fltVal val="0"/>
                                          </p:val>
                                        </p:tav>
                                      </p:tavLst>
                                    </p:anim>
                                    <p:animEffect transition="in" filter="fade">
                                      <p:cBhvr>
                                        <p:cTn id="73" dur="1000"/>
                                        <p:tgtEl>
                                          <p:spTgt spid="15"/>
                                        </p:tgtEl>
                                      </p:cBhvr>
                                    </p:animEffect>
                                  </p:childTnLst>
                                </p:cTn>
                              </p:par>
                            </p:childTnLst>
                          </p:cTn>
                        </p:par>
                        <p:par>
                          <p:cTn id="74" fill="hold">
                            <p:stCondLst>
                              <p:cond delay="1000"/>
                            </p:stCondLst>
                            <p:childTnLst>
                              <p:par>
                                <p:cTn id="75" presetID="16" presetClass="entr" presetSubtype="21" fill="hold" nodeType="afterEffect">
                                  <p:stCondLst>
                                    <p:cond delay="0"/>
                                  </p:stCondLst>
                                  <p:childTnLst>
                                    <p:set>
                                      <p:cBhvr>
                                        <p:cTn id="76" dur="1" fill="hold">
                                          <p:stCondLst>
                                            <p:cond delay="0"/>
                                          </p:stCondLst>
                                        </p:cTn>
                                        <p:tgtEl>
                                          <p:spTgt spid="3077"/>
                                        </p:tgtEl>
                                        <p:attrNameLst>
                                          <p:attrName>style.visibility</p:attrName>
                                        </p:attrNameLst>
                                      </p:cBhvr>
                                      <p:to>
                                        <p:strVal val="visible"/>
                                      </p:to>
                                    </p:set>
                                    <p:animEffect transition="in" filter="barn(inVertical)">
                                      <p:cBhvr>
                                        <p:cTn id="77" dur="500"/>
                                        <p:tgtEl>
                                          <p:spTgt spid="3077"/>
                                        </p:tgtEl>
                                      </p:cBhvr>
                                    </p:animEffect>
                                  </p:childTnLst>
                                </p:cTn>
                              </p:par>
                            </p:childTnLst>
                          </p:cTn>
                        </p:par>
                        <p:par>
                          <p:cTn id="78" fill="hold">
                            <p:stCondLst>
                              <p:cond delay="1500"/>
                            </p:stCondLst>
                            <p:childTnLst>
                              <p:par>
                                <p:cTn id="79" presetID="53" presetClass="entr" presetSubtype="16" fill="hold" grpId="0" nodeType="afterEffect">
                                  <p:stCondLst>
                                    <p:cond delay="0"/>
                                  </p:stCondLst>
                                  <p:childTnLst>
                                    <p:set>
                                      <p:cBhvr>
                                        <p:cTn id="80" dur="1" fill="hold">
                                          <p:stCondLst>
                                            <p:cond delay="0"/>
                                          </p:stCondLst>
                                        </p:cTn>
                                        <p:tgtEl>
                                          <p:spTgt spid="13"/>
                                        </p:tgtEl>
                                        <p:attrNameLst>
                                          <p:attrName>style.visibility</p:attrName>
                                        </p:attrNameLst>
                                      </p:cBhvr>
                                      <p:to>
                                        <p:strVal val="visible"/>
                                      </p:to>
                                    </p:set>
                                    <p:anim calcmode="lin" valueType="num">
                                      <p:cBhvr>
                                        <p:cTn id="81" dur="500" fill="hold"/>
                                        <p:tgtEl>
                                          <p:spTgt spid="13"/>
                                        </p:tgtEl>
                                        <p:attrNameLst>
                                          <p:attrName>ppt_w</p:attrName>
                                        </p:attrNameLst>
                                      </p:cBhvr>
                                      <p:tavLst>
                                        <p:tav tm="0">
                                          <p:val>
                                            <p:fltVal val="0"/>
                                          </p:val>
                                        </p:tav>
                                        <p:tav tm="100000">
                                          <p:val>
                                            <p:strVal val="#ppt_w"/>
                                          </p:val>
                                        </p:tav>
                                      </p:tavLst>
                                    </p:anim>
                                    <p:anim calcmode="lin" valueType="num">
                                      <p:cBhvr>
                                        <p:cTn id="82" dur="500" fill="hold"/>
                                        <p:tgtEl>
                                          <p:spTgt spid="13"/>
                                        </p:tgtEl>
                                        <p:attrNameLst>
                                          <p:attrName>ppt_h</p:attrName>
                                        </p:attrNameLst>
                                      </p:cBhvr>
                                      <p:tavLst>
                                        <p:tav tm="0">
                                          <p:val>
                                            <p:fltVal val="0"/>
                                          </p:val>
                                        </p:tav>
                                        <p:tav tm="100000">
                                          <p:val>
                                            <p:strVal val="#ppt_h"/>
                                          </p:val>
                                        </p:tav>
                                      </p:tavLst>
                                    </p:anim>
                                    <p:animEffect transition="in" filter="fade">
                                      <p:cBhvr>
                                        <p:cTn id="8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7" grpId="0"/>
      <p:bldP spid="8" grpId="0"/>
      <p:bldP spid="9" grpId="0"/>
      <p:bldP spid="10" grpId="0" animBg="1"/>
      <p:bldP spid="11" grpId="0" animBg="1"/>
      <p:bldP spid="12" grpId="0"/>
      <p:bldP spid="15" grpId="0"/>
      <p:bldP spid="1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Kacper\Downloads\piętra roślinne w tatrach.jpg"/>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backgroundRemoval t="0" b="96664" l="0" r="92765">
                        <a14:foregroundMark x1="87412" y1="93328" x2="86647" y2="85543"/>
                        <a14:foregroundMark x1="86882" y1="85287" x2="14647" y2="4448"/>
                        <a14:foregroundMark x1="11824" y1="83490" x2="12765" y2="4448"/>
                        <a14:foregroundMark x1="12353" y1="84987" x2="31882" y2="92900"/>
                        <a14:foregroundMark x1="34529" y1="93456" x2="86647" y2="94012"/>
                      </a14:backgroundRemoval>
                    </a14:imgEffect>
                  </a14:imgLayer>
                </a14:imgProps>
              </a:ext>
              <a:ext uri="{28A0092B-C50C-407E-A947-70E740481C1C}">
                <a14:useLocalDpi xmlns:a14="http://schemas.microsoft.com/office/drawing/2010/main" val="0"/>
              </a:ext>
            </a:extLst>
          </a:blip>
          <a:srcRect l="9012" t="2818" r="10053" b="2699"/>
          <a:stretch/>
        </p:blipFill>
        <p:spPr bwMode="auto">
          <a:xfrm>
            <a:off x="709671" y="3365675"/>
            <a:ext cx="1809127" cy="2904563"/>
          </a:xfrm>
          <a:prstGeom prst="rect">
            <a:avLst/>
          </a:prstGeom>
          <a:noFill/>
          <a:extLst>
            <a:ext uri="{909E8E84-426E-40DD-AFC4-6F175D3DCCD1}">
              <a14:hiddenFill xmlns:a14="http://schemas.microsoft.com/office/drawing/2010/main">
                <a:solidFill>
                  <a:srgbClr val="FFFFFF"/>
                </a:solidFill>
              </a14:hiddenFill>
            </a:ext>
          </a:extLst>
        </p:spPr>
      </p:pic>
      <p:sp>
        <p:nvSpPr>
          <p:cNvPr id="5" name="Tytuł 1"/>
          <p:cNvSpPr txBox="1">
            <a:spLocks/>
          </p:cNvSpPr>
          <p:nvPr/>
        </p:nvSpPr>
        <p:spPr>
          <a:xfrm>
            <a:off x="140419" y="0"/>
            <a:ext cx="8928992" cy="737280"/>
          </a:xfrm>
          <a:prstGeom prst="rect">
            <a:avLst/>
          </a:prstGeom>
        </p:spPr>
        <p:txBody>
          <a:bodyPr/>
          <a:lstStyle>
            <a:lvl1pPr algn="l" defTabSz="914400" rtl="0" eaLnBrk="1" latinLnBrk="0" hangingPunct="1">
              <a:spcBef>
                <a:spcPct val="0"/>
              </a:spcBef>
              <a:buNone/>
              <a:defRPr sz="2800" kern="1200" cap="all" baseline="0">
                <a:solidFill>
                  <a:schemeClr val="tx1"/>
                </a:solidFill>
                <a:latin typeface="+mj-lt"/>
                <a:ea typeface="+mj-ea"/>
                <a:cs typeface="+mj-cs"/>
              </a:defRPr>
            </a:lvl1pPr>
          </a:lstStyle>
          <a:p>
            <a:pPr algn="ctr"/>
            <a:r>
              <a:rPr lang="en-US" dirty="0" smtClean="0"/>
              <a:t>Altitudinal zonation</a:t>
            </a:r>
            <a:endParaRPr lang="en-US" dirty="0"/>
          </a:p>
        </p:txBody>
      </p:sp>
      <p:sp>
        <p:nvSpPr>
          <p:cNvPr id="3" name="Prostokąt 2"/>
          <p:cNvSpPr/>
          <p:nvPr/>
        </p:nvSpPr>
        <p:spPr>
          <a:xfrm>
            <a:off x="558019" y="2564903"/>
            <a:ext cx="1565710" cy="646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a:r>
              <a:rPr lang="pl-PL" b="1" dirty="0" smtClean="0">
                <a:solidFill>
                  <a:schemeClr val="accent5">
                    <a:lumMod val="20000"/>
                    <a:lumOff val="80000"/>
                  </a:schemeClr>
                </a:solidFill>
              </a:rPr>
              <a:t>The Tatra mountains</a:t>
            </a:r>
            <a:endParaRPr lang="pl-PL" b="1" dirty="0">
              <a:solidFill>
                <a:schemeClr val="accent5">
                  <a:lumMod val="20000"/>
                  <a:lumOff val="80000"/>
                </a:schemeClr>
              </a:solidFill>
            </a:endParaRPr>
          </a:p>
        </p:txBody>
      </p:sp>
      <p:sp>
        <p:nvSpPr>
          <p:cNvPr id="4" name="Prostokąt 3"/>
          <p:cNvSpPr/>
          <p:nvPr/>
        </p:nvSpPr>
        <p:spPr>
          <a:xfrm>
            <a:off x="5481240" y="2703402"/>
            <a:ext cx="1150700"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a:spAutoFit/>
          </a:bodyPr>
          <a:lstStyle/>
          <a:p>
            <a:pPr lvl="0"/>
            <a:r>
              <a:rPr lang="pl-PL" b="1" dirty="0">
                <a:solidFill>
                  <a:srgbClr val="C2AD8D">
                    <a:lumMod val="20000"/>
                    <a:lumOff val="80000"/>
                  </a:srgbClr>
                </a:solidFill>
              </a:rPr>
              <a:t>The </a:t>
            </a:r>
            <a:r>
              <a:rPr lang="pl-PL" b="1" dirty="0" err="1">
                <a:solidFill>
                  <a:srgbClr val="C2AD8D">
                    <a:lumMod val="20000"/>
                    <a:lumOff val="80000"/>
                  </a:srgbClr>
                </a:solidFill>
              </a:rPr>
              <a:t>Alps</a:t>
            </a:r>
            <a:endParaRPr lang="en-US" dirty="0">
              <a:solidFill>
                <a:srgbClr val="C00000"/>
              </a:solidFill>
            </a:endParaRPr>
          </a:p>
        </p:txBody>
      </p:sp>
      <p:sp>
        <p:nvSpPr>
          <p:cNvPr id="8" name="pole tekstowe 7"/>
          <p:cNvSpPr txBox="1"/>
          <p:nvPr/>
        </p:nvSpPr>
        <p:spPr>
          <a:xfrm>
            <a:off x="179512" y="548680"/>
            <a:ext cx="8712968" cy="1754326"/>
          </a:xfrm>
          <a:prstGeom prst="rect">
            <a:avLst/>
          </a:prstGeom>
          <a:noFill/>
        </p:spPr>
        <p:txBody>
          <a:bodyPr wrap="square" rtlCol="0">
            <a:spAutoFit/>
          </a:bodyPr>
          <a:lstStyle/>
          <a:p>
            <a:r>
              <a:rPr lang="pl-PL" b="1" dirty="0">
                <a:solidFill>
                  <a:schemeClr val="accent5">
                    <a:lumMod val="20000"/>
                    <a:lumOff val="80000"/>
                  </a:schemeClr>
                </a:solidFill>
              </a:rPr>
              <a:t>Mountains </a:t>
            </a:r>
            <a:r>
              <a:rPr lang="en-US" b="1" dirty="0">
                <a:solidFill>
                  <a:schemeClr val="accent5">
                    <a:lumMod val="20000"/>
                    <a:lumOff val="80000"/>
                  </a:schemeClr>
                </a:solidFill>
              </a:rPr>
              <a:t>are</a:t>
            </a:r>
            <a:r>
              <a:rPr lang="pl-PL" b="1" dirty="0">
                <a:solidFill>
                  <a:schemeClr val="accent5">
                    <a:lumMod val="20000"/>
                    <a:lumOff val="80000"/>
                  </a:schemeClr>
                </a:solidFill>
              </a:rPr>
              <a:t> </a:t>
            </a:r>
            <a:r>
              <a:rPr lang="en-US" b="1" dirty="0">
                <a:solidFill>
                  <a:schemeClr val="accent5">
                    <a:lumMod val="20000"/>
                    <a:lumOff val="80000"/>
                  </a:schemeClr>
                </a:solidFill>
              </a:rPr>
              <a:t>covered</a:t>
            </a:r>
            <a:r>
              <a:rPr lang="pl-PL" b="1" dirty="0">
                <a:solidFill>
                  <a:schemeClr val="accent5">
                    <a:lumMod val="20000"/>
                    <a:lumOff val="80000"/>
                  </a:schemeClr>
                </a:solidFill>
              </a:rPr>
              <a:t> by </a:t>
            </a:r>
            <a:r>
              <a:rPr lang="en-US" b="1" dirty="0">
                <a:solidFill>
                  <a:schemeClr val="accent5">
                    <a:lumMod val="20000"/>
                    <a:lumOff val="80000"/>
                  </a:schemeClr>
                </a:solidFill>
              </a:rPr>
              <a:t>several</a:t>
            </a:r>
            <a:r>
              <a:rPr lang="pl-PL" b="1" dirty="0">
                <a:solidFill>
                  <a:schemeClr val="accent5">
                    <a:lumMod val="20000"/>
                    <a:lumOff val="80000"/>
                  </a:schemeClr>
                </a:solidFill>
              </a:rPr>
              <a:t> </a:t>
            </a:r>
            <a:r>
              <a:rPr lang="en-US" b="1" dirty="0">
                <a:solidFill>
                  <a:schemeClr val="accent5">
                    <a:lumMod val="20000"/>
                    <a:lumOff val="80000"/>
                  </a:schemeClr>
                </a:solidFill>
              </a:rPr>
              <a:t>types</a:t>
            </a:r>
            <a:r>
              <a:rPr lang="pl-PL" b="1" dirty="0">
                <a:solidFill>
                  <a:schemeClr val="accent5">
                    <a:lumMod val="20000"/>
                    <a:lumOff val="80000"/>
                  </a:schemeClr>
                </a:solidFill>
              </a:rPr>
              <a:t> of </a:t>
            </a:r>
            <a:r>
              <a:rPr lang="pl-PL" b="1" dirty="0" err="1">
                <a:solidFill>
                  <a:schemeClr val="accent5">
                    <a:lumMod val="20000"/>
                    <a:lumOff val="80000"/>
                  </a:schemeClr>
                </a:solidFill>
              </a:rPr>
              <a:t>plants</a:t>
            </a:r>
            <a:r>
              <a:rPr lang="pl-PL" b="1" dirty="0">
                <a:solidFill>
                  <a:schemeClr val="accent5">
                    <a:lumMod val="20000"/>
                    <a:lumOff val="80000"/>
                  </a:schemeClr>
                </a:solidFill>
              </a:rPr>
              <a:t>. The </a:t>
            </a:r>
            <a:r>
              <a:rPr lang="pl-PL" b="1" dirty="0" err="1">
                <a:solidFill>
                  <a:schemeClr val="accent5">
                    <a:lumMod val="20000"/>
                    <a:lumOff val="80000"/>
                  </a:schemeClr>
                </a:solidFill>
              </a:rPr>
              <a:t>lowest</a:t>
            </a:r>
            <a:r>
              <a:rPr lang="pl-PL" b="1" dirty="0">
                <a:solidFill>
                  <a:schemeClr val="accent5">
                    <a:lumMod val="20000"/>
                    <a:lumOff val="80000"/>
                  </a:schemeClr>
                </a:solidFill>
              </a:rPr>
              <a:t> </a:t>
            </a:r>
            <a:r>
              <a:rPr lang="pl-PL" b="1" dirty="0" err="1">
                <a:solidFill>
                  <a:schemeClr val="accent5">
                    <a:lumMod val="20000"/>
                    <a:lumOff val="80000"/>
                  </a:schemeClr>
                </a:solidFill>
              </a:rPr>
              <a:t>parts</a:t>
            </a:r>
            <a:r>
              <a:rPr lang="pl-PL" b="1" dirty="0">
                <a:solidFill>
                  <a:schemeClr val="accent5">
                    <a:lumMod val="20000"/>
                    <a:lumOff val="80000"/>
                  </a:schemeClr>
                </a:solidFill>
              </a:rPr>
              <a:t> </a:t>
            </a:r>
            <a:r>
              <a:rPr lang="pl-PL" b="1" dirty="0" err="1">
                <a:solidFill>
                  <a:schemeClr val="accent5">
                    <a:lumMod val="20000"/>
                    <a:lumOff val="80000"/>
                  </a:schemeClr>
                </a:solidFill>
              </a:rPr>
              <a:t>are</a:t>
            </a:r>
            <a:r>
              <a:rPr lang="pl-PL" b="1" dirty="0">
                <a:solidFill>
                  <a:schemeClr val="accent5">
                    <a:lumMod val="20000"/>
                    <a:lumOff val="80000"/>
                  </a:schemeClr>
                </a:solidFill>
              </a:rPr>
              <a:t> </a:t>
            </a:r>
            <a:r>
              <a:rPr lang="pl-PL" b="1" dirty="0" err="1">
                <a:solidFill>
                  <a:schemeClr val="accent5">
                    <a:lumMod val="20000"/>
                    <a:lumOff val="80000"/>
                  </a:schemeClr>
                </a:solidFill>
              </a:rPr>
              <a:t>usually</a:t>
            </a:r>
            <a:r>
              <a:rPr lang="pl-PL" b="1" dirty="0">
                <a:solidFill>
                  <a:schemeClr val="accent5">
                    <a:lumMod val="20000"/>
                    <a:lumOff val="80000"/>
                  </a:schemeClr>
                </a:solidFill>
              </a:rPr>
              <a:t> </a:t>
            </a:r>
            <a:r>
              <a:rPr lang="pl-PL" b="1" dirty="0" err="1">
                <a:solidFill>
                  <a:schemeClr val="accent5">
                    <a:lumMod val="20000"/>
                    <a:lumOff val="80000"/>
                  </a:schemeClr>
                </a:solidFill>
              </a:rPr>
              <a:t>used</a:t>
            </a:r>
            <a:r>
              <a:rPr lang="pl-PL" b="1" dirty="0">
                <a:solidFill>
                  <a:schemeClr val="accent5">
                    <a:lumMod val="20000"/>
                    <a:lumOff val="80000"/>
                  </a:schemeClr>
                </a:solidFill>
              </a:rPr>
              <a:t> as </a:t>
            </a:r>
            <a:r>
              <a:rPr lang="pl-PL" b="1" dirty="0" err="1">
                <a:solidFill>
                  <a:schemeClr val="accent5">
                    <a:lumMod val="20000"/>
                    <a:lumOff val="80000"/>
                  </a:schemeClr>
                </a:solidFill>
              </a:rPr>
              <a:t>fields</a:t>
            </a:r>
            <a:r>
              <a:rPr lang="pl-PL" b="1" dirty="0">
                <a:solidFill>
                  <a:schemeClr val="accent5">
                    <a:lumMod val="20000"/>
                    <a:lumOff val="80000"/>
                  </a:schemeClr>
                </a:solidFill>
              </a:rPr>
              <a:t> </a:t>
            </a:r>
            <a:r>
              <a:rPr lang="pl-PL" b="1" dirty="0" err="1">
                <a:solidFill>
                  <a:schemeClr val="accent5">
                    <a:lumMod val="20000"/>
                    <a:lumOff val="80000"/>
                  </a:schemeClr>
                </a:solidFill>
              </a:rPr>
              <a:t>where</a:t>
            </a:r>
            <a:r>
              <a:rPr lang="pl-PL" b="1" dirty="0">
                <a:solidFill>
                  <a:schemeClr val="accent5">
                    <a:lumMod val="20000"/>
                    <a:lumOff val="80000"/>
                  </a:schemeClr>
                </a:solidFill>
              </a:rPr>
              <a:t> </a:t>
            </a:r>
            <a:r>
              <a:rPr lang="pl-PL" b="1" dirty="0" err="1">
                <a:solidFill>
                  <a:schemeClr val="accent5">
                    <a:lumMod val="20000"/>
                    <a:lumOff val="80000"/>
                  </a:schemeClr>
                </a:solidFill>
              </a:rPr>
              <a:t>climate</a:t>
            </a:r>
            <a:r>
              <a:rPr lang="pl-PL" b="1" dirty="0">
                <a:solidFill>
                  <a:schemeClr val="accent5">
                    <a:lumMod val="20000"/>
                    <a:lumOff val="80000"/>
                  </a:schemeClr>
                </a:solidFill>
              </a:rPr>
              <a:t> </a:t>
            </a:r>
            <a:r>
              <a:rPr lang="pl-PL" b="1" dirty="0" err="1">
                <a:solidFill>
                  <a:schemeClr val="accent5">
                    <a:lumMod val="20000"/>
                    <a:lumOff val="80000"/>
                  </a:schemeClr>
                </a:solidFill>
              </a:rPr>
              <a:t>conditions</a:t>
            </a:r>
            <a:r>
              <a:rPr lang="pl-PL" b="1" dirty="0">
                <a:solidFill>
                  <a:schemeClr val="accent5">
                    <a:lumMod val="20000"/>
                    <a:lumOff val="80000"/>
                  </a:schemeClr>
                </a:solidFill>
              </a:rPr>
              <a:t> </a:t>
            </a:r>
            <a:r>
              <a:rPr lang="pl-PL" b="1" dirty="0" err="1">
                <a:solidFill>
                  <a:schemeClr val="accent5">
                    <a:lumMod val="20000"/>
                    <a:lumOff val="80000"/>
                  </a:schemeClr>
                </a:solidFill>
              </a:rPr>
              <a:t>are</a:t>
            </a:r>
            <a:r>
              <a:rPr lang="pl-PL" b="1" dirty="0">
                <a:solidFill>
                  <a:schemeClr val="accent5">
                    <a:lumMod val="20000"/>
                    <a:lumOff val="80000"/>
                  </a:schemeClr>
                </a:solidFill>
              </a:rPr>
              <a:t> </a:t>
            </a:r>
            <a:r>
              <a:rPr lang="pl-PL" b="1" dirty="0" err="1">
                <a:solidFill>
                  <a:schemeClr val="accent5">
                    <a:lumMod val="20000"/>
                    <a:lumOff val="80000"/>
                  </a:schemeClr>
                </a:solidFill>
              </a:rPr>
              <a:t>good</a:t>
            </a:r>
            <a:r>
              <a:rPr lang="pl-PL" b="1" dirty="0">
                <a:solidFill>
                  <a:schemeClr val="accent5">
                    <a:lumMod val="20000"/>
                    <a:lumOff val="80000"/>
                  </a:schemeClr>
                </a:solidFill>
              </a:rPr>
              <a:t> for the </a:t>
            </a:r>
            <a:r>
              <a:rPr lang="pl-PL" b="1" dirty="0" err="1">
                <a:solidFill>
                  <a:schemeClr val="accent5">
                    <a:lumMod val="20000"/>
                    <a:lumOff val="80000"/>
                  </a:schemeClr>
                </a:solidFill>
              </a:rPr>
              <a:t>agriculture</a:t>
            </a:r>
            <a:r>
              <a:rPr lang="pl-PL" b="1" dirty="0">
                <a:solidFill>
                  <a:schemeClr val="accent5">
                    <a:lumMod val="20000"/>
                    <a:lumOff val="80000"/>
                  </a:schemeClr>
                </a:solidFill>
              </a:rPr>
              <a:t> development. </a:t>
            </a:r>
            <a:r>
              <a:rPr lang="pl-PL" b="1" dirty="0" err="1">
                <a:solidFill>
                  <a:schemeClr val="accent5">
                    <a:lumMod val="20000"/>
                    <a:lumOff val="80000"/>
                  </a:schemeClr>
                </a:solidFill>
              </a:rPr>
              <a:t>Higher</a:t>
            </a:r>
            <a:r>
              <a:rPr lang="pl-PL" b="1" dirty="0">
                <a:solidFill>
                  <a:schemeClr val="accent5">
                    <a:lumMod val="20000"/>
                    <a:lumOff val="80000"/>
                  </a:schemeClr>
                </a:solidFill>
              </a:rPr>
              <a:t> </a:t>
            </a:r>
            <a:r>
              <a:rPr lang="pl-PL" b="1" dirty="0" err="1">
                <a:solidFill>
                  <a:schemeClr val="accent5">
                    <a:lumMod val="20000"/>
                    <a:lumOff val="80000"/>
                  </a:schemeClr>
                </a:solidFill>
              </a:rPr>
              <a:t>are</a:t>
            </a:r>
            <a:r>
              <a:rPr lang="pl-PL" b="1" dirty="0">
                <a:solidFill>
                  <a:schemeClr val="accent5">
                    <a:lumMod val="20000"/>
                    <a:lumOff val="80000"/>
                  </a:schemeClr>
                </a:solidFill>
              </a:rPr>
              <a:t> </a:t>
            </a:r>
            <a:r>
              <a:rPr lang="pl-PL" b="1" dirty="0" err="1">
                <a:solidFill>
                  <a:schemeClr val="accent5">
                    <a:lumMod val="20000"/>
                    <a:lumOff val="80000"/>
                  </a:schemeClr>
                </a:solidFill>
              </a:rPr>
              <a:t>covered</a:t>
            </a:r>
            <a:r>
              <a:rPr lang="pl-PL" b="1" dirty="0">
                <a:solidFill>
                  <a:schemeClr val="accent5">
                    <a:lumMod val="20000"/>
                    <a:lumOff val="80000"/>
                  </a:schemeClr>
                </a:solidFill>
              </a:rPr>
              <a:t> by </a:t>
            </a:r>
            <a:r>
              <a:rPr lang="en-US" b="1" dirty="0">
                <a:solidFill>
                  <a:schemeClr val="accent5">
                    <a:lumMod val="20000"/>
                    <a:lumOff val="80000"/>
                  </a:schemeClr>
                </a:solidFill>
              </a:rPr>
              <a:t>broadleaved</a:t>
            </a:r>
            <a:r>
              <a:rPr lang="pl-PL" b="1" dirty="0">
                <a:solidFill>
                  <a:schemeClr val="accent5">
                    <a:lumMod val="20000"/>
                    <a:lumOff val="80000"/>
                  </a:schemeClr>
                </a:solidFill>
              </a:rPr>
              <a:t> </a:t>
            </a:r>
            <a:r>
              <a:rPr lang="en-US" b="1" dirty="0">
                <a:solidFill>
                  <a:schemeClr val="accent5">
                    <a:lumMod val="20000"/>
                    <a:lumOff val="80000"/>
                  </a:schemeClr>
                </a:solidFill>
              </a:rPr>
              <a:t>specious</a:t>
            </a:r>
            <a:r>
              <a:rPr lang="pl-PL" b="1" dirty="0">
                <a:solidFill>
                  <a:schemeClr val="accent5">
                    <a:lumMod val="20000"/>
                    <a:lumOff val="80000"/>
                  </a:schemeClr>
                </a:solidFill>
              </a:rPr>
              <a:t>. </a:t>
            </a:r>
            <a:r>
              <a:rPr lang="pl-PL" b="1" dirty="0" err="1">
                <a:solidFill>
                  <a:schemeClr val="accent5">
                    <a:lumMod val="20000"/>
                    <a:lumOff val="80000"/>
                  </a:schemeClr>
                </a:solidFill>
              </a:rPr>
              <a:t>Coniferous</a:t>
            </a:r>
            <a:r>
              <a:rPr lang="pl-PL" b="1" dirty="0">
                <a:solidFill>
                  <a:schemeClr val="accent5">
                    <a:lumMod val="20000"/>
                    <a:lumOff val="80000"/>
                  </a:schemeClr>
                </a:solidFill>
              </a:rPr>
              <a:t> </a:t>
            </a:r>
            <a:r>
              <a:rPr lang="pl-PL" b="1" dirty="0" err="1">
                <a:solidFill>
                  <a:schemeClr val="accent5">
                    <a:lumMod val="20000"/>
                    <a:lumOff val="80000"/>
                  </a:schemeClr>
                </a:solidFill>
              </a:rPr>
              <a:t>dominate</a:t>
            </a:r>
            <a:r>
              <a:rPr lang="pl-PL" b="1" dirty="0">
                <a:solidFill>
                  <a:schemeClr val="accent5">
                    <a:lumMod val="20000"/>
                    <a:lumOff val="80000"/>
                  </a:schemeClr>
                </a:solidFill>
              </a:rPr>
              <a:t> in high </a:t>
            </a:r>
            <a:r>
              <a:rPr lang="pl-PL" b="1" dirty="0" err="1">
                <a:solidFill>
                  <a:schemeClr val="accent5">
                    <a:lumMod val="20000"/>
                    <a:lumOff val="80000"/>
                  </a:schemeClr>
                </a:solidFill>
              </a:rPr>
              <a:t>parts</a:t>
            </a:r>
            <a:r>
              <a:rPr lang="pl-PL" b="1" dirty="0">
                <a:solidFill>
                  <a:schemeClr val="accent5">
                    <a:lumMod val="20000"/>
                    <a:lumOff val="80000"/>
                  </a:schemeClr>
                </a:solidFill>
              </a:rPr>
              <a:t> of </a:t>
            </a:r>
            <a:r>
              <a:rPr lang="pl-PL" b="1" dirty="0" err="1">
                <a:solidFill>
                  <a:schemeClr val="accent5">
                    <a:lumMod val="20000"/>
                    <a:lumOff val="80000"/>
                  </a:schemeClr>
                </a:solidFill>
              </a:rPr>
              <a:t>mountain</a:t>
            </a:r>
            <a:r>
              <a:rPr lang="pl-PL" b="1" dirty="0">
                <a:solidFill>
                  <a:schemeClr val="accent5">
                    <a:lumMod val="20000"/>
                    <a:lumOff val="80000"/>
                  </a:schemeClr>
                </a:solidFill>
              </a:rPr>
              <a:t> and the top </a:t>
            </a:r>
            <a:r>
              <a:rPr lang="pl-PL" b="1" dirty="0" err="1">
                <a:solidFill>
                  <a:schemeClr val="accent5">
                    <a:lumMod val="20000"/>
                    <a:lumOff val="80000"/>
                  </a:schemeClr>
                </a:solidFill>
              </a:rPr>
              <a:t>is</a:t>
            </a:r>
            <a:r>
              <a:rPr lang="pl-PL" b="1" dirty="0">
                <a:solidFill>
                  <a:schemeClr val="accent5">
                    <a:lumMod val="20000"/>
                    <a:lumOff val="80000"/>
                  </a:schemeClr>
                </a:solidFill>
              </a:rPr>
              <a:t> </a:t>
            </a:r>
            <a:r>
              <a:rPr lang="pl-PL" b="1" dirty="0" err="1">
                <a:solidFill>
                  <a:schemeClr val="accent5">
                    <a:lumMod val="20000"/>
                    <a:lumOff val="80000"/>
                  </a:schemeClr>
                </a:solidFill>
              </a:rPr>
              <a:t>covered</a:t>
            </a:r>
            <a:r>
              <a:rPr lang="pl-PL" b="1" dirty="0">
                <a:solidFill>
                  <a:schemeClr val="accent5">
                    <a:lumMod val="20000"/>
                    <a:lumOff val="80000"/>
                  </a:schemeClr>
                </a:solidFill>
              </a:rPr>
              <a:t> </a:t>
            </a:r>
            <a:r>
              <a:rPr lang="pl-PL" b="1" dirty="0" err="1">
                <a:solidFill>
                  <a:schemeClr val="accent5">
                    <a:lumMod val="20000"/>
                    <a:lumOff val="80000"/>
                  </a:schemeClr>
                </a:solidFill>
              </a:rPr>
              <a:t>only</a:t>
            </a:r>
            <a:r>
              <a:rPr lang="pl-PL" b="1" dirty="0">
                <a:solidFill>
                  <a:schemeClr val="accent5">
                    <a:lumMod val="20000"/>
                    <a:lumOff val="80000"/>
                  </a:schemeClr>
                </a:solidFill>
              </a:rPr>
              <a:t> by </a:t>
            </a:r>
            <a:r>
              <a:rPr lang="pl-PL" b="1" dirty="0" err="1">
                <a:solidFill>
                  <a:schemeClr val="accent5">
                    <a:lumMod val="20000"/>
                    <a:lumOff val="80000"/>
                  </a:schemeClr>
                </a:solidFill>
              </a:rPr>
              <a:t>some</a:t>
            </a:r>
            <a:r>
              <a:rPr lang="pl-PL" b="1" dirty="0">
                <a:solidFill>
                  <a:schemeClr val="accent5">
                    <a:lumMod val="20000"/>
                    <a:lumOff val="80000"/>
                  </a:schemeClr>
                </a:solidFill>
              </a:rPr>
              <a:t> </a:t>
            </a:r>
            <a:r>
              <a:rPr lang="pl-PL" b="1" dirty="0" err="1">
                <a:solidFill>
                  <a:schemeClr val="accent5">
                    <a:lumMod val="20000"/>
                    <a:lumOff val="80000"/>
                  </a:schemeClr>
                </a:solidFill>
              </a:rPr>
              <a:t>linches</a:t>
            </a:r>
            <a:r>
              <a:rPr lang="pl-PL" b="1" dirty="0">
                <a:solidFill>
                  <a:schemeClr val="accent5">
                    <a:lumMod val="20000"/>
                    <a:lumOff val="80000"/>
                  </a:schemeClr>
                </a:solidFill>
              </a:rPr>
              <a:t>, </a:t>
            </a:r>
            <a:r>
              <a:rPr lang="pl-PL" b="1" dirty="0" err="1">
                <a:solidFill>
                  <a:schemeClr val="accent5">
                    <a:lumMod val="20000"/>
                    <a:lumOff val="80000"/>
                  </a:schemeClr>
                </a:solidFill>
              </a:rPr>
              <a:t>short</a:t>
            </a:r>
            <a:r>
              <a:rPr lang="pl-PL" b="1" dirty="0">
                <a:solidFill>
                  <a:schemeClr val="accent5">
                    <a:lumMod val="20000"/>
                    <a:lumOff val="80000"/>
                  </a:schemeClr>
                </a:solidFill>
              </a:rPr>
              <a:t> </a:t>
            </a:r>
            <a:r>
              <a:rPr lang="pl-PL" b="1" dirty="0" err="1">
                <a:solidFill>
                  <a:schemeClr val="accent5">
                    <a:lumMod val="20000"/>
                    <a:lumOff val="80000"/>
                  </a:schemeClr>
                </a:solidFill>
              </a:rPr>
              <a:t>shurbs</a:t>
            </a:r>
            <a:r>
              <a:rPr lang="pl-PL" b="1" dirty="0">
                <a:solidFill>
                  <a:schemeClr val="accent5">
                    <a:lumMod val="20000"/>
                    <a:lumOff val="80000"/>
                  </a:schemeClr>
                </a:solidFill>
              </a:rPr>
              <a:t> </a:t>
            </a:r>
            <a:r>
              <a:rPr lang="pl-PL" b="1" dirty="0" err="1">
                <a:solidFill>
                  <a:schemeClr val="accent5">
                    <a:lumMod val="20000"/>
                    <a:lumOff val="80000"/>
                  </a:schemeClr>
                </a:solidFill>
              </a:rPr>
              <a:t>or</a:t>
            </a:r>
            <a:r>
              <a:rPr lang="pl-PL" b="1" dirty="0">
                <a:solidFill>
                  <a:schemeClr val="accent5">
                    <a:lumMod val="20000"/>
                    <a:lumOff val="80000"/>
                  </a:schemeClr>
                </a:solidFill>
              </a:rPr>
              <a:t> by </a:t>
            </a:r>
            <a:r>
              <a:rPr lang="pl-PL" b="1" dirty="0" err="1">
                <a:solidFill>
                  <a:schemeClr val="accent5">
                    <a:lumMod val="20000"/>
                    <a:lumOff val="80000"/>
                  </a:schemeClr>
                </a:solidFill>
              </a:rPr>
              <a:t>snow</a:t>
            </a:r>
            <a:r>
              <a:rPr lang="pl-PL" b="1" dirty="0">
                <a:solidFill>
                  <a:schemeClr val="accent5">
                    <a:lumMod val="20000"/>
                    <a:lumOff val="80000"/>
                  </a:schemeClr>
                </a:solidFill>
              </a:rPr>
              <a:t>. </a:t>
            </a:r>
            <a:r>
              <a:rPr lang="pl-PL" b="1" dirty="0" err="1">
                <a:solidFill>
                  <a:schemeClr val="accent5">
                    <a:lumMod val="20000"/>
                    <a:lumOff val="80000"/>
                  </a:schemeClr>
                </a:solidFill>
              </a:rPr>
              <a:t>There</a:t>
            </a:r>
            <a:r>
              <a:rPr lang="pl-PL" b="1" dirty="0">
                <a:solidFill>
                  <a:schemeClr val="accent5">
                    <a:lumMod val="20000"/>
                    <a:lumOff val="80000"/>
                  </a:schemeClr>
                </a:solidFill>
              </a:rPr>
              <a:t> </a:t>
            </a:r>
            <a:r>
              <a:rPr lang="pl-PL" b="1" dirty="0" err="1">
                <a:solidFill>
                  <a:schemeClr val="accent5">
                    <a:lumMod val="20000"/>
                    <a:lumOff val="80000"/>
                  </a:schemeClr>
                </a:solidFill>
              </a:rPr>
              <a:t>are</a:t>
            </a:r>
            <a:r>
              <a:rPr lang="pl-PL" b="1" dirty="0">
                <a:solidFill>
                  <a:schemeClr val="accent5">
                    <a:lumMod val="20000"/>
                    <a:lumOff val="80000"/>
                  </a:schemeClr>
                </a:solidFill>
              </a:rPr>
              <a:t> a </a:t>
            </a:r>
            <a:r>
              <a:rPr lang="pl-PL" b="1" dirty="0" err="1">
                <a:solidFill>
                  <a:schemeClr val="accent5">
                    <a:lumMod val="20000"/>
                    <a:lumOff val="80000"/>
                  </a:schemeClr>
                </a:solidFill>
              </a:rPr>
              <a:t>several</a:t>
            </a:r>
            <a:r>
              <a:rPr lang="pl-PL" b="1" dirty="0">
                <a:solidFill>
                  <a:schemeClr val="accent5">
                    <a:lumMod val="20000"/>
                    <a:lumOff val="80000"/>
                  </a:schemeClr>
                </a:solidFill>
              </a:rPr>
              <a:t> </a:t>
            </a:r>
            <a:r>
              <a:rPr lang="pl-PL" b="1" dirty="0" err="1">
                <a:solidFill>
                  <a:schemeClr val="accent5">
                    <a:lumMod val="20000"/>
                    <a:lumOff val="80000"/>
                  </a:schemeClr>
                </a:solidFill>
              </a:rPr>
              <a:t>differences</a:t>
            </a:r>
            <a:r>
              <a:rPr lang="pl-PL" b="1" dirty="0">
                <a:solidFill>
                  <a:schemeClr val="accent5">
                    <a:lumMod val="20000"/>
                    <a:lumOff val="80000"/>
                  </a:schemeClr>
                </a:solidFill>
              </a:rPr>
              <a:t> </a:t>
            </a:r>
            <a:r>
              <a:rPr lang="pl-PL" b="1" dirty="0" err="1">
                <a:solidFill>
                  <a:schemeClr val="accent5">
                    <a:lumMod val="20000"/>
                    <a:lumOff val="80000"/>
                  </a:schemeClr>
                </a:solidFill>
              </a:rPr>
              <a:t>between</a:t>
            </a:r>
            <a:r>
              <a:rPr lang="pl-PL" b="1" dirty="0">
                <a:solidFill>
                  <a:schemeClr val="accent5">
                    <a:lumMod val="20000"/>
                    <a:lumOff val="80000"/>
                  </a:schemeClr>
                </a:solidFill>
              </a:rPr>
              <a:t> a</a:t>
            </a:r>
            <a:r>
              <a:rPr lang="en-US" b="1" dirty="0" err="1">
                <a:solidFill>
                  <a:schemeClr val="accent5">
                    <a:lumMod val="20000"/>
                    <a:lumOff val="80000"/>
                  </a:schemeClr>
                </a:solidFill>
              </a:rPr>
              <a:t>ltitudinal</a:t>
            </a:r>
            <a:r>
              <a:rPr lang="en-US" b="1" dirty="0">
                <a:solidFill>
                  <a:schemeClr val="accent5">
                    <a:lumMod val="20000"/>
                    <a:lumOff val="80000"/>
                  </a:schemeClr>
                </a:solidFill>
              </a:rPr>
              <a:t> zonation</a:t>
            </a:r>
            <a:r>
              <a:rPr lang="pl-PL" b="1" dirty="0">
                <a:solidFill>
                  <a:schemeClr val="accent5">
                    <a:lumMod val="20000"/>
                    <a:lumOff val="80000"/>
                  </a:schemeClr>
                </a:solidFill>
              </a:rPr>
              <a:t> in The </a:t>
            </a:r>
            <a:r>
              <a:rPr lang="pl-PL" b="1" dirty="0" err="1">
                <a:solidFill>
                  <a:schemeClr val="accent5">
                    <a:lumMod val="20000"/>
                    <a:lumOff val="80000"/>
                  </a:schemeClr>
                </a:solidFill>
              </a:rPr>
              <a:t>A</a:t>
            </a:r>
            <a:r>
              <a:rPr lang="pl-PL" b="1" dirty="0" err="1" smtClean="0">
                <a:solidFill>
                  <a:schemeClr val="accent5">
                    <a:lumMod val="20000"/>
                    <a:lumOff val="80000"/>
                  </a:schemeClr>
                </a:solidFill>
              </a:rPr>
              <a:t>lps</a:t>
            </a:r>
            <a:r>
              <a:rPr lang="pl-PL" b="1" dirty="0" smtClean="0">
                <a:solidFill>
                  <a:schemeClr val="accent5">
                    <a:lumMod val="20000"/>
                    <a:lumOff val="80000"/>
                  </a:schemeClr>
                </a:solidFill>
              </a:rPr>
              <a:t> </a:t>
            </a:r>
            <a:r>
              <a:rPr lang="pl-PL" b="1" dirty="0">
                <a:solidFill>
                  <a:schemeClr val="accent5">
                    <a:lumMod val="20000"/>
                    <a:lumOff val="80000"/>
                  </a:schemeClr>
                </a:solidFill>
              </a:rPr>
              <a:t>and in the Tatra Mountains.</a:t>
            </a:r>
            <a:endParaRPr lang="en-US" b="1" dirty="0">
              <a:solidFill>
                <a:schemeClr val="accent5">
                  <a:lumMod val="20000"/>
                  <a:lumOff val="80000"/>
                </a:schemeClr>
              </a:solidFill>
            </a:endParaRPr>
          </a:p>
        </p:txBody>
      </p:sp>
      <p:pic>
        <p:nvPicPr>
          <p:cNvPr id="2" name="Picture 3"/>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backgroundRemoval t="0" b="100000" l="0" r="100000">
                        <a14:foregroundMark x1="7252" y1="97639" x2="92176" y2="92639"/>
                        <a14:foregroundMark x1="93321" y1="91111" x2="92748" y2="23472"/>
                        <a14:foregroundMark x1="21947" y1="92639" x2="21183" y2="93333"/>
                        <a14:foregroundMark x1="20992" y1="94306" x2="44466" y2="88472"/>
                        <a14:foregroundMark x1="9351" y1="95972" x2="67748" y2="20417"/>
                        <a14:foregroundMark x1="66031" y1="16250" x2="71183" y2="17083"/>
                        <a14:foregroundMark x1="70038" y1="16806" x2="76718" y2="18472"/>
                        <a14:foregroundMark x1="91031" y1="19028" x2="97137" y2="81250"/>
                        <a14:foregroundMark x1="97328" y1="77222" x2="94275" y2="35417"/>
                        <a14:backgroundMark x1="96756" y1="35000" x2="99046" y2="79861"/>
                        <a14:backgroundMark x1="97519" y1="80556" x2="96565" y2="82639"/>
                        <a14:backgroundMark x1="11069" y1="98889" x2="35687" y2="97361"/>
                      </a14:backgroundRemoval>
                    </a14:imgEffect>
                  </a14:imgLayer>
                </a14:imgProps>
              </a:ext>
              <a:ext uri="{28A0092B-C50C-407E-A947-70E740481C1C}">
                <a14:useLocalDpi xmlns:a14="http://schemas.microsoft.com/office/drawing/2010/main" val="0"/>
              </a:ext>
            </a:extLst>
          </a:blip>
          <a:srcRect l="3222" t="7875" r="1867"/>
          <a:stretch/>
        </p:blipFill>
        <p:spPr bwMode="auto">
          <a:xfrm>
            <a:off x="4260126" y="3372017"/>
            <a:ext cx="2089748" cy="27871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pole tekstowe 5"/>
          <p:cNvSpPr txBox="1"/>
          <p:nvPr/>
        </p:nvSpPr>
        <p:spPr>
          <a:xfrm>
            <a:off x="1907704" y="2757537"/>
            <a:ext cx="2916324" cy="3693319"/>
          </a:xfrm>
          <a:prstGeom prst="rect">
            <a:avLst/>
          </a:prstGeom>
          <a:noFill/>
        </p:spPr>
        <p:txBody>
          <a:bodyPr wrap="square" rtlCol="0">
            <a:spAutoFit/>
          </a:bodyPr>
          <a:lstStyle/>
          <a:p>
            <a:pPr algn="ctr"/>
            <a:r>
              <a:rPr lang="pl-PL" dirty="0" err="1">
                <a:ln w="18415" cmpd="sng">
                  <a:solidFill>
                    <a:srgbClr val="FFFFFF"/>
                  </a:solidFill>
                  <a:prstDash val="solid"/>
                </a:ln>
                <a:solidFill>
                  <a:srgbClr val="FFFFFF"/>
                </a:solidFill>
                <a:effectLst>
                  <a:outerShdw blurRad="63500" dir="3600000" algn="tl" rotWithShape="0">
                    <a:srgbClr val="000000">
                      <a:alpha val="70000"/>
                    </a:srgbClr>
                  </a:outerShdw>
                </a:effectLst>
              </a:rPr>
              <a:t>Snow</a:t>
            </a:r>
            <a:r>
              <a:rPr lang="pl-PL"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pl-PL" dirty="0" err="1">
                <a:ln w="18415" cmpd="sng">
                  <a:solidFill>
                    <a:srgbClr val="FFFFFF"/>
                  </a:solidFill>
                  <a:prstDash val="solid"/>
                </a:ln>
                <a:solidFill>
                  <a:srgbClr val="FFFFFF"/>
                </a:solidFill>
                <a:effectLst>
                  <a:outerShdw blurRad="63500" dir="3600000" algn="tl" rotWithShape="0">
                    <a:srgbClr val="000000">
                      <a:alpha val="70000"/>
                    </a:srgbClr>
                  </a:outerShdw>
                </a:effectLst>
              </a:rPr>
              <a:t>ice</a:t>
            </a:r>
            <a:r>
              <a:rPr lang="pl-PL"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pl-PL" dirty="0" err="1">
                <a:ln w="18415" cmpd="sng">
                  <a:solidFill>
                    <a:srgbClr val="FFFFFF"/>
                  </a:solidFill>
                  <a:prstDash val="solid"/>
                </a:ln>
                <a:solidFill>
                  <a:srgbClr val="FFFFFF"/>
                </a:solidFill>
                <a:effectLst>
                  <a:outerShdw blurRad="63500" dir="3600000" algn="tl" rotWithShape="0">
                    <a:srgbClr val="000000">
                      <a:alpha val="70000"/>
                    </a:srgbClr>
                  </a:outerShdw>
                </a:effectLst>
              </a:rPr>
              <a:t>debris</a:t>
            </a:r>
            <a:endParaRPr lang="pl-PL"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algn="ctr"/>
            <a:endParaRPr lang="pl-PL"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algn="ctr"/>
            <a:r>
              <a:rPr lang="pl-PL" dirty="0" err="1">
                <a:ln w="18415" cmpd="sng">
                  <a:solidFill>
                    <a:srgbClr val="FFFFFF"/>
                  </a:solidFill>
                  <a:prstDash val="solid"/>
                </a:ln>
                <a:solidFill>
                  <a:srgbClr val="FFFFFF"/>
                </a:solidFill>
                <a:effectLst>
                  <a:outerShdw blurRad="63500" dir="3600000" algn="tl" rotWithShape="0">
                    <a:srgbClr val="000000">
                      <a:alpha val="70000"/>
                    </a:srgbClr>
                  </a:outerShdw>
                </a:effectLst>
              </a:rPr>
              <a:t>Grasses</a:t>
            </a:r>
            <a:r>
              <a:rPr lang="pl-PL"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pl-PL" dirty="0" err="1">
                <a:ln w="18415" cmpd="sng">
                  <a:solidFill>
                    <a:srgbClr val="FFFFFF"/>
                  </a:solidFill>
                  <a:prstDash val="solid"/>
                </a:ln>
                <a:solidFill>
                  <a:srgbClr val="FFFFFF"/>
                </a:solidFill>
                <a:effectLst>
                  <a:outerShdw blurRad="63500" dir="3600000" algn="tl" rotWithShape="0">
                    <a:srgbClr val="000000">
                      <a:alpha val="70000"/>
                    </a:srgbClr>
                  </a:outerShdw>
                </a:effectLst>
              </a:rPr>
              <a:t>herbs</a:t>
            </a:r>
            <a:r>
              <a:rPr lang="pl-PL"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pl-PL"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linches</a:t>
            </a:r>
            <a:endParaRPr lang="pl-PL"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algn="ctr"/>
            <a:endParaRPr lang="pl-PL"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algn="ctr"/>
            <a:r>
              <a:rPr lang="pl-PL" dirty="0" err="1">
                <a:ln w="18415" cmpd="sng">
                  <a:solidFill>
                    <a:srgbClr val="FFFFFF"/>
                  </a:solidFill>
                  <a:prstDash val="solid"/>
                </a:ln>
                <a:solidFill>
                  <a:srgbClr val="FFFFFF"/>
                </a:solidFill>
                <a:effectLst>
                  <a:outerShdw blurRad="63500" dir="3600000" algn="tl" rotWithShape="0">
                    <a:srgbClr val="000000">
                      <a:alpha val="70000"/>
                    </a:srgbClr>
                  </a:outerShdw>
                </a:effectLst>
              </a:rPr>
              <a:t>lower</a:t>
            </a:r>
            <a:r>
              <a:rPr lang="pl-PL"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pl-PL"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shurbs</a:t>
            </a:r>
            <a:r>
              <a:rPr lang="pl-PL"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pl-PL" dirty="0" err="1">
                <a:ln w="18415" cmpd="sng">
                  <a:solidFill>
                    <a:srgbClr val="FFFFFF"/>
                  </a:solidFill>
                  <a:prstDash val="solid"/>
                </a:ln>
                <a:solidFill>
                  <a:srgbClr val="FFFFFF"/>
                </a:solidFill>
                <a:effectLst>
                  <a:outerShdw blurRad="63500" dir="3600000" algn="tl" rotWithShape="0">
                    <a:srgbClr val="000000">
                      <a:alpha val="70000"/>
                    </a:srgbClr>
                  </a:outerShdw>
                </a:effectLst>
              </a:rPr>
              <a:t>mountain</a:t>
            </a:r>
            <a:r>
              <a:rPr lang="pl-PL"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pl-PL" dirty="0" err="1">
                <a:ln w="18415" cmpd="sng">
                  <a:solidFill>
                    <a:srgbClr val="FFFFFF"/>
                  </a:solidFill>
                  <a:prstDash val="solid"/>
                </a:ln>
                <a:solidFill>
                  <a:srgbClr val="FFFFFF"/>
                </a:solidFill>
                <a:effectLst>
                  <a:outerShdw blurRad="63500" dir="3600000" algn="tl" rotWithShape="0">
                    <a:srgbClr val="000000">
                      <a:alpha val="70000"/>
                    </a:srgbClr>
                  </a:outerShdw>
                </a:effectLst>
              </a:rPr>
              <a:t>pine</a:t>
            </a:r>
            <a:endParaRPr lang="pl-PL"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algn="ctr"/>
            <a:endParaRPr lang="pl-PL"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algn="ctr"/>
            <a:r>
              <a:rPr lang="pl-PL" dirty="0" err="1">
                <a:ln w="18415" cmpd="sng">
                  <a:solidFill>
                    <a:srgbClr val="FFFFFF"/>
                  </a:solidFill>
                  <a:prstDash val="solid"/>
                </a:ln>
                <a:solidFill>
                  <a:srgbClr val="FFFFFF"/>
                </a:solidFill>
                <a:effectLst>
                  <a:outerShdw blurRad="63500" dir="3600000" algn="tl" rotWithShape="0">
                    <a:srgbClr val="000000">
                      <a:alpha val="70000"/>
                    </a:srgbClr>
                  </a:outerShdw>
                </a:effectLst>
              </a:rPr>
              <a:t>Coniferous</a:t>
            </a:r>
            <a:r>
              <a:rPr lang="pl-PL"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pl-PL" dirty="0" err="1">
                <a:ln w="18415" cmpd="sng">
                  <a:solidFill>
                    <a:srgbClr val="FFFFFF"/>
                  </a:solidFill>
                  <a:prstDash val="solid"/>
                </a:ln>
                <a:solidFill>
                  <a:srgbClr val="FFFFFF"/>
                </a:solidFill>
                <a:effectLst>
                  <a:outerShdw blurRad="63500" dir="3600000" algn="tl" rotWithShape="0">
                    <a:srgbClr val="000000">
                      <a:alpha val="70000"/>
                    </a:srgbClr>
                  </a:outerShdw>
                </a:effectLst>
              </a:rPr>
              <a:t>forests</a:t>
            </a:r>
            <a:endParaRPr lang="pl-PL"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algn="ctr"/>
            <a:endParaRPr lang="pl-PL"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algn="ctr"/>
            <a:r>
              <a:rPr lang="pl-PL" dirty="0" err="1">
                <a:ln w="18415" cmpd="sng">
                  <a:solidFill>
                    <a:srgbClr val="FFFFFF"/>
                  </a:solidFill>
                  <a:prstDash val="solid"/>
                </a:ln>
                <a:solidFill>
                  <a:srgbClr val="FFFFFF"/>
                </a:solidFill>
                <a:effectLst>
                  <a:outerShdw blurRad="63500" dir="3600000" algn="tl" rotWithShape="0">
                    <a:srgbClr val="000000">
                      <a:alpha val="70000"/>
                    </a:srgbClr>
                  </a:outerShdw>
                </a:effectLst>
              </a:rPr>
              <a:t>Decidous</a:t>
            </a:r>
            <a:r>
              <a:rPr lang="pl-PL"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pl-PL" dirty="0" err="1">
                <a:ln w="18415" cmpd="sng">
                  <a:solidFill>
                    <a:srgbClr val="FFFFFF"/>
                  </a:solidFill>
                  <a:prstDash val="solid"/>
                </a:ln>
                <a:solidFill>
                  <a:srgbClr val="FFFFFF"/>
                </a:solidFill>
                <a:effectLst>
                  <a:outerShdw blurRad="63500" dir="3600000" algn="tl" rotWithShape="0">
                    <a:srgbClr val="000000">
                      <a:alpha val="70000"/>
                    </a:srgbClr>
                  </a:outerShdw>
                </a:effectLst>
              </a:rPr>
              <a:t>Forests</a:t>
            </a:r>
            <a:endParaRPr lang="pl-PL"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algn="ctr"/>
            <a:endParaRPr lang="pl-PL"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algn="ctr"/>
            <a:r>
              <a:rPr lang="pl-PL" dirty="0">
                <a:ln w="18415" cmpd="sng">
                  <a:solidFill>
                    <a:srgbClr val="FFFFFF"/>
                  </a:solidFill>
                  <a:prstDash val="solid"/>
                </a:ln>
                <a:solidFill>
                  <a:srgbClr val="FFFFFF"/>
                </a:solidFill>
                <a:effectLst>
                  <a:outerShdw blurRad="63500" dir="3600000" algn="tl" rotWithShape="0">
                    <a:srgbClr val="000000">
                      <a:alpha val="70000"/>
                    </a:srgbClr>
                  </a:outerShdw>
                </a:effectLst>
              </a:rPr>
              <a:t>Fields</a:t>
            </a:r>
          </a:p>
          <a:p>
            <a:pPr algn="ct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7" name="pole tekstowe 6"/>
          <p:cNvSpPr txBox="1"/>
          <p:nvPr/>
        </p:nvSpPr>
        <p:spPr>
          <a:xfrm>
            <a:off x="6686064" y="3441044"/>
            <a:ext cx="2181338" cy="2585323"/>
          </a:xfrm>
          <a:prstGeom prst="rect">
            <a:avLst/>
          </a:prstGeom>
          <a:noFill/>
        </p:spPr>
        <p:txBody>
          <a:bodyPr wrap="square" rtlCol="0">
            <a:spAutoFit/>
          </a:bodyPr>
          <a:lstStyle/>
          <a:p>
            <a:pPr algn="ctr"/>
            <a:endParaRPr lang="pl-PL"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algn="ctr"/>
            <a:r>
              <a:rPr lang="pl-PL"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Snow</a:t>
            </a:r>
            <a:r>
              <a:rPr lang="pl-PL"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pl-PL" dirty="0" err="1">
                <a:ln w="18415" cmpd="sng">
                  <a:solidFill>
                    <a:srgbClr val="FFFFFF"/>
                  </a:solidFill>
                  <a:prstDash val="solid"/>
                </a:ln>
                <a:solidFill>
                  <a:srgbClr val="FFFFFF"/>
                </a:solidFill>
                <a:effectLst>
                  <a:outerShdw blurRad="63500" dir="3600000" algn="tl" rotWithShape="0">
                    <a:srgbClr val="000000">
                      <a:alpha val="70000"/>
                    </a:srgbClr>
                  </a:outerShdw>
                </a:effectLst>
              </a:rPr>
              <a:t>zone</a:t>
            </a:r>
            <a:endParaRPr lang="pl-PL"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algn="ctr"/>
            <a:endParaRPr lang="pl-PL"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algn="ctr"/>
            <a:r>
              <a:rPr lang="pl-PL"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Alpine</a:t>
            </a:r>
            <a:r>
              <a:rPr lang="pl-PL"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pl-PL"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zone</a:t>
            </a:r>
            <a:r>
              <a:rPr lang="pl-PL"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and </a:t>
            </a:r>
            <a:endParaRPr lang="pl-PL"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algn="ctr"/>
            <a:r>
              <a:rPr lang="pl-PL"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Subalpine</a:t>
            </a:r>
            <a:r>
              <a:rPr lang="pl-PL"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pl-PL"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zone</a:t>
            </a:r>
            <a:endParaRPr lang="pl-PL"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algn="ctr"/>
            <a:endParaRPr lang="pl-PL"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algn="ctr"/>
            <a:r>
              <a:rPr lang="pl-PL" dirty="0" err="1">
                <a:ln w="18415" cmpd="sng">
                  <a:solidFill>
                    <a:srgbClr val="FFFFFF"/>
                  </a:solidFill>
                  <a:prstDash val="solid"/>
                </a:ln>
                <a:solidFill>
                  <a:srgbClr val="FFFFFF"/>
                </a:solidFill>
                <a:effectLst>
                  <a:outerShdw blurRad="63500" dir="3600000" algn="tl" rotWithShape="0">
                    <a:srgbClr val="000000">
                      <a:alpha val="70000"/>
                    </a:srgbClr>
                  </a:outerShdw>
                </a:effectLst>
              </a:rPr>
              <a:t>Montane</a:t>
            </a:r>
            <a:r>
              <a:rPr lang="pl-PL"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pl-PL" dirty="0" err="1">
                <a:ln w="18415" cmpd="sng">
                  <a:solidFill>
                    <a:srgbClr val="FFFFFF"/>
                  </a:solidFill>
                  <a:prstDash val="solid"/>
                </a:ln>
                <a:solidFill>
                  <a:srgbClr val="FFFFFF"/>
                </a:solidFill>
                <a:effectLst>
                  <a:outerShdw blurRad="63500" dir="3600000" algn="tl" rotWithShape="0">
                    <a:srgbClr val="000000">
                      <a:alpha val="70000"/>
                    </a:srgbClr>
                  </a:outerShdw>
                </a:effectLst>
              </a:rPr>
              <a:t>zone</a:t>
            </a:r>
            <a:endParaRPr lang="pl-PL"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algn="ctr"/>
            <a:endParaRPr lang="pl-PL"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algn="ctr"/>
            <a:r>
              <a:rPr lang="pl-PL"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Foothill</a:t>
            </a:r>
            <a:r>
              <a:rPr lang="pl-PL"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pl-PL"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zone</a:t>
            </a: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2" name="Prostokąt 11"/>
          <p:cNvSpPr/>
          <p:nvPr/>
        </p:nvSpPr>
        <p:spPr>
          <a:xfrm>
            <a:off x="5672401" y="5405478"/>
            <a:ext cx="966931" cy="369332"/>
          </a:xfrm>
          <a:prstGeom prst="rect">
            <a:avLst/>
          </a:prstGeom>
        </p:spPr>
        <p:txBody>
          <a:bodyPr wrap="none">
            <a:spAutoFit/>
          </a:bodyPr>
          <a:lstStyle/>
          <a:p>
            <a:pPr lvl="0"/>
            <a:r>
              <a:rPr lang="pl-PL"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1000 m</a:t>
            </a:r>
          </a:p>
        </p:txBody>
      </p:sp>
      <p:sp>
        <p:nvSpPr>
          <p:cNvPr id="13" name="Prostokąt 12"/>
          <p:cNvSpPr/>
          <p:nvPr/>
        </p:nvSpPr>
        <p:spPr>
          <a:xfrm>
            <a:off x="5704697" y="5036146"/>
            <a:ext cx="966931" cy="369332"/>
          </a:xfrm>
          <a:prstGeom prst="rect">
            <a:avLst/>
          </a:prstGeom>
        </p:spPr>
        <p:txBody>
          <a:bodyPr wrap="none">
            <a:spAutoFit/>
          </a:bodyPr>
          <a:lstStyle/>
          <a:p>
            <a:pPr lvl="0"/>
            <a:r>
              <a:rPr lang="pl-PL"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1400 m</a:t>
            </a:r>
          </a:p>
        </p:txBody>
      </p:sp>
      <p:sp>
        <p:nvSpPr>
          <p:cNvPr id="14" name="Prostokąt 13"/>
          <p:cNvSpPr/>
          <p:nvPr/>
        </p:nvSpPr>
        <p:spPr>
          <a:xfrm>
            <a:off x="5704697" y="4760465"/>
            <a:ext cx="966931" cy="369332"/>
          </a:xfrm>
          <a:prstGeom prst="rect">
            <a:avLst/>
          </a:prstGeom>
        </p:spPr>
        <p:txBody>
          <a:bodyPr wrap="none">
            <a:spAutoFit/>
          </a:bodyPr>
          <a:lstStyle/>
          <a:p>
            <a:pPr lvl="0"/>
            <a:r>
              <a:rPr lang="pl-PL"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2100 m</a:t>
            </a:r>
          </a:p>
        </p:txBody>
      </p:sp>
      <p:sp>
        <p:nvSpPr>
          <p:cNvPr id="15" name="Prostokąt 14"/>
          <p:cNvSpPr/>
          <p:nvPr/>
        </p:nvSpPr>
        <p:spPr>
          <a:xfrm>
            <a:off x="5704697" y="4313267"/>
            <a:ext cx="966931" cy="369332"/>
          </a:xfrm>
          <a:prstGeom prst="rect">
            <a:avLst/>
          </a:prstGeom>
        </p:spPr>
        <p:txBody>
          <a:bodyPr wrap="none">
            <a:spAutoFit/>
          </a:bodyPr>
          <a:lstStyle/>
          <a:p>
            <a:pPr lvl="0"/>
            <a:r>
              <a:rPr lang="pl-PL"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2700 m</a:t>
            </a:r>
          </a:p>
        </p:txBody>
      </p:sp>
      <p:sp>
        <p:nvSpPr>
          <p:cNvPr id="16" name="pole tekstowe 15"/>
          <p:cNvSpPr txBox="1"/>
          <p:nvPr/>
        </p:nvSpPr>
        <p:spPr>
          <a:xfrm>
            <a:off x="111909" y="4733706"/>
            <a:ext cx="966931" cy="369332"/>
          </a:xfrm>
          <a:prstGeom prst="rect">
            <a:avLst/>
          </a:prstGeom>
        </p:spPr>
        <p:txBody>
          <a:bodyPr wrap="none">
            <a:spAutoFit/>
          </a:bodyPr>
          <a:lstStyle>
            <a:defPPr>
              <a:defRPr lang="pl-PL"/>
            </a:defPPr>
            <a:lvl1pPr>
              <a:defRPr b="1">
                <a:solidFill>
                  <a:schemeClr val="accent5">
                    <a:lumMod val="20000"/>
                    <a:lumOff val="80000"/>
                  </a:schemeClr>
                </a:solidFill>
              </a:defRPr>
            </a:lvl1pPr>
          </a:lstStyle>
          <a:p>
            <a:r>
              <a:rPr lang="pl-PL"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1250 m</a:t>
            </a:r>
          </a:p>
        </p:txBody>
      </p:sp>
      <p:sp>
        <p:nvSpPr>
          <p:cNvPr id="17" name="Prostokąt 16"/>
          <p:cNvSpPr/>
          <p:nvPr/>
        </p:nvSpPr>
        <p:spPr>
          <a:xfrm>
            <a:off x="260165" y="5234048"/>
            <a:ext cx="838691" cy="369332"/>
          </a:xfrm>
          <a:prstGeom prst="rect">
            <a:avLst/>
          </a:prstGeom>
        </p:spPr>
        <p:txBody>
          <a:bodyPr wrap="none">
            <a:spAutoFit/>
          </a:bodyPr>
          <a:lstStyle/>
          <a:p>
            <a:r>
              <a:rPr lang="pl-PL"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700 m</a:t>
            </a:r>
          </a:p>
        </p:txBody>
      </p:sp>
      <p:sp>
        <p:nvSpPr>
          <p:cNvPr id="18" name="Prostokąt 17"/>
          <p:cNvSpPr/>
          <p:nvPr/>
        </p:nvSpPr>
        <p:spPr>
          <a:xfrm>
            <a:off x="97373" y="4313267"/>
            <a:ext cx="1031051" cy="369332"/>
          </a:xfrm>
          <a:prstGeom prst="rect">
            <a:avLst/>
          </a:prstGeom>
        </p:spPr>
        <p:txBody>
          <a:bodyPr wrap="none">
            <a:spAutoFit/>
          </a:bodyPr>
          <a:lstStyle/>
          <a:p>
            <a:r>
              <a:rPr lang="pl-PL"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1600 m </a:t>
            </a:r>
          </a:p>
        </p:txBody>
      </p:sp>
      <p:sp>
        <p:nvSpPr>
          <p:cNvPr id="19" name="Prostokąt 18"/>
          <p:cNvSpPr/>
          <p:nvPr/>
        </p:nvSpPr>
        <p:spPr>
          <a:xfrm>
            <a:off x="97373" y="3798470"/>
            <a:ext cx="966931" cy="369332"/>
          </a:xfrm>
          <a:prstGeom prst="rect">
            <a:avLst/>
          </a:prstGeom>
        </p:spPr>
        <p:txBody>
          <a:bodyPr wrap="none">
            <a:spAutoFit/>
          </a:bodyPr>
          <a:lstStyle/>
          <a:p>
            <a:r>
              <a:rPr lang="pl-PL"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2250 m</a:t>
            </a:r>
            <a:endParaRPr 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0" name="Prostokąt 19"/>
          <p:cNvSpPr/>
          <p:nvPr/>
        </p:nvSpPr>
        <p:spPr>
          <a:xfrm>
            <a:off x="97373" y="3983136"/>
            <a:ext cx="1031051" cy="369332"/>
          </a:xfrm>
          <a:prstGeom prst="rect">
            <a:avLst/>
          </a:prstGeom>
        </p:spPr>
        <p:txBody>
          <a:bodyPr wrap="none">
            <a:spAutoFit/>
          </a:bodyPr>
          <a:lstStyle/>
          <a:p>
            <a:r>
              <a:rPr lang="pl-PL"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1800 m </a:t>
            </a:r>
          </a:p>
        </p:txBody>
      </p:sp>
    </p:spTree>
    <p:extLst>
      <p:ext uri="{BB962C8B-B14F-4D97-AF65-F5344CB8AC3E}">
        <p14:creationId xmlns:p14="http://schemas.microsoft.com/office/powerpoint/2010/main" val="96136259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31" presetClass="entr" presetSubtype="0" fill="hold" grpId="0" nodeType="click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1000" fill="hold"/>
                                        <p:tgtEl>
                                          <p:spTgt spid="3"/>
                                        </p:tgtEl>
                                        <p:attrNameLst>
                                          <p:attrName>ppt_w</p:attrName>
                                        </p:attrNameLst>
                                      </p:cBhvr>
                                      <p:tavLst>
                                        <p:tav tm="0">
                                          <p:val>
                                            <p:fltVal val="0"/>
                                          </p:val>
                                        </p:tav>
                                        <p:tav tm="100000">
                                          <p:val>
                                            <p:strVal val="#ppt_w"/>
                                          </p:val>
                                        </p:tav>
                                      </p:tavLst>
                                    </p:anim>
                                    <p:anim calcmode="lin" valueType="num">
                                      <p:cBhvr>
                                        <p:cTn id="17" dur="1000" fill="hold"/>
                                        <p:tgtEl>
                                          <p:spTgt spid="3"/>
                                        </p:tgtEl>
                                        <p:attrNameLst>
                                          <p:attrName>ppt_h</p:attrName>
                                        </p:attrNameLst>
                                      </p:cBhvr>
                                      <p:tavLst>
                                        <p:tav tm="0">
                                          <p:val>
                                            <p:fltVal val="0"/>
                                          </p:val>
                                        </p:tav>
                                        <p:tav tm="100000">
                                          <p:val>
                                            <p:strVal val="#ppt_h"/>
                                          </p:val>
                                        </p:tav>
                                      </p:tavLst>
                                    </p:anim>
                                    <p:anim calcmode="lin" valueType="num">
                                      <p:cBhvr>
                                        <p:cTn id="18" dur="1000" fill="hold"/>
                                        <p:tgtEl>
                                          <p:spTgt spid="3"/>
                                        </p:tgtEl>
                                        <p:attrNameLst>
                                          <p:attrName>style.rotation</p:attrName>
                                        </p:attrNameLst>
                                      </p:cBhvr>
                                      <p:tavLst>
                                        <p:tav tm="0">
                                          <p:val>
                                            <p:fltVal val="90"/>
                                          </p:val>
                                        </p:tav>
                                        <p:tav tm="100000">
                                          <p:val>
                                            <p:fltVal val="0"/>
                                          </p:val>
                                        </p:tav>
                                      </p:tavLst>
                                    </p:anim>
                                    <p:animEffect transition="in" filter="fade">
                                      <p:cBhvr>
                                        <p:cTn id="19" dur="1000"/>
                                        <p:tgtEl>
                                          <p:spTgt spid="3"/>
                                        </p:tgtEl>
                                      </p:cBhvr>
                                    </p:animEffect>
                                  </p:childTnLst>
                                </p:cTn>
                              </p:par>
                            </p:childTnLst>
                          </p:cTn>
                        </p:par>
                        <p:par>
                          <p:cTn id="20" fill="hold">
                            <p:stCondLst>
                              <p:cond delay="1000"/>
                            </p:stCondLst>
                            <p:childTnLst>
                              <p:par>
                                <p:cTn id="21" presetID="16" presetClass="entr" presetSubtype="21" fill="hold" nodeType="afterEffect">
                                  <p:stCondLst>
                                    <p:cond delay="0"/>
                                  </p:stCondLst>
                                  <p:childTnLst>
                                    <p:set>
                                      <p:cBhvr>
                                        <p:cTn id="22" dur="1" fill="hold">
                                          <p:stCondLst>
                                            <p:cond delay="0"/>
                                          </p:stCondLst>
                                        </p:cTn>
                                        <p:tgtEl>
                                          <p:spTgt spid="1027"/>
                                        </p:tgtEl>
                                        <p:attrNameLst>
                                          <p:attrName>style.visibility</p:attrName>
                                        </p:attrNameLst>
                                      </p:cBhvr>
                                      <p:to>
                                        <p:strVal val="visible"/>
                                      </p:to>
                                    </p:set>
                                    <p:animEffect transition="in" filter="barn(inVertical)">
                                      <p:cBhvr>
                                        <p:cTn id="23" dur="500"/>
                                        <p:tgtEl>
                                          <p:spTgt spid="1027"/>
                                        </p:tgtEl>
                                      </p:cBhvr>
                                    </p:animEffect>
                                  </p:childTnLst>
                                </p:cTn>
                              </p:par>
                            </p:childTnLst>
                          </p:cTn>
                        </p:par>
                        <p:par>
                          <p:cTn id="24" fill="hold">
                            <p:stCondLst>
                              <p:cond delay="1500"/>
                            </p:stCondLst>
                            <p:childTnLst>
                              <p:par>
                                <p:cTn id="25" presetID="22" presetClass="entr" presetSubtype="4"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par>
                          <p:cTn id="28" fill="hold">
                            <p:stCondLst>
                              <p:cond delay="2000"/>
                            </p:stCondLst>
                            <p:childTnLst>
                              <p:par>
                                <p:cTn id="29" presetID="22" presetClass="entr" presetSubtype="4"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2500"/>
                            </p:stCondLst>
                            <p:childTnLst>
                              <p:par>
                                <p:cTn id="33" presetID="22" presetClass="entr" presetSubtype="4"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wipe(down)">
                                      <p:cBhvr>
                                        <p:cTn id="35" dur="500"/>
                                        <p:tgtEl>
                                          <p:spTgt spid="18"/>
                                        </p:tgtEl>
                                      </p:cBhvr>
                                    </p:animEffect>
                                  </p:childTnLst>
                                </p:cTn>
                              </p:par>
                            </p:childTnLst>
                          </p:cTn>
                        </p:par>
                        <p:par>
                          <p:cTn id="36" fill="hold">
                            <p:stCondLst>
                              <p:cond delay="3000"/>
                            </p:stCondLst>
                            <p:childTnLst>
                              <p:par>
                                <p:cTn id="37" presetID="2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ipe(down)">
                                      <p:cBhvr>
                                        <p:cTn id="39" dur="500"/>
                                        <p:tgtEl>
                                          <p:spTgt spid="20"/>
                                        </p:tgtEl>
                                      </p:cBhvr>
                                    </p:animEffect>
                                  </p:childTnLst>
                                </p:cTn>
                              </p:par>
                            </p:childTnLst>
                          </p:cTn>
                        </p:par>
                        <p:par>
                          <p:cTn id="40" fill="hold">
                            <p:stCondLst>
                              <p:cond delay="3500"/>
                            </p:stCondLst>
                            <p:childTnLst>
                              <p:par>
                                <p:cTn id="41" presetID="22" presetClass="entr" presetSubtype="4"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wipe(down)">
                                      <p:cBhvr>
                                        <p:cTn id="43" dur="500"/>
                                        <p:tgtEl>
                                          <p:spTgt spid="19"/>
                                        </p:tgtEl>
                                      </p:cBhvr>
                                    </p:animEffect>
                                  </p:childTnLst>
                                </p:cTn>
                              </p:par>
                            </p:childTnLst>
                          </p:cTn>
                        </p:par>
                      </p:childTnLst>
                    </p:cTn>
                  </p:par>
                  <p:par>
                    <p:cTn id="44" fill="hold">
                      <p:stCondLst>
                        <p:cond delay="indefinite"/>
                      </p:stCondLst>
                      <p:childTnLst>
                        <p:par>
                          <p:cTn id="45" fill="hold">
                            <p:stCondLst>
                              <p:cond delay="0"/>
                            </p:stCondLst>
                            <p:childTnLst>
                              <p:par>
                                <p:cTn id="46" presetID="31" presetClass="entr" presetSubtype="0" fill="hold" grpId="0" nodeType="clickEffect">
                                  <p:stCondLst>
                                    <p:cond delay="0"/>
                                  </p:stCondLst>
                                  <p:childTnLst>
                                    <p:set>
                                      <p:cBhvr>
                                        <p:cTn id="47" dur="1" fill="hold">
                                          <p:stCondLst>
                                            <p:cond delay="0"/>
                                          </p:stCondLst>
                                        </p:cTn>
                                        <p:tgtEl>
                                          <p:spTgt spid="4"/>
                                        </p:tgtEl>
                                        <p:attrNameLst>
                                          <p:attrName>style.visibility</p:attrName>
                                        </p:attrNameLst>
                                      </p:cBhvr>
                                      <p:to>
                                        <p:strVal val="visible"/>
                                      </p:to>
                                    </p:set>
                                    <p:anim calcmode="lin" valueType="num">
                                      <p:cBhvr>
                                        <p:cTn id="48" dur="1000" fill="hold"/>
                                        <p:tgtEl>
                                          <p:spTgt spid="4"/>
                                        </p:tgtEl>
                                        <p:attrNameLst>
                                          <p:attrName>ppt_w</p:attrName>
                                        </p:attrNameLst>
                                      </p:cBhvr>
                                      <p:tavLst>
                                        <p:tav tm="0">
                                          <p:val>
                                            <p:fltVal val="0"/>
                                          </p:val>
                                        </p:tav>
                                        <p:tav tm="100000">
                                          <p:val>
                                            <p:strVal val="#ppt_w"/>
                                          </p:val>
                                        </p:tav>
                                      </p:tavLst>
                                    </p:anim>
                                    <p:anim calcmode="lin" valueType="num">
                                      <p:cBhvr>
                                        <p:cTn id="49" dur="1000" fill="hold"/>
                                        <p:tgtEl>
                                          <p:spTgt spid="4"/>
                                        </p:tgtEl>
                                        <p:attrNameLst>
                                          <p:attrName>ppt_h</p:attrName>
                                        </p:attrNameLst>
                                      </p:cBhvr>
                                      <p:tavLst>
                                        <p:tav tm="0">
                                          <p:val>
                                            <p:fltVal val="0"/>
                                          </p:val>
                                        </p:tav>
                                        <p:tav tm="100000">
                                          <p:val>
                                            <p:strVal val="#ppt_h"/>
                                          </p:val>
                                        </p:tav>
                                      </p:tavLst>
                                    </p:anim>
                                    <p:anim calcmode="lin" valueType="num">
                                      <p:cBhvr>
                                        <p:cTn id="50" dur="1000" fill="hold"/>
                                        <p:tgtEl>
                                          <p:spTgt spid="4"/>
                                        </p:tgtEl>
                                        <p:attrNameLst>
                                          <p:attrName>style.rotation</p:attrName>
                                        </p:attrNameLst>
                                      </p:cBhvr>
                                      <p:tavLst>
                                        <p:tav tm="0">
                                          <p:val>
                                            <p:fltVal val="90"/>
                                          </p:val>
                                        </p:tav>
                                        <p:tav tm="100000">
                                          <p:val>
                                            <p:fltVal val="0"/>
                                          </p:val>
                                        </p:tav>
                                      </p:tavLst>
                                    </p:anim>
                                    <p:animEffect transition="in" filter="fade">
                                      <p:cBhvr>
                                        <p:cTn id="51" dur="1000"/>
                                        <p:tgtEl>
                                          <p:spTgt spid="4"/>
                                        </p:tgtEl>
                                      </p:cBhvr>
                                    </p:animEffect>
                                  </p:childTnLst>
                                </p:cTn>
                              </p:par>
                            </p:childTnLst>
                          </p:cTn>
                        </p:par>
                        <p:par>
                          <p:cTn id="52" fill="hold">
                            <p:stCondLst>
                              <p:cond delay="1000"/>
                            </p:stCondLst>
                            <p:childTnLst>
                              <p:par>
                                <p:cTn id="53" presetID="16" presetClass="entr" presetSubtype="21" fill="hold" nodeType="afterEffect">
                                  <p:stCondLst>
                                    <p:cond delay="0"/>
                                  </p:stCondLst>
                                  <p:childTnLst>
                                    <p:set>
                                      <p:cBhvr>
                                        <p:cTn id="54" dur="1" fill="hold">
                                          <p:stCondLst>
                                            <p:cond delay="0"/>
                                          </p:stCondLst>
                                        </p:cTn>
                                        <p:tgtEl>
                                          <p:spTgt spid="2"/>
                                        </p:tgtEl>
                                        <p:attrNameLst>
                                          <p:attrName>style.visibility</p:attrName>
                                        </p:attrNameLst>
                                      </p:cBhvr>
                                      <p:to>
                                        <p:strVal val="visible"/>
                                      </p:to>
                                    </p:set>
                                    <p:animEffect transition="in" filter="barn(inVertical)">
                                      <p:cBhvr>
                                        <p:cTn id="55" dur="500"/>
                                        <p:tgtEl>
                                          <p:spTgt spid="2"/>
                                        </p:tgtEl>
                                      </p:cBhvr>
                                    </p:animEffect>
                                  </p:childTnLst>
                                </p:cTn>
                              </p:par>
                            </p:childTnLst>
                          </p:cTn>
                        </p:par>
                        <p:par>
                          <p:cTn id="56" fill="hold">
                            <p:stCondLst>
                              <p:cond delay="1500"/>
                            </p:stCondLst>
                            <p:childTnLst>
                              <p:par>
                                <p:cTn id="57" presetID="22" presetClass="entr" presetSubtype="4" fill="hold" grpId="0" nodeType="afterEffect">
                                  <p:stCondLst>
                                    <p:cond delay="0"/>
                                  </p:stCondLst>
                                  <p:childTnLst>
                                    <p:set>
                                      <p:cBhvr>
                                        <p:cTn id="58" dur="1" fill="hold">
                                          <p:stCondLst>
                                            <p:cond delay="0"/>
                                          </p:stCondLst>
                                        </p:cTn>
                                        <p:tgtEl>
                                          <p:spTgt spid="12"/>
                                        </p:tgtEl>
                                        <p:attrNameLst>
                                          <p:attrName>style.visibility</p:attrName>
                                        </p:attrNameLst>
                                      </p:cBhvr>
                                      <p:to>
                                        <p:strVal val="visible"/>
                                      </p:to>
                                    </p:set>
                                    <p:animEffect transition="in" filter="wipe(down)">
                                      <p:cBhvr>
                                        <p:cTn id="59" dur="500"/>
                                        <p:tgtEl>
                                          <p:spTgt spid="12"/>
                                        </p:tgtEl>
                                      </p:cBhvr>
                                    </p:animEffect>
                                  </p:childTnLst>
                                </p:cTn>
                              </p:par>
                            </p:childTnLst>
                          </p:cTn>
                        </p:par>
                        <p:par>
                          <p:cTn id="60" fill="hold">
                            <p:stCondLst>
                              <p:cond delay="2000"/>
                            </p:stCondLst>
                            <p:childTnLst>
                              <p:par>
                                <p:cTn id="61" presetID="22" presetClass="entr" presetSubtype="4" fill="hold" grpId="0" nodeType="afterEffect">
                                  <p:stCondLst>
                                    <p:cond delay="0"/>
                                  </p:stCondLst>
                                  <p:childTnLst>
                                    <p:set>
                                      <p:cBhvr>
                                        <p:cTn id="62" dur="1" fill="hold">
                                          <p:stCondLst>
                                            <p:cond delay="0"/>
                                          </p:stCondLst>
                                        </p:cTn>
                                        <p:tgtEl>
                                          <p:spTgt spid="13"/>
                                        </p:tgtEl>
                                        <p:attrNameLst>
                                          <p:attrName>style.visibility</p:attrName>
                                        </p:attrNameLst>
                                      </p:cBhvr>
                                      <p:to>
                                        <p:strVal val="visible"/>
                                      </p:to>
                                    </p:set>
                                    <p:animEffect transition="in" filter="wipe(down)">
                                      <p:cBhvr>
                                        <p:cTn id="63" dur="500"/>
                                        <p:tgtEl>
                                          <p:spTgt spid="13"/>
                                        </p:tgtEl>
                                      </p:cBhvr>
                                    </p:animEffect>
                                  </p:childTnLst>
                                </p:cTn>
                              </p:par>
                            </p:childTnLst>
                          </p:cTn>
                        </p:par>
                        <p:par>
                          <p:cTn id="64" fill="hold">
                            <p:stCondLst>
                              <p:cond delay="2500"/>
                            </p:stCondLst>
                            <p:childTnLst>
                              <p:par>
                                <p:cTn id="65" presetID="22" presetClass="entr" presetSubtype="4" fill="hold" grpId="0" nodeType="afterEffect">
                                  <p:stCondLst>
                                    <p:cond delay="0"/>
                                  </p:stCondLst>
                                  <p:childTnLst>
                                    <p:set>
                                      <p:cBhvr>
                                        <p:cTn id="66" dur="1" fill="hold">
                                          <p:stCondLst>
                                            <p:cond delay="0"/>
                                          </p:stCondLst>
                                        </p:cTn>
                                        <p:tgtEl>
                                          <p:spTgt spid="14"/>
                                        </p:tgtEl>
                                        <p:attrNameLst>
                                          <p:attrName>style.visibility</p:attrName>
                                        </p:attrNameLst>
                                      </p:cBhvr>
                                      <p:to>
                                        <p:strVal val="visible"/>
                                      </p:to>
                                    </p:set>
                                    <p:animEffect transition="in" filter="wipe(down)">
                                      <p:cBhvr>
                                        <p:cTn id="67" dur="500"/>
                                        <p:tgtEl>
                                          <p:spTgt spid="14"/>
                                        </p:tgtEl>
                                      </p:cBhvr>
                                    </p:animEffect>
                                  </p:childTnLst>
                                </p:cTn>
                              </p:par>
                            </p:childTnLst>
                          </p:cTn>
                        </p:par>
                        <p:par>
                          <p:cTn id="68" fill="hold">
                            <p:stCondLst>
                              <p:cond delay="3000"/>
                            </p:stCondLst>
                            <p:childTnLst>
                              <p:par>
                                <p:cTn id="69" presetID="22" presetClass="entr" presetSubtype="4" fill="hold" grpId="0" nodeType="afterEffect">
                                  <p:stCondLst>
                                    <p:cond delay="0"/>
                                  </p:stCondLst>
                                  <p:childTnLst>
                                    <p:set>
                                      <p:cBhvr>
                                        <p:cTn id="70" dur="1" fill="hold">
                                          <p:stCondLst>
                                            <p:cond delay="0"/>
                                          </p:stCondLst>
                                        </p:cTn>
                                        <p:tgtEl>
                                          <p:spTgt spid="15"/>
                                        </p:tgtEl>
                                        <p:attrNameLst>
                                          <p:attrName>style.visibility</p:attrName>
                                        </p:attrNameLst>
                                      </p:cBhvr>
                                      <p:to>
                                        <p:strVal val="visible"/>
                                      </p:to>
                                    </p:set>
                                    <p:animEffect transition="in" filter="wipe(down)">
                                      <p:cBhvr>
                                        <p:cTn id="71" dur="500"/>
                                        <p:tgtEl>
                                          <p:spTgt spid="15"/>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1" fill="hold" grpId="0" nodeType="clickEffect">
                                  <p:stCondLst>
                                    <p:cond delay="0"/>
                                  </p:stCondLst>
                                  <p:childTnLst>
                                    <p:set>
                                      <p:cBhvr>
                                        <p:cTn id="75" dur="1" fill="hold">
                                          <p:stCondLst>
                                            <p:cond delay="0"/>
                                          </p:stCondLst>
                                        </p:cTn>
                                        <p:tgtEl>
                                          <p:spTgt spid="6"/>
                                        </p:tgtEl>
                                        <p:attrNameLst>
                                          <p:attrName>style.visibility</p:attrName>
                                        </p:attrNameLst>
                                      </p:cBhvr>
                                      <p:to>
                                        <p:strVal val="visible"/>
                                      </p:to>
                                    </p:set>
                                    <p:animEffect transition="in" filter="wipe(up)">
                                      <p:cBhvr>
                                        <p:cTn id="76" dur="500"/>
                                        <p:tgtEl>
                                          <p:spTgt spid="6"/>
                                        </p:tgtEl>
                                      </p:cBhvr>
                                    </p:animEffect>
                                  </p:childTnLst>
                                </p:cTn>
                              </p:par>
                              <p:par>
                                <p:cTn id="77" presetID="22" presetClass="entr" presetSubtype="1" fill="hold" grpId="0" nodeType="withEffect">
                                  <p:stCondLst>
                                    <p:cond delay="0"/>
                                  </p:stCondLst>
                                  <p:childTnLst>
                                    <p:set>
                                      <p:cBhvr>
                                        <p:cTn id="78" dur="1" fill="hold">
                                          <p:stCondLst>
                                            <p:cond delay="0"/>
                                          </p:stCondLst>
                                        </p:cTn>
                                        <p:tgtEl>
                                          <p:spTgt spid="7"/>
                                        </p:tgtEl>
                                        <p:attrNameLst>
                                          <p:attrName>style.visibility</p:attrName>
                                        </p:attrNameLst>
                                      </p:cBhvr>
                                      <p:to>
                                        <p:strVal val="visible"/>
                                      </p:to>
                                    </p:set>
                                    <p:animEffect transition="in" filter="wipe(up)">
                                      <p:cBhvr>
                                        <p:cTn id="7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animBg="1"/>
      <p:bldP spid="4" grpId="0" animBg="1"/>
      <p:bldP spid="8" grpId="0"/>
      <p:bldP spid="6" grpId="0"/>
      <p:bldP spid="7" grpId="0"/>
      <p:bldP spid="12" grpId="0"/>
      <p:bldP spid="13" grpId="0"/>
      <p:bldP spid="14" grpId="0"/>
      <p:bldP spid="15" grpId="0"/>
      <p:bldP spid="16" grpId="0"/>
      <p:bldP spid="17" grpId="0"/>
      <p:bldP spid="18" grpId="0"/>
      <p:bldP spid="19" grpId="0"/>
      <p:bldP spid="2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1"/>
          <p:cNvSpPr>
            <a:spLocks noGrp="1"/>
          </p:cNvSpPr>
          <p:nvPr>
            <p:ph type="pic" sz="quarter" idx="14"/>
          </p:nvPr>
        </p:nvSpPr>
        <p:spPr/>
      </p:sp>
      <p:sp>
        <p:nvSpPr>
          <p:cNvPr id="5" name="Tytuł 1"/>
          <p:cNvSpPr txBox="1">
            <a:spLocks/>
          </p:cNvSpPr>
          <p:nvPr/>
        </p:nvSpPr>
        <p:spPr>
          <a:xfrm>
            <a:off x="140419" y="0"/>
            <a:ext cx="8928992" cy="737280"/>
          </a:xfrm>
          <a:prstGeom prst="rect">
            <a:avLst/>
          </a:prstGeom>
        </p:spPr>
        <p:txBody>
          <a:bodyPr/>
          <a:lstStyle>
            <a:lvl1pPr algn="l" defTabSz="914400" rtl="0" eaLnBrk="1" latinLnBrk="0" hangingPunct="1">
              <a:spcBef>
                <a:spcPct val="0"/>
              </a:spcBef>
              <a:buNone/>
              <a:defRPr sz="2800" kern="1200" cap="all" baseline="0">
                <a:solidFill>
                  <a:schemeClr val="tx1"/>
                </a:solidFill>
                <a:latin typeface="+mj-lt"/>
                <a:ea typeface="+mj-ea"/>
                <a:cs typeface="+mj-cs"/>
              </a:defRPr>
            </a:lvl1pPr>
          </a:lstStyle>
          <a:p>
            <a:pPr algn="ctr"/>
            <a:r>
              <a:rPr lang="pl-PL" dirty="0" smtClean="0"/>
              <a:t>A </a:t>
            </a:r>
            <a:r>
              <a:rPr lang="pl-PL" dirty="0" err="1" smtClean="0"/>
              <a:t>short</a:t>
            </a:r>
            <a:r>
              <a:rPr lang="pl-PL" dirty="0" smtClean="0"/>
              <a:t> </a:t>
            </a:r>
            <a:r>
              <a:rPr lang="pl-PL" dirty="0" err="1" smtClean="0"/>
              <a:t>Comparison</a:t>
            </a:r>
            <a:r>
              <a:rPr lang="pl-PL" dirty="0" smtClean="0"/>
              <a:t> </a:t>
            </a:r>
            <a:r>
              <a:rPr lang="pl-PL" dirty="0" smtClean="0"/>
              <a:t>of </a:t>
            </a:r>
            <a:r>
              <a:rPr lang="pl-PL" dirty="0" err="1" smtClean="0"/>
              <a:t>forests</a:t>
            </a:r>
            <a:r>
              <a:rPr lang="pl-PL" dirty="0" smtClean="0"/>
              <a:t> in </a:t>
            </a:r>
            <a:r>
              <a:rPr lang="pl-PL" dirty="0" err="1" smtClean="0"/>
              <a:t>Switzerland</a:t>
            </a:r>
            <a:r>
              <a:rPr lang="pl-PL" dirty="0" smtClean="0"/>
              <a:t> and </a:t>
            </a:r>
            <a:r>
              <a:rPr lang="pl-PL" dirty="0" err="1" smtClean="0"/>
              <a:t>poland</a:t>
            </a:r>
            <a:endParaRPr lang="pl-PL" dirty="0"/>
          </a:p>
        </p:txBody>
      </p:sp>
      <p:graphicFrame>
        <p:nvGraphicFramePr>
          <p:cNvPr id="6" name="Tabela 5"/>
          <p:cNvGraphicFramePr>
            <a:graphicFrameLocks noGrp="1"/>
          </p:cNvGraphicFramePr>
          <p:nvPr>
            <p:extLst>
              <p:ext uri="{D42A27DB-BD31-4B8C-83A1-F6EECF244321}">
                <p14:modId xmlns:p14="http://schemas.microsoft.com/office/powerpoint/2010/main" val="2241741789"/>
              </p:ext>
            </p:extLst>
          </p:nvPr>
        </p:nvGraphicFramePr>
        <p:xfrm>
          <a:off x="159122" y="1124744"/>
          <a:ext cx="4556894" cy="3307080"/>
        </p:xfrm>
        <a:graphic>
          <a:graphicData uri="http://schemas.openxmlformats.org/drawingml/2006/table">
            <a:tbl>
              <a:tblPr firstRow="1" bandRow="1">
                <a:tableStyleId>{0660B408-B3CF-4A94-85FC-2B1E0A45F4A2}</a:tableStyleId>
              </a:tblPr>
              <a:tblGrid>
                <a:gridCol w="1532558"/>
                <a:gridCol w="1584176"/>
                <a:gridCol w="1440160"/>
              </a:tblGrid>
              <a:tr h="370840">
                <a:tc>
                  <a:txBody>
                    <a:bodyPr/>
                    <a:lstStyle/>
                    <a:p>
                      <a:pPr algn="ctr"/>
                      <a:endParaRPr lang="en-US" sz="1200" dirty="0"/>
                    </a:p>
                  </a:txBody>
                  <a:tcPr anchor="ctr"/>
                </a:tc>
                <a:tc>
                  <a:txBody>
                    <a:bodyPr/>
                    <a:lstStyle/>
                    <a:p>
                      <a:pPr algn="ctr"/>
                      <a:r>
                        <a:rPr lang="pl-PL" sz="1200" dirty="0" smtClean="0"/>
                        <a:t>Poland</a:t>
                      </a:r>
                      <a:endParaRPr lang="en-US" sz="1200" dirty="0"/>
                    </a:p>
                  </a:txBody>
                  <a:tcPr anchor="ctr"/>
                </a:tc>
                <a:tc>
                  <a:txBody>
                    <a:bodyPr/>
                    <a:lstStyle/>
                    <a:p>
                      <a:pPr algn="ctr"/>
                      <a:r>
                        <a:rPr lang="pl-PL" sz="1200" dirty="0" err="1" smtClean="0"/>
                        <a:t>Switzerland</a:t>
                      </a:r>
                      <a:endParaRPr lang="en-US" sz="1200" dirty="0"/>
                    </a:p>
                  </a:txBody>
                  <a:tcPr anchor="ctr"/>
                </a:tc>
              </a:tr>
              <a:tr h="370840">
                <a:tc>
                  <a:txBody>
                    <a:bodyPr/>
                    <a:lstStyle/>
                    <a:p>
                      <a:pPr algn="ctr"/>
                      <a:r>
                        <a:rPr lang="pl-PL" sz="1200" dirty="0" err="1" smtClean="0">
                          <a:solidFill>
                            <a:schemeClr val="accent1">
                              <a:lumMod val="50000"/>
                            </a:schemeClr>
                          </a:solidFill>
                        </a:rPr>
                        <a:t>Forest</a:t>
                      </a:r>
                      <a:r>
                        <a:rPr lang="pl-PL" sz="1200" dirty="0" smtClean="0">
                          <a:solidFill>
                            <a:schemeClr val="accent1">
                              <a:lumMod val="50000"/>
                            </a:schemeClr>
                          </a:solidFill>
                        </a:rPr>
                        <a:t> </a:t>
                      </a:r>
                      <a:r>
                        <a:rPr lang="pl-PL" sz="1200" dirty="0" err="1" smtClean="0">
                          <a:solidFill>
                            <a:schemeClr val="accent1">
                              <a:lumMod val="50000"/>
                            </a:schemeClr>
                          </a:solidFill>
                        </a:rPr>
                        <a:t>cover</a:t>
                      </a:r>
                      <a:endParaRPr lang="en-US" sz="1200" dirty="0">
                        <a:solidFill>
                          <a:schemeClr val="accent1">
                            <a:lumMod val="50000"/>
                          </a:schemeClr>
                        </a:solidFill>
                      </a:endParaRPr>
                    </a:p>
                  </a:txBody>
                  <a:tcPr anchor="ctr"/>
                </a:tc>
                <a:tc>
                  <a:txBody>
                    <a:bodyPr/>
                    <a:lstStyle/>
                    <a:p>
                      <a:pPr algn="ctr"/>
                      <a:r>
                        <a:rPr lang="pl-PL" sz="1200" dirty="0" smtClean="0">
                          <a:solidFill>
                            <a:schemeClr val="accent1">
                              <a:lumMod val="50000"/>
                            </a:schemeClr>
                          </a:solidFill>
                        </a:rPr>
                        <a:t>30%</a:t>
                      </a:r>
                      <a:endParaRPr lang="en-US" sz="1200" dirty="0">
                        <a:solidFill>
                          <a:schemeClr val="accent1">
                            <a:lumMod val="50000"/>
                          </a:schemeClr>
                        </a:solidFill>
                      </a:endParaRPr>
                    </a:p>
                  </a:txBody>
                  <a:tcPr anchor="ctr"/>
                </a:tc>
                <a:tc>
                  <a:txBody>
                    <a:bodyPr/>
                    <a:lstStyle/>
                    <a:p>
                      <a:pPr algn="ctr"/>
                      <a:r>
                        <a:rPr lang="pl-PL" sz="1200" dirty="0" smtClean="0">
                          <a:solidFill>
                            <a:schemeClr val="accent1">
                              <a:lumMod val="50000"/>
                            </a:schemeClr>
                          </a:solidFill>
                        </a:rPr>
                        <a:t>33%</a:t>
                      </a:r>
                      <a:endParaRPr lang="en-US" sz="1200" dirty="0">
                        <a:solidFill>
                          <a:schemeClr val="accent1">
                            <a:lumMod val="50000"/>
                          </a:schemeClr>
                        </a:solidFill>
                      </a:endParaRPr>
                    </a:p>
                  </a:txBody>
                  <a:tcPr anchor="ctr"/>
                </a:tc>
              </a:tr>
              <a:tr h="370840">
                <a:tc>
                  <a:txBody>
                    <a:bodyPr/>
                    <a:lstStyle/>
                    <a:p>
                      <a:pPr algn="ctr"/>
                      <a:r>
                        <a:rPr lang="pl-PL" sz="1200" dirty="0" err="1" smtClean="0">
                          <a:solidFill>
                            <a:schemeClr val="accent1">
                              <a:lumMod val="50000"/>
                            </a:schemeClr>
                          </a:solidFill>
                        </a:rPr>
                        <a:t>Prevailing</a:t>
                      </a:r>
                      <a:r>
                        <a:rPr lang="pl-PL" sz="1200" dirty="0" smtClean="0">
                          <a:solidFill>
                            <a:schemeClr val="accent1">
                              <a:lumMod val="50000"/>
                            </a:schemeClr>
                          </a:solidFill>
                        </a:rPr>
                        <a:t> </a:t>
                      </a:r>
                      <a:r>
                        <a:rPr lang="pl-PL" sz="1200" dirty="0" err="1" smtClean="0">
                          <a:solidFill>
                            <a:schemeClr val="accent1">
                              <a:lumMod val="50000"/>
                            </a:schemeClr>
                          </a:solidFill>
                        </a:rPr>
                        <a:t>tree</a:t>
                      </a:r>
                      <a:endParaRPr lang="en-US" sz="1200" dirty="0">
                        <a:solidFill>
                          <a:schemeClr val="accent1">
                            <a:lumMod val="50000"/>
                          </a:schemeClr>
                        </a:solidFill>
                      </a:endParaRPr>
                    </a:p>
                  </a:txBody>
                  <a:tcPr anchor="ctr"/>
                </a:tc>
                <a:tc>
                  <a:txBody>
                    <a:bodyPr/>
                    <a:lstStyle/>
                    <a:p>
                      <a:pPr algn="ctr"/>
                      <a:r>
                        <a:rPr lang="pl-PL" sz="1200" dirty="0" err="1" smtClean="0">
                          <a:solidFill>
                            <a:schemeClr val="accent1">
                              <a:lumMod val="50000"/>
                            </a:schemeClr>
                          </a:solidFill>
                        </a:rPr>
                        <a:t>Pine</a:t>
                      </a:r>
                      <a:endParaRPr lang="en-US" sz="1200" dirty="0">
                        <a:solidFill>
                          <a:schemeClr val="accent1">
                            <a:lumMod val="50000"/>
                          </a:schemeClr>
                        </a:solidFill>
                      </a:endParaRPr>
                    </a:p>
                  </a:txBody>
                  <a:tcPr anchor="ctr"/>
                </a:tc>
                <a:tc>
                  <a:txBody>
                    <a:bodyPr/>
                    <a:lstStyle/>
                    <a:p>
                      <a:pPr algn="ctr"/>
                      <a:r>
                        <a:rPr lang="pl-PL" sz="1200" dirty="0" err="1" smtClean="0">
                          <a:solidFill>
                            <a:schemeClr val="accent1">
                              <a:lumMod val="50000"/>
                            </a:schemeClr>
                          </a:solidFill>
                        </a:rPr>
                        <a:t>Beech</a:t>
                      </a:r>
                      <a:endParaRPr lang="en-US" sz="1200" dirty="0">
                        <a:solidFill>
                          <a:schemeClr val="accent1">
                            <a:lumMod val="50000"/>
                          </a:schemeClr>
                        </a:solidFill>
                      </a:endParaRPr>
                    </a:p>
                  </a:txBody>
                  <a:tcPr anchor="ctr"/>
                </a:tc>
              </a:tr>
              <a:tr h="370840">
                <a:tc>
                  <a:txBody>
                    <a:bodyPr/>
                    <a:lstStyle/>
                    <a:p>
                      <a:pPr algn="ctr"/>
                      <a:r>
                        <a:rPr lang="pl-PL" sz="1200" dirty="0" err="1" smtClean="0">
                          <a:solidFill>
                            <a:schemeClr val="accent1">
                              <a:lumMod val="50000"/>
                            </a:schemeClr>
                          </a:solidFill>
                        </a:rPr>
                        <a:t>Number</a:t>
                      </a:r>
                      <a:r>
                        <a:rPr lang="pl-PL" sz="1200" dirty="0" smtClean="0">
                          <a:solidFill>
                            <a:schemeClr val="accent1">
                              <a:lumMod val="50000"/>
                            </a:schemeClr>
                          </a:solidFill>
                        </a:rPr>
                        <a:t> of </a:t>
                      </a:r>
                      <a:r>
                        <a:rPr lang="pl-PL" sz="1200" dirty="0" err="1" smtClean="0">
                          <a:solidFill>
                            <a:schemeClr val="accent1">
                              <a:lumMod val="50000"/>
                            </a:schemeClr>
                          </a:solidFill>
                        </a:rPr>
                        <a:t>private</a:t>
                      </a:r>
                      <a:r>
                        <a:rPr lang="pl-PL" sz="1200" dirty="0" smtClean="0">
                          <a:solidFill>
                            <a:schemeClr val="accent1">
                              <a:lumMod val="50000"/>
                            </a:schemeClr>
                          </a:solidFill>
                        </a:rPr>
                        <a:t> </a:t>
                      </a:r>
                      <a:r>
                        <a:rPr lang="pl-PL" sz="1200" dirty="0" err="1" smtClean="0">
                          <a:solidFill>
                            <a:schemeClr val="accent1">
                              <a:lumMod val="50000"/>
                            </a:schemeClr>
                          </a:solidFill>
                        </a:rPr>
                        <a:t>forests</a:t>
                      </a:r>
                      <a:endParaRPr lang="en-US" sz="1200" dirty="0">
                        <a:solidFill>
                          <a:schemeClr val="accent1">
                            <a:lumMod val="50000"/>
                          </a:schemeClr>
                        </a:solidFill>
                      </a:endParaRPr>
                    </a:p>
                  </a:txBody>
                  <a:tcPr anchor="ctr"/>
                </a:tc>
                <a:tc>
                  <a:txBody>
                    <a:bodyPr/>
                    <a:lstStyle/>
                    <a:p>
                      <a:pPr algn="ctr"/>
                      <a:r>
                        <a:rPr lang="pl-PL" sz="1200" dirty="0" smtClean="0">
                          <a:solidFill>
                            <a:schemeClr val="accent1">
                              <a:lumMod val="50000"/>
                            </a:schemeClr>
                          </a:solidFill>
                        </a:rPr>
                        <a:t>19%</a:t>
                      </a:r>
                      <a:endParaRPr lang="en-US" sz="1200" dirty="0">
                        <a:solidFill>
                          <a:schemeClr val="accent1">
                            <a:lumMod val="50000"/>
                          </a:schemeClr>
                        </a:solidFill>
                      </a:endParaRPr>
                    </a:p>
                  </a:txBody>
                  <a:tcPr anchor="ctr"/>
                </a:tc>
                <a:tc>
                  <a:txBody>
                    <a:bodyPr/>
                    <a:lstStyle/>
                    <a:p>
                      <a:pPr algn="ctr"/>
                      <a:r>
                        <a:rPr lang="pl-PL" sz="1200" dirty="0" smtClean="0">
                          <a:solidFill>
                            <a:schemeClr val="accent1">
                              <a:lumMod val="50000"/>
                            </a:schemeClr>
                          </a:solidFill>
                        </a:rPr>
                        <a:t>87%</a:t>
                      </a:r>
                      <a:endParaRPr lang="en-US" sz="1200" dirty="0">
                        <a:solidFill>
                          <a:schemeClr val="accent1">
                            <a:lumMod val="50000"/>
                          </a:schemeClr>
                        </a:solidFill>
                      </a:endParaRPr>
                    </a:p>
                  </a:txBody>
                  <a:tcPr anchor="ctr"/>
                </a:tc>
              </a:tr>
              <a:tr h="370840">
                <a:tc>
                  <a:txBody>
                    <a:bodyPr/>
                    <a:lstStyle/>
                    <a:p>
                      <a:pPr algn="ctr"/>
                      <a:r>
                        <a:rPr lang="pl-PL" sz="1200" dirty="0" err="1" smtClean="0">
                          <a:solidFill>
                            <a:schemeClr val="accent1">
                              <a:lumMod val="50000"/>
                            </a:schemeClr>
                          </a:solidFill>
                        </a:rPr>
                        <a:t>Climate</a:t>
                      </a:r>
                      <a:endParaRPr lang="en-US" sz="1200" dirty="0">
                        <a:solidFill>
                          <a:schemeClr val="accent1">
                            <a:lumMod val="50000"/>
                          </a:schemeClr>
                        </a:solidFill>
                      </a:endParaRPr>
                    </a:p>
                  </a:txBody>
                  <a:tcPr anchor="ctr"/>
                </a:tc>
                <a:tc>
                  <a:txBody>
                    <a:bodyPr/>
                    <a:lstStyle/>
                    <a:p>
                      <a:pPr algn="ctr"/>
                      <a:r>
                        <a:rPr lang="pl-PL" sz="1200" dirty="0" err="1" smtClean="0">
                          <a:solidFill>
                            <a:schemeClr val="accent1">
                              <a:lumMod val="50000"/>
                            </a:schemeClr>
                          </a:solidFill>
                        </a:rPr>
                        <a:t>Warm</a:t>
                      </a:r>
                      <a:r>
                        <a:rPr lang="pl-PL" sz="1200" dirty="0" smtClean="0">
                          <a:solidFill>
                            <a:schemeClr val="accent1">
                              <a:lumMod val="50000"/>
                            </a:schemeClr>
                          </a:solidFill>
                        </a:rPr>
                        <a:t> </a:t>
                      </a:r>
                      <a:r>
                        <a:rPr lang="pl-PL" sz="1200" dirty="0" err="1" smtClean="0">
                          <a:solidFill>
                            <a:schemeClr val="accent1">
                              <a:lumMod val="50000"/>
                            </a:schemeClr>
                          </a:solidFill>
                        </a:rPr>
                        <a:t>summers</a:t>
                      </a:r>
                      <a:r>
                        <a:rPr lang="pl-PL" sz="1200" dirty="0" smtClean="0">
                          <a:solidFill>
                            <a:schemeClr val="accent1">
                              <a:lumMod val="50000"/>
                            </a:schemeClr>
                          </a:solidFill>
                        </a:rPr>
                        <a:t> and </a:t>
                      </a:r>
                      <a:r>
                        <a:rPr lang="pl-PL" sz="1200" dirty="0" err="1" smtClean="0">
                          <a:solidFill>
                            <a:schemeClr val="accent1">
                              <a:lumMod val="50000"/>
                            </a:schemeClr>
                          </a:solidFill>
                        </a:rPr>
                        <a:t>cold</a:t>
                      </a:r>
                      <a:r>
                        <a:rPr lang="pl-PL" sz="1200" dirty="0" smtClean="0">
                          <a:solidFill>
                            <a:schemeClr val="accent1">
                              <a:lumMod val="50000"/>
                            </a:schemeClr>
                          </a:solidFill>
                        </a:rPr>
                        <a:t> </a:t>
                      </a:r>
                      <a:r>
                        <a:rPr lang="pl-PL" sz="1200" dirty="0" err="1" smtClean="0">
                          <a:solidFill>
                            <a:schemeClr val="accent1">
                              <a:lumMod val="50000"/>
                            </a:schemeClr>
                          </a:solidFill>
                        </a:rPr>
                        <a:t>winters</a:t>
                      </a:r>
                      <a:endParaRPr lang="en-US" sz="1200" dirty="0">
                        <a:solidFill>
                          <a:schemeClr val="accent1">
                            <a:lumMod val="50000"/>
                          </a:schemeClr>
                        </a:solidFill>
                      </a:endParaRPr>
                    </a:p>
                  </a:txBody>
                  <a:tcPr anchor="ctr"/>
                </a:tc>
                <a:tc>
                  <a:txBody>
                    <a:bodyPr/>
                    <a:lstStyle/>
                    <a:p>
                      <a:pPr algn="ctr"/>
                      <a:r>
                        <a:rPr lang="pl-PL" sz="1200" dirty="0" err="1" smtClean="0">
                          <a:solidFill>
                            <a:schemeClr val="accent1">
                              <a:lumMod val="50000"/>
                            </a:schemeClr>
                          </a:solidFill>
                        </a:rPr>
                        <a:t>Warm</a:t>
                      </a:r>
                      <a:r>
                        <a:rPr lang="pl-PL" sz="1200" dirty="0" smtClean="0">
                          <a:solidFill>
                            <a:schemeClr val="accent1">
                              <a:lumMod val="50000"/>
                            </a:schemeClr>
                          </a:solidFill>
                        </a:rPr>
                        <a:t> </a:t>
                      </a:r>
                      <a:r>
                        <a:rPr lang="pl-PL" sz="1200" dirty="0" err="1" smtClean="0">
                          <a:solidFill>
                            <a:schemeClr val="accent1">
                              <a:lumMod val="50000"/>
                            </a:schemeClr>
                          </a:solidFill>
                        </a:rPr>
                        <a:t>summers</a:t>
                      </a:r>
                      <a:r>
                        <a:rPr lang="pl-PL" sz="1200" dirty="0" smtClean="0">
                          <a:solidFill>
                            <a:schemeClr val="accent1">
                              <a:lumMod val="50000"/>
                            </a:schemeClr>
                          </a:solidFill>
                        </a:rPr>
                        <a:t> and </a:t>
                      </a:r>
                      <a:r>
                        <a:rPr lang="pl-PL" sz="1200" dirty="0" err="1" smtClean="0">
                          <a:solidFill>
                            <a:schemeClr val="accent1">
                              <a:lumMod val="50000"/>
                            </a:schemeClr>
                          </a:solidFill>
                        </a:rPr>
                        <a:t>winters</a:t>
                      </a:r>
                      <a:r>
                        <a:rPr lang="pl-PL" sz="1200" dirty="0" smtClean="0">
                          <a:solidFill>
                            <a:schemeClr val="accent1">
                              <a:lumMod val="50000"/>
                            </a:schemeClr>
                          </a:solidFill>
                        </a:rPr>
                        <a:t> but</a:t>
                      </a:r>
                      <a:r>
                        <a:rPr lang="pl-PL" sz="1200" baseline="0" dirty="0" smtClean="0">
                          <a:solidFill>
                            <a:schemeClr val="accent1">
                              <a:lumMod val="50000"/>
                            </a:schemeClr>
                          </a:solidFill>
                        </a:rPr>
                        <a:t> </a:t>
                      </a:r>
                      <a:r>
                        <a:rPr lang="pl-PL" sz="1200" baseline="0" dirty="0" err="1" smtClean="0">
                          <a:solidFill>
                            <a:schemeClr val="accent1">
                              <a:lumMod val="50000"/>
                            </a:schemeClr>
                          </a:solidFill>
                        </a:rPr>
                        <a:t>olso</a:t>
                      </a:r>
                      <a:r>
                        <a:rPr lang="pl-PL" sz="1200" baseline="0" dirty="0" smtClean="0">
                          <a:solidFill>
                            <a:schemeClr val="accent1">
                              <a:lumMod val="50000"/>
                            </a:schemeClr>
                          </a:solidFill>
                        </a:rPr>
                        <a:t> </a:t>
                      </a:r>
                      <a:r>
                        <a:rPr lang="pl-PL" sz="1200" baseline="0" dirty="0" err="1" smtClean="0">
                          <a:solidFill>
                            <a:schemeClr val="accent1">
                              <a:lumMod val="50000"/>
                            </a:schemeClr>
                          </a:solidFill>
                        </a:rPr>
                        <a:t>Alpine</a:t>
                      </a:r>
                      <a:r>
                        <a:rPr lang="pl-PL" sz="1200" baseline="0" dirty="0" smtClean="0">
                          <a:solidFill>
                            <a:schemeClr val="accent1">
                              <a:lumMod val="50000"/>
                            </a:schemeClr>
                          </a:solidFill>
                        </a:rPr>
                        <a:t> </a:t>
                      </a:r>
                      <a:r>
                        <a:rPr lang="pl-PL" sz="1200" baseline="0" dirty="0" err="1" smtClean="0">
                          <a:solidFill>
                            <a:schemeClr val="accent1">
                              <a:lumMod val="50000"/>
                            </a:schemeClr>
                          </a:solidFill>
                        </a:rPr>
                        <a:t>climate</a:t>
                      </a:r>
                      <a:endParaRPr lang="en-US" sz="1200" dirty="0">
                        <a:solidFill>
                          <a:schemeClr val="accent1">
                            <a:lumMod val="50000"/>
                          </a:schemeClr>
                        </a:solidFill>
                      </a:endParaRPr>
                    </a:p>
                  </a:txBody>
                  <a:tcPr anchor="ctr"/>
                </a:tc>
              </a:tr>
              <a:tr h="370840">
                <a:tc>
                  <a:txBody>
                    <a:bodyPr/>
                    <a:lstStyle/>
                    <a:p>
                      <a:pPr algn="ctr"/>
                      <a:r>
                        <a:rPr lang="pl-PL" sz="1200" dirty="0" err="1" smtClean="0">
                          <a:solidFill>
                            <a:schemeClr val="accent1">
                              <a:lumMod val="50000"/>
                            </a:schemeClr>
                          </a:solidFill>
                        </a:rPr>
                        <a:t>Number</a:t>
                      </a:r>
                      <a:r>
                        <a:rPr lang="pl-PL" sz="1200" dirty="0" smtClean="0">
                          <a:solidFill>
                            <a:schemeClr val="accent1">
                              <a:lumMod val="50000"/>
                            </a:schemeClr>
                          </a:solidFill>
                        </a:rPr>
                        <a:t> of</a:t>
                      </a:r>
                      <a:r>
                        <a:rPr lang="pl-PL" sz="1200" baseline="0" dirty="0" smtClean="0">
                          <a:solidFill>
                            <a:schemeClr val="accent1">
                              <a:lumMod val="50000"/>
                            </a:schemeClr>
                          </a:solidFill>
                        </a:rPr>
                        <a:t> </a:t>
                      </a:r>
                      <a:r>
                        <a:rPr lang="pl-PL" sz="1200" baseline="0" dirty="0" err="1" smtClean="0">
                          <a:solidFill>
                            <a:schemeClr val="accent1">
                              <a:lumMod val="50000"/>
                            </a:schemeClr>
                          </a:solidFill>
                        </a:rPr>
                        <a:t>National</a:t>
                      </a:r>
                      <a:r>
                        <a:rPr lang="pl-PL" sz="1200" baseline="0" dirty="0" smtClean="0">
                          <a:solidFill>
                            <a:schemeClr val="accent1">
                              <a:lumMod val="50000"/>
                            </a:schemeClr>
                          </a:solidFill>
                        </a:rPr>
                        <a:t> </a:t>
                      </a:r>
                      <a:r>
                        <a:rPr lang="pl-PL" sz="1200" baseline="0" dirty="0" err="1" smtClean="0">
                          <a:solidFill>
                            <a:schemeClr val="accent1">
                              <a:lumMod val="50000"/>
                            </a:schemeClr>
                          </a:solidFill>
                        </a:rPr>
                        <a:t>Parks</a:t>
                      </a:r>
                      <a:endParaRPr lang="en-US" sz="1200" dirty="0">
                        <a:solidFill>
                          <a:schemeClr val="accent1">
                            <a:lumMod val="50000"/>
                          </a:schemeClr>
                        </a:solidFill>
                      </a:endParaRPr>
                    </a:p>
                  </a:txBody>
                  <a:tcPr anchor="ctr"/>
                </a:tc>
                <a:tc>
                  <a:txBody>
                    <a:bodyPr/>
                    <a:lstStyle/>
                    <a:p>
                      <a:pPr algn="ctr"/>
                      <a:r>
                        <a:rPr lang="pl-PL" sz="1200" dirty="0" smtClean="0">
                          <a:solidFill>
                            <a:schemeClr val="accent1">
                              <a:lumMod val="50000"/>
                            </a:schemeClr>
                          </a:solidFill>
                        </a:rPr>
                        <a:t>23</a:t>
                      </a:r>
                      <a:endParaRPr lang="en-US" sz="1200" dirty="0">
                        <a:solidFill>
                          <a:schemeClr val="accent1">
                            <a:lumMod val="50000"/>
                          </a:schemeClr>
                        </a:solidFill>
                      </a:endParaRPr>
                    </a:p>
                  </a:txBody>
                  <a:tcPr anchor="ctr"/>
                </a:tc>
                <a:tc>
                  <a:txBody>
                    <a:bodyPr/>
                    <a:lstStyle/>
                    <a:p>
                      <a:pPr algn="ctr"/>
                      <a:r>
                        <a:rPr lang="pl-PL" sz="1200" dirty="0" smtClean="0">
                          <a:solidFill>
                            <a:schemeClr val="accent1">
                              <a:lumMod val="50000"/>
                            </a:schemeClr>
                          </a:solidFill>
                        </a:rPr>
                        <a:t>1</a:t>
                      </a:r>
                      <a:endParaRPr lang="en-US" sz="1200" dirty="0">
                        <a:solidFill>
                          <a:schemeClr val="accent1">
                            <a:lumMod val="50000"/>
                          </a:schemeClr>
                        </a:solidFill>
                      </a:endParaRPr>
                    </a:p>
                  </a:txBody>
                  <a:tcPr anchor="ctr"/>
                </a:tc>
              </a:tr>
              <a:tr h="370840">
                <a:tc>
                  <a:txBody>
                    <a:bodyPr/>
                    <a:lstStyle/>
                    <a:p>
                      <a:pPr algn="ctr"/>
                      <a:r>
                        <a:rPr lang="pl-PL" sz="1200" dirty="0" smtClean="0">
                          <a:solidFill>
                            <a:schemeClr val="accent1">
                              <a:lumMod val="50000"/>
                            </a:schemeClr>
                          </a:solidFill>
                        </a:rPr>
                        <a:t>Volume of </a:t>
                      </a:r>
                      <a:r>
                        <a:rPr lang="pl-PL" sz="1200" dirty="0" err="1" smtClean="0">
                          <a:solidFill>
                            <a:schemeClr val="accent1">
                              <a:lumMod val="50000"/>
                            </a:schemeClr>
                          </a:solidFill>
                        </a:rPr>
                        <a:t>annually</a:t>
                      </a:r>
                      <a:r>
                        <a:rPr lang="pl-PL" sz="1200" baseline="0" dirty="0" smtClean="0">
                          <a:solidFill>
                            <a:schemeClr val="accent1">
                              <a:lumMod val="50000"/>
                            </a:schemeClr>
                          </a:solidFill>
                        </a:rPr>
                        <a:t> </a:t>
                      </a:r>
                      <a:r>
                        <a:rPr lang="pl-PL" sz="1200" baseline="0" dirty="0" err="1" smtClean="0">
                          <a:solidFill>
                            <a:schemeClr val="accent1">
                              <a:lumMod val="50000"/>
                            </a:schemeClr>
                          </a:solidFill>
                        </a:rPr>
                        <a:t>harvested</a:t>
                      </a:r>
                      <a:r>
                        <a:rPr lang="pl-PL" sz="1200" baseline="0" dirty="0" smtClean="0">
                          <a:solidFill>
                            <a:schemeClr val="accent1">
                              <a:lumMod val="50000"/>
                            </a:schemeClr>
                          </a:solidFill>
                        </a:rPr>
                        <a:t> </a:t>
                      </a:r>
                      <a:r>
                        <a:rPr lang="pl-PL" sz="1200" baseline="0" dirty="0" err="1" smtClean="0">
                          <a:solidFill>
                            <a:schemeClr val="accent1">
                              <a:lumMod val="50000"/>
                            </a:schemeClr>
                          </a:solidFill>
                        </a:rPr>
                        <a:t>wood</a:t>
                      </a:r>
                      <a:endParaRPr lang="en-US" sz="1200" dirty="0">
                        <a:solidFill>
                          <a:schemeClr val="accent1">
                            <a:lumMod val="50000"/>
                          </a:schemeClr>
                        </a:solidFill>
                      </a:endParaRPr>
                    </a:p>
                  </a:txBody>
                  <a:tcPr anchor="ctr"/>
                </a:tc>
                <a:tc>
                  <a:txBody>
                    <a:bodyPr/>
                    <a:lstStyle/>
                    <a:p>
                      <a:pPr algn="ctr"/>
                      <a:r>
                        <a:rPr lang="pl-PL" sz="1200" dirty="0" smtClean="0">
                          <a:solidFill>
                            <a:schemeClr val="accent1">
                              <a:lumMod val="50000"/>
                            </a:schemeClr>
                          </a:solidFill>
                        </a:rPr>
                        <a:t>17 000 000 </a:t>
                      </a:r>
                      <a:r>
                        <a:rPr lang="pl-PL" sz="1200" dirty="0" err="1" smtClean="0">
                          <a:solidFill>
                            <a:schemeClr val="accent1">
                              <a:lumMod val="50000"/>
                            </a:schemeClr>
                          </a:solidFill>
                        </a:rPr>
                        <a:t>m3</a:t>
                      </a:r>
                      <a:endParaRPr lang="en-US" sz="1200" dirty="0">
                        <a:solidFill>
                          <a:schemeClr val="accent1">
                            <a:lumMod val="50000"/>
                          </a:schemeClr>
                        </a:solidFill>
                      </a:endParaRPr>
                    </a:p>
                  </a:txBody>
                  <a:tcPr anchor="ctr"/>
                </a:tc>
                <a:tc>
                  <a:txBody>
                    <a:bodyPr/>
                    <a:lstStyle/>
                    <a:p>
                      <a:pPr algn="ctr"/>
                      <a:r>
                        <a:rPr lang="pl-PL" sz="1200" dirty="0" smtClean="0">
                          <a:solidFill>
                            <a:schemeClr val="accent1">
                              <a:lumMod val="50000"/>
                            </a:schemeClr>
                          </a:solidFill>
                        </a:rPr>
                        <a:t>10 500 000 </a:t>
                      </a:r>
                      <a:r>
                        <a:rPr lang="pl-PL" sz="1200" dirty="0" err="1" smtClean="0">
                          <a:solidFill>
                            <a:schemeClr val="accent1">
                              <a:lumMod val="50000"/>
                            </a:schemeClr>
                          </a:solidFill>
                        </a:rPr>
                        <a:t>m3</a:t>
                      </a:r>
                      <a:endParaRPr lang="en-US" sz="1200" dirty="0">
                        <a:solidFill>
                          <a:schemeClr val="accent1">
                            <a:lumMod val="50000"/>
                          </a:schemeClr>
                        </a:solidFill>
                      </a:endParaRPr>
                    </a:p>
                  </a:txBody>
                  <a:tcPr anchor="ctr"/>
                </a:tc>
              </a:tr>
            </a:tbl>
          </a:graphicData>
        </a:graphic>
      </p:graphicFrame>
      <p:sp>
        <p:nvSpPr>
          <p:cNvPr id="7" name="pole tekstowe 6"/>
          <p:cNvSpPr txBox="1"/>
          <p:nvPr/>
        </p:nvSpPr>
        <p:spPr>
          <a:xfrm rot="232422">
            <a:off x="4672655" y="1771588"/>
            <a:ext cx="4386392" cy="4708981"/>
          </a:xfrm>
          <a:prstGeom prst="rect">
            <a:avLst/>
          </a:prstGeom>
          <a:noFill/>
        </p:spPr>
        <p:txBody>
          <a:bodyPr wrap="square" rtlCol="0">
            <a:spAutoFit/>
          </a:bodyPr>
          <a:lstStyle/>
          <a:p>
            <a:pPr algn="ctr"/>
            <a:r>
              <a:rPr lang="pl-PL" sz="2000" dirty="0" smtClean="0"/>
              <a:t>In </a:t>
            </a:r>
            <a:r>
              <a:rPr lang="pl-PL" sz="2000" dirty="0" err="1" smtClean="0"/>
              <a:t>conclusion</a:t>
            </a:r>
            <a:r>
              <a:rPr lang="pl-PL" sz="2000" dirty="0" smtClean="0"/>
              <a:t>, Poland </a:t>
            </a:r>
            <a:r>
              <a:rPr lang="pl-PL" sz="2000" dirty="0"/>
              <a:t>and </a:t>
            </a:r>
            <a:r>
              <a:rPr lang="pl-PL" sz="2000" dirty="0" err="1"/>
              <a:t>Switzerland</a:t>
            </a:r>
            <a:r>
              <a:rPr lang="pl-PL" sz="2000" dirty="0"/>
              <a:t> </a:t>
            </a:r>
            <a:r>
              <a:rPr lang="pl-PL" sz="2000" dirty="0" err="1"/>
              <a:t>may</a:t>
            </a:r>
            <a:r>
              <a:rPr lang="pl-PL" sz="2000" dirty="0"/>
              <a:t> </a:t>
            </a:r>
            <a:r>
              <a:rPr lang="pl-PL" sz="2000" dirty="0" err="1"/>
              <a:t>seem</a:t>
            </a:r>
            <a:r>
              <a:rPr lang="pl-PL" sz="2000" dirty="0"/>
              <a:t> to </a:t>
            </a:r>
            <a:r>
              <a:rPr lang="pl-PL" sz="2000" dirty="0" err="1" smtClean="0"/>
              <a:t>have</a:t>
            </a:r>
            <a:r>
              <a:rPr lang="pl-PL" sz="2000" dirty="0" smtClean="0"/>
              <a:t> </a:t>
            </a:r>
            <a:r>
              <a:rPr lang="pl-PL" sz="2000" dirty="0" err="1"/>
              <a:t>extremely</a:t>
            </a:r>
            <a:r>
              <a:rPr lang="pl-PL" sz="2000" dirty="0"/>
              <a:t> </a:t>
            </a:r>
            <a:r>
              <a:rPr lang="pl-PL" sz="2000" dirty="0" err="1"/>
              <a:t>different</a:t>
            </a:r>
            <a:r>
              <a:rPr lang="pl-PL" sz="2000" dirty="0"/>
              <a:t> </a:t>
            </a:r>
            <a:r>
              <a:rPr lang="pl-PL" sz="2000" dirty="0" err="1"/>
              <a:t>ecosystems</a:t>
            </a:r>
            <a:r>
              <a:rPr lang="pl-PL" sz="2000" dirty="0"/>
              <a:t> but </a:t>
            </a:r>
            <a:r>
              <a:rPr lang="pl-PL" sz="2000" dirty="0" smtClean="0"/>
              <a:t>we </a:t>
            </a:r>
            <a:r>
              <a:rPr lang="pl-PL" sz="2000" dirty="0" err="1"/>
              <a:t>can</a:t>
            </a:r>
            <a:r>
              <a:rPr lang="pl-PL" sz="2000" dirty="0"/>
              <a:t> </a:t>
            </a:r>
            <a:r>
              <a:rPr lang="pl-PL" sz="2000" dirty="0" err="1"/>
              <a:t>find</a:t>
            </a:r>
            <a:endParaRPr lang="en-US" sz="2000" dirty="0"/>
          </a:p>
          <a:p>
            <a:pPr algn="ctr"/>
            <a:r>
              <a:rPr lang="pl-PL" sz="2000" dirty="0" err="1" smtClean="0"/>
              <a:t>many</a:t>
            </a:r>
            <a:r>
              <a:rPr lang="pl-PL" sz="2000" dirty="0" smtClean="0"/>
              <a:t> </a:t>
            </a:r>
            <a:r>
              <a:rPr lang="pl-PL" sz="2000" dirty="0" err="1" smtClean="0"/>
              <a:t>similarities</a:t>
            </a:r>
            <a:r>
              <a:rPr lang="pl-PL" sz="2000" dirty="0" smtClean="0"/>
              <a:t> in </a:t>
            </a:r>
            <a:r>
              <a:rPr lang="pl-PL" sz="2000" dirty="0" err="1" smtClean="0"/>
              <a:t>them</a:t>
            </a:r>
            <a:r>
              <a:rPr lang="pl-PL" sz="2000" dirty="0" smtClean="0"/>
              <a:t>. </a:t>
            </a:r>
            <a:r>
              <a:rPr lang="pl-PL" sz="2000" dirty="0" err="1" smtClean="0"/>
              <a:t>Forests</a:t>
            </a:r>
            <a:r>
              <a:rPr lang="pl-PL" sz="2000" dirty="0" smtClean="0"/>
              <a:t> </a:t>
            </a:r>
            <a:r>
              <a:rPr lang="pl-PL" sz="2000" dirty="0" err="1" smtClean="0"/>
              <a:t>growing</a:t>
            </a:r>
            <a:r>
              <a:rPr lang="pl-PL" sz="2000" dirty="0" smtClean="0"/>
              <a:t> on the Swiss </a:t>
            </a:r>
            <a:r>
              <a:rPr lang="pl-PL" sz="2000" dirty="0" err="1" smtClean="0"/>
              <a:t>Upland</a:t>
            </a:r>
            <a:r>
              <a:rPr lang="pl-PL" sz="2000" dirty="0" smtClean="0"/>
              <a:t> </a:t>
            </a:r>
            <a:r>
              <a:rPr lang="pl-PL" sz="2000" dirty="0" err="1" smtClean="0"/>
              <a:t>are</a:t>
            </a:r>
            <a:r>
              <a:rPr lang="pl-PL" sz="2000" dirty="0" smtClean="0"/>
              <a:t> </a:t>
            </a:r>
            <a:r>
              <a:rPr lang="pl-PL" sz="2000" dirty="0" err="1" smtClean="0"/>
              <a:t>really</a:t>
            </a:r>
            <a:r>
              <a:rPr lang="pl-PL" sz="2000" dirty="0" smtClean="0"/>
              <a:t> </a:t>
            </a:r>
            <a:r>
              <a:rPr lang="pl-PL" sz="2000" dirty="0" err="1" smtClean="0"/>
              <a:t>similar</a:t>
            </a:r>
            <a:r>
              <a:rPr lang="pl-PL" sz="2000" dirty="0" smtClean="0"/>
              <a:t> to </a:t>
            </a:r>
            <a:r>
              <a:rPr lang="pl-PL" sz="2000" dirty="0" err="1" smtClean="0"/>
              <a:t>these</a:t>
            </a:r>
            <a:r>
              <a:rPr lang="pl-PL" sz="2000" dirty="0" smtClean="0"/>
              <a:t> </a:t>
            </a:r>
            <a:r>
              <a:rPr lang="pl-PL" sz="2000" dirty="0" err="1" smtClean="0"/>
              <a:t>which</a:t>
            </a:r>
            <a:r>
              <a:rPr lang="pl-PL" sz="2000" dirty="0" smtClean="0"/>
              <a:t> we </a:t>
            </a:r>
            <a:r>
              <a:rPr lang="pl-PL" sz="2000" dirty="0" err="1" smtClean="0"/>
              <a:t>know</a:t>
            </a:r>
            <a:r>
              <a:rPr lang="pl-PL" sz="2000" dirty="0" smtClean="0"/>
              <a:t> and </a:t>
            </a:r>
            <a:r>
              <a:rPr lang="pl-PL" sz="2000" dirty="0" err="1" smtClean="0"/>
              <a:t>forests</a:t>
            </a:r>
            <a:r>
              <a:rPr lang="pl-PL" sz="2000" dirty="0" smtClean="0"/>
              <a:t> in </a:t>
            </a:r>
            <a:r>
              <a:rPr lang="pl-PL" sz="2000" dirty="0" err="1" smtClean="0"/>
              <a:t>Alps</a:t>
            </a:r>
            <a:r>
              <a:rPr lang="pl-PL" sz="2000" dirty="0" smtClean="0"/>
              <a:t> </a:t>
            </a:r>
            <a:r>
              <a:rPr lang="pl-PL" sz="2000" dirty="0"/>
              <a:t> </a:t>
            </a:r>
            <a:r>
              <a:rPr lang="pl-PL" sz="2000" dirty="0" err="1" smtClean="0"/>
              <a:t>often</a:t>
            </a:r>
            <a:r>
              <a:rPr lang="pl-PL" sz="2000" dirty="0" smtClean="0"/>
              <a:t> </a:t>
            </a:r>
            <a:r>
              <a:rPr lang="pl-PL" sz="2000" dirty="0" err="1" smtClean="0"/>
              <a:t>look</a:t>
            </a:r>
            <a:r>
              <a:rPr lang="pl-PL" sz="2000" dirty="0" smtClean="0"/>
              <a:t> </a:t>
            </a:r>
            <a:r>
              <a:rPr lang="pl-PL" sz="2000" dirty="0" err="1" smtClean="0"/>
              <a:t>very</a:t>
            </a:r>
            <a:r>
              <a:rPr lang="pl-PL" sz="2000" dirty="0" smtClean="0"/>
              <a:t> </a:t>
            </a:r>
            <a:r>
              <a:rPr lang="pl-PL" sz="2000" dirty="0" err="1" smtClean="0"/>
              <a:t>close</a:t>
            </a:r>
            <a:r>
              <a:rPr lang="pl-PL" sz="2000" dirty="0" smtClean="0"/>
              <a:t> to </a:t>
            </a:r>
            <a:r>
              <a:rPr lang="pl-PL" sz="2000" dirty="0" err="1" smtClean="0"/>
              <a:t>forests</a:t>
            </a:r>
            <a:r>
              <a:rPr lang="pl-PL" sz="2000" dirty="0" smtClean="0"/>
              <a:t> </a:t>
            </a:r>
            <a:r>
              <a:rPr lang="pl-PL" sz="2000" dirty="0" err="1" smtClean="0"/>
              <a:t>inthe</a:t>
            </a:r>
            <a:r>
              <a:rPr lang="pl-PL" sz="2000" dirty="0" smtClean="0"/>
              <a:t> Tatra Mountains. </a:t>
            </a:r>
            <a:r>
              <a:rPr lang="pl-PL" sz="2000" dirty="0" err="1" smtClean="0"/>
              <a:t>Despite</a:t>
            </a:r>
            <a:r>
              <a:rPr lang="pl-PL" sz="2000" dirty="0" smtClean="0"/>
              <a:t> </a:t>
            </a:r>
            <a:r>
              <a:rPr lang="pl-PL" sz="2000" dirty="0" err="1" smtClean="0"/>
              <a:t>everything</a:t>
            </a:r>
            <a:r>
              <a:rPr lang="pl-PL" sz="2000" dirty="0" smtClean="0"/>
              <a:t> </a:t>
            </a:r>
            <a:r>
              <a:rPr lang="pl-PL" sz="2000" dirty="0" err="1" smtClean="0"/>
              <a:t>they</a:t>
            </a:r>
            <a:r>
              <a:rPr lang="pl-PL" sz="2000" dirty="0" smtClean="0"/>
              <a:t> </a:t>
            </a:r>
            <a:r>
              <a:rPr lang="pl-PL" sz="2000" dirty="0" err="1" smtClean="0"/>
              <a:t>are</a:t>
            </a:r>
            <a:r>
              <a:rPr lang="pl-PL" sz="2000" dirty="0" smtClean="0"/>
              <a:t> </a:t>
            </a:r>
            <a:r>
              <a:rPr lang="pl-PL" sz="2000" dirty="0" err="1" smtClean="0"/>
              <a:t>both</a:t>
            </a:r>
            <a:r>
              <a:rPr lang="pl-PL" sz="2000" dirty="0" smtClean="0"/>
              <a:t> </a:t>
            </a:r>
            <a:r>
              <a:rPr lang="pl-PL" sz="2000" dirty="0" err="1" smtClean="0"/>
              <a:t>very</a:t>
            </a:r>
            <a:r>
              <a:rPr lang="pl-PL" sz="2000" dirty="0" smtClean="0"/>
              <a:t> </a:t>
            </a:r>
            <a:r>
              <a:rPr lang="pl-PL" sz="2000" dirty="0" err="1" smtClean="0"/>
              <a:t>interesting</a:t>
            </a:r>
            <a:r>
              <a:rPr lang="pl-PL" sz="2000" dirty="0" smtClean="0"/>
              <a:t>. We </a:t>
            </a:r>
            <a:r>
              <a:rPr lang="pl-PL" sz="2000" dirty="0" err="1" smtClean="0"/>
              <a:t>have</a:t>
            </a:r>
            <a:r>
              <a:rPr lang="pl-PL" sz="2000" dirty="0" smtClean="0"/>
              <a:t> </a:t>
            </a:r>
            <a:r>
              <a:rPr lang="pl-PL" sz="2000" dirty="0" err="1" smtClean="0"/>
              <a:t>achieved</a:t>
            </a:r>
            <a:r>
              <a:rPr lang="pl-PL" sz="2000" dirty="0" smtClean="0"/>
              <a:t> a </a:t>
            </a:r>
            <a:r>
              <a:rPr lang="pl-PL" sz="2000" dirty="0" err="1" smtClean="0"/>
              <a:t>comprehensive</a:t>
            </a:r>
            <a:r>
              <a:rPr lang="pl-PL" sz="2000" dirty="0" smtClean="0"/>
              <a:t> </a:t>
            </a:r>
            <a:r>
              <a:rPr lang="pl-PL" sz="2000" dirty="0" err="1" smtClean="0"/>
              <a:t>knowledge</a:t>
            </a:r>
            <a:r>
              <a:rPr lang="pl-PL" sz="2000" dirty="0" smtClean="0"/>
              <a:t> </a:t>
            </a:r>
            <a:r>
              <a:rPr lang="pl-PL" sz="2000" dirty="0" err="1" smtClean="0"/>
              <a:t>about</a:t>
            </a:r>
            <a:r>
              <a:rPr lang="pl-PL" sz="2000" dirty="0" smtClean="0"/>
              <a:t> </a:t>
            </a:r>
            <a:r>
              <a:rPr lang="pl-PL" sz="2000" dirty="0" err="1" smtClean="0"/>
              <a:t>them</a:t>
            </a:r>
            <a:r>
              <a:rPr lang="pl-PL" sz="2000" dirty="0"/>
              <a:t> </a:t>
            </a:r>
            <a:r>
              <a:rPr lang="pl-PL" sz="2000" dirty="0" smtClean="0"/>
              <a:t>and </a:t>
            </a:r>
            <a:r>
              <a:rPr lang="pl-PL" sz="2000" dirty="0" err="1" smtClean="0"/>
              <a:t>now</a:t>
            </a:r>
            <a:r>
              <a:rPr lang="pl-PL" sz="2000" dirty="0" smtClean="0"/>
              <a:t> we </a:t>
            </a:r>
            <a:r>
              <a:rPr lang="pl-PL" sz="2000" dirty="0" err="1" smtClean="0"/>
              <a:t>can’t</a:t>
            </a:r>
            <a:r>
              <a:rPr lang="pl-PL" sz="2000" dirty="0" smtClean="0"/>
              <a:t> </a:t>
            </a:r>
            <a:r>
              <a:rPr lang="pl-PL" sz="2000" dirty="0" err="1" smtClean="0"/>
              <a:t>decide</a:t>
            </a:r>
            <a:r>
              <a:rPr lang="pl-PL" sz="2000" dirty="0" smtClean="0"/>
              <a:t> </a:t>
            </a:r>
            <a:r>
              <a:rPr lang="pl-PL" sz="2000" dirty="0" err="1" smtClean="0"/>
              <a:t>which</a:t>
            </a:r>
            <a:r>
              <a:rPr lang="pl-PL" sz="2000" dirty="0" smtClean="0"/>
              <a:t> </a:t>
            </a:r>
            <a:r>
              <a:rPr lang="pl-PL" sz="2000" dirty="0" err="1" smtClean="0"/>
              <a:t>forests</a:t>
            </a:r>
            <a:r>
              <a:rPr lang="pl-PL" sz="2000" dirty="0" smtClean="0"/>
              <a:t> </a:t>
            </a:r>
            <a:r>
              <a:rPr lang="pl-PL" sz="2000" dirty="0" err="1" smtClean="0"/>
              <a:t>are</a:t>
            </a:r>
            <a:r>
              <a:rPr lang="pl-PL" sz="2000" dirty="0" smtClean="0"/>
              <a:t> </a:t>
            </a:r>
            <a:r>
              <a:rPr lang="pl-PL" sz="2000" dirty="0" err="1" smtClean="0"/>
              <a:t>more</a:t>
            </a:r>
            <a:r>
              <a:rPr lang="pl-PL" sz="2000" dirty="0" smtClean="0"/>
              <a:t> </a:t>
            </a:r>
            <a:r>
              <a:rPr lang="pl-PL" sz="2000" dirty="0" err="1" smtClean="0"/>
              <a:t>beautiful</a:t>
            </a:r>
            <a:r>
              <a:rPr lang="pl-PL" sz="2000" dirty="0" smtClean="0"/>
              <a:t>!</a:t>
            </a:r>
            <a:endParaRPr lang="en-US" sz="2000" dirty="0"/>
          </a:p>
        </p:txBody>
      </p:sp>
    </p:spTree>
    <p:extLst>
      <p:ext uri="{BB962C8B-B14F-4D97-AF65-F5344CB8AC3E}">
        <p14:creationId xmlns:p14="http://schemas.microsoft.com/office/powerpoint/2010/main" val="95771797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580">
                                          <p:stCondLst>
                                            <p:cond delay="0"/>
                                          </p:stCondLst>
                                        </p:cTn>
                                        <p:tgtEl>
                                          <p:spTgt spid="7"/>
                                        </p:tgtEl>
                                      </p:cBhvr>
                                    </p:animEffect>
                                    <p:anim calcmode="lin" valueType="num">
                                      <p:cBhvr>
                                        <p:cTn id="12"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7" dur="26">
                                          <p:stCondLst>
                                            <p:cond delay="650"/>
                                          </p:stCondLst>
                                        </p:cTn>
                                        <p:tgtEl>
                                          <p:spTgt spid="7"/>
                                        </p:tgtEl>
                                      </p:cBhvr>
                                      <p:to x="100000" y="60000"/>
                                    </p:animScale>
                                    <p:animScale>
                                      <p:cBhvr>
                                        <p:cTn id="18" dur="166" decel="50000">
                                          <p:stCondLst>
                                            <p:cond delay="676"/>
                                          </p:stCondLst>
                                        </p:cTn>
                                        <p:tgtEl>
                                          <p:spTgt spid="7"/>
                                        </p:tgtEl>
                                      </p:cBhvr>
                                      <p:to x="100000" y="100000"/>
                                    </p:animScale>
                                    <p:animScale>
                                      <p:cBhvr>
                                        <p:cTn id="19" dur="26">
                                          <p:stCondLst>
                                            <p:cond delay="1312"/>
                                          </p:stCondLst>
                                        </p:cTn>
                                        <p:tgtEl>
                                          <p:spTgt spid="7"/>
                                        </p:tgtEl>
                                      </p:cBhvr>
                                      <p:to x="100000" y="80000"/>
                                    </p:animScale>
                                    <p:animScale>
                                      <p:cBhvr>
                                        <p:cTn id="20" dur="166" decel="50000">
                                          <p:stCondLst>
                                            <p:cond delay="1338"/>
                                          </p:stCondLst>
                                        </p:cTn>
                                        <p:tgtEl>
                                          <p:spTgt spid="7"/>
                                        </p:tgtEl>
                                      </p:cBhvr>
                                      <p:to x="100000" y="100000"/>
                                    </p:animScale>
                                    <p:animScale>
                                      <p:cBhvr>
                                        <p:cTn id="21" dur="26">
                                          <p:stCondLst>
                                            <p:cond delay="1642"/>
                                          </p:stCondLst>
                                        </p:cTn>
                                        <p:tgtEl>
                                          <p:spTgt spid="7"/>
                                        </p:tgtEl>
                                      </p:cBhvr>
                                      <p:to x="100000" y="90000"/>
                                    </p:animScale>
                                    <p:animScale>
                                      <p:cBhvr>
                                        <p:cTn id="22" dur="166" decel="50000">
                                          <p:stCondLst>
                                            <p:cond delay="1668"/>
                                          </p:stCondLst>
                                        </p:cTn>
                                        <p:tgtEl>
                                          <p:spTgt spid="7"/>
                                        </p:tgtEl>
                                      </p:cBhvr>
                                      <p:to x="100000" y="100000"/>
                                    </p:animScale>
                                    <p:animScale>
                                      <p:cBhvr>
                                        <p:cTn id="23" dur="26">
                                          <p:stCondLst>
                                            <p:cond delay="1808"/>
                                          </p:stCondLst>
                                        </p:cTn>
                                        <p:tgtEl>
                                          <p:spTgt spid="7"/>
                                        </p:tgtEl>
                                      </p:cBhvr>
                                      <p:to x="100000" y="95000"/>
                                    </p:animScale>
                                    <p:animScale>
                                      <p:cBhvr>
                                        <p:cTn id="24" dur="166" decel="50000">
                                          <p:stCondLst>
                                            <p:cond delay="1834"/>
                                          </p:stCondLst>
                                        </p:cTn>
                                        <p:tgtEl>
                                          <p:spTgt spid="7"/>
                                        </p:tgtEl>
                                      </p:cBhvr>
                                      <p:to x="100000" y="100000"/>
                                    </p:animScale>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barn(inVertical)">
                                      <p:cBhvr>
                                        <p:cTn id="2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rot="19853342">
            <a:off x="900078" y="2038695"/>
            <a:ext cx="5327620" cy="1487771"/>
          </a:xfrm>
        </p:spPr>
        <p:txBody>
          <a:bodyPr/>
          <a:lstStyle/>
          <a:p>
            <a:r>
              <a:rPr lang="pl-PL" sz="6600" dirty="0" err="1" smtClean="0"/>
              <a:t>Thank</a:t>
            </a:r>
            <a:r>
              <a:rPr lang="pl-PL" sz="6600" dirty="0" smtClean="0"/>
              <a:t> </a:t>
            </a:r>
            <a:r>
              <a:rPr lang="pl-PL" sz="6600" dirty="0" err="1" smtClean="0"/>
              <a:t>you</a:t>
            </a:r>
            <a:r>
              <a:rPr lang="pl-PL" sz="6600" dirty="0" smtClean="0"/>
              <a:t> </a:t>
            </a:r>
            <a:r>
              <a:rPr lang="pl-PL" sz="6600" dirty="0" err="1" smtClean="0"/>
              <a:t>fow</a:t>
            </a:r>
            <a:r>
              <a:rPr lang="pl-PL" sz="6600" dirty="0" smtClean="0"/>
              <a:t> </a:t>
            </a:r>
            <a:r>
              <a:rPr lang="pl-PL" sz="6600" dirty="0" err="1" smtClean="0"/>
              <a:t>watching</a:t>
            </a:r>
            <a:r>
              <a:rPr lang="pl-PL" sz="6600" dirty="0" smtClean="0"/>
              <a:t>!</a:t>
            </a:r>
            <a:endParaRPr lang="pl-PL" sz="6600" dirty="0"/>
          </a:p>
        </p:txBody>
      </p:sp>
      <p:sp>
        <p:nvSpPr>
          <p:cNvPr id="3" name="Podtytuł 2"/>
          <p:cNvSpPr>
            <a:spLocks noGrp="1"/>
          </p:cNvSpPr>
          <p:nvPr>
            <p:ph type="subTitle" idx="1"/>
          </p:nvPr>
        </p:nvSpPr>
        <p:spPr>
          <a:xfrm rot="744585">
            <a:off x="5089669" y="2991116"/>
            <a:ext cx="3389572" cy="1835501"/>
          </a:xfrm>
        </p:spPr>
        <p:style>
          <a:lnRef idx="2">
            <a:schemeClr val="dk1">
              <a:shade val="50000"/>
            </a:schemeClr>
          </a:lnRef>
          <a:fillRef idx="1">
            <a:schemeClr val="dk1"/>
          </a:fillRef>
          <a:effectRef idx="0">
            <a:schemeClr val="dk1"/>
          </a:effectRef>
          <a:fontRef idx="minor">
            <a:schemeClr val="lt1"/>
          </a:fontRef>
        </p:style>
        <p:txBody>
          <a:bodyPr>
            <a:noAutofit/>
          </a:bodyPr>
          <a:lstStyle/>
          <a:p>
            <a:pPr algn="ctr"/>
            <a:r>
              <a:rPr lang="pl-PL" sz="1800" b="1" dirty="0">
                <a:solidFill>
                  <a:schemeClr val="accent5">
                    <a:lumMod val="20000"/>
                    <a:lumOff val="80000"/>
                  </a:schemeClr>
                </a:solidFill>
                <a:ea typeface="+mn-ea"/>
                <a:cs typeface="+mn-cs"/>
              </a:rPr>
              <a:t>We </a:t>
            </a:r>
            <a:r>
              <a:rPr lang="pl-PL" sz="1800" b="1" dirty="0" err="1">
                <a:solidFill>
                  <a:schemeClr val="accent5">
                    <a:lumMod val="20000"/>
                    <a:lumOff val="80000"/>
                  </a:schemeClr>
                </a:solidFill>
                <a:ea typeface="+mn-ea"/>
                <a:cs typeface="+mn-cs"/>
              </a:rPr>
              <a:t>hope</a:t>
            </a:r>
            <a:r>
              <a:rPr lang="pl-PL" sz="1800" b="1" dirty="0">
                <a:solidFill>
                  <a:schemeClr val="accent5">
                    <a:lumMod val="20000"/>
                    <a:lumOff val="80000"/>
                  </a:schemeClr>
                </a:solidFill>
                <a:ea typeface="+mn-ea"/>
                <a:cs typeface="+mn-cs"/>
              </a:rPr>
              <a:t> </a:t>
            </a:r>
            <a:r>
              <a:rPr lang="pl-PL" sz="1800" b="1" dirty="0" err="1">
                <a:solidFill>
                  <a:schemeClr val="accent5">
                    <a:lumMod val="20000"/>
                    <a:lumOff val="80000"/>
                  </a:schemeClr>
                </a:solidFill>
                <a:ea typeface="+mn-ea"/>
                <a:cs typeface="+mn-cs"/>
              </a:rPr>
              <a:t>you</a:t>
            </a:r>
            <a:r>
              <a:rPr lang="pl-PL" sz="1800" b="1" dirty="0">
                <a:solidFill>
                  <a:schemeClr val="accent5">
                    <a:lumMod val="20000"/>
                    <a:lumOff val="80000"/>
                  </a:schemeClr>
                </a:solidFill>
                <a:ea typeface="+mn-ea"/>
                <a:cs typeface="+mn-cs"/>
              </a:rPr>
              <a:t> </a:t>
            </a:r>
            <a:r>
              <a:rPr lang="pl-PL" sz="1800" b="1" dirty="0" err="1">
                <a:solidFill>
                  <a:schemeClr val="accent5">
                    <a:lumMod val="20000"/>
                    <a:lumOff val="80000"/>
                  </a:schemeClr>
                </a:solidFill>
                <a:ea typeface="+mn-ea"/>
                <a:cs typeface="+mn-cs"/>
              </a:rPr>
              <a:t>liked</a:t>
            </a:r>
            <a:r>
              <a:rPr lang="pl-PL" sz="1800" b="1" dirty="0">
                <a:solidFill>
                  <a:schemeClr val="accent5">
                    <a:lumMod val="20000"/>
                    <a:lumOff val="80000"/>
                  </a:schemeClr>
                </a:solidFill>
                <a:ea typeface="+mn-ea"/>
                <a:cs typeface="+mn-cs"/>
              </a:rPr>
              <a:t> </a:t>
            </a:r>
            <a:r>
              <a:rPr lang="pl-PL" sz="1800" b="1" dirty="0" err="1">
                <a:solidFill>
                  <a:schemeClr val="accent5">
                    <a:lumMod val="20000"/>
                    <a:lumOff val="80000"/>
                  </a:schemeClr>
                </a:solidFill>
                <a:ea typeface="+mn-ea"/>
                <a:cs typeface="+mn-cs"/>
              </a:rPr>
              <a:t>our</a:t>
            </a:r>
            <a:r>
              <a:rPr lang="pl-PL" sz="1800" b="1" dirty="0">
                <a:solidFill>
                  <a:schemeClr val="accent5">
                    <a:lumMod val="20000"/>
                    <a:lumOff val="80000"/>
                  </a:schemeClr>
                </a:solidFill>
                <a:ea typeface="+mn-ea"/>
                <a:cs typeface="+mn-cs"/>
              </a:rPr>
              <a:t> </a:t>
            </a:r>
            <a:r>
              <a:rPr lang="pl-PL" sz="1800" b="1" dirty="0" err="1">
                <a:solidFill>
                  <a:schemeClr val="accent5">
                    <a:lumMod val="20000"/>
                    <a:lumOff val="80000"/>
                  </a:schemeClr>
                </a:solidFill>
                <a:ea typeface="+mn-ea"/>
                <a:cs typeface="+mn-cs"/>
              </a:rPr>
              <a:t>presentation</a:t>
            </a:r>
            <a:r>
              <a:rPr lang="pl-PL" sz="1800" b="1" dirty="0">
                <a:solidFill>
                  <a:schemeClr val="accent5">
                    <a:lumMod val="20000"/>
                    <a:lumOff val="80000"/>
                  </a:schemeClr>
                </a:solidFill>
                <a:ea typeface="+mn-ea"/>
                <a:cs typeface="+mn-cs"/>
              </a:rPr>
              <a:t> and </a:t>
            </a:r>
            <a:r>
              <a:rPr lang="pl-PL" sz="1800" b="1" dirty="0" err="1">
                <a:solidFill>
                  <a:schemeClr val="accent5">
                    <a:lumMod val="20000"/>
                    <a:lumOff val="80000"/>
                  </a:schemeClr>
                </a:solidFill>
                <a:ea typeface="+mn-ea"/>
                <a:cs typeface="+mn-cs"/>
              </a:rPr>
              <a:t>that</a:t>
            </a:r>
            <a:r>
              <a:rPr lang="pl-PL" sz="1800" b="1" dirty="0">
                <a:solidFill>
                  <a:schemeClr val="accent5">
                    <a:lumMod val="20000"/>
                    <a:lumOff val="80000"/>
                  </a:schemeClr>
                </a:solidFill>
                <a:ea typeface="+mn-ea"/>
                <a:cs typeface="+mn-cs"/>
              </a:rPr>
              <a:t> </a:t>
            </a:r>
            <a:r>
              <a:rPr lang="pl-PL" sz="1800" b="1" dirty="0" err="1">
                <a:solidFill>
                  <a:schemeClr val="accent5">
                    <a:lumMod val="20000"/>
                    <a:lumOff val="80000"/>
                  </a:schemeClr>
                </a:solidFill>
                <a:ea typeface="+mn-ea"/>
                <a:cs typeface="+mn-cs"/>
              </a:rPr>
              <a:t>it</a:t>
            </a:r>
            <a:r>
              <a:rPr lang="pl-PL" sz="1800" b="1" dirty="0">
                <a:solidFill>
                  <a:schemeClr val="accent5">
                    <a:lumMod val="20000"/>
                    <a:lumOff val="80000"/>
                  </a:schemeClr>
                </a:solidFill>
                <a:ea typeface="+mn-ea"/>
                <a:cs typeface="+mn-cs"/>
              </a:rPr>
              <a:t> </a:t>
            </a:r>
            <a:r>
              <a:rPr lang="pl-PL" sz="1800" b="1" dirty="0" err="1">
                <a:solidFill>
                  <a:schemeClr val="accent5">
                    <a:lumMod val="20000"/>
                    <a:lumOff val="80000"/>
                  </a:schemeClr>
                </a:solidFill>
                <a:ea typeface="+mn-ea"/>
                <a:cs typeface="+mn-cs"/>
              </a:rPr>
              <a:t>contained</a:t>
            </a:r>
            <a:r>
              <a:rPr lang="pl-PL" sz="1800" b="1" dirty="0">
                <a:solidFill>
                  <a:schemeClr val="accent5">
                    <a:lumMod val="20000"/>
                    <a:lumOff val="80000"/>
                  </a:schemeClr>
                </a:solidFill>
                <a:ea typeface="+mn-ea"/>
                <a:cs typeface="+mn-cs"/>
              </a:rPr>
              <a:t> </a:t>
            </a:r>
            <a:r>
              <a:rPr lang="pl-PL" sz="1800" b="1" dirty="0" err="1">
                <a:solidFill>
                  <a:schemeClr val="accent5">
                    <a:lumMod val="20000"/>
                    <a:lumOff val="80000"/>
                  </a:schemeClr>
                </a:solidFill>
                <a:ea typeface="+mn-ea"/>
                <a:cs typeface="+mn-cs"/>
              </a:rPr>
              <a:t>many</a:t>
            </a:r>
            <a:r>
              <a:rPr lang="pl-PL" sz="1800" b="1" dirty="0">
                <a:solidFill>
                  <a:schemeClr val="accent5">
                    <a:lumMod val="20000"/>
                    <a:lumOff val="80000"/>
                  </a:schemeClr>
                </a:solidFill>
                <a:ea typeface="+mn-ea"/>
                <a:cs typeface="+mn-cs"/>
              </a:rPr>
              <a:t> </a:t>
            </a:r>
            <a:r>
              <a:rPr lang="pl-PL" sz="1800" b="1" dirty="0" err="1">
                <a:solidFill>
                  <a:schemeClr val="accent5">
                    <a:lumMod val="20000"/>
                    <a:lumOff val="80000"/>
                  </a:schemeClr>
                </a:solidFill>
                <a:ea typeface="+mn-ea"/>
                <a:cs typeface="+mn-cs"/>
              </a:rPr>
              <a:t>interesting</a:t>
            </a:r>
            <a:r>
              <a:rPr lang="pl-PL" sz="1800" b="1" dirty="0">
                <a:solidFill>
                  <a:schemeClr val="accent5">
                    <a:lumMod val="20000"/>
                    <a:lumOff val="80000"/>
                  </a:schemeClr>
                </a:solidFill>
                <a:ea typeface="+mn-ea"/>
                <a:cs typeface="+mn-cs"/>
              </a:rPr>
              <a:t> </a:t>
            </a:r>
            <a:r>
              <a:rPr lang="pl-PL" sz="1800" b="1" dirty="0" err="1">
                <a:solidFill>
                  <a:schemeClr val="accent5">
                    <a:lumMod val="20000"/>
                    <a:lumOff val="80000"/>
                  </a:schemeClr>
                </a:solidFill>
                <a:ea typeface="+mn-ea"/>
                <a:cs typeface="+mn-cs"/>
              </a:rPr>
              <a:t>facts</a:t>
            </a:r>
            <a:r>
              <a:rPr lang="pl-PL" sz="1800" b="1" dirty="0">
                <a:solidFill>
                  <a:schemeClr val="accent5">
                    <a:lumMod val="20000"/>
                    <a:lumOff val="80000"/>
                  </a:schemeClr>
                </a:solidFill>
                <a:ea typeface="+mn-ea"/>
                <a:cs typeface="+mn-cs"/>
              </a:rPr>
              <a:t>! </a:t>
            </a:r>
            <a:r>
              <a:rPr lang="pl-PL" sz="1800" b="1" dirty="0">
                <a:solidFill>
                  <a:schemeClr val="accent5">
                    <a:lumMod val="20000"/>
                    <a:lumOff val="80000"/>
                  </a:schemeClr>
                </a:solidFill>
                <a:ea typeface="+mn-ea"/>
                <a:cs typeface="+mn-cs"/>
                <a:sym typeface="Wingdings" panose="05000000000000000000" pitchFamily="2" charset="2"/>
              </a:rPr>
              <a:t>:) </a:t>
            </a:r>
            <a:endParaRPr lang="pl-PL" sz="1800" b="1" dirty="0">
              <a:solidFill>
                <a:schemeClr val="accent5">
                  <a:lumMod val="20000"/>
                  <a:lumOff val="80000"/>
                </a:schemeClr>
              </a:solidFill>
              <a:ea typeface="+mn-ea"/>
              <a:cs typeface="+mn-cs"/>
            </a:endParaRPr>
          </a:p>
        </p:txBody>
      </p:sp>
      <p:sp>
        <p:nvSpPr>
          <p:cNvPr id="5" name="pole tekstowe 4"/>
          <p:cNvSpPr txBox="1"/>
          <p:nvPr/>
        </p:nvSpPr>
        <p:spPr>
          <a:xfrm>
            <a:off x="3563888" y="5487034"/>
            <a:ext cx="5400600" cy="1200329"/>
          </a:xfrm>
          <a:prstGeom prst="rect">
            <a:avLst/>
          </a:prstGeom>
          <a:noFill/>
        </p:spPr>
        <p:txBody>
          <a:bodyPr wrap="square" rtlCol="0">
            <a:spAutoFit/>
          </a:bodyPr>
          <a:lstStyle/>
          <a:p>
            <a:pPr algn="ctr"/>
            <a:r>
              <a:rPr lang="pl-PL" dirty="0" smtClean="0"/>
              <a:t>We </a:t>
            </a:r>
            <a:r>
              <a:rPr lang="pl-PL" dirty="0" err="1" smtClean="0"/>
              <a:t>would</a:t>
            </a:r>
            <a:r>
              <a:rPr lang="pl-PL" dirty="0" smtClean="0"/>
              <a:t> </a:t>
            </a:r>
            <a:r>
              <a:rPr lang="pl-PL" dirty="0" err="1" smtClean="0"/>
              <a:t>like</a:t>
            </a:r>
            <a:r>
              <a:rPr lang="pl-PL" dirty="0" smtClean="0"/>
              <a:t> to </a:t>
            </a:r>
            <a:r>
              <a:rPr lang="pl-PL" dirty="0" err="1" smtClean="0"/>
              <a:t>mark</a:t>
            </a:r>
            <a:r>
              <a:rPr lang="pl-PL" dirty="0" smtClean="0"/>
              <a:t> </a:t>
            </a:r>
            <a:r>
              <a:rPr lang="pl-PL" dirty="0" err="1" smtClean="0"/>
              <a:t>that</a:t>
            </a:r>
            <a:r>
              <a:rPr lang="pl-PL" dirty="0" smtClean="0"/>
              <a:t> </a:t>
            </a:r>
            <a:r>
              <a:rPr lang="pl-PL" dirty="0" err="1" smtClean="0"/>
              <a:t>almost</a:t>
            </a:r>
            <a:r>
              <a:rPr lang="pl-PL" smtClean="0"/>
              <a:t> all</a:t>
            </a:r>
            <a:r>
              <a:rPr lang="pl-PL" dirty="0" smtClean="0"/>
              <a:t> </a:t>
            </a:r>
            <a:r>
              <a:rPr lang="pl-PL" dirty="0" smtClean="0"/>
              <a:t>of </a:t>
            </a:r>
            <a:r>
              <a:rPr lang="pl-PL" dirty="0" err="1" smtClean="0"/>
              <a:t>our</a:t>
            </a:r>
            <a:r>
              <a:rPr lang="pl-PL" dirty="0" smtClean="0"/>
              <a:t> </a:t>
            </a:r>
            <a:r>
              <a:rPr lang="pl-PL" dirty="0" err="1" smtClean="0"/>
              <a:t>photos</a:t>
            </a:r>
            <a:r>
              <a:rPr lang="pl-PL" dirty="0" smtClean="0"/>
              <a:t> </a:t>
            </a:r>
            <a:r>
              <a:rPr lang="pl-PL" dirty="0" err="1" smtClean="0"/>
              <a:t>were</a:t>
            </a:r>
            <a:r>
              <a:rPr lang="pl-PL" dirty="0" smtClean="0"/>
              <a:t> </a:t>
            </a:r>
            <a:r>
              <a:rPr lang="pl-PL" dirty="0" err="1" smtClean="0"/>
              <a:t>originally</a:t>
            </a:r>
            <a:r>
              <a:rPr lang="pl-PL" dirty="0" smtClean="0"/>
              <a:t> </a:t>
            </a:r>
            <a:r>
              <a:rPr lang="pl-PL" dirty="0" err="1" smtClean="0"/>
              <a:t>took</a:t>
            </a:r>
            <a:r>
              <a:rPr lang="pl-PL" dirty="0" smtClean="0"/>
              <a:t> in Poland </a:t>
            </a:r>
            <a:r>
              <a:rPr lang="pl-PL" dirty="0" err="1" smtClean="0"/>
              <a:t>or</a:t>
            </a:r>
            <a:r>
              <a:rPr lang="pl-PL" dirty="0" smtClean="0"/>
              <a:t> </a:t>
            </a:r>
            <a:r>
              <a:rPr lang="pl-PL" dirty="0" err="1" smtClean="0"/>
              <a:t>Switzerland</a:t>
            </a:r>
            <a:r>
              <a:rPr lang="pl-PL" dirty="0"/>
              <a:t> </a:t>
            </a:r>
            <a:r>
              <a:rPr lang="pl-PL" dirty="0" err="1" smtClean="0"/>
              <a:t>only</a:t>
            </a:r>
            <a:r>
              <a:rPr lang="pl-PL" dirty="0" smtClean="0"/>
              <a:t> by </a:t>
            </a:r>
            <a:r>
              <a:rPr lang="pl-PL" dirty="0" err="1" smtClean="0"/>
              <a:t>our</a:t>
            </a:r>
            <a:r>
              <a:rPr lang="pl-PL" dirty="0" smtClean="0"/>
              <a:t> team and </a:t>
            </a:r>
            <a:r>
              <a:rPr lang="pl-PL" dirty="0" err="1" smtClean="0"/>
              <a:t>nobody</a:t>
            </a:r>
            <a:r>
              <a:rPr lang="pl-PL" dirty="0" smtClean="0"/>
              <a:t> </a:t>
            </a:r>
            <a:r>
              <a:rPr lang="pl-PL" dirty="0" err="1" smtClean="0"/>
              <a:t>didn’t</a:t>
            </a:r>
            <a:r>
              <a:rPr lang="pl-PL" dirty="0" smtClean="0"/>
              <a:t> </a:t>
            </a:r>
            <a:r>
              <a:rPr lang="pl-PL" dirty="0" err="1" smtClean="0"/>
              <a:t>help</a:t>
            </a:r>
            <a:r>
              <a:rPr lang="pl-PL" dirty="0" smtClean="0"/>
              <a:t> </a:t>
            </a:r>
            <a:r>
              <a:rPr lang="pl-PL" dirty="0" err="1" smtClean="0"/>
              <a:t>us</a:t>
            </a:r>
            <a:r>
              <a:rPr lang="pl-PL" dirty="0" smtClean="0"/>
              <a:t> in </a:t>
            </a:r>
            <a:r>
              <a:rPr lang="en-US" dirty="0" smtClean="0"/>
              <a:t>making</a:t>
            </a:r>
            <a:r>
              <a:rPr lang="pl-PL" dirty="0" smtClean="0"/>
              <a:t> </a:t>
            </a:r>
            <a:r>
              <a:rPr lang="pl-PL" dirty="0" err="1" smtClean="0"/>
              <a:t>our</a:t>
            </a:r>
            <a:r>
              <a:rPr lang="pl-PL" dirty="0" smtClean="0"/>
              <a:t> </a:t>
            </a:r>
            <a:r>
              <a:rPr lang="pl-PL" dirty="0" err="1" smtClean="0"/>
              <a:t>presentation</a:t>
            </a:r>
            <a:r>
              <a:rPr lang="pl-PL" dirty="0" smtClean="0"/>
              <a:t>.</a:t>
            </a:r>
            <a:endParaRPr lang="en-US" dirty="0"/>
          </a:p>
        </p:txBody>
      </p:sp>
      <p:sp>
        <p:nvSpPr>
          <p:cNvPr id="6" name="pole tekstowe 5"/>
          <p:cNvSpPr txBox="1"/>
          <p:nvPr/>
        </p:nvSpPr>
        <p:spPr>
          <a:xfrm>
            <a:off x="2987824" y="5487034"/>
            <a:ext cx="720080" cy="707886"/>
          </a:xfrm>
          <a:prstGeom prst="rect">
            <a:avLst/>
          </a:prstGeom>
          <a:noFill/>
        </p:spPr>
        <p:txBody>
          <a:bodyPr wrap="square" rtlCol="0">
            <a:spAutoFit/>
          </a:bodyPr>
          <a:lstStyle/>
          <a:p>
            <a:r>
              <a:rPr lang="pl-PL" sz="4000" dirty="0" smtClean="0">
                <a:sym typeface="Wingdings" panose="05000000000000000000" pitchFamily="2" charset="2"/>
              </a:rPr>
              <a:t></a:t>
            </a:r>
            <a:endParaRPr lang="en-US" sz="4000" dirty="0"/>
          </a:p>
        </p:txBody>
      </p:sp>
    </p:spTree>
    <p:extLst>
      <p:ext uri="{BB962C8B-B14F-4D97-AF65-F5344CB8AC3E}">
        <p14:creationId xmlns:p14="http://schemas.microsoft.com/office/powerpoint/2010/main" val="109015239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bg/>
                                          </p:spTgt>
                                        </p:tgtEl>
                                        <p:attrNameLst>
                                          <p:attrName>style.visibility</p:attrName>
                                        </p:attrNameLst>
                                      </p:cBhvr>
                                      <p:to>
                                        <p:strVal val="visible"/>
                                      </p:to>
                                    </p:set>
                                    <p:anim calcmode="lin" valueType="num">
                                      <p:cBhvr>
                                        <p:cTn id="11" dur="500" fill="hold"/>
                                        <p:tgtEl>
                                          <p:spTgt spid="3">
                                            <p:bg/>
                                          </p:spTgt>
                                        </p:tgtEl>
                                        <p:attrNameLst>
                                          <p:attrName>ppt_w</p:attrName>
                                        </p:attrNameLst>
                                      </p:cBhvr>
                                      <p:tavLst>
                                        <p:tav tm="0">
                                          <p:val>
                                            <p:fltVal val="0"/>
                                          </p:val>
                                        </p:tav>
                                        <p:tav tm="100000">
                                          <p:val>
                                            <p:strVal val="#ppt_w"/>
                                          </p:val>
                                        </p:tav>
                                      </p:tavLst>
                                    </p:anim>
                                    <p:anim calcmode="lin" valueType="num">
                                      <p:cBhvr>
                                        <p:cTn id="12" dur="500" fill="hold"/>
                                        <p:tgtEl>
                                          <p:spTgt spid="3">
                                            <p:bg/>
                                          </p:spTgt>
                                        </p:tgtEl>
                                        <p:attrNameLst>
                                          <p:attrName>ppt_h</p:attrName>
                                        </p:attrNameLst>
                                      </p:cBhvr>
                                      <p:tavLst>
                                        <p:tav tm="0">
                                          <p:val>
                                            <p:fltVal val="0"/>
                                          </p:val>
                                        </p:tav>
                                        <p:tav tm="100000">
                                          <p:val>
                                            <p:strVal val="#ppt_h"/>
                                          </p:val>
                                        </p:tav>
                                      </p:tavLst>
                                    </p:anim>
                                    <p:animEffect transition="in" filter="fade">
                                      <p:cBhvr>
                                        <p:cTn id="13" dur="500"/>
                                        <p:tgtEl>
                                          <p:spTgt spid="3">
                                            <p:bg/>
                                          </p:spTgt>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 calcmode="lin" valueType="num">
                                      <p:cBhvr>
                                        <p:cTn id="1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9" dur="500"/>
                                        <p:tgtEl>
                                          <p:spTgt spid="3">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6" presetClass="entr" presetSubtype="0"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down)">
                                      <p:cBhvr>
                                        <p:cTn id="24" dur="580">
                                          <p:stCondLst>
                                            <p:cond delay="0"/>
                                          </p:stCondLst>
                                        </p:cTn>
                                        <p:tgtEl>
                                          <p:spTgt spid="5"/>
                                        </p:tgtEl>
                                      </p:cBhvr>
                                    </p:animEffect>
                                    <p:anim calcmode="lin" valueType="num">
                                      <p:cBhvr>
                                        <p:cTn id="25"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30" dur="26">
                                          <p:stCondLst>
                                            <p:cond delay="650"/>
                                          </p:stCondLst>
                                        </p:cTn>
                                        <p:tgtEl>
                                          <p:spTgt spid="5"/>
                                        </p:tgtEl>
                                      </p:cBhvr>
                                      <p:to x="100000" y="60000"/>
                                    </p:animScale>
                                    <p:animScale>
                                      <p:cBhvr>
                                        <p:cTn id="31" dur="166" decel="50000">
                                          <p:stCondLst>
                                            <p:cond delay="676"/>
                                          </p:stCondLst>
                                        </p:cTn>
                                        <p:tgtEl>
                                          <p:spTgt spid="5"/>
                                        </p:tgtEl>
                                      </p:cBhvr>
                                      <p:to x="100000" y="100000"/>
                                    </p:animScale>
                                    <p:animScale>
                                      <p:cBhvr>
                                        <p:cTn id="32" dur="26">
                                          <p:stCondLst>
                                            <p:cond delay="1312"/>
                                          </p:stCondLst>
                                        </p:cTn>
                                        <p:tgtEl>
                                          <p:spTgt spid="5"/>
                                        </p:tgtEl>
                                      </p:cBhvr>
                                      <p:to x="100000" y="80000"/>
                                    </p:animScale>
                                    <p:animScale>
                                      <p:cBhvr>
                                        <p:cTn id="33" dur="166" decel="50000">
                                          <p:stCondLst>
                                            <p:cond delay="1338"/>
                                          </p:stCondLst>
                                        </p:cTn>
                                        <p:tgtEl>
                                          <p:spTgt spid="5"/>
                                        </p:tgtEl>
                                      </p:cBhvr>
                                      <p:to x="100000" y="100000"/>
                                    </p:animScale>
                                    <p:animScale>
                                      <p:cBhvr>
                                        <p:cTn id="34" dur="26">
                                          <p:stCondLst>
                                            <p:cond delay="1642"/>
                                          </p:stCondLst>
                                        </p:cTn>
                                        <p:tgtEl>
                                          <p:spTgt spid="5"/>
                                        </p:tgtEl>
                                      </p:cBhvr>
                                      <p:to x="100000" y="90000"/>
                                    </p:animScale>
                                    <p:animScale>
                                      <p:cBhvr>
                                        <p:cTn id="35" dur="166" decel="50000">
                                          <p:stCondLst>
                                            <p:cond delay="1668"/>
                                          </p:stCondLst>
                                        </p:cTn>
                                        <p:tgtEl>
                                          <p:spTgt spid="5"/>
                                        </p:tgtEl>
                                      </p:cBhvr>
                                      <p:to x="100000" y="100000"/>
                                    </p:animScale>
                                    <p:animScale>
                                      <p:cBhvr>
                                        <p:cTn id="36" dur="26">
                                          <p:stCondLst>
                                            <p:cond delay="1808"/>
                                          </p:stCondLst>
                                        </p:cTn>
                                        <p:tgtEl>
                                          <p:spTgt spid="5"/>
                                        </p:tgtEl>
                                      </p:cBhvr>
                                      <p:to x="100000" y="95000"/>
                                    </p:animScale>
                                    <p:animScale>
                                      <p:cBhvr>
                                        <p:cTn id="37" dur="166" decel="50000">
                                          <p:stCondLst>
                                            <p:cond delay="1834"/>
                                          </p:stCondLst>
                                        </p:cTn>
                                        <p:tgtEl>
                                          <p:spTgt spid="5"/>
                                        </p:tgtEl>
                                      </p:cBhvr>
                                      <p:to x="100000" y="100000"/>
                                    </p:animScale>
                                  </p:childTnLst>
                                </p:cTn>
                              </p:par>
                            </p:childTnLst>
                          </p:cTn>
                        </p:par>
                        <p:par>
                          <p:cTn id="38" fill="hold">
                            <p:stCondLst>
                              <p:cond delay="2000"/>
                            </p:stCondLst>
                            <p:childTnLst>
                              <p:par>
                                <p:cTn id="39" presetID="26" presetClass="entr" presetSubtype="0" fill="hold" grpId="0" nodeType="after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wipe(down)">
                                      <p:cBhvr>
                                        <p:cTn id="41" dur="580">
                                          <p:stCondLst>
                                            <p:cond delay="0"/>
                                          </p:stCondLst>
                                        </p:cTn>
                                        <p:tgtEl>
                                          <p:spTgt spid="6"/>
                                        </p:tgtEl>
                                      </p:cBhvr>
                                    </p:animEffect>
                                    <p:anim calcmode="lin" valueType="num">
                                      <p:cBhvr>
                                        <p:cTn id="42"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47" dur="26">
                                          <p:stCondLst>
                                            <p:cond delay="650"/>
                                          </p:stCondLst>
                                        </p:cTn>
                                        <p:tgtEl>
                                          <p:spTgt spid="6"/>
                                        </p:tgtEl>
                                      </p:cBhvr>
                                      <p:to x="100000" y="60000"/>
                                    </p:animScale>
                                    <p:animScale>
                                      <p:cBhvr>
                                        <p:cTn id="48" dur="166" decel="50000">
                                          <p:stCondLst>
                                            <p:cond delay="676"/>
                                          </p:stCondLst>
                                        </p:cTn>
                                        <p:tgtEl>
                                          <p:spTgt spid="6"/>
                                        </p:tgtEl>
                                      </p:cBhvr>
                                      <p:to x="100000" y="100000"/>
                                    </p:animScale>
                                    <p:animScale>
                                      <p:cBhvr>
                                        <p:cTn id="49" dur="26">
                                          <p:stCondLst>
                                            <p:cond delay="1312"/>
                                          </p:stCondLst>
                                        </p:cTn>
                                        <p:tgtEl>
                                          <p:spTgt spid="6"/>
                                        </p:tgtEl>
                                      </p:cBhvr>
                                      <p:to x="100000" y="80000"/>
                                    </p:animScale>
                                    <p:animScale>
                                      <p:cBhvr>
                                        <p:cTn id="50" dur="166" decel="50000">
                                          <p:stCondLst>
                                            <p:cond delay="1338"/>
                                          </p:stCondLst>
                                        </p:cTn>
                                        <p:tgtEl>
                                          <p:spTgt spid="6"/>
                                        </p:tgtEl>
                                      </p:cBhvr>
                                      <p:to x="100000" y="100000"/>
                                    </p:animScale>
                                    <p:animScale>
                                      <p:cBhvr>
                                        <p:cTn id="51" dur="26">
                                          <p:stCondLst>
                                            <p:cond delay="1642"/>
                                          </p:stCondLst>
                                        </p:cTn>
                                        <p:tgtEl>
                                          <p:spTgt spid="6"/>
                                        </p:tgtEl>
                                      </p:cBhvr>
                                      <p:to x="100000" y="90000"/>
                                    </p:animScale>
                                    <p:animScale>
                                      <p:cBhvr>
                                        <p:cTn id="52" dur="166" decel="50000">
                                          <p:stCondLst>
                                            <p:cond delay="1668"/>
                                          </p:stCondLst>
                                        </p:cTn>
                                        <p:tgtEl>
                                          <p:spTgt spid="6"/>
                                        </p:tgtEl>
                                      </p:cBhvr>
                                      <p:to x="100000" y="100000"/>
                                    </p:animScale>
                                    <p:animScale>
                                      <p:cBhvr>
                                        <p:cTn id="53" dur="26">
                                          <p:stCondLst>
                                            <p:cond delay="1808"/>
                                          </p:stCondLst>
                                        </p:cTn>
                                        <p:tgtEl>
                                          <p:spTgt spid="6"/>
                                        </p:tgtEl>
                                      </p:cBhvr>
                                      <p:to x="100000" y="95000"/>
                                    </p:animScale>
                                    <p:animScale>
                                      <p:cBhvr>
                                        <p:cTn id="54"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animBg="1"/>
      <p:bldP spid="5" grpId="0"/>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 1"/>
          <p:cNvSpPr txBox="1">
            <a:spLocks/>
          </p:cNvSpPr>
          <p:nvPr/>
        </p:nvSpPr>
        <p:spPr>
          <a:xfrm>
            <a:off x="107504" y="0"/>
            <a:ext cx="8928992" cy="737280"/>
          </a:xfrm>
          <a:prstGeom prst="rect">
            <a:avLst/>
          </a:prstGeom>
        </p:spPr>
        <p:txBody>
          <a:bodyPr vert="horz" lIns="91440" tIns="45720" rIns="91440" bIns="45720" rtlCol="0" anchor="ctr">
            <a:noAutofit/>
          </a:bodyPr>
          <a:lstStyle>
            <a:defPPr lvl="0">
              <a:buSzPct val="45000"/>
              <a:buFont typeface="StarSymbol"/>
              <a:buNone/>
              <a:defRPr/>
            </a:defPPr>
            <a:lvl1pPr lvl="0" algn="l" defTabSz="914400" rtl="0" eaLnBrk="1" latinLnBrk="0" hangingPunct="1">
              <a:spcBef>
                <a:spcPct val="0"/>
              </a:spcBef>
              <a:buSzPct val="45000"/>
              <a:buFont typeface="StarSymbol"/>
              <a:buChar char="●"/>
              <a:defRPr sz="2800" kern="1200" cap="all" baseline="0">
                <a:solidFill>
                  <a:schemeClr val="tx1"/>
                </a:solidFill>
                <a:latin typeface="+mj-lt"/>
                <a:ea typeface="+mj-ea"/>
                <a:cs typeface="+mj-cs"/>
              </a:defRPr>
            </a:lvl1pPr>
            <a:lvl2pPr lvl="1">
              <a:buSzPct val="45000"/>
              <a:buFont typeface="StarSymbol"/>
              <a:buChar char="●"/>
              <a:defRPr/>
            </a:lvl2pPr>
            <a:lvl3pPr lvl="2">
              <a:buSzPct val="45000"/>
              <a:buFont typeface="StarSymbol"/>
              <a:buChar char="●"/>
              <a:defRPr/>
            </a:lvl3pPr>
            <a:lvl4pPr lvl="3">
              <a:buSzPct val="45000"/>
              <a:buFont typeface="StarSymbol"/>
              <a:buChar char="●"/>
              <a:defRPr/>
            </a:lvl4pPr>
            <a:lvl5pPr lvl="4">
              <a:buSzPct val="45000"/>
              <a:buFont typeface="StarSymbol"/>
              <a:buChar char="●"/>
              <a:defRPr/>
            </a:lvl5pPr>
            <a:lvl6pPr lvl="5">
              <a:buSzPct val="45000"/>
              <a:buFont typeface="StarSymbol"/>
              <a:buChar char="●"/>
              <a:defRPr/>
            </a:lvl6pPr>
            <a:lvl7pPr lvl="6">
              <a:buSzPct val="45000"/>
              <a:buFont typeface="StarSymbol"/>
              <a:buChar char="●"/>
              <a:defRPr/>
            </a:lvl7pPr>
            <a:lvl8pPr lvl="7">
              <a:buSzPct val="45000"/>
              <a:buFont typeface="StarSymbol"/>
              <a:buChar char="●"/>
              <a:defRPr/>
            </a:lvl8pPr>
            <a:lvl9pPr lvl="8">
              <a:buSzPct val="45000"/>
              <a:buFont typeface="StarSymbol"/>
              <a:buChar char="●"/>
              <a:defRPr/>
            </a:lvl9pPr>
          </a:lstStyle>
          <a:p>
            <a:pPr algn="ctr">
              <a:buFont typeface="StarSymbol"/>
              <a:buNone/>
            </a:pPr>
            <a:r>
              <a:rPr lang="pl-PL" dirty="0" err="1" smtClean="0"/>
              <a:t>Sources</a:t>
            </a:r>
            <a:endParaRPr lang="pl-PL" dirty="0"/>
          </a:p>
        </p:txBody>
      </p:sp>
      <p:sp>
        <p:nvSpPr>
          <p:cNvPr id="5" name="pole tekstowe 4"/>
          <p:cNvSpPr txBox="1"/>
          <p:nvPr/>
        </p:nvSpPr>
        <p:spPr>
          <a:xfrm>
            <a:off x="0" y="548680"/>
            <a:ext cx="9126860" cy="5986254"/>
          </a:xfrm>
          <a:prstGeom prst="rect">
            <a:avLst/>
          </a:prstGeom>
          <a:noFill/>
        </p:spPr>
        <p:txBody>
          <a:bodyPr wrap="square" rtlCol="0">
            <a:spAutoFit/>
          </a:bodyPr>
          <a:lstStyle/>
          <a:p>
            <a:pPr marL="171450" lvl="0" indent="-171450">
              <a:buFont typeface="Wingdings" panose="05000000000000000000" pitchFamily="2" charset="2"/>
              <a:buChar char="ü"/>
            </a:pPr>
            <a:r>
              <a:rPr lang="en-US" sz="1000" b="1" u="sng" dirty="0">
                <a:hlinkClick r:id="rId2"/>
              </a:rPr>
              <a:t>https</a:t>
            </a:r>
            <a:r>
              <a:rPr lang="en-US" sz="1000" b="1" u="sng" dirty="0" smtClean="0">
                <a:hlinkClick r:id="rId2"/>
              </a:rPr>
              <a:t>://www.google.pl/search?q=swiss&amp;biw=1920&amp;bih=955&amp;source=lnms&amp;tbm=isch&amp;sa=X&amp;ved=0ahUKEwiotLOukvPLAhWIECwKHRToD9wQ_AUIBigB#tbm=isch&amp;q=tatry+flaga+polski&amp;imgdii=_KgEcW0YgvQWNM%3A%3B_KgEcW0YgvQWNM%3A%3BYIkMArJv3hUB8M%3A&amp;imgrc=_KgEcW0YgvQWNM%3A</a:t>
            </a:r>
            <a:r>
              <a:rPr lang="pl-PL" sz="1000" b="1" dirty="0" smtClean="0"/>
              <a:t> – </a:t>
            </a:r>
            <a:r>
              <a:rPr lang="pl-PL" sz="1000" b="1" dirty="0" err="1" smtClean="0"/>
              <a:t>blogger</a:t>
            </a:r>
            <a:r>
              <a:rPr lang="pl-PL" sz="1000" b="1" dirty="0" smtClean="0"/>
              <a:t> </a:t>
            </a:r>
            <a:r>
              <a:rPr lang="pl-PL" sz="1000" b="1" dirty="0" smtClean="0"/>
              <a:t>„</a:t>
            </a:r>
            <a:r>
              <a:rPr lang="en-US" sz="1000" b="1" dirty="0" err="1" smtClean="0"/>
              <a:t>feringo</a:t>
            </a:r>
            <a:r>
              <a:rPr lang="en-US" sz="1000" b="1" dirty="0"/>
              <a:t>" </a:t>
            </a:r>
            <a:endParaRPr lang="pl-PL" sz="1000" b="1" dirty="0"/>
          </a:p>
          <a:p>
            <a:pPr marL="171450" lvl="0" indent="-171450">
              <a:buFont typeface="Wingdings" panose="05000000000000000000" pitchFamily="2" charset="2"/>
              <a:buChar char="ü"/>
            </a:pPr>
            <a:r>
              <a:rPr lang="en-US" sz="1000" b="1" u="sng" dirty="0">
                <a:hlinkClick r:id="rId3"/>
              </a:rPr>
              <a:t>https://</a:t>
            </a:r>
            <a:r>
              <a:rPr lang="en-US" sz="1000" b="1" u="sng" dirty="0" smtClean="0">
                <a:hlinkClick r:id="rId3"/>
              </a:rPr>
              <a:t>www.google.pl/search?q=swiss&amp;biw=1920&amp;bih=955&amp;source=lnms&amp;tbm=isch&amp;sa=X&amp;ved=0ahUKEwiotLOukvPLAhWIECwKHRToD9wQ_AUIBigB#tbm=isch&amp;q=swiss+flag&amp;imgrc=tTiDnDzo3UbWCM%3A</a:t>
            </a:r>
            <a:r>
              <a:rPr lang="en-US" sz="1000" b="1" dirty="0" smtClean="0"/>
              <a:t>- </a:t>
            </a:r>
            <a:r>
              <a:rPr lang="en-US" sz="1000" b="1" dirty="0"/>
              <a:t>telegraph </a:t>
            </a:r>
            <a:r>
              <a:rPr lang="en-US" sz="1000" b="1" dirty="0" err="1"/>
              <a:t>uk</a:t>
            </a:r>
            <a:r>
              <a:rPr lang="en-US" sz="1000" b="1" dirty="0"/>
              <a:t> photo: AP/</a:t>
            </a:r>
            <a:r>
              <a:rPr lang="en-US" sz="1000" b="1" dirty="0" err="1"/>
              <a:t>Fotolia</a:t>
            </a:r>
            <a:endParaRPr lang="pl-PL" sz="1000" b="1" dirty="0"/>
          </a:p>
          <a:p>
            <a:pPr marL="171450" lvl="0" indent="-171450">
              <a:buFont typeface="Wingdings" panose="05000000000000000000" pitchFamily="2" charset="2"/>
              <a:buChar char="ü"/>
            </a:pPr>
            <a:r>
              <a:rPr lang="pl-PL" sz="1000" b="1" u="sng" dirty="0">
                <a:hlinkClick r:id="rId3"/>
              </a:rPr>
              <a:t>https://</a:t>
            </a:r>
            <a:r>
              <a:rPr lang="pl-PL" sz="1000" b="1" u="sng" dirty="0" smtClean="0">
                <a:hlinkClick r:id="rId3"/>
              </a:rPr>
              <a:t>www.google.pl/search?q=swiss&amp;biw=1920&amp;bih=955&amp;source=lnms&amp;tbm=isch&amp;sa=X&amp;ved=0ahUKEwiotLOukvPLAhWIECwKHRToD9wQ_AUIBigB#tbm=isch&amp;q=swiss+flag&amp;imgrc=pylpiUmzXMra2M%3A</a:t>
            </a:r>
            <a:r>
              <a:rPr lang="pl-PL" sz="1000" b="1" dirty="0" smtClean="0"/>
              <a:t> - Wikipedia</a:t>
            </a:r>
            <a:endParaRPr lang="pl-PL" sz="1000" b="1" dirty="0"/>
          </a:p>
          <a:p>
            <a:pPr marL="171450" lvl="0" indent="-171450">
              <a:buFont typeface="Wingdings" panose="05000000000000000000" pitchFamily="2" charset="2"/>
              <a:buChar char="ü"/>
            </a:pPr>
            <a:r>
              <a:rPr lang="pl-PL" sz="1000" b="1" u="sng" dirty="0">
                <a:hlinkClick r:id="rId4"/>
              </a:rPr>
              <a:t>https://www.google.pl/search?q=chmurka&amp;espv=2&amp;biw=1920&amp;bih=955&amp;source=lnms&amp;tbm=isch&amp;sa=X&amp;ved=0ahUKEwihkubbhZnMAhVDWCwKHfZKCS4Q_AUIBigB#imgrc=pFaQewDnPVAImM%3A</a:t>
            </a:r>
            <a:r>
              <a:rPr lang="pl-PL" sz="1000" b="1" dirty="0"/>
              <a:t>  - przedszkole nr 34 w Płocku </a:t>
            </a:r>
          </a:p>
          <a:p>
            <a:pPr marL="171450" lvl="0" indent="-171450">
              <a:buFont typeface="Wingdings" panose="05000000000000000000" pitchFamily="2" charset="2"/>
              <a:buChar char="ü"/>
            </a:pPr>
            <a:r>
              <a:rPr lang="en-US" sz="1000" b="1" u="sng" dirty="0">
                <a:hlinkClick r:id="rId5"/>
              </a:rPr>
              <a:t>https://www.google.pl/search?q=lasy+w+polsce&amp;source=lnms&amp;tbm=isch&amp;sa=X&amp;ved=0ahUKEwj3jcq8wJPMAhXLjSwKHXk4BTsQ_AUIBygB&amp;biw=1920&amp;bih=955#tbm=isch&amp;q=leaf&amp;imgrc=mnl3plGYrQoQTM%3A</a:t>
            </a:r>
            <a:r>
              <a:rPr lang="pl-PL" sz="1000" b="1" u="sng" dirty="0"/>
              <a:t> </a:t>
            </a:r>
            <a:r>
              <a:rPr lang="en-US" sz="1000" b="1" dirty="0"/>
              <a:t>- </a:t>
            </a:r>
            <a:r>
              <a:rPr lang="en-US" sz="1000" b="1" dirty="0" err="1"/>
              <a:t>Blogthings</a:t>
            </a:r>
            <a:endParaRPr lang="pl-PL" sz="1000" b="1" dirty="0"/>
          </a:p>
          <a:p>
            <a:pPr marL="171450" lvl="0" indent="-171450">
              <a:buFont typeface="Wingdings" panose="05000000000000000000" pitchFamily="2" charset="2"/>
              <a:buChar char="ü"/>
            </a:pPr>
            <a:r>
              <a:rPr lang="pl-PL" sz="1000" b="1" u="sng" dirty="0">
                <a:hlinkClick r:id="rId5"/>
              </a:rPr>
              <a:t>https://www.google.pl/search?q=lasy+w+polsce&amp;source=lnms&amp;tbm=isch&amp;sa=X&amp;ved=0ahUKEwj3jcq8wJPMAhXLjSwKHXk4BTsQ_AUIBygB&amp;biw=1920&amp;bih=955#tbm=isch&amp;q=drzewo+iglaste&amp;imgdii=qhWiptNcO_rhFM%3A%3BqhWiptNcO_rhFM%3A%3B2kV-_</a:t>
            </a:r>
            <a:r>
              <a:rPr lang="pl-PL" sz="1000" b="1" u="sng" dirty="0" smtClean="0">
                <a:hlinkClick r:id="rId5"/>
              </a:rPr>
              <a:t>T9qvlEkgM%3A&amp;imgrc=qhWiptNcO_rhFM%3A</a:t>
            </a:r>
            <a:r>
              <a:rPr lang="pl-PL" sz="1000" b="1" dirty="0" smtClean="0"/>
              <a:t>- </a:t>
            </a:r>
            <a:r>
              <a:rPr lang="pl-PL" sz="1000" b="1" dirty="0" err="1"/>
              <a:t>hulacki.netidea</a:t>
            </a:r>
            <a:r>
              <a:rPr lang="pl-PL" sz="1000" b="1" dirty="0"/>
              <a:t> </a:t>
            </a:r>
            <a:r>
              <a:rPr lang="pl-PL" sz="1000" b="1" dirty="0" err="1"/>
              <a:t>zdzisław</a:t>
            </a:r>
            <a:r>
              <a:rPr lang="pl-PL" sz="1000" b="1" dirty="0"/>
              <a:t> hulacki</a:t>
            </a:r>
          </a:p>
          <a:p>
            <a:pPr marL="171450" lvl="0" indent="-171450">
              <a:buFont typeface="Wingdings" panose="05000000000000000000" pitchFamily="2" charset="2"/>
              <a:buChar char="ü"/>
            </a:pPr>
            <a:r>
              <a:rPr lang="en-US" sz="1000" b="1" u="sng" dirty="0">
                <a:hlinkClick r:id="rId6"/>
              </a:rPr>
              <a:t>http://</a:t>
            </a:r>
            <a:r>
              <a:rPr lang="en-US" sz="1000" b="1" u="sng" dirty="0" smtClean="0">
                <a:hlinkClick r:id="rId6"/>
              </a:rPr>
              <a:t>www.bafu.admin.ch/index.html?lang=fr</a:t>
            </a:r>
            <a:r>
              <a:rPr lang="en-US" sz="1000" b="1" dirty="0" smtClean="0"/>
              <a:t>- </a:t>
            </a:r>
            <a:r>
              <a:rPr lang="en-US" sz="1000" b="1" dirty="0" err="1"/>
              <a:t>L’Office</a:t>
            </a:r>
            <a:r>
              <a:rPr lang="en-US" sz="1000" b="1" dirty="0"/>
              <a:t> </a:t>
            </a:r>
            <a:r>
              <a:rPr lang="en-US" sz="1000" b="1" dirty="0" err="1"/>
              <a:t>fédéral</a:t>
            </a:r>
            <a:r>
              <a:rPr lang="en-US" sz="1000" b="1" dirty="0"/>
              <a:t> de </a:t>
            </a:r>
            <a:r>
              <a:rPr lang="en-US" sz="1000" b="1" dirty="0" err="1"/>
              <a:t>l’environnement</a:t>
            </a:r>
            <a:r>
              <a:rPr lang="en-US" sz="1000" b="1" dirty="0"/>
              <a:t> (OFEV)</a:t>
            </a:r>
            <a:endParaRPr lang="pl-PL" sz="1000" b="1" dirty="0"/>
          </a:p>
          <a:p>
            <a:pPr marL="171450" lvl="0" indent="-171450">
              <a:buFont typeface="Wingdings" panose="05000000000000000000" pitchFamily="2" charset="2"/>
              <a:buChar char="ü"/>
            </a:pPr>
            <a:r>
              <a:rPr lang="en-US" sz="1000" b="1" u="sng" dirty="0">
                <a:hlinkClick r:id="rId7"/>
              </a:rPr>
              <a:t>http://</a:t>
            </a:r>
            <a:r>
              <a:rPr lang="en-US" sz="1000" b="1" u="sng" dirty="0" smtClean="0">
                <a:hlinkClick r:id="rId7"/>
              </a:rPr>
              <a:t>www.earthsendangered.com/search-regions3.asp?search=1&amp;sgroup=allgroups&amp;ID=564</a:t>
            </a:r>
            <a:r>
              <a:rPr lang="pl-PL" sz="1000" b="1" dirty="0" smtClean="0"/>
              <a:t> – </a:t>
            </a:r>
            <a:r>
              <a:rPr lang="pl-PL" sz="1000" b="1" dirty="0" err="1" smtClean="0"/>
              <a:t>Earth’s</a:t>
            </a:r>
            <a:r>
              <a:rPr lang="en-US" sz="1000" b="1" dirty="0" err="1" smtClean="0"/>
              <a:t>th's</a:t>
            </a:r>
            <a:r>
              <a:rPr lang="en-US" sz="1000" b="1" dirty="0" smtClean="0"/>
              <a:t> </a:t>
            </a:r>
            <a:r>
              <a:rPr lang="en-US" sz="1000" b="1" dirty="0"/>
              <a:t>endangered creatures</a:t>
            </a:r>
            <a:endParaRPr lang="pl-PL" sz="1000" b="1" dirty="0"/>
          </a:p>
          <a:p>
            <a:pPr marL="171450" lvl="0" indent="-171450">
              <a:buFont typeface="Wingdings" panose="05000000000000000000" pitchFamily="2" charset="2"/>
              <a:buChar char="ü"/>
            </a:pPr>
            <a:r>
              <a:rPr lang="en-US" sz="1000" b="1" u="sng" dirty="0">
                <a:hlinkClick r:id="rId8"/>
              </a:rPr>
              <a:t>http://</a:t>
            </a:r>
            <a:r>
              <a:rPr lang="en-US" sz="1000" b="1" u="sng" dirty="0" smtClean="0">
                <a:hlinkClick r:id="rId8"/>
              </a:rPr>
              <a:t>www.perc.org/articles/property-rights-path-sustainable-development</a:t>
            </a:r>
            <a:r>
              <a:rPr lang="pl-PL" sz="1000" b="1" dirty="0" smtClean="0"/>
              <a:t> - The</a:t>
            </a:r>
            <a:r>
              <a:rPr lang="en-US" sz="1000" b="1" dirty="0" err="1" smtClean="0"/>
              <a:t>roperty</a:t>
            </a:r>
            <a:r>
              <a:rPr lang="en-US" sz="1000" b="1" dirty="0" smtClean="0"/>
              <a:t> </a:t>
            </a:r>
            <a:r>
              <a:rPr lang="en-US" sz="1000" b="1" dirty="0"/>
              <a:t>rights path to sustainable development Laura Huggins Terry Anderson</a:t>
            </a:r>
            <a:endParaRPr lang="pl-PL" sz="1000" b="1" dirty="0"/>
          </a:p>
          <a:p>
            <a:pPr marL="171450" lvl="0" indent="-171450">
              <a:buFont typeface="Wingdings" panose="05000000000000000000" pitchFamily="2" charset="2"/>
              <a:buChar char="ü"/>
            </a:pPr>
            <a:r>
              <a:rPr lang="en-US" sz="1000" b="1" u="sng" dirty="0">
                <a:hlinkClick r:id="rId9"/>
              </a:rPr>
              <a:t>http://</a:t>
            </a:r>
            <a:r>
              <a:rPr lang="en-US" sz="1000" b="1" u="sng" dirty="0" smtClean="0">
                <a:hlinkClick r:id="rId9"/>
              </a:rPr>
              <a:t>ypef.eu/lasy_w_szwajcarii</a:t>
            </a:r>
            <a:r>
              <a:rPr lang="pl-PL" sz="1000" b="1" dirty="0" smtClean="0"/>
              <a:t> - Y</a:t>
            </a:r>
            <a:r>
              <a:rPr lang="en-US" sz="1000" b="1" dirty="0" err="1" smtClean="0"/>
              <a:t>oung</a:t>
            </a:r>
            <a:r>
              <a:rPr lang="en-US" sz="1000" b="1" dirty="0" smtClean="0"/>
              <a:t> </a:t>
            </a:r>
            <a:r>
              <a:rPr lang="en-US" sz="1000" b="1" dirty="0"/>
              <a:t>People in European Forests</a:t>
            </a:r>
            <a:endParaRPr lang="pl-PL" sz="1000" b="1" dirty="0"/>
          </a:p>
          <a:p>
            <a:pPr marL="171450" lvl="0" indent="-171450">
              <a:buFont typeface="Wingdings" panose="05000000000000000000" pitchFamily="2" charset="2"/>
              <a:buChar char="ü"/>
            </a:pPr>
            <a:r>
              <a:rPr lang="pl-PL" sz="1000" b="1" u="sng" dirty="0">
                <a:hlinkClick r:id="rId10"/>
              </a:rPr>
              <a:t>https://</a:t>
            </a:r>
            <a:r>
              <a:rPr lang="pl-PL" sz="1000" b="1" u="sng" dirty="0" smtClean="0">
                <a:hlinkClick r:id="rId10"/>
              </a:rPr>
              <a:t>fr.wikipedia.org/wiki/For%C3%AAt_en_Suisse</a:t>
            </a:r>
            <a:r>
              <a:rPr lang="pl-PL" sz="1000" b="1" dirty="0" smtClean="0"/>
              <a:t>– </a:t>
            </a:r>
            <a:r>
              <a:rPr lang="pl-PL" sz="1000" b="1" dirty="0"/>
              <a:t>Wikipedia</a:t>
            </a:r>
          </a:p>
          <a:p>
            <a:pPr marL="171450" lvl="0" indent="-171450">
              <a:buFont typeface="Wingdings" panose="05000000000000000000" pitchFamily="2" charset="2"/>
              <a:buChar char="ü"/>
            </a:pPr>
            <a:r>
              <a:rPr lang="en-US" sz="1000" b="1" u="sng" dirty="0">
                <a:hlinkClick r:id="rId11"/>
              </a:rPr>
              <a:t>http://www.swissinfo.ch/eng/wwf-switzerland-fights-for-europe-s-rare-species/2998636</a:t>
            </a:r>
            <a:r>
              <a:rPr lang="en-US" sz="1000" b="1" u="sng" dirty="0"/>
              <a:t> </a:t>
            </a:r>
            <a:r>
              <a:rPr lang="en-US" sz="1000" b="1" dirty="0"/>
              <a:t>- </a:t>
            </a:r>
            <a:r>
              <a:rPr lang="en-US" sz="1000" b="1" dirty="0" err="1"/>
              <a:t>swissinfo</a:t>
            </a:r>
            <a:r>
              <a:rPr lang="en-US" sz="1000" b="1" dirty="0"/>
              <a:t>, Vincent Landon</a:t>
            </a:r>
            <a:endParaRPr lang="pl-PL" sz="1000" b="1" dirty="0"/>
          </a:p>
          <a:p>
            <a:pPr marL="171450" lvl="0" indent="-171450">
              <a:buFont typeface="Wingdings" panose="05000000000000000000" pitchFamily="2" charset="2"/>
              <a:buChar char="ü"/>
            </a:pPr>
            <a:r>
              <a:rPr lang="de-DE" sz="1000" b="1" u="sng" dirty="0">
                <a:hlinkClick r:id="rId12"/>
              </a:rPr>
              <a:t>https://</a:t>
            </a:r>
            <a:r>
              <a:rPr lang="de-DE" sz="1000" b="1" u="sng" dirty="0" smtClean="0">
                <a:hlinkClick r:id="rId12"/>
              </a:rPr>
              <a:t>www.cbd.int/doc/world/ch/ch-nr-04-en.pdf</a:t>
            </a:r>
            <a:r>
              <a:rPr lang="de-DE" sz="1000" b="1" dirty="0" smtClean="0"/>
              <a:t> </a:t>
            </a:r>
            <a:r>
              <a:rPr lang="de-DE" sz="1000" b="1" dirty="0"/>
              <a:t>- Eric </a:t>
            </a:r>
            <a:r>
              <a:rPr lang="de-DE" sz="1000" b="1" dirty="0" err="1"/>
              <a:t>Wiedmer</a:t>
            </a:r>
            <a:r>
              <a:rPr lang="de-DE" sz="1000" b="1" dirty="0"/>
              <a:t>, </a:t>
            </a:r>
            <a:r>
              <a:rPr lang="de-DE" sz="1000" b="1" dirty="0" err="1"/>
              <a:t>Jodok</a:t>
            </a:r>
            <a:r>
              <a:rPr lang="de-DE" sz="1000" b="1" dirty="0"/>
              <a:t> </a:t>
            </a:r>
            <a:r>
              <a:rPr lang="de-DE" sz="1000" b="1" dirty="0" err="1"/>
              <a:t>Guntern</a:t>
            </a:r>
            <a:r>
              <a:rPr lang="de-DE" sz="1000" b="1" dirty="0"/>
              <a:t>, Monika </a:t>
            </a:r>
            <a:r>
              <a:rPr lang="de-DE" sz="1000" b="1" dirty="0" err="1"/>
              <a:t>Burri</a:t>
            </a:r>
            <a:r>
              <a:rPr lang="de-DE" sz="1000" b="1" dirty="0"/>
              <a:t> (Gruner Ltd) </a:t>
            </a:r>
            <a:endParaRPr lang="pl-PL" sz="1000" b="1" dirty="0"/>
          </a:p>
          <a:p>
            <a:pPr marL="171450" lvl="0" indent="-171450">
              <a:buFont typeface="Wingdings" panose="05000000000000000000" pitchFamily="2" charset="2"/>
              <a:buChar char="ü"/>
            </a:pPr>
            <a:r>
              <a:rPr lang="de-DE" sz="1000" b="1" u="sng" dirty="0">
                <a:hlinkClick r:id="rId13"/>
              </a:rPr>
              <a:t>http://www.vogelwarte.ch/en/projects/monitoring/swiss-rarities-committee/rare-bird-species-in-switzerland.html</a:t>
            </a:r>
            <a:r>
              <a:rPr lang="pl-PL" sz="1000" b="1" dirty="0"/>
              <a:t> </a:t>
            </a:r>
            <a:r>
              <a:rPr lang="de-DE" sz="1000" b="1" dirty="0"/>
              <a:t>- Vogelwarte</a:t>
            </a:r>
            <a:endParaRPr lang="pl-PL" sz="1000" b="1" dirty="0"/>
          </a:p>
          <a:p>
            <a:pPr marL="171450" lvl="0" indent="-171450">
              <a:buFont typeface="Wingdings" panose="05000000000000000000" pitchFamily="2" charset="2"/>
              <a:buChar char="ü"/>
            </a:pPr>
            <a:r>
              <a:rPr lang="en-US" sz="1000" b="1" u="sng" dirty="0">
                <a:hlinkClick r:id="rId14"/>
              </a:rPr>
              <a:t>http://swiss-animals-plants-vegetation.all-about-switzerland.info/</a:t>
            </a:r>
            <a:r>
              <a:rPr lang="en-US" sz="1000" b="1" dirty="0"/>
              <a:t>  - All About </a:t>
            </a:r>
            <a:r>
              <a:rPr lang="en-US" sz="1000" b="1" dirty="0" smtClean="0"/>
              <a:t>Switzerland</a:t>
            </a:r>
            <a:endParaRPr lang="pl-PL" sz="1000" b="1" dirty="0" smtClean="0"/>
          </a:p>
          <a:p>
            <a:pPr marL="171450" lvl="0" indent="-171450">
              <a:buFont typeface="Wingdings" panose="05000000000000000000" pitchFamily="2" charset="2"/>
              <a:buChar char="ü"/>
            </a:pPr>
            <a:r>
              <a:rPr lang="pl-PL" sz="1000" b="1" dirty="0">
                <a:solidFill>
                  <a:srgbClr val="C00000"/>
                </a:solidFill>
                <a:hlinkClick r:id="rId15"/>
              </a:rPr>
              <a:t>https://</a:t>
            </a:r>
            <a:r>
              <a:rPr lang="pl-PL" sz="1000" b="1" dirty="0" smtClean="0">
                <a:solidFill>
                  <a:srgbClr val="C00000"/>
                </a:solidFill>
                <a:hlinkClick r:id="rId15"/>
              </a:rPr>
              <a:t>www.google.pl/search?q=logo+bia%C5%82owieski+park+narodowy&amp;espv=2&amp;biw=1920&amp;bih=955&amp;source=lnms&amp;tbm=isch&amp;sa=X&amp;ved=0ahUKEwiKivDaoZ3MAhUHCywKHdmqDLsQ_AUIBigB#imgrc=HbMNacOI8s0gnM%3A</a:t>
            </a:r>
            <a:endParaRPr lang="pl-PL" sz="1000" b="1" dirty="0" smtClean="0">
              <a:solidFill>
                <a:srgbClr val="C00000"/>
              </a:solidFill>
            </a:endParaRPr>
          </a:p>
          <a:p>
            <a:pPr marL="171450" indent="-171450">
              <a:buFont typeface="Wingdings" panose="05000000000000000000" pitchFamily="2" charset="2"/>
              <a:buChar char="ü"/>
            </a:pPr>
            <a:r>
              <a:rPr lang="pl-PL" sz="1000" b="1" dirty="0">
                <a:solidFill>
                  <a:srgbClr val="C00000"/>
                </a:solidFill>
                <a:hlinkClick r:id="rId16"/>
              </a:rPr>
              <a:t>https://</a:t>
            </a:r>
            <a:r>
              <a:rPr lang="pl-PL" sz="1000" b="1" dirty="0" smtClean="0">
                <a:solidFill>
                  <a:srgbClr val="C00000"/>
                </a:solidFill>
                <a:hlinkClick r:id="rId16"/>
              </a:rPr>
              <a:t>www.google.pl/search?q=logo+bia%C5%82owieski+park+narodowy&amp;espv=2&amp;biw=1920&amp;bih=955&amp;source=lnms&amp;tbm=isch&amp;sa=X&amp;ved=0ahUKEwiKivDaoZ3MAhUHCywKHdmqDLsQ_AUIBigB#imgrc=ATcwjIzwt94LlM%3A</a:t>
            </a:r>
            <a:r>
              <a:rPr lang="pl-PL" sz="1000" b="1" dirty="0" smtClean="0">
                <a:solidFill>
                  <a:srgbClr val="C00000"/>
                </a:solidFill>
              </a:rPr>
              <a:t> </a:t>
            </a:r>
            <a:r>
              <a:rPr lang="pl-PL" sz="1000" b="1" dirty="0" smtClean="0"/>
              <a:t>Wikipedia</a:t>
            </a:r>
            <a:endParaRPr lang="pl-PL" sz="1000" b="1" dirty="0" smtClean="0">
              <a:solidFill>
                <a:srgbClr val="C00000"/>
              </a:solidFill>
            </a:endParaRPr>
          </a:p>
          <a:p>
            <a:pPr marL="171450" lvl="0" indent="-171450">
              <a:buFont typeface="Wingdings" panose="05000000000000000000" pitchFamily="2" charset="2"/>
              <a:buChar char="ü"/>
            </a:pPr>
            <a:r>
              <a:rPr lang="pl-PL" sz="1000" b="1" dirty="0" smtClean="0">
                <a:solidFill>
                  <a:srgbClr val="C00000"/>
                </a:solidFill>
                <a:hlinkClick r:id="rId17"/>
              </a:rPr>
              <a:t>http://dinosaur-archives.boards.net/thread/163/bearded-vulture-gypaetus-barbatus</a:t>
            </a:r>
            <a:r>
              <a:rPr lang="pl-PL" sz="1000" b="1" dirty="0" smtClean="0">
                <a:solidFill>
                  <a:srgbClr val="C00000"/>
                </a:solidFill>
              </a:rPr>
              <a:t> </a:t>
            </a:r>
            <a:r>
              <a:rPr lang="pl-PL" sz="1000" b="1" dirty="0" err="1">
                <a:solidFill>
                  <a:srgbClr val="C00000"/>
                </a:solidFill>
              </a:rPr>
              <a:t>Usser</a:t>
            </a:r>
            <a:r>
              <a:rPr lang="pl-PL" sz="1000" b="1" dirty="0">
                <a:solidFill>
                  <a:srgbClr val="C00000"/>
                </a:solidFill>
              </a:rPr>
              <a:t> „</a:t>
            </a:r>
            <a:r>
              <a:rPr lang="pl-PL" sz="1000" b="1" dirty="0" err="1">
                <a:solidFill>
                  <a:srgbClr val="C00000"/>
                </a:solidFill>
              </a:rPr>
              <a:t>Hatzegopteryx</a:t>
            </a:r>
            <a:r>
              <a:rPr lang="pl-PL" sz="1000" b="1" dirty="0">
                <a:solidFill>
                  <a:srgbClr val="C00000"/>
                </a:solidFill>
              </a:rPr>
              <a:t> </a:t>
            </a:r>
            <a:r>
              <a:rPr lang="pl-PL" sz="1000" b="1" dirty="0" err="1"/>
              <a:t>Triceratops</a:t>
            </a:r>
            <a:r>
              <a:rPr lang="pl-PL" sz="1000" b="1" dirty="0"/>
              <a:t>”</a:t>
            </a:r>
            <a:endParaRPr lang="pl-PL" sz="1000" b="1" dirty="0" smtClean="0">
              <a:solidFill>
                <a:srgbClr val="C00000"/>
              </a:solidFill>
            </a:endParaRPr>
          </a:p>
          <a:p>
            <a:pPr marL="171450" lvl="0" indent="-171450">
              <a:buFont typeface="Wingdings" panose="05000000000000000000" pitchFamily="2" charset="2"/>
              <a:buChar char="ü"/>
            </a:pPr>
            <a:r>
              <a:rPr lang="pl-PL" sz="1000" b="1" dirty="0" smtClean="0">
                <a:solidFill>
                  <a:srgbClr val="C00000"/>
                </a:solidFill>
                <a:hlinkClick r:id="rId18"/>
              </a:rPr>
              <a:t>http://abcnews.go.com/blogs/headlines/2012/06/alaska-hiker-mauled-by-brown-bear/</a:t>
            </a:r>
            <a:r>
              <a:rPr lang="pl-PL" sz="1000" b="1" dirty="0" smtClean="0">
                <a:solidFill>
                  <a:srgbClr val="C00000"/>
                </a:solidFill>
              </a:rPr>
              <a:t> </a:t>
            </a:r>
            <a:r>
              <a:rPr lang="pl-PL" sz="1000" b="1" dirty="0">
                <a:solidFill>
                  <a:srgbClr val="C00000"/>
                </a:solidFill>
              </a:rPr>
              <a:t> </a:t>
            </a:r>
            <a:r>
              <a:rPr lang="pl-PL" sz="1000" b="1" dirty="0" err="1" smtClean="0"/>
              <a:t>Ashley</a:t>
            </a:r>
            <a:r>
              <a:rPr lang="pl-PL" sz="1000" b="1" dirty="0" smtClean="0"/>
              <a:t> </a:t>
            </a:r>
            <a:r>
              <a:rPr lang="pl-PL" sz="1000" b="1" dirty="0" err="1" smtClean="0"/>
              <a:t>Jennings</a:t>
            </a:r>
            <a:endParaRPr lang="pl-PL" sz="1000" b="1" dirty="0" smtClean="0"/>
          </a:p>
          <a:p>
            <a:pPr marL="171450" lvl="0" indent="-171450">
              <a:buFont typeface="Wingdings" panose="05000000000000000000" pitchFamily="2" charset="2"/>
              <a:buChar char="ü"/>
            </a:pPr>
            <a:r>
              <a:rPr lang="pl-PL" sz="1000" b="1" dirty="0" smtClean="0">
                <a:solidFill>
                  <a:srgbClr val="C00000"/>
                </a:solidFill>
                <a:hlinkClick r:id="rId19"/>
              </a:rPr>
              <a:t>http</a:t>
            </a:r>
            <a:r>
              <a:rPr lang="pl-PL" sz="1000" b="1" dirty="0">
                <a:solidFill>
                  <a:srgbClr val="C00000"/>
                </a:solidFill>
                <a:hlinkClick r:id="rId19"/>
              </a:rPr>
              <a:t>://gubrynowicz.pl/z-zubrem-do-lasu</a:t>
            </a:r>
            <a:r>
              <a:rPr lang="pl-PL" sz="1000" b="1" dirty="0" smtClean="0">
                <a:solidFill>
                  <a:srgbClr val="C00000"/>
                </a:solidFill>
                <a:hlinkClick r:id="rId19"/>
              </a:rPr>
              <a:t>/</a:t>
            </a:r>
            <a:r>
              <a:rPr lang="pl-PL" sz="1000" b="1" dirty="0" smtClean="0">
                <a:solidFill>
                  <a:srgbClr val="C00000"/>
                </a:solidFill>
              </a:rPr>
              <a:t> </a:t>
            </a:r>
            <a:r>
              <a:rPr lang="pl-PL" sz="1000" b="1" dirty="0"/>
              <a:t>Katarzyna Gubrynowicz</a:t>
            </a:r>
            <a:endParaRPr lang="pl-PL" sz="1000" b="1" dirty="0" smtClean="0">
              <a:solidFill>
                <a:srgbClr val="C00000"/>
              </a:solidFill>
            </a:endParaRPr>
          </a:p>
          <a:p>
            <a:pPr marL="171450" indent="-171450">
              <a:buFont typeface="Wingdings" panose="05000000000000000000" pitchFamily="2" charset="2"/>
              <a:buChar char="ü"/>
            </a:pPr>
            <a:r>
              <a:rPr lang="pl-PL" sz="1000" b="1" dirty="0">
                <a:solidFill>
                  <a:srgbClr val="C00000"/>
                </a:solidFill>
                <a:hlinkClick r:id="rId20"/>
              </a:rPr>
              <a:t>https://</a:t>
            </a:r>
            <a:r>
              <a:rPr lang="pl-PL" sz="1000" b="1" dirty="0" smtClean="0">
                <a:solidFill>
                  <a:srgbClr val="C00000"/>
                </a:solidFill>
                <a:hlinkClick r:id="rId20"/>
              </a:rPr>
              <a:t>www.google.pl/search?q=parki+krajobrazowe+w+polsce+na+mapie&amp;espv=2&amp;biw=1920&amp;bih=912&amp;source=lnms&amp;tbm=isch&amp;sa=X&amp;ved=0ahUKEwifrv7Vq53MAhUKXCwKHSyaAYkQ_AUIBigB#imgrc=N6wyzb6wip8wTM%3A</a:t>
            </a:r>
            <a:r>
              <a:rPr lang="pl-PL" sz="1000" b="1" dirty="0" smtClean="0">
                <a:solidFill>
                  <a:srgbClr val="C00000"/>
                </a:solidFill>
              </a:rPr>
              <a:t> </a:t>
            </a:r>
            <a:r>
              <a:rPr lang="pl-PL" sz="1000" b="1" dirty="0"/>
              <a:t>Wikipedia</a:t>
            </a:r>
          </a:p>
          <a:p>
            <a:pPr marL="171450" lvl="0" indent="-171450">
              <a:buFont typeface="Wingdings" panose="05000000000000000000" pitchFamily="2" charset="2"/>
              <a:buChar char="ü"/>
            </a:pPr>
            <a:endParaRPr lang="pl-PL" sz="1000" dirty="0" smtClean="0">
              <a:solidFill>
                <a:srgbClr val="C00000"/>
              </a:solidFill>
            </a:endParaRPr>
          </a:p>
          <a:p>
            <a:pPr marL="171450" lvl="0" indent="-171450">
              <a:buFont typeface="Wingdings" panose="05000000000000000000" pitchFamily="2" charset="2"/>
              <a:buChar char="ü"/>
            </a:pPr>
            <a:endParaRPr lang="pl-PL" sz="1000" dirty="0"/>
          </a:p>
          <a:p>
            <a:endParaRPr lang="pl-PL" sz="1050" dirty="0" smtClean="0">
              <a:solidFill>
                <a:srgbClr val="C00000"/>
              </a:solidFill>
            </a:endParaRPr>
          </a:p>
          <a:p>
            <a:endParaRPr lang="pl-PL" sz="1050" dirty="0">
              <a:solidFill>
                <a:srgbClr val="C00000"/>
              </a:solidFill>
            </a:endParaRPr>
          </a:p>
          <a:p>
            <a:endParaRPr lang="pl-PL" sz="1050" dirty="0">
              <a:solidFill>
                <a:srgbClr val="C00000"/>
              </a:solidFill>
            </a:endParaRPr>
          </a:p>
        </p:txBody>
      </p:sp>
    </p:spTree>
    <p:extLst>
      <p:ext uri="{BB962C8B-B14F-4D97-AF65-F5344CB8AC3E}">
        <p14:creationId xmlns:p14="http://schemas.microsoft.com/office/powerpoint/2010/main" val="292106093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down)">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 1"/>
          <p:cNvSpPr txBox="1">
            <a:spLocks/>
          </p:cNvSpPr>
          <p:nvPr/>
        </p:nvSpPr>
        <p:spPr>
          <a:xfrm>
            <a:off x="107504" y="0"/>
            <a:ext cx="8928992" cy="737280"/>
          </a:xfrm>
          <a:prstGeom prst="rect">
            <a:avLst/>
          </a:prstGeom>
        </p:spPr>
        <p:txBody>
          <a:bodyPr vert="horz" lIns="91440" tIns="45720" rIns="91440" bIns="45720" rtlCol="0" anchor="ctr">
            <a:noAutofit/>
          </a:bodyPr>
          <a:lstStyle>
            <a:defPPr lvl="0">
              <a:buSzPct val="45000"/>
              <a:buFont typeface="StarSymbol"/>
              <a:buNone/>
              <a:defRPr/>
            </a:defPPr>
            <a:lvl1pPr lvl="0" algn="l" defTabSz="914400" rtl="0" eaLnBrk="1" latinLnBrk="0" hangingPunct="1">
              <a:spcBef>
                <a:spcPct val="0"/>
              </a:spcBef>
              <a:buSzPct val="45000"/>
              <a:buFont typeface="StarSymbol"/>
              <a:buChar char="●"/>
              <a:defRPr sz="2800" kern="1200" cap="all" baseline="0">
                <a:solidFill>
                  <a:schemeClr val="tx1"/>
                </a:solidFill>
                <a:latin typeface="+mj-lt"/>
                <a:ea typeface="+mj-ea"/>
                <a:cs typeface="+mj-cs"/>
              </a:defRPr>
            </a:lvl1pPr>
            <a:lvl2pPr lvl="1">
              <a:buSzPct val="45000"/>
              <a:buFont typeface="StarSymbol"/>
              <a:buChar char="●"/>
              <a:defRPr/>
            </a:lvl2pPr>
            <a:lvl3pPr lvl="2">
              <a:buSzPct val="45000"/>
              <a:buFont typeface="StarSymbol"/>
              <a:buChar char="●"/>
              <a:defRPr/>
            </a:lvl3pPr>
            <a:lvl4pPr lvl="3">
              <a:buSzPct val="45000"/>
              <a:buFont typeface="StarSymbol"/>
              <a:buChar char="●"/>
              <a:defRPr/>
            </a:lvl4pPr>
            <a:lvl5pPr lvl="4">
              <a:buSzPct val="45000"/>
              <a:buFont typeface="StarSymbol"/>
              <a:buChar char="●"/>
              <a:defRPr/>
            </a:lvl5pPr>
            <a:lvl6pPr lvl="5">
              <a:buSzPct val="45000"/>
              <a:buFont typeface="StarSymbol"/>
              <a:buChar char="●"/>
              <a:defRPr/>
            </a:lvl6pPr>
            <a:lvl7pPr lvl="6">
              <a:buSzPct val="45000"/>
              <a:buFont typeface="StarSymbol"/>
              <a:buChar char="●"/>
              <a:defRPr/>
            </a:lvl7pPr>
            <a:lvl8pPr lvl="7">
              <a:buSzPct val="45000"/>
              <a:buFont typeface="StarSymbol"/>
              <a:buChar char="●"/>
              <a:defRPr/>
            </a:lvl8pPr>
            <a:lvl9pPr lvl="8">
              <a:buSzPct val="45000"/>
              <a:buFont typeface="StarSymbol"/>
              <a:buChar char="●"/>
              <a:defRPr/>
            </a:lvl9pPr>
          </a:lstStyle>
          <a:p>
            <a:pPr algn="ctr">
              <a:buFont typeface="StarSymbol"/>
              <a:buNone/>
            </a:pPr>
            <a:r>
              <a:rPr lang="en-US" dirty="0" smtClean="0"/>
              <a:t>Contestants</a:t>
            </a:r>
            <a:r>
              <a:rPr lang="pl-PL" dirty="0" smtClean="0"/>
              <a:t> </a:t>
            </a:r>
            <a:r>
              <a:rPr lang="pl-PL" dirty="0" err="1" smtClean="0"/>
              <a:t>informations</a:t>
            </a:r>
            <a:endParaRPr lang="pl-PL" dirty="0"/>
          </a:p>
        </p:txBody>
      </p:sp>
      <p:graphicFrame>
        <p:nvGraphicFramePr>
          <p:cNvPr id="4" name="Tabela 3"/>
          <p:cNvGraphicFramePr>
            <a:graphicFrameLocks noGrp="1"/>
          </p:cNvGraphicFramePr>
          <p:nvPr>
            <p:extLst>
              <p:ext uri="{D42A27DB-BD31-4B8C-83A1-F6EECF244321}">
                <p14:modId xmlns:p14="http://schemas.microsoft.com/office/powerpoint/2010/main" val="1117355020"/>
              </p:ext>
            </p:extLst>
          </p:nvPr>
        </p:nvGraphicFramePr>
        <p:xfrm>
          <a:off x="887760" y="1556792"/>
          <a:ext cx="7368480" cy="2977774"/>
        </p:xfrm>
        <a:graphic>
          <a:graphicData uri="http://schemas.openxmlformats.org/drawingml/2006/table">
            <a:tbl>
              <a:tblPr firstRow="1" bandRow="1">
                <a:tableStyleId>{FABFCF23-3B69-468F-B69F-88F6DE6A72F2}</a:tableStyleId>
              </a:tblPr>
              <a:tblGrid>
                <a:gridCol w="1842120"/>
                <a:gridCol w="1842120"/>
                <a:gridCol w="1842120"/>
                <a:gridCol w="1842120"/>
              </a:tblGrid>
              <a:tr h="540443">
                <a:tc>
                  <a:txBody>
                    <a:bodyPr/>
                    <a:lstStyle/>
                    <a:p>
                      <a:pPr algn="ctr"/>
                      <a:r>
                        <a:rPr lang="pl-PL" sz="2400" dirty="0" err="1" smtClean="0">
                          <a:solidFill>
                            <a:srgbClr val="C00000"/>
                          </a:solidFill>
                        </a:rPr>
                        <a:t>Name</a:t>
                      </a:r>
                      <a:endParaRPr lang="pl-PL" sz="2400" dirty="0">
                        <a:solidFill>
                          <a:srgbClr val="C00000"/>
                        </a:solidFill>
                      </a:endParaRPr>
                    </a:p>
                  </a:txBody>
                  <a:tcPr anchor="ctr"/>
                </a:tc>
                <a:tc>
                  <a:txBody>
                    <a:bodyPr/>
                    <a:lstStyle/>
                    <a:p>
                      <a:pPr algn="ctr"/>
                      <a:r>
                        <a:rPr lang="pl-PL" sz="2400" dirty="0" err="1" smtClean="0">
                          <a:solidFill>
                            <a:srgbClr val="C00000"/>
                          </a:solidFill>
                        </a:rPr>
                        <a:t>Surname</a:t>
                      </a:r>
                      <a:endParaRPr lang="pl-PL" sz="2400" dirty="0">
                        <a:solidFill>
                          <a:srgbClr val="C00000"/>
                        </a:solidFill>
                      </a:endParaRPr>
                    </a:p>
                  </a:txBody>
                  <a:tcPr anchor="ctr"/>
                </a:tc>
                <a:tc>
                  <a:txBody>
                    <a:bodyPr/>
                    <a:lstStyle/>
                    <a:p>
                      <a:pPr algn="ctr"/>
                      <a:r>
                        <a:rPr lang="pl-PL" sz="2400" dirty="0" smtClean="0">
                          <a:solidFill>
                            <a:srgbClr val="C00000"/>
                          </a:solidFill>
                        </a:rPr>
                        <a:t>Class</a:t>
                      </a:r>
                      <a:endParaRPr lang="pl-PL" sz="2400" dirty="0">
                        <a:solidFill>
                          <a:srgbClr val="C00000"/>
                        </a:solidFill>
                      </a:endParaRPr>
                    </a:p>
                  </a:txBody>
                  <a:tcPr anchor="ctr"/>
                </a:tc>
                <a:tc>
                  <a:txBody>
                    <a:bodyPr/>
                    <a:lstStyle/>
                    <a:p>
                      <a:pPr algn="ctr"/>
                      <a:r>
                        <a:rPr lang="pl-PL" sz="2400" dirty="0" smtClean="0">
                          <a:solidFill>
                            <a:srgbClr val="C00000"/>
                          </a:solidFill>
                        </a:rPr>
                        <a:t>School</a:t>
                      </a:r>
                      <a:endParaRPr lang="pl-PL" sz="2400" dirty="0">
                        <a:solidFill>
                          <a:srgbClr val="C00000"/>
                        </a:solidFill>
                      </a:endParaRPr>
                    </a:p>
                  </a:txBody>
                  <a:tcPr anchor="ctr"/>
                </a:tc>
              </a:tr>
              <a:tr h="827709">
                <a:tc>
                  <a:txBody>
                    <a:bodyPr/>
                    <a:lstStyle/>
                    <a:p>
                      <a:pPr algn="ctr"/>
                      <a:r>
                        <a:rPr lang="pl-PL" sz="2400" dirty="0" smtClean="0">
                          <a:solidFill>
                            <a:schemeClr val="accent3">
                              <a:lumMod val="25000"/>
                            </a:schemeClr>
                          </a:solidFill>
                        </a:rPr>
                        <a:t>Marta</a:t>
                      </a:r>
                      <a:endParaRPr lang="pl-PL" sz="2400" dirty="0">
                        <a:solidFill>
                          <a:schemeClr val="accent3">
                            <a:lumMod val="25000"/>
                          </a:schemeClr>
                        </a:solidFill>
                      </a:endParaRPr>
                    </a:p>
                  </a:txBody>
                  <a:tcPr anchor="ctr"/>
                </a:tc>
                <a:tc>
                  <a:txBody>
                    <a:bodyPr/>
                    <a:lstStyle/>
                    <a:p>
                      <a:pPr algn="ctr"/>
                      <a:r>
                        <a:rPr lang="pl-PL" sz="2400" dirty="0" smtClean="0">
                          <a:solidFill>
                            <a:schemeClr val="accent3">
                              <a:lumMod val="25000"/>
                            </a:schemeClr>
                          </a:solidFill>
                        </a:rPr>
                        <a:t>Kowalczyk</a:t>
                      </a:r>
                      <a:endParaRPr lang="pl-PL" sz="2400" dirty="0">
                        <a:solidFill>
                          <a:schemeClr val="accent3">
                            <a:lumMod val="25000"/>
                          </a:schemeClr>
                        </a:solidFill>
                      </a:endParaRPr>
                    </a:p>
                  </a:txBody>
                  <a:tcPr anchor="ctr"/>
                </a:tc>
                <a:tc>
                  <a:txBody>
                    <a:bodyPr/>
                    <a:lstStyle/>
                    <a:p>
                      <a:pPr algn="ctr"/>
                      <a:r>
                        <a:rPr lang="pl-PL" sz="2400" dirty="0" err="1" smtClean="0">
                          <a:solidFill>
                            <a:schemeClr val="accent3">
                              <a:lumMod val="25000"/>
                            </a:schemeClr>
                          </a:solidFill>
                        </a:rPr>
                        <a:t>1B1</a:t>
                      </a:r>
                      <a:endParaRPr lang="pl-PL" sz="2400" dirty="0">
                        <a:solidFill>
                          <a:schemeClr val="accent3">
                            <a:lumMod val="25000"/>
                          </a:schemeClr>
                        </a:solidFill>
                      </a:endParaRPr>
                    </a:p>
                  </a:txBody>
                  <a:tcPr anchor="ctr"/>
                </a:tc>
                <a:tc rowSpan="3">
                  <a:txBody>
                    <a:bodyPr/>
                    <a:lstStyle/>
                    <a:p>
                      <a:pPr algn="ctr"/>
                      <a:r>
                        <a:rPr lang="pl-PL" dirty="0" smtClean="0">
                          <a:solidFill>
                            <a:schemeClr val="accent3">
                              <a:lumMod val="25000"/>
                            </a:schemeClr>
                          </a:solidFill>
                        </a:rPr>
                        <a:t>III Liceum</a:t>
                      </a:r>
                      <a:r>
                        <a:rPr lang="pl-PL" baseline="0" dirty="0" smtClean="0">
                          <a:solidFill>
                            <a:schemeClr val="accent3">
                              <a:lumMod val="25000"/>
                            </a:schemeClr>
                          </a:solidFill>
                        </a:rPr>
                        <a:t> Ogólnokształcące im. Adama Mickiewicza w Katowicach</a:t>
                      </a:r>
                      <a:endParaRPr lang="pl-PL" dirty="0">
                        <a:solidFill>
                          <a:schemeClr val="accent3">
                            <a:lumMod val="25000"/>
                          </a:schemeClr>
                        </a:solidFill>
                      </a:endParaRPr>
                    </a:p>
                  </a:txBody>
                  <a:tcPr anchor="ctr"/>
                </a:tc>
              </a:tr>
              <a:tr h="848320">
                <a:tc>
                  <a:txBody>
                    <a:bodyPr/>
                    <a:lstStyle/>
                    <a:p>
                      <a:pPr algn="ctr"/>
                      <a:r>
                        <a:rPr lang="pl-PL" sz="2400" dirty="0" smtClean="0">
                          <a:solidFill>
                            <a:schemeClr val="accent3">
                              <a:lumMod val="25000"/>
                            </a:schemeClr>
                          </a:solidFill>
                        </a:rPr>
                        <a:t>Julia</a:t>
                      </a:r>
                      <a:endParaRPr lang="pl-PL" sz="2400" dirty="0">
                        <a:solidFill>
                          <a:schemeClr val="accent3">
                            <a:lumMod val="25000"/>
                          </a:schemeClr>
                        </a:solidFill>
                      </a:endParaRPr>
                    </a:p>
                  </a:txBody>
                  <a:tcPr anchor="ctr"/>
                </a:tc>
                <a:tc>
                  <a:txBody>
                    <a:bodyPr/>
                    <a:lstStyle/>
                    <a:p>
                      <a:pPr algn="ctr"/>
                      <a:r>
                        <a:rPr lang="pl-PL" sz="2400" dirty="0" err="1" smtClean="0">
                          <a:solidFill>
                            <a:schemeClr val="accent3">
                              <a:lumMod val="25000"/>
                            </a:schemeClr>
                          </a:solidFill>
                        </a:rPr>
                        <a:t>Jawoszek</a:t>
                      </a:r>
                      <a:endParaRPr lang="pl-PL" sz="2400" dirty="0">
                        <a:solidFill>
                          <a:schemeClr val="accent3">
                            <a:lumMod val="25000"/>
                          </a:schemeClr>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sz="2400" dirty="0" err="1" smtClean="0">
                          <a:solidFill>
                            <a:schemeClr val="accent3">
                              <a:lumMod val="25000"/>
                            </a:schemeClr>
                          </a:solidFill>
                        </a:rPr>
                        <a:t>1B2</a:t>
                      </a:r>
                      <a:endParaRPr lang="pl-PL" sz="2400" dirty="0" smtClean="0">
                        <a:solidFill>
                          <a:schemeClr val="accent3">
                            <a:lumMod val="25000"/>
                          </a:schemeClr>
                        </a:solidFill>
                      </a:endParaRPr>
                    </a:p>
                  </a:txBody>
                  <a:tcPr anchor="ctr"/>
                </a:tc>
                <a:tc vMerge="1">
                  <a:txBody>
                    <a:bodyPr/>
                    <a:lstStyle/>
                    <a:p>
                      <a:endParaRPr lang="pl-PL"/>
                    </a:p>
                  </a:txBody>
                  <a:tcPr/>
                </a:tc>
              </a:tr>
              <a:tr h="761302">
                <a:tc>
                  <a:txBody>
                    <a:bodyPr/>
                    <a:lstStyle/>
                    <a:p>
                      <a:pPr algn="ctr"/>
                      <a:r>
                        <a:rPr lang="pl-PL" sz="2400" dirty="0" smtClean="0">
                          <a:solidFill>
                            <a:schemeClr val="accent3">
                              <a:lumMod val="25000"/>
                            </a:schemeClr>
                          </a:solidFill>
                        </a:rPr>
                        <a:t>Kacper</a:t>
                      </a:r>
                      <a:endParaRPr lang="pl-PL" sz="2400" dirty="0">
                        <a:solidFill>
                          <a:schemeClr val="accent3">
                            <a:lumMod val="25000"/>
                          </a:schemeClr>
                        </a:solidFill>
                      </a:endParaRPr>
                    </a:p>
                  </a:txBody>
                  <a:tcPr anchor="ctr"/>
                </a:tc>
                <a:tc>
                  <a:txBody>
                    <a:bodyPr/>
                    <a:lstStyle/>
                    <a:p>
                      <a:pPr algn="ctr"/>
                      <a:r>
                        <a:rPr lang="pl-PL" sz="2400" dirty="0" smtClean="0">
                          <a:solidFill>
                            <a:schemeClr val="accent3">
                              <a:lumMod val="25000"/>
                            </a:schemeClr>
                          </a:solidFill>
                        </a:rPr>
                        <a:t>Ścibski</a:t>
                      </a:r>
                      <a:endParaRPr lang="pl-PL" sz="2400" dirty="0">
                        <a:solidFill>
                          <a:schemeClr val="accent3">
                            <a:lumMod val="25000"/>
                          </a:schemeClr>
                        </a:solidFill>
                      </a:endParaRPr>
                    </a:p>
                  </a:txBody>
                  <a:tcPr anchor="ctr"/>
                </a:tc>
                <a:tc>
                  <a:txBody>
                    <a:bodyPr/>
                    <a:lstStyle/>
                    <a:p>
                      <a:pPr algn="ctr"/>
                      <a:r>
                        <a:rPr lang="pl-PL" sz="2400" dirty="0" err="1" smtClean="0">
                          <a:solidFill>
                            <a:schemeClr val="accent3">
                              <a:lumMod val="25000"/>
                            </a:schemeClr>
                          </a:solidFill>
                        </a:rPr>
                        <a:t>1B2</a:t>
                      </a:r>
                      <a:endParaRPr lang="pl-PL" sz="2400" dirty="0">
                        <a:solidFill>
                          <a:schemeClr val="accent3">
                            <a:lumMod val="25000"/>
                          </a:schemeClr>
                        </a:solidFill>
                      </a:endParaRPr>
                    </a:p>
                  </a:txBody>
                  <a:tcPr anchor="ctr"/>
                </a:tc>
                <a:tc vMerge="1">
                  <a:txBody>
                    <a:bodyPr/>
                    <a:lstStyle/>
                    <a:p>
                      <a:endParaRPr lang="pl-PL" dirty="0"/>
                    </a:p>
                  </a:txBody>
                  <a:tcPr/>
                </a:tc>
              </a:tr>
            </a:tbl>
          </a:graphicData>
        </a:graphic>
      </p:graphicFrame>
    </p:spTree>
    <p:extLst>
      <p:ext uri="{BB962C8B-B14F-4D97-AF65-F5344CB8AC3E}">
        <p14:creationId xmlns:p14="http://schemas.microsoft.com/office/powerpoint/2010/main" val="201578969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08255" y="0"/>
            <a:ext cx="8928241" cy="764704"/>
          </a:xfrm>
        </p:spPr>
        <p:txBody>
          <a:bodyPr/>
          <a:lstStyle/>
          <a:p>
            <a:pPr algn="ctr"/>
            <a:r>
              <a:rPr lang="en-GB" dirty="0"/>
              <a:t>About forests in Switzerland</a:t>
            </a:r>
          </a:p>
        </p:txBody>
      </p:sp>
      <p:sp>
        <p:nvSpPr>
          <p:cNvPr id="3" name="Symbol zastępczy zawartości 2"/>
          <p:cNvSpPr>
            <a:spLocks noGrp="1"/>
          </p:cNvSpPr>
          <p:nvPr>
            <p:ph idx="1"/>
          </p:nvPr>
        </p:nvSpPr>
        <p:spPr>
          <a:xfrm>
            <a:off x="107504" y="1100628"/>
            <a:ext cx="4392488" cy="3579849"/>
          </a:xfrm>
        </p:spPr>
        <p:txBody>
          <a:bodyPr>
            <a:normAutofit/>
          </a:bodyPr>
          <a:lstStyle/>
          <a:p>
            <a:endParaRPr lang="pl-PL" dirty="0">
              <a:solidFill>
                <a:schemeClr val="accent5">
                  <a:lumMod val="20000"/>
                  <a:lumOff val="80000"/>
                </a:schemeClr>
              </a:solidFill>
            </a:endParaRPr>
          </a:p>
          <a:p>
            <a:endParaRPr lang="pl-PL" dirty="0">
              <a:solidFill>
                <a:schemeClr val="accent5">
                  <a:lumMod val="20000"/>
                  <a:lumOff val="80000"/>
                </a:schemeClr>
              </a:solidFill>
            </a:endParaRPr>
          </a:p>
        </p:txBody>
      </p:sp>
      <p:pic>
        <p:nvPicPr>
          <p:cNvPr id="4098" name="Picture 2"/>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0" b="100000" l="0" r="100000">
                        <a14:foregroundMark x1="30211" y1="69756" x2="46828" y2="50244"/>
                        <a14:foregroundMark x1="33233" y1="48780" x2="41088" y2="20000"/>
                        <a14:foregroundMark x1="41994" y1="19024" x2="43202" y2="68780"/>
                        <a14:foregroundMark x1="40483" y1="74146" x2="45921" y2="68293"/>
                        <a14:foregroundMark x1="45619" y1="61951" x2="54381" y2="49268"/>
                        <a14:foregroundMark x1="23867" y1="56585" x2="36858" y2="36585"/>
                        <a14:foregroundMark x1="28399" y1="33659" x2="35650" y2="59024"/>
                        <a14:foregroundMark x1="66163" y1="54634" x2="51662" y2="46829"/>
                        <a14:foregroundMark x1="65257" y1="42439" x2="43505" y2="14146"/>
                        <a14:foregroundMark x1="62538" y1="33171" x2="51360" y2="19512"/>
                        <a14:foregroundMark x1="68882" y1="47317" x2="48338" y2="33659"/>
                      </a14:backgroundRemoval>
                    </a14:imgEffect>
                  </a14:imgLayer>
                </a14:imgProps>
              </a:ext>
              <a:ext uri="{28A0092B-C50C-407E-A947-70E740481C1C}">
                <a14:useLocalDpi xmlns:a14="http://schemas.microsoft.com/office/drawing/2010/main" val="0"/>
              </a:ext>
            </a:extLst>
          </a:blip>
          <a:srcRect/>
          <a:stretch>
            <a:fillRect/>
          </a:stretch>
        </p:blipFill>
        <p:spPr bwMode="auto">
          <a:xfrm>
            <a:off x="3707904" y="1040828"/>
            <a:ext cx="3152775" cy="1952625"/>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pole tekstowe 4"/>
          <p:cNvSpPr txBox="1"/>
          <p:nvPr/>
        </p:nvSpPr>
        <p:spPr>
          <a:xfrm>
            <a:off x="25152" y="764704"/>
            <a:ext cx="4258816" cy="3293209"/>
          </a:xfrm>
          <a:prstGeom prst="rect">
            <a:avLst/>
          </a:prstGeom>
          <a:noFill/>
        </p:spPr>
        <p:txBody>
          <a:bodyPr wrap="square" rtlCol="0">
            <a:spAutoFit/>
          </a:bodyPr>
          <a:lstStyle/>
          <a:p>
            <a:r>
              <a:rPr lang="pl-PL" sz="1600" b="1" dirty="0" err="1">
                <a:solidFill>
                  <a:schemeClr val="accent5">
                    <a:lumMod val="20000"/>
                    <a:lumOff val="80000"/>
                  </a:schemeClr>
                </a:solidFill>
              </a:rPr>
              <a:t>Fore</a:t>
            </a:r>
            <a:r>
              <a:rPr lang="en-GB" sz="1600" b="1" dirty="0" err="1">
                <a:solidFill>
                  <a:schemeClr val="accent5">
                    <a:lumMod val="20000"/>
                    <a:lumOff val="80000"/>
                  </a:schemeClr>
                </a:solidFill>
              </a:rPr>
              <a:t>st</a:t>
            </a:r>
            <a:r>
              <a:rPr lang="pl-PL" sz="1600" b="1" dirty="0">
                <a:solidFill>
                  <a:schemeClr val="accent5">
                    <a:lumMod val="20000"/>
                    <a:lumOff val="80000"/>
                  </a:schemeClr>
                </a:solidFill>
              </a:rPr>
              <a:t>s in S</a:t>
            </a:r>
            <a:r>
              <a:rPr lang="en-US" sz="1600" b="1" dirty="0" err="1">
                <a:solidFill>
                  <a:schemeClr val="accent5">
                    <a:lumMod val="20000"/>
                    <a:lumOff val="80000"/>
                  </a:schemeClr>
                </a:solidFill>
              </a:rPr>
              <a:t>witzerland</a:t>
            </a:r>
            <a:r>
              <a:rPr lang="pl-PL" sz="1600" b="1" dirty="0">
                <a:solidFill>
                  <a:schemeClr val="accent5">
                    <a:lumMod val="20000"/>
                    <a:lumOff val="80000"/>
                  </a:schemeClr>
                </a:solidFill>
              </a:rPr>
              <a:t> </a:t>
            </a:r>
            <a:r>
              <a:rPr lang="pl-PL" sz="1600" b="1" dirty="0" err="1">
                <a:solidFill>
                  <a:schemeClr val="accent5">
                    <a:lumMod val="20000"/>
                    <a:lumOff val="80000"/>
                  </a:schemeClr>
                </a:solidFill>
              </a:rPr>
              <a:t>are</a:t>
            </a:r>
            <a:r>
              <a:rPr lang="pl-PL" sz="1600" b="1" dirty="0">
                <a:solidFill>
                  <a:schemeClr val="accent5">
                    <a:lumMod val="20000"/>
                    <a:lumOff val="80000"/>
                  </a:schemeClr>
                </a:solidFill>
              </a:rPr>
              <a:t> </a:t>
            </a:r>
            <a:r>
              <a:rPr lang="pl-PL" sz="1600" b="1" dirty="0" err="1">
                <a:solidFill>
                  <a:schemeClr val="accent5">
                    <a:lumMod val="20000"/>
                    <a:lumOff val="80000"/>
                  </a:schemeClr>
                </a:solidFill>
              </a:rPr>
              <a:t>very</a:t>
            </a:r>
            <a:r>
              <a:rPr lang="pl-PL" sz="1600" b="1" dirty="0">
                <a:solidFill>
                  <a:schemeClr val="accent5">
                    <a:lumMod val="20000"/>
                    <a:lumOff val="80000"/>
                  </a:schemeClr>
                </a:solidFill>
              </a:rPr>
              <a:t> </a:t>
            </a:r>
            <a:r>
              <a:rPr lang="pl-PL" sz="1600" b="1" dirty="0" err="1">
                <a:solidFill>
                  <a:schemeClr val="accent5">
                    <a:lumMod val="20000"/>
                    <a:lumOff val="80000"/>
                  </a:schemeClr>
                </a:solidFill>
              </a:rPr>
              <a:t>important</a:t>
            </a:r>
            <a:r>
              <a:rPr lang="pl-PL" sz="1600" b="1" dirty="0">
                <a:solidFill>
                  <a:schemeClr val="accent5">
                    <a:lumMod val="20000"/>
                    <a:lumOff val="80000"/>
                  </a:schemeClr>
                </a:solidFill>
              </a:rPr>
              <a:t> for </a:t>
            </a:r>
            <a:r>
              <a:rPr lang="pl-PL" sz="1600" b="1" dirty="0" err="1">
                <a:solidFill>
                  <a:schemeClr val="accent5">
                    <a:lumMod val="20000"/>
                    <a:lumOff val="80000"/>
                  </a:schemeClr>
                </a:solidFill>
              </a:rPr>
              <a:t>all</a:t>
            </a:r>
            <a:r>
              <a:rPr lang="pl-PL" sz="1600" b="1" dirty="0">
                <a:solidFill>
                  <a:schemeClr val="accent5">
                    <a:lumMod val="20000"/>
                    <a:lumOff val="80000"/>
                  </a:schemeClr>
                </a:solidFill>
              </a:rPr>
              <a:t> the environment. </a:t>
            </a:r>
            <a:r>
              <a:rPr lang="en-US" sz="1600" b="1" dirty="0">
                <a:solidFill>
                  <a:schemeClr val="accent5">
                    <a:lumMod val="20000"/>
                    <a:lumOff val="80000"/>
                  </a:schemeClr>
                </a:solidFill>
              </a:rPr>
              <a:t>They cover around 41.000 k</a:t>
            </a:r>
            <a:r>
              <a:rPr lang="pl-PL" sz="1600" b="1" dirty="0" err="1">
                <a:solidFill>
                  <a:schemeClr val="accent5">
                    <a:lumMod val="20000"/>
                    <a:lumOff val="80000"/>
                  </a:schemeClr>
                </a:solidFill>
              </a:rPr>
              <a:t>m2</a:t>
            </a:r>
            <a:r>
              <a:rPr lang="en-US" sz="1600" b="1" dirty="0">
                <a:solidFill>
                  <a:schemeClr val="accent5">
                    <a:lumMod val="20000"/>
                    <a:lumOff val="80000"/>
                  </a:schemeClr>
                </a:solidFill>
              </a:rPr>
              <a:t> That’s approximately </a:t>
            </a:r>
            <a:r>
              <a:rPr lang="en-US" sz="1600" b="1" dirty="0" smtClean="0">
                <a:solidFill>
                  <a:schemeClr val="accent5">
                    <a:lumMod val="20000"/>
                    <a:lumOff val="80000"/>
                  </a:schemeClr>
                </a:solidFill>
              </a:rPr>
              <a:t>3</a:t>
            </a:r>
            <a:r>
              <a:rPr lang="pl-PL" sz="1600" b="1" dirty="0" smtClean="0">
                <a:solidFill>
                  <a:schemeClr val="accent5">
                    <a:lumMod val="20000"/>
                    <a:lumOff val="80000"/>
                  </a:schemeClr>
                </a:solidFill>
              </a:rPr>
              <a:t>3</a:t>
            </a:r>
            <a:r>
              <a:rPr lang="en-US" sz="1600" b="1" dirty="0" smtClean="0">
                <a:solidFill>
                  <a:schemeClr val="accent5">
                    <a:lumMod val="20000"/>
                    <a:lumOff val="80000"/>
                  </a:schemeClr>
                </a:solidFill>
              </a:rPr>
              <a:t>% </a:t>
            </a:r>
            <a:r>
              <a:rPr lang="en-US" sz="1600" b="1" dirty="0">
                <a:solidFill>
                  <a:schemeClr val="accent5">
                    <a:lumMod val="20000"/>
                    <a:lumOff val="80000"/>
                  </a:schemeClr>
                </a:solidFill>
              </a:rPr>
              <a:t>of the country </a:t>
            </a:r>
            <a:r>
              <a:rPr lang="pl-PL" sz="1600" b="1" dirty="0" smtClean="0">
                <a:solidFill>
                  <a:schemeClr val="accent5">
                    <a:lumMod val="20000"/>
                    <a:lumOff val="80000"/>
                  </a:schemeClr>
                </a:solidFill>
              </a:rPr>
              <a:t>‘s </a:t>
            </a:r>
            <a:r>
              <a:rPr lang="en-US" sz="1600" b="1" dirty="0" smtClean="0">
                <a:solidFill>
                  <a:schemeClr val="accent5">
                    <a:lumMod val="20000"/>
                    <a:lumOff val="80000"/>
                  </a:schemeClr>
                </a:solidFill>
              </a:rPr>
              <a:t>surface</a:t>
            </a:r>
            <a:r>
              <a:rPr lang="en-US" sz="1600" b="1" dirty="0">
                <a:solidFill>
                  <a:schemeClr val="accent5">
                    <a:lumMod val="20000"/>
                    <a:lumOff val="80000"/>
                  </a:schemeClr>
                </a:solidFill>
              </a:rPr>
              <a:t>. The landscape </a:t>
            </a:r>
            <a:r>
              <a:rPr lang="en-US" sz="1600" b="1" dirty="0" smtClean="0">
                <a:solidFill>
                  <a:schemeClr val="accent5">
                    <a:lumMod val="20000"/>
                    <a:lumOff val="80000"/>
                  </a:schemeClr>
                </a:solidFill>
              </a:rPr>
              <a:t>is </a:t>
            </a:r>
            <a:r>
              <a:rPr lang="en-US" sz="1600" b="1" dirty="0">
                <a:solidFill>
                  <a:schemeClr val="accent5">
                    <a:lumMod val="20000"/>
                    <a:lumOff val="80000"/>
                  </a:schemeClr>
                </a:solidFill>
              </a:rPr>
              <a:t>mainly upland and mountainous. Majority of forests grow 1.000 m over </a:t>
            </a:r>
            <a:r>
              <a:rPr lang="en-US" sz="1600" b="1" dirty="0" smtClean="0">
                <a:solidFill>
                  <a:schemeClr val="accent5">
                    <a:lumMod val="20000"/>
                    <a:lumOff val="80000"/>
                  </a:schemeClr>
                </a:solidFill>
              </a:rPr>
              <a:t>sea</a:t>
            </a:r>
            <a:r>
              <a:rPr lang="pl-PL" sz="1600" b="1" dirty="0" smtClean="0">
                <a:solidFill>
                  <a:schemeClr val="accent5">
                    <a:lumMod val="20000"/>
                    <a:lumOff val="80000"/>
                  </a:schemeClr>
                </a:solidFill>
              </a:rPr>
              <a:t> in the southern part of the country</a:t>
            </a:r>
            <a:r>
              <a:rPr lang="en-US" sz="1600" b="1" dirty="0" smtClean="0">
                <a:solidFill>
                  <a:schemeClr val="accent5">
                    <a:lumMod val="20000"/>
                    <a:lumOff val="80000"/>
                  </a:schemeClr>
                </a:solidFill>
              </a:rPr>
              <a:t>. </a:t>
            </a:r>
            <a:r>
              <a:rPr lang="en-US" sz="1600" b="1" dirty="0">
                <a:solidFill>
                  <a:schemeClr val="accent5">
                    <a:lumMod val="20000"/>
                    <a:lumOff val="80000"/>
                  </a:schemeClr>
                </a:solidFill>
              </a:rPr>
              <a:t>Biodiversity is much richer in upland areas due to the preservation in economics and touristic reasons. Of course high parts of Alps are often inhabited by many species because of strict weather and climate conditions. Switzerland is famous for it’s beautiful mountain landscapes and the Swiss are really proud of them.</a:t>
            </a:r>
            <a:endParaRPr lang="pl-PL" sz="1600" b="1" dirty="0">
              <a:solidFill>
                <a:schemeClr val="accent5">
                  <a:lumMod val="20000"/>
                  <a:lumOff val="80000"/>
                </a:schemeClr>
              </a:solidFill>
            </a:endParaRPr>
          </a:p>
        </p:txBody>
      </p:sp>
      <p:pic>
        <p:nvPicPr>
          <p:cNvPr id="4099" name="Picture 3" descr="C:\Users\Kacper\Desktop\Nowy folder\1304201691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1376137">
            <a:off x="160093" y="4821592"/>
            <a:ext cx="3006159" cy="1691156"/>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graphicFrame>
        <p:nvGraphicFramePr>
          <p:cNvPr id="4" name="Wykres 3"/>
          <p:cNvGraphicFramePr/>
          <p:nvPr>
            <p:extLst>
              <p:ext uri="{D42A27DB-BD31-4B8C-83A1-F6EECF244321}">
                <p14:modId xmlns:p14="http://schemas.microsoft.com/office/powerpoint/2010/main" val="2491319807"/>
              </p:ext>
            </p:extLst>
          </p:nvPr>
        </p:nvGraphicFramePr>
        <p:xfrm>
          <a:off x="3275856" y="4057912"/>
          <a:ext cx="3054078" cy="2971487"/>
        </p:xfrm>
        <a:graphic>
          <a:graphicData uri="http://schemas.openxmlformats.org/drawingml/2006/chart">
            <c:chart xmlns:c="http://schemas.openxmlformats.org/drawingml/2006/chart" xmlns:r="http://schemas.openxmlformats.org/officeDocument/2006/relationships" r:id="rId5"/>
          </a:graphicData>
        </a:graphic>
      </p:graphicFrame>
      <p:sp>
        <p:nvSpPr>
          <p:cNvPr id="6" name="pole tekstowe 5"/>
          <p:cNvSpPr txBox="1"/>
          <p:nvPr/>
        </p:nvSpPr>
        <p:spPr>
          <a:xfrm>
            <a:off x="6588224" y="939923"/>
            <a:ext cx="2555776" cy="1077218"/>
          </a:xfrm>
          <a:prstGeom prst="rect">
            <a:avLst/>
          </a:prstGeom>
          <a:noFill/>
        </p:spPr>
        <p:txBody>
          <a:bodyPr wrap="square" rtlCol="0">
            <a:spAutoFit/>
          </a:bodyPr>
          <a:lstStyle/>
          <a:p>
            <a:r>
              <a:rPr lang="pl-PL" sz="1600" b="1" dirty="0" err="1">
                <a:solidFill>
                  <a:schemeClr val="accent5">
                    <a:lumMod val="20000"/>
                    <a:lumOff val="80000"/>
                  </a:schemeClr>
                </a:solidFill>
              </a:rPr>
              <a:t>Forest</a:t>
            </a:r>
            <a:r>
              <a:rPr lang="pl-PL" sz="1600" b="1" dirty="0">
                <a:solidFill>
                  <a:schemeClr val="accent5">
                    <a:lumMod val="20000"/>
                    <a:lumOff val="80000"/>
                  </a:schemeClr>
                </a:solidFill>
              </a:rPr>
              <a:t> </a:t>
            </a:r>
            <a:r>
              <a:rPr lang="pl-PL" sz="1600" b="1" dirty="0" err="1">
                <a:solidFill>
                  <a:schemeClr val="accent5">
                    <a:lumMod val="20000"/>
                    <a:lumOff val="80000"/>
                  </a:schemeClr>
                </a:solidFill>
              </a:rPr>
              <a:t>area</a:t>
            </a:r>
            <a:r>
              <a:rPr lang="pl-PL" sz="1600" b="1" dirty="0">
                <a:solidFill>
                  <a:schemeClr val="accent5">
                    <a:lumMod val="20000"/>
                    <a:lumOff val="80000"/>
                  </a:schemeClr>
                </a:solidFill>
              </a:rPr>
              <a:t> in </a:t>
            </a:r>
            <a:r>
              <a:rPr lang="pl-PL" sz="1600" b="1" dirty="0" err="1">
                <a:solidFill>
                  <a:schemeClr val="accent5">
                    <a:lumMod val="20000"/>
                    <a:lumOff val="80000"/>
                  </a:schemeClr>
                </a:solidFill>
              </a:rPr>
              <a:t>Switzerland</a:t>
            </a:r>
            <a:r>
              <a:rPr lang="pl-PL" sz="1600" b="1" dirty="0">
                <a:solidFill>
                  <a:schemeClr val="accent5">
                    <a:lumMod val="20000"/>
                    <a:lumOff val="80000"/>
                  </a:schemeClr>
                </a:solidFill>
              </a:rPr>
              <a:t> </a:t>
            </a:r>
            <a:r>
              <a:rPr lang="pl-PL" sz="1600" b="1" dirty="0" err="1">
                <a:solidFill>
                  <a:schemeClr val="accent5">
                    <a:lumMod val="20000"/>
                    <a:lumOff val="80000"/>
                  </a:schemeClr>
                </a:solidFill>
              </a:rPr>
              <a:t>is</a:t>
            </a:r>
            <a:r>
              <a:rPr lang="pl-PL" sz="1600" b="1" dirty="0">
                <a:solidFill>
                  <a:schemeClr val="accent5">
                    <a:lumMod val="20000"/>
                    <a:lumOff val="80000"/>
                  </a:schemeClr>
                </a:solidFill>
              </a:rPr>
              <a:t> </a:t>
            </a:r>
            <a:r>
              <a:rPr lang="pl-PL" sz="1600" b="1" dirty="0" err="1">
                <a:solidFill>
                  <a:schemeClr val="accent5">
                    <a:lumMod val="20000"/>
                    <a:lumOff val="80000"/>
                  </a:schemeClr>
                </a:solidFill>
              </a:rPr>
              <a:t>increasing</a:t>
            </a:r>
            <a:r>
              <a:rPr lang="pl-PL" sz="1600" b="1" dirty="0">
                <a:solidFill>
                  <a:schemeClr val="accent5">
                    <a:lumMod val="20000"/>
                    <a:lumOff val="80000"/>
                  </a:schemeClr>
                </a:solidFill>
              </a:rPr>
              <a:t> </a:t>
            </a:r>
            <a:r>
              <a:rPr lang="pl-PL" sz="1600" b="1" dirty="0" err="1" smtClean="0">
                <a:solidFill>
                  <a:schemeClr val="accent5">
                    <a:lumMod val="20000"/>
                    <a:lumOff val="80000"/>
                  </a:schemeClr>
                </a:solidFill>
              </a:rPr>
              <a:t>during</a:t>
            </a:r>
            <a:r>
              <a:rPr lang="pl-PL" sz="1600" b="1" dirty="0" smtClean="0">
                <a:solidFill>
                  <a:schemeClr val="accent5">
                    <a:lumMod val="20000"/>
                    <a:lumOff val="80000"/>
                  </a:schemeClr>
                </a:solidFill>
              </a:rPr>
              <a:t> for </a:t>
            </a:r>
            <a:r>
              <a:rPr lang="pl-PL" sz="1600" b="1" dirty="0" err="1">
                <a:solidFill>
                  <a:schemeClr val="accent5">
                    <a:lumMod val="20000"/>
                    <a:lumOff val="80000"/>
                  </a:schemeClr>
                </a:solidFill>
              </a:rPr>
              <a:t>last</a:t>
            </a:r>
            <a:r>
              <a:rPr lang="pl-PL" sz="1600" b="1" dirty="0">
                <a:solidFill>
                  <a:schemeClr val="accent5">
                    <a:lumMod val="20000"/>
                    <a:lumOff val="80000"/>
                  </a:schemeClr>
                </a:solidFill>
              </a:rPr>
              <a:t> 30 </a:t>
            </a:r>
            <a:r>
              <a:rPr lang="pl-PL" sz="1600" b="1" dirty="0" err="1">
                <a:solidFill>
                  <a:schemeClr val="accent5">
                    <a:lumMod val="20000"/>
                    <a:lumOff val="80000"/>
                  </a:schemeClr>
                </a:solidFill>
              </a:rPr>
              <a:t>years</a:t>
            </a:r>
            <a:r>
              <a:rPr lang="pl-PL" sz="1600" b="1" dirty="0">
                <a:solidFill>
                  <a:schemeClr val="accent5">
                    <a:lumMod val="20000"/>
                    <a:lumOff val="80000"/>
                  </a:schemeClr>
                </a:solidFill>
              </a:rPr>
              <a:t>.</a:t>
            </a:r>
          </a:p>
        </p:txBody>
      </p:sp>
      <p:graphicFrame>
        <p:nvGraphicFramePr>
          <p:cNvPr id="7" name="Wykres 6"/>
          <p:cNvGraphicFramePr/>
          <p:nvPr>
            <p:extLst>
              <p:ext uri="{D42A27DB-BD31-4B8C-83A1-F6EECF244321}">
                <p14:modId xmlns:p14="http://schemas.microsoft.com/office/powerpoint/2010/main" val="3165292053"/>
              </p:ext>
            </p:extLst>
          </p:nvPr>
        </p:nvGraphicFramePr>
        <p:xfrm>
          <a:off x="6012160" y="3861049"/>
          <a:ext cx="3125688" cy="2903160"/>
        </p:xfrm>
        <a:graphic>
          <a:graphicData uri="http://schemas.openxmlformats.org/drawingml/2006/chart">
            <c:chart xmlns:c="http://schemas.openxmlformats.org/drawingml/2006/chart" xmlns:r="http://schemas.openxmlformats.org/officeDocument/2006/relationships" r:id="rId6"/>
          </a:graphicData>
        </a:graphic>
      </p:graphicFrame>
      <p:sp>
        <p:nvSpPr>
          <p:cNvPr id="8" name="pole tekstowe 7"/>
          <p:cNvSpPr txBox="1"/>
          <p:nvPr/>
        </p:nvSpPr>
        <p:spPr>
          <a:xfrm>
            <a:off x="4177630" y="2942877"/>
            <a:ext cx="2520280" cy="830997"/>
          </a:xfrm>
          <a:prstGeom prst="rect">
            <a:avLst/>
          </a:prstGeom>
          <a:noFill/>
        </p:spPr>
        <p:txBody>
          <a:bodyPr wrap="square" rtlCol="0">
            <a:spAutoFit/>
          </a:bodyPr>
          <a:lstStyle/>
          <a:p>
            <a:r>
              <a:rPr lang="pl-PL" sz="1600" b="1" dirty="0" err="1" smtClean="0">
                <a:solidFill>
                  <a:schemeClr val="accent5">
                    <a:lumMod val="20000"/>
                    <a:lumOff val="80000"/>
                  </a:schemeClr>
                </a:solidFill>
              </a:rPr>
              <a:t>Forests</a:t>
            </a:r>
            <a:r>
              <a:rPr lang="pl-PL" sz="1600" b="1" dirty="0" smtClean="0">
                <a:solidFill>
                  <a:schemeClr val="accent5">
                    <a:lumMod val="20000"/>
                    <a:lumOff val="80000"/>
                  </a:schemeClr>
                </a:solidFill>
              </a:rPr>
              <a:t> </a:t>
            </a:r>
            <a:r>
              <a:rPr lang="pl-PL" sz="1600" b="1" dirty="0">
                <a:solidFill>
                  <a:schemeClr val="accent5">
                    <a:lumMod val="20000"/>
                    <a:lumOff val="80000"/>
                  </a:schemeClr>
                </a:solidFill>
              </a:rPr>
              <a:t>in </a:t>
            </a:r>
            <a:r>
              <a:rPr lang="pl-PL" sz="1600" b="1" dirty="0" err="1">
                <a:solidFill>
                  <a:schemeClr val="accent5">
                    <a:lumMod val="20000"/>
                    <a:lumOff val="80000"/>
                  </a:schemeClr>
                </a:solidFill>
              </a:rPr>
              <a:t>Switzerland</a:t>
            </a:r>
            <a:r>
              <a:rPr lang="pl-PL" sz="1600" b="1" dirty="0">
                <a:solidFill>
                  <a:schemeClr val="accent5">
                    <a:lumMod val="20000"/>
                    <a:lumOff val="80000"/>
                  </a:schemeClr>
                </a:solidFill>
              </a:rPr>
              <a:t> </a:t>
            </a:r>
            <a:r>
              <a:rPr lang="pl-PL" sz="1600" b="1" dirty="0" err="1" smtClean="0">
                <a:solidFill>
                  <a:schemeClr val="accent5">
                    <a:lumMod val="20000"/>
                    <a:lumOff val="80000"/>
                  </a:schemeClr>
                </a:solidFill>
              </a:rPr>
              <a:t>are</a:t>
            </a:r>
            <a:r>
              <a:rPr lang="pl-PL" sz="1600" b="1" dirty="0" smtClean="0">
                <a:solidFill>
                  <a:schemeClr val="accent5">
                    <a:lumMod val="20000"/>
                    <a:lumOff val="80000"/>
                  </a:schemeClr>
                </a:solidFill>
              </a:rPr>
              <a:t> </a:t>
            </a:r>
            <a:r>
              <a:rPr lang="pl-PL" sz="1600" b="1" dirty="0" err="1" smtClean="0">
                <a:solidFill>
                  <a:schemeClr val="accent5">
                    <a:lumMod val="20000"/>
                    <a:lumOff val="80000"/>
                  </a:schemeClr>
                </a:solidFill>
              </a:rPr>
              <a:t>divided</a:t>
            </a:r>
            <a:r>
              <a:rPr lang="pl-PL" sz="1600" b="1" dirty="0" smtClean="0">
                <a:solidFill>
                  <a:schemeClr val="accent5">
                    <a:lumMod val="20000"/>
                    <a:lumOff val="80000"/>
                  </a:schemeClr>
                </a:solidFill>
              </a:rPr>
              <a:t> </a:t>
            </a:r>
            <a:r>
              <a:rPr lang="pl-PL" sz="1600" b="1" dirty="0" err="1" smtClean="0">
                <a:solidFill>
                  <a:schemeClr val="accent5">
                    <a:lumMod val="20000"/>
                    <a:lumOff val="80000"/>
                  </a:schemeClr>
                </a:solidFill>
              </a:rPr>
              <a:t>into</a:t>
            </a:r>
            <a:r>
              <a:rPr lang="pl-PL" sz="1600" b="1" dirty="0" smtClean="0">
                <a:solidFill>
                  <a:schemeClr val="accent5">
                    <a:lumMod val="20000"/>
                    <a:lumOff val="80000"/>
                  </a:schemeClr>
                </a:solidFill>
              </a:rPr>
              <a:t> </a:t>
            </a:r>
            <a:r>
              <a:rPr lang="pl-PL" sz="1600" b="1" dirty="0" err="1" smtClean="0">
                <a:solidFill>
                  <a:schemeClr val="accent5">
                    <a:lumMod val="20000"/>
                    <a:lumOff val="80000"/>
                  </a:schemeClr>
                </a:solidFill>
              </a:rPr>
              <a:t>many</a:t>
            </a:r>
            <a:r>
              <a:rPr lang="pl-PL" sz="1600" b="1" dirty="0" smtClean="0">
                <a:solidFill>
                  <a:schemeClr val="accent5">
                    <a:lumMod val="20000"/>
                    <a:lumOff val="80000"/>
                  </a:schemeClr>
                </a:solidFill>
              </a:rPr>
              <a:t> </a:t>
            </a:r>
            <a:r>
              <a:rPr lang="pl-PL" sz="1600" b="1" dirty="0" err="1" smtClean="0">
                <a:solidFill>
                  <a:schemeClr val="accent5">
                    <a:lumMod val="20000"/>
                    <a:lumOff val="80000"/>
                  </a:schemeClr>
                </a:solidFill>
              </a:rPr>
              <a:t>owners</a:t>
            </a:r>
            <a:r>
              <a:rPr lang="pl-PL" sz="1600" b="1" dirty="0" smtClean="0">
                <a:solidFill>
                  <a:schemeClr val="accent5">
                    <a:lumMod val="20000"/>
                    <a:lumOff val="80000"/>
                  </a:schemeClr>
                </a:solidFill>
              </a:rPr>
              <a:t>.</a:t>
            </a:r>
            <a:endParaRPr lang="pl-PL" sz="1600" b="1" dirty="0">
              <a:solidFill>
                <a:schemeClr val="accent5">
                  <a:lumMod val="20000"/>
                  <a:lumOff val="80000"/>
                </a:schemeClr>
              </a:solidFill>
            </a:endParaRPr>
          </a:p>
        </p:txBody>
      </p:sp>
      <p:sp>
        <p:nvSpPr>
          <p:cNvPr id="10" name="pole tekstowe 9"/>
          <p:cNvSpPr txBox="1"/>
          <p:nvPr/>
        </p:nvSpPr>
        <p:spPr>
          <a:xfrm>
            <a:off x="6697910" y="2479913"/>
            <a:ext cx="2198688" cy="1323439"/>
          </a:xfrm>
          <a:prstGeom prst="rect">
            <a:avLst/>
          </a:prstGeom>
          <a:noFill/>
        </p:spPr>
        <p:txBody>
          <a:bodyPr wrap="square" rtlCol="0">
            <a:spAutoFit/>
          </a:bodyPr>
          <a:lstStyle/>
          <a:p>
            <a:r>
              <a:rPr lang="pl-PL" sz="1600" b="1" dirty="0" err="1">
                <a:solidFill>
                  <a:schemeClr val="accent5">
                    <a:lumMod val="20000"/>
                    <a:lumOff val="80000"/>
                  </a:schemeClr>
                </a:solidFill>
              </a:rPr>
              <a:t>Each</a:t>
            </a:r>
            <a:r>
              <a:rPr lang="pl-PL" sz="1600" b="1" dirty="0">
                <a:solidFill>
                  <a:schemeClr val="accent5">
                    <a:lumMod val="20000"/>
                    <a:lumOff val="80000"/>
                  </a:schemeClr>
                </a:solidFill>
              </a:rPr>
              <a:t> </a:t>
            </a:r>
            <a:r>
              <a:rPr lang="pl-PL" sz="1600" b="1" dirty="0" err="1">
                <a:solidFill>
                  <a:schemeClr val="accent5">
                    <a:lumMod val="20000"/>
                    <a:lumOff val="80000"/>
                  </a:schemeClr>
                </a:solidFill>
              </a:rPr>
              <a:t>year</a:t>
            </a:r>
            <a:r>
              <a:rPr lang="pl-PL" sz="1600" b="1" dirty="0">
                <a:solidFill>
                  <a:schemeClr val="accent5">
                    <a:lumMod val="20000"/>
                    <a:lumOff val="80000"/>
                  </a:schemeClr>
                </a:solidFill>
              </a:rPr>
              <a:t> the </a:t>
            </a:r>
            <a:r>
              <a:rPr lang="pl-PL" sz="1600" b="1" dirty="0" err="1">
                <a:solidFill>
                  <a:schemeClr val="accent5">
                    <a:lumMod val="20000"/>
                    <a:lumOff val="80000"/>
                  </a:schemeClr>
                </a:solidFill>
              </a:rPr>
              <a:t>forest</a:t>
            </a:r>
            <a:r>
              <a:rPr lang="pl-PL" sz="1600" b="1" dirty="0">
                <a:solidFill>
                  <a:schemeClr val="accent5">
                    <a:lumMod val="20000"/>
                    <a:lumOff val="80000"/>
                  </a:schemeClr>
                </a:solidFill>
              </a:rPr>
              <a:t> </a:t>
            </a:r>
            <a:r>
              <a:rPr lang="pl-PL" sz="1600" b="1" dirty="0" err="1">
                <a:solidFill>
                  <a:schemeClr val="accent5">
                    <a:lumMod val="20000"/>
                    <a:lumOff val="80000"/>
                  </a:schemeClr>
                </a:solidFill>
              </a:rPr>
              <a:t>cover</a:t>
            </a:r>
            <a:r>
              <a:rPr lang="pl-PL" sz="1600" b="1" dirty="0">
                <a:solidFill>
                  <a:schemeClr val="accent5">
                    <a:lumMod val="20000"/>
                    <a:lumOff val="80000"/>
                  </a:schemeClr>
                </a:solidFill>
              </a:rPr>
              <a:t> </a:t>
            </a:r>
            <a:r>
              <a:rPr lang="pl-PL" sz="1600" b="1" dirty="0" err="1">
                <a:solidFill>
                  <a:schemeClr val="accent5">
                    <a:lumMod val="20000"/>
                    <a:lumOff val="80000"/>
                  </a:schemeClr>
                </a:solidFill>
              </a:rPr>
              <a:t>is</a:t>
            </a:r>
            <a:r>
              <a:rPr lang="pl-PL" sz="1600" b="1" dirty="0">
                <a:solidFill>
                  <a:schemeClr val="accent5">
                    <a:lumMod val="20000"/>
                    <a:lumOff val="80000"/>
                  </a:schemeClr>
                </a:solidFill>
              </a:rPr>
              <a:t> </a:t>
            </a:r>
            <a:r>
              <a:rPr lang="pl-PL" sz="1600" b="1" dirty="0" err="1" smtClean="0">
                <a:solidFill>
                  <a:schemeClr val="accent5">
                    <a:lumMod val="20000"/>
                    <a:lumOff val="80000"/>
                  </a:schemeClr>
                </a:solidFill>
              </a:rPr>
              <a:t>getting</a:t>
            </a:r>
            <a:r>
              <a:rPr lang="pl-PL" sz="1600" b="1" dirty="0" smtClean="0">
                <a:solidFill>
                  <a:schemeClr val="accent5">
                    <a:lumMod val="20000"/>
                    <a:lumOff val="80000"/>
                  </a:schemeClr>
                </a:solidFill>
              </a:rPr>
              <a:t> </a:t>
            </a:r>
            <a:r>
              <a:rPr lang="pl-PL" sz="1600" b="1" dirty="0" err="1" smtClean="0">
                <a:solidFill>
                  <a:schemeClr val="accent5">
                    <a:lumMod val="20000"/>
                    <a:lumOff val="80000"/>
                  </a:schemeClr>
                </a:solidFill>
              </a:rPr>
              <a:t>bigger</a:t>
            </a:r>
            <a:r>
              <a:rPr lang="pl-PL" sz="1600" b="1" dirty="0" smtClean="0">
                <a:solidFill>
                  <a:schemeClr val="accent5">
                    <a:lumMod val="20000"/>
                    <a:lumOff val="80000"/>
                  </a:schemeClr>
                </a:solidFill>
              </a:rPr>
              <a:t> </a:t>
            </a:r>
            <a:r>
              <a:rPr lang="pl-PL" sz="1600" b="1" dirty="0">
                <a:solidFill>
                  <a:schemeClr val="accent5">
                    <a:lumMod val="20000"/>
                    <a:lumOff val="80000"/>
                  </a:schemeClr>
                </a:solidFill>
              </a:rPr>
              <a:t>and </a:t>
            </a:r>
            <a:r>
              <a:rPr lang="pl-PL" sz="1600" b="1" dirty="0" err="1">
                <a:solidFill>
                  <a:schemeClr val="accent5">
                    <a:lumMod val="20000"/>
                    <a:lumOff val="80000"/>
                  </a:schemeClr>
                </a:solidFill>
              </a:rPr>
              <a:t>bigger</a:t>
            </a:r>
            <a:r>
              <a:rPr lang="pl-PL" sz="1600" b="1" dirty="0">
                <a:solidFill>
                  <a:schemeClr val="accent5">
                    <a:lumMod val="20000"/>
                    <a:lumOff val="80000"/>
                  </a:schemeClr>
                </a:solidFill>
              </a:rPr>
              <a:t> for </a:t>
            </a:r>
            <a:r>
              <a:rPr lang="pl-PL" sz="1600" b="1" dirty="0" err="1">
                <a:solidFill>
                  <a:schemeClr val="accent5">
                    <a:lumMod val="20000"/>
                    <a:lumOff val="80000"/>
                  </a:schemeClr>
                </a:solidFill>
              </a:rPr>
              <a:t>around</a:t>
            </a:r>
            <a:r>
              <a:rPr lang="pl-PL" sz="1600" b="1" dirty="0">
                <a:solidFill>
                  <a:schemeClr val="accent5">
                    <a:lumMod val="20000"/>
                    <a:lumOff val="80000"/>
                  </a:schemeClr>
                </a:solidFill>
              </a:rPr>
              <a:t> 0,4</a:t>
            </a:r>
            <a:r>
              <a:rPr lang="pl-PL" sz="1600" b="1" dirty="0" smtClean="0">
                <a:solidFill>
                  <a:schemeClr val="accent5">
                    <a:lumMod val="20000"/>
                    <a:lumOff val="80000"/>
                  </a:schemeClr>
                </a:solidFill>
              </a:rPr>
              <a:t>% per 1 </a:t>
            </a:r>
            <a:r>
              <a:rPr lang="pl-PL" sz="1600" b="1" dirty="0" err="1" smtClean="0">
                <a:solidFill>
                  <a:schemeClr val="accent5">
                    <a:lumMod val="20000"/>
                    <a:lumOff val="80000"/>
                  </a:schemeClr>
                </a:solidFill>
              </a:rPr>
              <a:t>year</a:t>
            </a:r>
            <a:endParaRPr lang="pl-PL" sz="1600" b="1" dirty="0">
              <a:solidFill>
                <a:schemeClr val="accent5">
                  <a:lumMod val="20000"/>
                  <a:lumOff val="80000"/>
                </a:schemeClr>
              </a:solidFill>
            </a:endParaRPr>
          </a:p>
        </p:txBody>
      </p:sp>
      <p:pic>
        <p:nvPicPr>
          <p:cNvPr id="12" name="Picture 5"/>
          <p:cNvPicPr>
            <a:picLocks noChangeAspect="1" noChangeArrowheads="1"/>
          </p:cNvPicPr>
          <p:nvPr/>
        </p:nvPicPr>
        <p:blipFill rotWithShape="1">
          <a:blip r:embed="rId7" cstate="print">
            <a:extLst>
              <a:ext uri="{BEBA8EAE-BF5A-486C-A8C5-ECC9F3942E4B}">
                <a14:imgProps xmlns:a14="http://schemas.microsoft.com/office/drawing/2010/main">
                  <a14:imgLayer r:embed="rId8">
                    <a14:imgEffect>
                      <a14:backgroundRemoval t="0" b="100000" l="0" r="100000">
                        <a14:backgroundMark x1="11163" y1="50800" x2="44884" y2="2800"/>
                      </a14:backgroundRemoval>
                    </a14:imgEffect>
                  </a14:imgLayer>
                </a14:imgProps>
              </a:ext>
              <a:ext uri="{28A0092B-C50C-407E-A947-70E740481C1C}">
                <a14:useLocalDpi xmlns:a14="http://schemas.microsoft.com/office/drawing/2010/main" val="0"/>
              </a:ext>
            </a:extLst>
          </a:blip>
          <a:srcRect l="28654" t="4489" r="2116" b="1685"/>
          <a:stretch/>
        </p:blipFill>
        <p:spPr bwMode="auto">
          <a:xfrm>
            <a:off x="5778971" y="1478532"/>
            <a:ext cx="432048" cy="776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5"/>
          <p:cNvPicPr>
            <a:picLocks noChangeAspect="1" noChangeArrowheads="1"/>
          </p:cNvPicPr>
          <p:nvPr/>
        </p:nvPicPr>
        <p:blipFill rotWithShape="1">
          <a:blip r:embed="rId7" cstate="print">
            <a:extLst>
              <a:ext uri="{BEBA8EAE-BF5A-486C-A8C5-ECC9F3942E4B}">
                <a14:imgProps xmlns:a14="http://schemas.microsoft.com/office/drawing/2010/main">
                  <a14:imgLayer r:embed="rId8">
                    <a14:imgEffect>
                      <a14:backgroundRemoval t="0" b="100000" l="0" r="100000">
                        <a14:backgroundMark x1="11163" y1="50800" x2="44884" y2="2800"/>
                      </a14:backgroundRemoval>
                    </a14:imgEffect>
                  </a14:imgLayer>
                </a14:imgProps>
              </a:ext>
              <a:ext uri="{28A0092B-C50C-407E-A947-70E740481C1C}">
                <a14:useLocalDpi xmlns:a14="http://schemas.microsoft.com/office/drawing/2010/main" val="0"/>
              </a:ext>
            </a:extLst>
          </a:blip>
          <a:srcRect l="28654" t="4489" r="2116" b="1685"/>
          <a:stretch/>
        </p:blipFill>
        <p:spPr bwMode="auto">
          <a:xfrm>
            <a:off x="5346923" y="1711003"/>
            <a:ext cx="432048" cy="776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5"/>
          <p:cNvPicPr>
            <a:picLocks noChangeAspect="1" noChangeArrowheads="1"/>
          </p:cNvPicPr>
          <p:nvPr/>
        </p:nvPicPr>
        <p:blipFill rotWithShape="1">
          <a:blip r:embed="rId7" cstate="print">
            <a:extLst>
              <a:ext uri="{BEBA8EAE-BF5A-486C-A8C5-ECC9F3942E4B}">
                <a14:imgProps xmlns:a14="http://schemas.microsoft.com/office/drawing/2010/main">
                  <a14:imgLayer r:embed="rId8">
                    <a14:imgEffect>
                      <a14:backgroundRemoval t="0" b="100000" l="0" r="100000">
                        <a14:backgroundMark x1="11163" y1="50800" x2="44884" y2="2800"/>
                      </a14:backgroundRemoval>
                    </a14:imgEffect>
                  </a14:imgLayer>
                </a14:imgProps>
              </a:ext>
              <a:ext uri="{28A0092B-C50C-407E-A947-70E740481C1C}">
                <a14:useLocalDpi xmlns:a14="http://schemas.microsoft.com/office/drawing/2010/main" val="0"/>
              </a:ext>
            </a:extLst>
          </a:blip>
          <a:srcRect l="28654" t="4489" r="2116" b="1685"/>
          <a:stretch/>
        </p:blipFill>
        <p:spPr bwMode="auto">
          <a:xfrm>
            <a:off x="4742681" y="1870309"/>
            <a:ext cx="432048" cy="776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pole tekstowe 8"/>
          <p:cNvSpPr txBox="1"/>
          <p:nvPr/>
        </p:nvSpPr>
        <p:spPr>
          <a:xfrm>
            <a:off x="25152" y="6454877"/>
            <a:ext cx="2296760" cy="307777"/>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pl-PL" sz="1400" dirty="0" smtClean="0"/>
              <a:t>A </a:t>
            </a:r>
            <a:r>
              <a:rPr lang="pl-PL" sz="1400" dirty="0" err="1" smtClean="0"/>
              <a:t>typical</a:t>
            </a:r>
            <a:r>
              <a:rPr lang="pl-PL" sz="1400" dirty="0" smtClean="0"/>
              <a:t> Swiss </a:t>
            </a:r>
            <a:r>
              <a:rPr lang="pl-PL" sz="1400" dirty="0" err="1" smtClean="0"/>
              <a:t>landscape</a:t>
            </a:r>
            <a:endParaRPr lang="pl-PL" sz="1400" dirty="0"/>
          </a:p>
        </p:txBody>
      </p:sp>
    </p:spTree>
    <p:extLst>
      <p:ext uri="{BB962C8B-B14F-4D97-AF65-F5344CB8AC3E}">
        <p14:creationId xmlns:p14="http://schemas.microsoft.com/office/powerpoint/2010/main" val="386842928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par>
                                <p:cTn id="14" presetID="21" presetClass="entr" presetSubtype="1" fill="hold" nodeType="withEffect">
                                  <p:stCondLst>
                                    <p:cond delay="1000"/>
                                  </p:stCondLst>
                                  <p:childTnLst>
                                    <p:set>
                                      <p:cBhvr>
                                        <p:cTn id="15" dur="1" fill="hold">
                                          <p:stCondLst>
                                            <p:cond delay="0"/>
                                          </p:stCondLst>
                                        </p:cTn>
                                        <p:tgtEl>
                                          <p:spTgt spid="4098"/>
                                        </p:tgtEl>
                                        <p:attrNameLst>
                                          <p:attrName>style.visibility</p:attrName>
                                        </p:attrNameLst>
                                      </p:cBhvr>
                                      <p:to>
                                        <p:strVal val="visible"/>
                                      </p:to>
                                    </p:set>
                                    <p:animEffect transition="in" filter="wheel(1)">
                                      <p:cBhvr>
                                        <p:cTn id="16" dur="2000"/>
                                        <p:tgtEl>
                                          <p:spTgt spid="4098"/>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childTnLst>
                                </p:cTn>
                              </p:par>
                            </p:childTnLst>
                          </p:cTn>
                        </p:par>
                        <p:par>
                          <p:cTn id="22" fill="hold">
                            <p:stCondLst>
                              <p:cond delay="500"/>
                            </p:stCondLst>
                            <p:childTnLst>
                              <p:par>
                                <p:cTn id="23" presetID="10" presetClass="entr" presetSubtype="0" fill="hold"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500"/>
                                        <p:tgtEl>
                                          <p:spTgt spid="13"/>
                                        </p:tgtEl>
                                      </p:cBhvr>
                                    </p:animEffect>
                                  </p:childTnLst>
                                </p:cTn>
                              </p:par>
                            </p:childTnLst>
                          </p:cTn>
                        </p:par>
                        <p:par>
                          <p:cTn id="26" fill="hold">
                            <p:stCondLst>
                              <p:cond delay="1000"/>
                            </p:stCondLst>
                            <p:childTnLst>
                              <p:par>
                                <p:cTn id="27" presetID="10" presetClass="entr" presetSubtype="0" fill="hold"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500"/>
                                        <p:tgtEl>
                                          <p:spTgt spid="14"/>
                                        </p:tgtEl>
                                      </p:cBhvr>
                                    </p:animEffect>
                                  </p:childTnLst>
                                </p:cTn>
                              </p:par>
                            </p:childTnLst>
                          </p:cTn>
                        </p:par>
                        <p:par>
                          <p:cTn id="30" fill="hold">
                            <p:stCondLst>
                              <p:cond delay="1500"/>
                            </p:stCondLst>
                            <p:childTnLst>
                              <p:par>
                                <p:cTn id="31" presetID="16" presetClass="entr" presetSubtype="21" fill="hold" nodeType="afterEffect">
                                  <p:stCondLst>
                                    <p:cond delay="0"/>
                                  </p:stCondLst>
                                  <p:childTnLst>
                                    <p:set>
                                      <p:cBhvr>
                                        <p:cTn id="32" dur="1" fill="hold">
                                          <p:stCondLst>
                                            <p:cond delay="0"/>
                                          </p:stCondLst>
                                        </p:cTn>
                                        <p:tgtEl>
                                          <p:spTgt spid="4099"/>
                                        </p:tgtEl>
                                        <p:attrNameLst>
                                          <p:attrName>style.visibility</p:attrName>
                                        </p:attrNameLst>
                                      </p:cBhvr>
                                      <p:to>
                                        <p:strVal val="visible"/>
                                      </p:to>
                                    </p:set>
                                    <p:animEffect transition="in" filter="barn(inVertical)">
                                      <p:cBhvr>
                                        <p:cTn id="33" dur="500"/>
                                        <p:tgtEl>
                                          <p:spTgt spid="4099"/>
                                        </p:tgtEl>
                                      </p:cBhvr>
                                    </p:animEffect>
                                  </p:childTnLst>
                                </p:cTn>
                              </p:par>
                            </p:childTnLst>
                          </p:cTn>
                        </p:par>
                        <p:par>
                          <p:cTn id="34" fill="hold">
                            <p:stCondLst>
                              <p:cond delay="2000"/>
                            </p:stCondLst>
                            <p:childTnLst>
                              <p:par>
                                <p:cTn id="35" presetID="31" presetClass="entr" presetSubtype="0"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1000" fill="hold"/>
                                        <p:tgtEl>
                                          <p:spTgt spid="9"/>
                                        </p:tgtEl>
                                        <p:attrNameLst>
                                          <p:attrName>ppt_w</p:attrName>
                                        </p:attrNameLst>
                                      </p:cBhvr>
                                      <p:tavLst>
                                        <p:tav tm="0">
                                          <p:val>
                                            <p:fltVal val="0"/>
                                          </p:val>
                                        </p:tav>
                                        <p:tav tm="100000">
                                          <p:val>
                                            <p:strVal val="#ppt_w"/>
                                          </p:val>
                                        </p:tav>
                                      </p:tavLst>
                                    </p:anim>
                                    <p:anim calcmode="lin" valueType="num">
                                      <p:cBhvr>
                                        <p:cTn id="38" dur="1000" fill="hold"/>
                                        <p:tgtEl>
                                          <p:spTgt spid="9"/>
                                        </p:tgtEl>
                                        <p:attrNameLst>
                                          <p:attrName>ppt_h</p:attrName>
                                        </p:attrNameLst>
                                      </p:cBhvr>
                                      <p:tavLst>
                                        <p:tav tm="0">
                                          <p:val>
                                            <p:fltVal val="0"/>
                                          </p:val>
                                        </p:tav>
                                        <p:tav tm="100000">
                                          <p:val>
                                            <p:strVal val="#ppt_h"/>
                                          </p:val>
                                        </p:tav>
                                      </p:tavLst>
                                    </p:anim>
                                    <p:anim calcmode="lin" valueType="num">
                                      <p:cBhvr>
                                        <p:cTn id="39" dur="1000" fill="hold"/>
                                        <p:tgtEl>
                                          <p:spTgt spid="9"/>
                                        </p:tgtEl>
                                        <p:attrNameLst>
                                          <p:attrName>style.rotation</p:attrName>
                                        </p:attrNameLst>
                                      </p:cBhvr>
                                      <p:tavLst>
                                        <p:tav tm="0">
                                          <p:val>
                                            <p:fltVal val="90"/>
                                          </p:val>
                                        </p:tav>
                                        <p:tav tm="100000">
                                          <p:val>
                                            <p:fltVal val="0"/>
                                          </p:val>
                                        </p:tav>
                                      </p:tavLst>
                                    </p:anim>
                                    <p:animEffect transition="in" filter="fade">
                                      <p:cBhvr>
                                        <p:cTn id="40" dur="1000"/>
                                        <p:tgtEl>
                                          <p:spTgt spid="9"/>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8"/>
                                        </p:tgtEl>
                                        <p:attrNameLst>
                                          <p:attrName>style.visibility</p:attrName>
                                        </p:attrNameLst>
                                      </p:cBhvr>
                                      <p:to>
                                        <p:strVal val="visible"/>
                                      </p:to>
                                    </p:set>
                                    <p:animEffect transition="in" filter="wipe(down)">
                                      <p:cBhvr>
                                        <p:cTn id="45" dur="500"/>
                                        <p:tgtEl>
                                          <p:spTgt spid="8"/>
                                        </p:tgtEl>
                                      </p:cBhvr>
                                    </p:animEffect>
                                  </p:childTnLst>
                                </p:cTn>
                              </p:par>
                            </p:childTnLst>
                          </p:cTn>
                        </p:par>
                        <p:par>
                          <p:cTn id="46" fill="hold">
                            <p:stCondLst>
                              <p:cond delay="500"/>
                            </p:stCondLst>
                            <p:childTnLst>
                              <p:par>
                                <p:cTn id="47" presetID="21" presetClass="entr" presetSubtype="1" fill="hold" grpId="0" nodeType="afterEffect">
                                  <p:stCondLst>
                                    <p:cond delay="500"/>
                                  </p:stCondLst>
                                  <p:childTnLst>
                                    <p:set>
                                      <p:cBhvr>
                                        <p:cTn id="48" dur="1" fill="hold">
                                          <p:stCondLst>
                                            <p:cond delay="0"/>
                                          </p:stCondLst>
                                        </p:cTn>
                                        <p:tgtEl>
                                          <p:spTgt spid="7"/>
                                        </p:tgtEl>
                                        <p:attrNameLst>
                                          <p:attrName>style.visibility</p:attrName>
                                        </p:attrNameLst>
                                      </p:cBhvr>
                                      <p:to>
                                        <p:strVal val="visible"/>
                                      </p:to>
                                    </p:set>
                                    <p:animEffect transition="in" filter="wheel(1)">
                                      <p:cBhvr>
                                        <p:cTn id="49" dur="2000"/>
                                        <p:tgtEl>
                                          <p:spTgt spid="7"/>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grpId="0" nodeType="clickEffect">
                                  <p:stCondLst>
                                    <p:cond delay="0"/>
                                  </p:stCondLst>
                                  <p:childTnLst>
                                    <p:set>
                                      <p:cBhvr>
                                        <p:cTn id="53" dur="1" fill="hold">
                                          <p:stCondLst>
                                            <p:cond delay="0"/>
                                          </p:stCondLst>
                                        </p:cTn>
                                        <p:tgtEl>
                                          <p:spTgt spid="6"/>
                                        </p:tgtEl>
                                        <p:attrNameLst>
                                          <p:attrName>style.visibility</p:attrName>
                                        </p:attrNameLst>
                                      </p:cBhvr>
                                      <p:to>
                                        <p:strVal val="visible"/>
                                      </p:to>
                                    </p:set>
                                    <p:animEffect transition="in" filter="wipe(down)">
                                      <p:cBhvr>
                                        <p:cTn id="54" dur="500"/>
                                        <p:tgtEl>
                                          <p:spTgt spid="6"/>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grpId="0" nodeType="click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wipe(down)">
                                      <p:cBhvr>
                                        <p:cTn id="59" dur="500"/>
                                        <p:tgtEl>
                                          <p:spTgt spid="4"/>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4" fill="hold" grpId="0" nodeType="clickEffect">
                                  <p:stCondLst>
                                    <p:cond delay="0"/>
                                  </p:stCondLst>
                                  <p:childTnLst>
                                    <p:set>
                                      <p:cBhvr>
                                        <p:cTn id="63" dur="1" fill="hold">
                                          <p:stCondLst>
                                            <p:cond delay="0"/>
                                          </p:stCondLst>
                                        </p:cTn>
                                        <p:tgtEl>
                                          <p:spTgt spid="10"/>
                                        </p:tgtEl>
                                        <p:attrNameLst>
                                          <p:attrName>style.visibility</p:attrName>
                                        </p:attrNameLst>
                                      </p:cBhvr>
                                      <p:to>
                                        <p:strVal val="visible"/>
                                      </p:to>
                                    </p:set>
                                    <p:animEffect transition="in" filter="wipe(down)">
                                      <p:cBhvr>
                                        <p:cTn id="6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Graphic spid="4" grpId="0">
        <p:bldAsOne/>
      </p:bldGraphic>
      <p:bldP spid="6" grpId="0"/>
      <p:bldGraphic spid="7" grpId="0">
        <p:bldAsOne/>
      </p:bldGraphic>
      <p:bldP spid="8" grpId="0" uiExpand="1"/>
      <p:bldP spid="10" grpId="0"/>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 1"/>
          <p:cNvSpPr txBox="1">
            <a:spLocks noGrp="1"/>
          </p:cNvSpPr>
          <p:nvPr>
            <p:ph type="title" idx="4294967295"/>
          </p:nvPr>
        </p:nvSpPr>
        <p:spPr>
          <a:xfrm>
            <a:off x="107504" y="0"/>
            <a:ext cx="8928992" cy="737280"/>
          </a:xfrm>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ctr">
              <a:buNone/>
            </a:pPr>
            <a:r>
              <a:rPr lang="pl-PL" dirty="0" err="1"/>
              <a:t>Climate</a:t>
            </a:r>
            <a:r>
              <a:rPr lang="pl-PL" dirty="0"/>
              <a:t> of </a:t>
            </a:r>
            <a:r>
              <a:rPr lang="pl-PL" dirty="0" err="1"/>
              <a:t>Switzerland</a:t>
            </a:r>
            <a:endParaRPr lang="pl-PL" dirty="0"/>
          </a:p>
        </p:txBody>
      </p:sp>
      <p:sp>
        <p:nvSpPr>
          <p:cNvPr id="4" name=" 3"/>
          <p:cNvSpPr txBox="1">
            <a:spLocks noGrp="1"/>
          </p:cNvSpPr>
          <p:nvPr>
            <p:ph type="body" idx="4294967295"/>
          </p:nvPr>
        </p:nvSpPr>
        <p:spPr>
          <a:xfrm>
            <a:off x="4067944" y="476672"/>
            <a:ext cx="5076056" cy="3355635"/>
          </a:xfrm>
        </p:spPr>
        <p:txBody>
          <a:bodyPr>
            <a:normAutofit/>
          </a:bodyPr>
          <a:lstStyle>
            <a:defPPr marL="432000" marR="0" lvl="0" indent="-324000">
              <a:spcBef>
                <a:spcPts val="0"/>
              </a:spcBef>
              <a:spcAft>
                <a:spcPts val="1414"/>
              </a:spcAft>
              <a:buSzPct val="45000"/>
              <a:buFont typeface="StarSymbol"/>
              <a:buNone/>
              <a:defRPr lang="pl-PL" sz="3200" b="0" i="0" u="none" strike="noStrike" kern="1200">
                <a:ln>
                  <a:noFill/>
                </a:ln>
                <a:latin typeface="Arial" pitchFamily="18"/>
                <a:ea typeface="Microsoft YaHei" pitchFamily="2"/>
                <a:cs typeface="Mangal" pitchFamily="2"/>
              </a:defRPr>
            </a:defPPr>
            <a:lvl1pPr marL="432000" marR="0" lvl="0" indent="-324000">
              <a:spcBef>
                <a:spcPts val="0"/>
              </a:spcBef>
              <a:spcAft>
                <a:spcPts val="1414"/>
              </a:spcAft>
              <a:buSzPct val="45000"/>
              <a:buFont typeface="StarSymbol"/>
              <a:buChar char="●"/>
              <a:defRPr lang="pl-PL" sz="3200" b="0" i="0" u="none" strike="noStrike" kern="1200">
                <a:ln>
                  <a:noFill/>
                </a:ln>
                <a:latin typeface="Arial" pitchFamily="18"/>
                <a:ea typeface="Microsoft YaHei" pitchFamily="2"/>
                <a:cs typeface="Mangal" pitchFamily="2"/>
              </a:defRPr>
            </a:lvl1pPr>
            <a:lvl2pPr marL="864000" marR="0" lvl="1" indent="-324000">
              <a:spcBef>
                <a:spcPts val="0"/>
              </a:spcBef>
              <a:spcAft>
                <a:spcPts val="1134"/>
              </a:spcAft>
              <a:buSzPct val="75000"/>
              <a:buFont typeface="StarSymbol"/>
              <a:buChar char="–"/>
              <a:defRPr lang="pl-PL" sz="2800" b="0" i="0" u="none" strike="noStrike" kern="1200">
                <a:ln>
                  <a:noFill/>
                </a:ln>
                <a:latin typeface="Arial" pitchFamily="18"/>
                <a:ea typeface="Microsoft YaHei" pitchFamily="2"/>
                <a:cs typeface="Mangal" pitchFamily="2"/>
              </a:defRPr>
            </a:lvl2pPr>
            <a:lvl3pPr marL="1295999" marR="0" lvl="2" indent="-288000">
              <a:spcBef>
                <a:spcPts val="0"/>
              </a:spcBef>
              <a:spcAft>
                <a:spcPts val="850"/>
              </a:spcAft>
              <a:buSzPct val="45000"/>
              <a:buFont typeface="StarSymbol"/>
              <a:buChar char="●"/>
              <a:defRPr lang="pl-PL" sz="2400" b="0" i="0" u="none" strike="noStrike" kern="1200">
                <a:ln>
                  <a:noFill/>
                </a:ln>
                <a:latin typeface="Arial" pitchFamily="18"/>
                <a:ea typeface="Microsoft YaHei" pitchFamily="2"/>
                <a:cs typeface="Mangal" pitchFamily="2"/>
              </a:defRPr>
            </a:lvl3pPr>
            <a:lvl4pPr marL="1728000" marR="0" lvl="3" indent="-216000">
              <a:spcBef>
                <a:spcPts val="0"/>
              </a:spcBef>
              <a:spcAft>
                <a:spcPts val="567"/>
              </a:spcAft>
              <a:buSzPct val="75000"/>
              <a:buFont typeface="StarSymbol"/>
              <a:buChar char="–"/>
              <a:defRPr lang="pl-PL" sz="2000" b="0" i="0" u="none" strike="noStrike" kern="1200">
                <a:ln>
                  <a:noFill/>
                </a:ln>
                <a:latin typeface="Arial" pitchFamily="18"/>
                <a:ea typeface="Microsoft YaHei" pitchFamily="2"/>
                <a:cs typeface="Mangal" pitchFamily="2"/>
              </a:defRPr>
            </a:lvl4pPr>
            <a:lvl5pPr marL="2160000" marR="0" lvl="4" indent="-216000">
              <a:spcBef>
                <a:spcPts val="0"/>
              </a:spcBef>
              <a:spcAft>
                <a:spcPts val="283"/>
              </a:spcAft>
              <a:buSzPct val="45000"/>
              <a:buFont typeface="StarSymbol"/>
              <a:buChar char="●"/>
              <a:defRPr lang="pl-PL" sz="2000" b="0" i="0" u="none" strike="noStrike" kern="1200">
                <a:ln>
                  <a:noFill/>
                </a:ln>
                <a:latin typeface="Arial" pitchFamily="18"/>
                <a:ea typeface="Microsoft YaHei" pitchFamily="2"/>
                <a:cs typeface="Mangal" pitchFamily="2"/>
              </a:defRPr>
            </a:lvl5pPr>
            <a:lvl6pPr marL="2592000" marR="0" lvl="5" indent="-216000">
              <a:spcBef>
                <a:spcPts val="0"/>
              </a:spcBef>
              <a:spcAft>
                <a:spcPts val="283"/>
              </a:spcAft>
              <a:buSzPct val="45000"/>
              <a:buFont typeface="StarSymbol"/>
              <a:buChar char="●"/>
              <a:defRPr lang="pl-PL" sz="2000" b="0" i="0" u="none" strike="noStrike" kern="1200">
                <a:ln>
                  <a:noFill/>
                </a:ln>
                <a:latin typeface="Arial" pitchFamily="18"/>
                <a:ea typeface="Microsoft YaHei" pitchFamily="2"/>
                <a:cs typeface="Mangal" pitchFamily="2"/>
              </a:defRPr>
            </a:lvl6pPr>
            <a:lvl7pPr marL="3024000" marR="0" lvl="6" indent="-216000">
              <a:spcBef>
                <a:spcPts val="0"/>
              </a:spcBef>
              <a:spcAft>
                <a:spcPts val="283"/>
              </a:spcAft>
              <a:buSzPct val="45000"/>
              <a:buFont typeface="StarSymbol"/>
              <a:buChar char="●"/>
              <a:defRPr lang="pl-PL" sz="2000" b="0" i="0" u="none" strike="noStrike" kern="1200">
                <a:ln>
                  <a:noFill/>
                </a:ln>
                <a:latin typeface="Arial" pitchFamily="18"/>
                <a:ea typeface="Microsoft YaHei" pitchFamily="2"/>
                <a:cs typeface="Mangal" pitchFamily="2"/>
              </a:defRPr>
            </a:lvl7pPr>
            <a:lvl8pPr marL="3456000" marR="0" lvl="7" indent="-216000">
              <a:spcBef>
                <a:spcPts val="0"/>
              </a:spcBef>
              <a:spcAft>
                <a:spcPts val="283"/>
              </a:spcAft>
              <a:buSzPct val="45000"/>
              <a:buFont typeface="StarSymbol"/>
              <a:buChar char="●"/>
              <a:defRPr lang="pl-PL" sz="2000" b="0" i="0" u="none" strike="noStrike" kern="1200">
                <a:ln>
                  <a:noFill/>
                </a:ln>
                <a:latin typeface="Arial" pitchFamily="18"/>
                <a:ea typeface="Microsoft YaHei" pitchFamily="2"/>
                <a:cs typeface="Mangal" pitchFamily="2"/>
              </a:defRPr>
            </a:lvl8pPr>
            <a:lvl9pPr marL="3887999" marR="0" lvl="8" indent="-216000">
              <a:spcBef>
                <a:spcPts val="0"/>
              </a:spcBef>
              <a:spcAft>
                <a:spcPts val="283"/>
              </a:spcAft>
              <a:buSzPct val="45000"/>
              <a:buFont typeface="StarSymbol"/>
              <a:buChar char="●"/>
              <a:defRPr lang="pl-PL" sz="2000" b="0" i="0" u="none" strike="noStrike" kern="1200">
                <a:ln>
                  <a:noFill/>
                </a:ln>
                <a:latin typeface="Arial" pitchFamily="18"/>
                <a:ea typeface="Microsoft YaHei" pitchFamily="2"/>
                <a:cs typeface="Mangal" pitchFamily="2"/>
              </a:defRPr>
            </a:lvl9pPr>
          </a:lstStyle>
          <a:p>
            <a:pPr lvl="0">
              <a:buNone/>
            </a:pPr>
            <a:r>
              <a:rPr lang="pl-PL" sz="1800" b="1" dirty="0" smtClean="0">
                <a:solidFill>
                  <a:schemeClr val="accent5">
                    <a:lumMod val="20000"/>
                    <a:lumOff val="80000"/>
                  </a:schemeClr>
                </a:solidFill>
                <a:latin typeface="+mn-lt"/>
                <a:ea typeface="+mn-ea"/>
                <a:cs typeface="+mn-cs"/>
              </a:rPr>
              <a:t/>
            </a:r>
            <a:br>
              <a:rPr lang="pl-PL" sz="1800" b="1" dirty="0" smtClean="0">
                <a:solidFill>
                  <a:schemeClr val="accent5">
                    <a:lumMod val="20000"/>
                    <a:lumOff val="80000"/>
                  </a:schemeClr>
                </a:solidFill>
                <a:latin typeface="+mn-lt"/>
                <a:ea typeface="+mn-ea"/>
                <a:cs typeface="+mn-cs"/>
              </a:rPr>
            </a:br>
            <a:r>
              <a:rPr lang="pl-PL" sz="1800" b="1" dirty="0" smtClean="0">
                <a:solidFill>
                  <a:schemeClr val="accent5">
                    <a:lumMod val="20000"/>
                    <a:lumOff val="80000"/>
                  </a:schemeClr>
                </a:solidFill>
                <a:latin typeface="+mn-lt"/>
                <a:ea typeface="+mn-ea"/>
                <a:cs typeface="+mn-cs"/>
              </a:rPr>
              <a:t>The </a:t>
            </a:r>
            <a:r>
              <a:rPr lang="pl-PL" sz="1800" b="1" dirty="0" err="1" smtClean="0">
                <a:solidFill>
                  <a:schemeClr val="accent5">
                    <a:lumMod val="20000"/>
                    <a:lumOff val="80000"/>
                  </a:schemeClr>
                </a:solidFill>
                <a:latin typeface="+mn-lt"/>
                <a:ea typeface="+mn-ea"/>
                <a:cs typeface="+mn-cs"/>
              </a:rPr>
              <a:t>Alps</a:t>
            </a:r>
            <a:r>
              <a:rPr lang="pl-PL" sz="1800" b="1" dirty="0" smtClean="0">
                <a:solidFill>
                  <a:schemeClr val="accent5">
                    <a:lumMod val="20000"/>
                    <a:lumOff val="80000"/>
                  </a:schemeClr>
                </a:solidFill>
                <a:latin typeface="+mn-lt"/>
                <a:ea typeface="+mn-ea"/>
                <a:cs typeface="+mn-cs"/>
              </a:rPr>
              <a:t> </a:t>
            </a:r>
            <a:r>
              <a:rPr lang="pl-PL" sz="1800" b="1" dirty="0" err="1" smtClean="0">
                <a:solidFill>
                  <a:schemeClr val="accent5">
                    <a:lumMod val="20000"/>
                    <a:lumOff val="80000"/>
                  </a:schemeClr>
                </a:solidFill>
                <a:latin typeface="+mn-lt"/>
                <a:ea typeface="+mn-ea"/>
                <a:cs typeface="+mn-cs"/>
              </a:rPr>
              <a:t>are</a:t>
            </a:r>
            <a:r>
              <a:rPr lang="pl-PL" sz="1800" b="1" dirty="0" smtClean="0">
                <a:solidFill>
                  <a:schemeClr val="accent5">
                    <a:lumMod val="20000"/>
                    <a:lumOff val="80000"/>
                  </a:schemeClr>
                </a:solidFill>
                <a:latin typeface="+mn-lt"/>
                <a:ea typeface="+mn-ea"/>
                <a:cs typeface="+mn-cs"/>
              </a:rPr>
              <a:t> </a:t>
            </a:r>
            <a:r>
              <a:rPr lang="pl-PL" sz="1800" b="1" dirty="0" err="1" smtClean="0">
                <a:solidFill>
                  <a:schemeClr val="accent5">
                    <a:lumMod val="20000"/>
                    <a:lumOff val="80000"/>
                  </a:schemeClr>
                </a:solidFill>
                <a:latin typeface="+mn-lt"/>
                <a:ea typeface="+mn-ea"/>
                <a:cs typeface="+mn-cs"/>
              </a:rPr>
              <a:t>like</a:t>
            </a:r>
            <a:r>
              <a:rPr lang="pl-PL" sz="1800" b="1" dirty="0" smtClean="0">
                <a:solidFill>
                  <a:schemeClr val="accent5">
                    <a:lumMod val="20000"/>
                    <a:lumOff val="80000"/>
                  </a:schemeClr>
                </a:solidFill>
                <a:latin typeface="+mn-lt"/>
                <a:ea typeface="+mn-ea"/>
                <a:cs typeface="+mn-cs"/>
              </a:rPr>
              <a:t> a </a:t>
            </a:r>
            <a:r>
              <a:rPr lang="pl-PL" sz="1800" b="1" dirty="0" err="1" smtClean="0">
                <a:solidFill>
                  <a:schemeClr val="accent5">
                    <a:lumMod val="20000"/>
                    <a:lumOff val="80000"/>
                  </a:schemeClr>
                </a:solidFill>
                <a:latin typeface="+mn-lt"/>
                <a:ea typeface="+mn-ea"/>
                <a:cs typeface="+mn-cs"/>
              </a:rPr>
              <a:t>climate</a:t>
            </a:r>
            <a:r>
              <a:rPr lang="pl-PL" sz="1800" b="1" dirty="0" smtClean="0">
                <a:solidFill>
                  <a:schemeClr val="accent5">
                    <a:lumMod val="20000"/>
                    <a:lumOff val="80000"/>
                  </a:schemeClr>
                </a:solidFill>
                <a:latin typeface="+mn-lt"/>
                <a:ea typeface="+mn-ea"/>
                <a:cs typeface="+mn-cs"/>
              </a:rPr>
              <a:t> </a:t>
            </a:r>
            <a:r>
              <a:rPr lang="pl-PL" sz="1800" b="1" dirty="0" err="1" smtClean="0">
                <a:solidFill>
                  <a:schemeClr val="accent5">
                    <a:lumMod val="20000"/>
                    <a:lumOff val="80000"/>
                  </a:schemeClr>
                </a:solidFill>
                <a:latin typeface="+mn-lt"/>
                <a:ea typeface="+mn-ea"/>
                <a:cs typeface="+mn-cs"/>
              </a:rPr>
              <a:t>barrier</a:t>
            </a:r>
            <a:r>
              <a:rPr lang="pl-PL" sz="1800" b="1" dirty="0" smtClean="0">
                <a:solidFill>
                  <a:schemeClr val="accent5">
                    <a:lumMod val="20000"/>
                    <a:lumOff val="80000"/>
                  </a:schemeClr>
                </a:solidFill>
                <a:latin typeface="+mn-lt"/>
                <a:ea typeface="+mn-ea"/>
                <a:cs typeface="+mn-cs"/>
              </a:rPr>
              <a:t>: Southern </a:t>
            </a:r>
            <a:r>
              <a:rPr lang="pl-PL" sz="1800" b="1" dirty="0" err="1" smtClean="0">
                <a:solidFill>
                  <a:schemeClr val="accent5">
                    <a:lumMod val="20000"/>
                    <a:lumOff val="80000"/>
                  </a:schemeClr>
                </a:solidFill>
                <a:latin typeface="+mn-lt"/>
                <a:ea typeface="+mn-ea"/>
                <a:cs typeface="+mn-cs"/>
              </a:rPr>
              <a:t>Switzerland</a:t>
            </a:r>
            <a:r>
              <a:rPr lang="pl-PL" sz="1800" b="1" dirty="0" smtClean="0">
                <a:solidFill>
                  <a:schemeClr val="accent5">
                    <a:lumMod val="20000"/>
                    <a:lumOff val="80000"/>
                  </a:schemeClr>
                </a:solidFill>
                <a:latin typeface="+mn-lt"/>
                <a:ea typeface="+mn-ea"/>
                <a:cs typeface="+mn-cs"/>
              </a:rPr>
              <a:t> (</a:t>
            </a:r>
            <a:r>
              <a:rPr lang="pl-PL" sz="1800" b="1" dirty="0" err="1" smtClean="0">
                <a:solidFill>
                  <a:schemeClr val="accent5">
                    <a:lumMod val="20000"/>
                    <a:lumOff val="80000"/>
                  </a:schemeClr>
                </a:solidFill>
                <a:latin typeface="+mn-lt"/>
                <a:ea typeface="+mn-ea"/>
                <a:cs typeface="+mn-cs"/>
              </a:rPr>
              <a:t>mainly</a:t>
            </a:r>
            <a:r>
              <a:rPr lang="pl-PL" sz="1800" b="1" dirty="0" smtClean="0">
                <a:solidFill>
                  <a:schemeClr val="accent5">
                    <a:lumMod val="20000"/>
                    <a:lumOff val="80000"/>
                  </a:schemeClr>
                </a:solidFill>
                <a:latin typeface="+mn-lt"/>
                <a:ea typeface="+mn-ea"/>
                <a:cs typeface="+mn-cs"/>
              </a:rPr>
              <a:t> </a:t>
            </a:r>
            <a:r>
              <a:rPr lang="pl-PL" sz="1800" b="1" dirty="0" err="1" smtClean="0">
                <a:solidFill>
                  <a:schemeClr val="accent5">
                    <a:lumMod val="20000"/>
                    <a:lumOff val="80000"/>
                  </a:schemeClr>
                </a:solidFill>
                <a:latin typeface="+mn-lt"/>
                <a:ea typeface="+mn-ea"/>
                <a:cs typeface="+mn-cs"/>
              </a:rPr>
              <a:t>influenced</a:t>
            </a:r>
            <a:r>
              <a:rPr lang="pl-PL" sz="1800" b="1" dirty="0" smtClean="0">
                <a:solidFill>
                  <a:schemeClr val="accent5">
                    <a:lumMod val="20000"/>
                    <a:lumOff val="80000"/>
                  </a:schemeClr>
                </a:solidFill>
                <a:latin typeface="+mn-lt"/>
                <a:ea typeface="+mn-ea"/>
                <a:cs typeface="+mn-cs"/>
              </a:rPr>
              <a:t> by the </a:t>
            </a:r>
            <a:r>
              <a:rPr lang="pl-PL" sz="1800" b="1" dirty="0" err="1" smtClean="0">
                <a:solidFill>
                  <a:schemeClr val="accent5">
                    <a:lumMod val="20000"/>
                    <a:lumOff val="80000"/>
                  </a:schemeClr>
                </a:solidFill>
                <a:latin typeface="+mn-lt"/>
                <a:ea typeface="+mn-ea"/>
                <a:cs typeface="+mn-cs"/>
              </a:rPr>
              <a:t>Mediterranean</a:t>
            </a:r>
            <a:r>
              <a:rPr lang="pl-PL" sz="1800" b="1" dirty="0" smtClean="0">
                <a:solidFill>
                  <a:schemeClr val="accent5">
                    <a:lumMod val="20000"/>
                    <a:lumOff val="80000"/>
                  </a:schemeClr>
                </a:solidFill>
                <a:latin typeface="+mn-lt"/>
                <a:ea typeface="+mn-ea"/>
                <a:cs typeface="+mn-cs"/>
              </a:rPr>
              <a:t> Sea) </a:t>
            </a:r>
            <a:r>
              <a:rPr lang="pl-PL" sz="1800" b="1" dirty="0" err="1" smtClean="0">
                <a:solidFill>
                  <a:schemeClr val="accent5">
                    <a:lumMod val="20000"/>
                    <a:lumOff val="80000"/>
                  </a:schemeClr>
                </a:solidFill>
                <a:latin typeface="+mn-lt"/>
                <a:ea typeface="+mn-ea"/>
                <a:cs typeface="+mn-cs"/>
              </a:rPr>
              <a:t>characterizes</a:t>
            </a:r>
            <a:r>
              <a:rPr lang="pl-PL" sz="1800" b="1" dirty="0" smtClean="0">
                <a:solidFill>
                  <a:schemeClr val="accent5">
                    <a:lumMod val="20000"/>
                    <a:lumOff val="80000"/>
                  </a:schemeClr>
                </a:solidFill>
                <a:latin typeface="+mn-lt"/>
                <a:ea typeface="+mn-ea"/>
                <a:cs typeface="+mn-cs"/>
              </a:rPr>
              <a:t> with a much </a:t>
            </a:r>
            <a:r>
              <a:rPr lang="pl-PL" sz="1800" b="1" dirty="0" err="1" smtClean="0">
                <a:solidFill>
                  <a:schemeClr val="accent5">
                    <a:lumMod val="20000"/>
                    <a:lumOff val="80000"/>
                  </a:schemeClr>
                </a:solidFill>
                <a:latin typeface="+mn-lt"/>
                <a:ea typeface="+mn-ea"/>
                <a:cs typeface="+mn-cs"/>
              </a:rPr>
              <a:t>milder</a:t>
            </a:r>
            <a:r>
              <a:rPr lang="pl-PL" sz="1800" b="1" dirty="0" smtClean="0">
                <a:solidFill>
                  <a:schemeClr val="accent5">
                    <a:lumMod val="20000"/>
                    <a:lumOff val="80000"/>
                  </a:schemeClr>
                </a:solidFill>
                <a:latin typeface="+mn-lt"/>
                <a:ea typeface="+mn-ea"/>
                <a:cs typeface="+mn-cs"/>
              </a:rPr>
              <a:t> </a:t>
            </a:r>
            <a:r>
              <a:rPr lang="pl-PL" sz="1800" b="1" dirty="0" err="1" smtClean="0">
                <a:solidFill>
                  <a:schemeClr val="accent5">
                    <a:lumMod val="20000"/>
                    <a:lumOff val="80000"/>
                  </a:schemeClr>
                </a:solidFill>
                <a:latin typeface="+mn-lt"/>
                <a:ea typeface="+mn-ea"/>
                <a:cs typeface="+mn-cs"/>
              </a:rPr>
              <a:t>climate</a:t>
            </a:r>
            <a:r>
              <a:rPr lang="pl-PL" sz="1800" b="1" dirty="0" smtClean="0">
                <a:solidFill>
                  <a:schemeClr val="accent5">
                    <a:lumMod val="20000"/>
                    <a:lumOff val="80000"/>
                  </a:schemeClr>
                </a:solidFill>
                <a:latin typeface="+mn-lt"/>
                <a:ea typeface="+mn-ea"/>
                <a:cs typeface="+mn-cs"/>
              </a:rPr>
              <a:t> </a:t>
            </a:r>
            <a:r>
              <a:rPr lang="pl-PL" sz="1800" b="1" dirty="0" err="1" smtClean="0">
                <a:solidFill>
                  <a:schemeClr val="accent5">
                    <a:lumMod val="20000"/>
                    <a:lumOff val="80000"/>
                  </a:schemeClr>
                </a:solidFill>
                <a:latin typeface="+mn-lt"/>
                <a:ea typeface="+mn-ea"/>
                <a:cs typeface="+mn-cs"/>
              </a:rPr>
              <a:t>than</a:t>
            </a:r>
            <a:r>
              <a:rPr lang="pl-PL" sz="1800" b="1" dirty="0" smtClean="0">
                <a:solidFill>
                  <a:schemeClr val="accent5">
                    <a:lumMod val="20000"/>
                    <a:lumOff val="80000"/>
                  </a:schemeClr>
                </a:solidFill>
                <a:latin typeface="+mn-lt"/>
                <a:ea typeface="+mn-ea"/>
                <a:cs typeface="+mn-cs"/>
              </a:rPr>
              <a:t> </a:t>
            </a:r>
            <a:r>
              <a:rPr lang="pl-PL" sz="1800" b="1" dirty="0" err="1" smtClean="0">
                <a:solidFill>
                  <a:schemeClr val="accent5">
                    <a:lumMod val="20000"/>
                    <a:lumOff val="80000"/>
                  </a:schemeClr>
                </a:solidFill>
                <a:latin typeface="+mn-lt"/>
                <a:ea typeface="+mn-ea"/>
                <a:cs typeface="+mn-cs"/>
              </a:rPr>
              <a:t>Northern</a:t>
            </a:r>
            <a:r>
              <a:rPr lang="pl-PL" sz="1800" b="1" dirty="0" smtClean="0">
                <a:solidFill>
                  <a:schemeClr val="accent5">
                    <a:lumMod val="20000"/>
                    <a:lumOff val="80000"/>
                  </a:schemeClr>
                </a:solidFill>
                <a:latin typeface="+mn-lt"/>
                <a:ea typeface="+mn-ea"/>
                <a:cs typeface="+mn-cs"/>
              </a:rPr>
              <a:t> part of the country.  </a:t>
            </a:r>
            <a:endParaRPr lang="pl-PL" sz="1800" b="1" dirty="0">
              <a:solidFill>
                <a:schemeClr val="accent5">
                  <a:lumMod val="20000"/>
                  <a:lumOff val="80000"/>
                </a:schemeClr>
              </a:solidFill>
              <a:latin typeface="+mn-lt"/>
              <a:ea typeface="+mn-ea"/>
              <a:cs typeface="+mn-cs"/>
            </a:endParaRPr>
          </a:p>
        </p:txBody>
      </p:sp>
      <p:pic>
        <p:nvPicPr>
          <p:cNvPr id="1027" name="Picture 3" descr="E:\Zdjęcia\Foty\CERN 2016\P101020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8358" y="4607004"/>
            <a:ext cx="2704909" cy="2028562"/>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1028" name="Picture 4" descr="E:\Zdjęcia\Foty\CERN 2016\P1010363.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28184" y="2633213"/>
            <a:ext cx="2688457" cy="252028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1031" name="Picture 7"/>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7481484" y="1965146"/>
            <a:ext cx="1703065" cy="14312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Prostokąt 4"/>
          <p:cNvSpPr/>
          <p:nvPr/>
        </p:nvSpPr>
        <p:spPr>
          <a:xfrm>
            <a:off x="3347864" y="5445224"/>
            <a:ext cx="5081042" cy="1077218"/>
          </a:xfrm>
          <a:prstGeom prst="rect">
            <a:avLst/>
          </a:prstGeom>
        </p:spPr>
        <p:txBody>
          <a:bodyPr wrap="square">
            <a:spAutoFit/>
          </a:bodyPr>
          <a:lstStyle/>
          <a:p>
            <a:r>
              <a:rPr lang="pl-PL" sz="1600" b="1" dirty="0">
                <a:solidFill>
                  <a:srgbClr val="C00000"/>
                </a:solidFill>
              </a:rPr>
              <a:t>The </a:t>
            </a:r>
            <a:r>
              <a:rPr lang="pl-PL" sz="1600" b="1" dirty="0" err="1">
                <a:solidFill>
                  <a:srgbClr val="C00000"/>
                </a:solidFill>
              </a:rPr>
              <a:t>weather</a:t>
            </a:r>
            <a:r>
              <a:rPr lang="pl-PL" sz="1600" b="1" dirty="0">
                <a:solidFill>
                  <a:srgbClr val="C00000"/>
                </a:solidFill>
              </a:rPr>
              <a:t> </a:t>
            </a:r>
            <a:r>
              <a:rPr lang="pl-PL" sz="1600" b="1" dirty="0" err="1">
                <a:solidFill>
                  <a:srgbClr val="C00000"/>
                </a:solidFill>
              </a:rPr>
              <a:t>is</a:t>
            </a:r>
            <a:r>
              <a:rPr lang="pl-PL" sz="1600" b="1" dirty="0">
                <a:solidFill>
                  <a:srgbClr val="C00000"/>
                </a:solidFill>
              </a:rPr>
              <a:t> </a:t>
            </a:r>
            <a:r>
              <a:rPr lang="pl-PL" sz="1600" b="1" dirty="0" err="1">
                <a:solidFill>
                  <a:srgbClr val="C00000"/>
                </a:solidFill>
              </a:rPr>
              <a:t>different</a:t>
            </a:r>
            <a:r>
              <a:rPr lang="pl-PL" sz="1600" b="1" dirty="0">
                <a:solidFill>
                  <a:srgbClr val="C00000"/>
                </a:solidFill>
              </a:rPr>
              <a:t> in </a:t>
            </a:r>
            <a:r>
              <a:rPr lang="pl-PL" sz="1600" b="1" dirty="0" err="1">
                <a:solidFill>
                  <a:srgbClr val="C00000"/>
                </a:solidFill>
              </a:rPr>
              <a:t>several</a:t>
            </a:r>
            <a:r>
              <a:rPr lang="pl-PL" sz="1600" b="1" dirty="0">
                <a:solidFill>
                  <a:srgbClr val="C00000"/>
                </a:solidFill>
              </a:rPr>
              <a:t> </a:t>
            </a:r>
            <a:r>
              <a:rPr lang="pl-PL" sz="1600" b="1" dirty="0" err="1">
                <a:solidFill>
                  <a:srgbClr val="C00000"/>
                </a:solidFill>
              </a:rPr>
              <a:t>parts</a:t>
            </a:r>
            <a:r>
              <a:rPr lang="pl-PL" sz="1600" b="1" dirty="0">
                <a:solidFill>
                  <a:srgbClr val="C00000"/>
                </a:solidFill>
              </a:rPr>
              <a:t> of </a:t>
            </a:r>
            <a:r>
              <a:rPr lang="pl-PL" sz="1600" b="1" dirty="0" err="1">
                <a:solidFill>
                  <a:srgbClr val="C00000"/>
                </a:solidFill>
              </a:rPr>
              <a:t>Switzerland</a:t>
            </a:r>
            <a:r>
              <a:rPr lang="pl-PL" sz="1600" b="1" dirty="0">
                <a:solidFill>
                  <a:srgbClr val="C00000"/>
                </a:solidFill>
              </a:rPr>
              <a:t>. It </a:t>
            </a:r>
            <a:r>
              <a:rPr lang="pl-PL" sz="1600" b="1" dirty="0" err="1">
                <a:solidFill>
                  <a:srgbClr val="C00000"/>
                </a:solidFill>
              </a:rPr>
              <a:t>is</a:t>
            </a:r>
            <a:r>
              <a:rPr lang="pl-PL" sz="1600" b="1" dirty="0">
                <a:solidFill>
                  <a:srgbClr val="C00000"/>
                </a:solidFill>
              </a:rPr>
              <a:t> </a:t>
            </a:r>
            <a:r>
              <a:rPr lang="pl-PL" sz="1600" b="1" dirty="0" err="1">
                <a:solidFill>
                  <a:srgbClr val="C00000"/>
                </a:solidFill>
              </a:rPr>
              <a:t>common</a:t>
            </a:r>
            <a:r>
              <a:rPr lang="pl-PL" sz="1600" b="1" dirty="0">
                <a:solidFill>
                  <a:srgbClr val="C00000"/>
                </a:solidFill>
              </a:rPr>
              <a:t> to </a:t>
            </a:r>
            <a:r>
              <a:rPr lang="pl-PL" sz="1600" b="1" dirty="0" err="1">
                <a:solidFill>
                  <a:srgbClr val="C00000"/>
                </a:solidFill>
              </a:rPr>
              <a:t>move</a:t>
            </a:r>
            <a:r>
              <a:rPr lang="pl-PL" sz="1600" b="1" dirty="0">
                <a:solidFill>
                  <a:srgbClr val="C00000"/>
                </a:solidFill>
              </a:rPr>
              <a:t> from a  </a:t>
            </a:r>
            <a:r>
              <a:rPr lang="pl-PL" sz="1600" b="1" dirty="0" err="1">
                <a:solidFill>
                  <a:srgbClr val="C00000"/>
                </a:solidFill>
              </a:rPr>
              <a:t>cold</a:t>
            </a:r>
            <a:r>
              <a:rPr lang="pl-PL" sz="1600" b="1" dirty="0">
                <a:solidFill>
                  <a:srgbClr val="C00000"/>
                </a:solidFill>
              </a:rPr>
              <a:t> and </a:t>
            </a:r>
            <a:r>
              <a:rPr lang="pl-PL" sz="1600" b="1" dirty="0" err="1">
                <a:solidFill>
                  <a:srgbClr val="C00000"/>
                </a:solidFill>
              </a:rPr>
              <a:t>cloudy</a:t>
            </a:r>
            <a:r>
              <a:rPr lang="pl-PL" sz="1600" b="1" dirty="0">
                <a:solidFill>
                  <a:srgbClr val="C00000"/>
                </a:solidFill>
              </a:rPr>
              <a:t> </a:t>
            </a:r>
            <a:r>
              <a:rPr lang="pl-PL" sz="1600" b="1" dirty="0" err="1">
                <a:solidFill>
                  <a:srgbClr val="C00000"/>
                </a:solidFill>
              </a:rPr>
              <a:t>landscape</a:t>
            </a:r>
            <a:r>
              <a:rPr lang="pl-PL" sz="1600" b="1" dirty="0">
                <a:solidFill>
                  <a:srgbClr val="C00000"/>
                </a:solidFill>
              </a:rPr>
              <a:t> to a </a:t>
            </a:r>
            <a:r>
              <a:rPr lang="pl-PL" sz="1600" b="1" dirty="0" err="1">
                <a:solidFill>
                  <a:srgbClr val="C00000"/>
                </a:solidFill>
              </a:rPr>
              <a:t>clear</a:t>
            </a:r>
            <a:r>
              <a:rPr lang="pl-PL" sz="1600" b="1" dirty="0">
                <a:solidFill>
                  <a:srgbClr val="C00000"/>
                </a:solidFill>
              </a:rPr>
              <a:t> </a:t>
            </a:r>
            <a:r>
              <a:rPr lang="pl-PL" sz="1600" b="1" dirty="0" err="1">
                <a:solidFill>
                  <a:srgbClr val="C00000"/>
                </a:solidFill>
              </a:rPr>
              <a:t>blue</a:t>
            </a:r>
            <a:r>
              <a:rPr lang="pl-PL" sz="1600" b="1" dirty="0">
                <a:solidFill>
                  <a:srgbClr val="C00000"/>
                </a:solidFill>
              </a:rPr>
              <a:t> </a:t>
            </a:r>
            <a:r>
              <a:rPr lang="pl-PL" sz="1600" b="1" dirty="0" err="1">
                <a:solidFill>
                  <a:srgbClr val="C00000"/>
                </a:solidFill>
              </a:rPr>
              <a:t>sky</a:t>
            </a:r>
            <a:r>
              <a:rPr lang="pl-PL" sz="1600" b="1" dirty="0">
                <a:solidFill>
                  <a:srgbClr val="C00000"/>
                </a:solidFill>
              </a:rPr>
              <a:t> </a:t>
            </a:r>
            <a:r>
              <a:rPr lang="pl-PL" sz="1600" b="1" dirty="0" err="1">
                <a:solidFill>
                  <a:srgbClr val="C00000"/>
                </a:solidFill>
              </a:rPr>
              <a:t>just</a:t>
            </a:r>
            <a:r>
              <a:rPr lang="pl-PL" sz="1600" b="1" dirty="0">
                <a:solidFill>
                  <a:srgbClr val="C00000"/>
                </a:solidFill>
              </a:rPr>
              <a:t> in a </a:t>
            </a:r>
            <a:r>
              <a:rPr lang="pl-PL" sz="1600" b="1" dirty="0" err="1">
                <a:solidFill>
                  <a:srgbClr val="C00000"/>
                </a:solidFill>
              </a:rPr>
              <a:t>few</a:t>
            </a:r>
            <a:r>
              <a:rPr lang="pl-PL" sz="1600" b="1" dirty="0">
                <a:solidFill>
                  <a:srgbClr val="C00000"/>
                </a:solidFill>
              </a:rPr>
              <a:t> </a:t>
            </a:r>
            <a:r>
              <a:rPr lang="pl-PL" sz="1600" b="1" dirty="0" err="1">
                <a:solidFill>
                  <a:srgbClr val="C00000"/>
                </a:solidFill>
              </a:rPr>
              <a:t>minutes</a:t>
            </a:r>
            <a:r>
              <a:rPr lang="pl-PL" sz="1600" b="1" dirty="0">
                <a:solidFill>
                  <a:srgbClr val="C00000"/>
                </a:solidFill>
              </a:rPr>
              <a:t>.</a:t>
            </a:r>
            <a:endParaRPr lang="pl-PL" sz="1600" dirty="0">
              <a:solidFill>
                <a:srgbClr val="C00000"/>
              </a:solidFill>
            </a:endParaRPr>
          </a:p>
        </p:txBody>
      </p:sp>
      <p:sp>
        <p:nvSpPr>
          <p:cNvPr id="8" name="Prostokąt 7"/>
          <p:cNvSpPr/>
          <p:nvPr/>
        </p:nvSpPr>
        <p:spPr>
          <a:xfrm>
            <a:off x="107504" y="923235"/>
            <a:ext cx="3888432" cy="3693319"/>
          </a:xfrm>
          <a:prstGeom prst="rect">
            <a:avLst/>
          </a:prstGeom>
        </p:spPr>
        <p:txBody>
          <a:bodyPr wrap="square">
            <a:spAutoFit/>
          </a:bodyPr>
          <a:lstStyle/>
          <a:p>
            <a:r>
              <a:rPr lang="pl-PL" b="1" dirty="0" err="1" smtClean="0">
                <a:solidFill>
                  <a:srgbClr val="C2AD8D">
                    <a:lumMod val="20000"/>
                    <a:lumOff val="80000"/>
                  </a:srgbClr>
                </a:solidFill>
              </a:rPr>
              <a:t>Climate</a:t>
            </a:r>
            <a:r>
              <a:rPr lang="pl-PL" b="1" dirty="0" smtClean="0">
                <a:solidFill>
                  <a:srgbClr val="C2AD8D">
                    <a:lumMod val="20000"/>
                    <a:lumOff val="80000"/>
                  </a:srgbClr>
                </a:solidFill>
              </a:rPr>
              <a:t> </a:t>
            </a:r>
            <a:r>
              <a:rPr lang="pl-PL" b="1" dirty="0">
                <a:solidFill>
                  <a:srgbClr val="C2AD8D">
                    <a:lumMod val="20000"/>
                    <a:lumOff val="80000"/>
                  </a:srgbClr>
                </a:solidFill>
              </a:rPr>
              <a:t>of </a:t>
            </a:r>
            <a:r>
              <a:rPr lang="pl-PL" b="1" dirty="0" err="1">
                <a:solidFill>
                  <a:srgbClr val="C2AD8D">
                    <a:lumMod val="20000"/>
                    <a:lumOff val="80000"/>
                  </a:srgbClr>
                </a:solidFill>
              </a:rPr>
              <a:t>Switzerland</a:t>
            </a:r>
            <a:r>
              <a:rPr lang="pl-PL" b="1" dirty="0">
                <a:solidFill>
                  <a:srgbClr val="C2AD8D">
                    <a:lumMod val="20000"/>
                    <a:lumOff val="80000"/>
                  </a:srgbClr>
                </a:solidFill>
              </a:rPr>
              <a:t> </a:t>
            </a:r>
            <a:r>
              <a:rPr lang="pl-PL" b="1" dirty="0" err="1">
                <a:solidFill>
                  <a:srgbClr val="C2AD8D">
                    <a:lumMod val="20000"/>
                    <a:lumOff val="80000"/>
                  </a:srgbClr>
                </a:solidFill>
              </a:rPr>
              <a:t>is</a:t>
            </a:r>
            <a:r>
              <a:rPr lang="pl-PL" b="1" dirty="0">
                <a:solidFill>
                  <a:srgbClr val="C2AD8D">
                    <a:lumMod val="20000"/>
                    <a:lumOff val="80000"/>
                  </a:srgbClr>
                </a:solidFill>
              </a:rPr>
              <a:t> </a:t>
            </a:r>
            <a:r>
              <a:rPr lang="pl-PL" b="1" dirty="0" err="1">
                <a:solidFill>
                  <a:srgbClr val="C2AD8D">
                    <a:lumMod val="20000"/>
                    <a:lumOff val="80000"/>
                  </a:srgbClr>
                </a:solidFill>
              </a:rPr>
              <a:t>heavily</a:t>
            </a:r>
            <a:r>
              <a:rPr lang="pl-PL" b="1" dirty="0">
                <a:solidFill>
                  <a:srgbClr val="C2AD8D">
                    <a:lumMod val="20000"/>
                    <a:lumOff val="80000"/>
                  </a:srgbClr>
                </a:solidFill>
              </a:rPr>
              <a:t> </a:t>
            </a:r>
            <a:r>
              <a:rPr lang="pl-PL" b="1" dirty="0" err="1">
                <a:solidFill>
                  <a:srgbClr val="C2AD8D">
                    <a:lumMod val="20000"/>
                    <a:lumOff val="80000"/>
                  </a:srgbClr>
                </a:solidFill>
              </a:rPr>
              <a:t>influenced</a:t>
            </a:r>
            <a:r>
              <a:rPr lang="pl-PL" b="1" dirty="0">
                <a:solidFill>
                  <a:srgbClr val="C2AD8D">
                    <a:lumMod val="20000"/>
                    <a:lumOff val="80000"/>
                  </a:srgbClr>
                </a:solidFill>
              </a:rPr>
              <a:t> by the </a:t>
            </a:r>
            <a:r>
              <a:rPr lang="pl-PL" b="1" dirty="0" err="1">
                <a:solidFill>
                  <a:srgbClr val="C2AD8D">
                    <a:lumMod val="20000"/>
                    <a:lumOff val="80000"/>
                  </a:srgbClr>
                </a:solidFill>
              </a:rPr>
              <a:t>Atlantic</a:t>
            </a:r>
            <a:r>
              <a:rPr lang="pl-PL" b="1" dirty="0">
                <a:solidFill>
                  <a:srgbClr val="C2AD8D">
                    <a:lumMod val="20000"/>
                    <a:lumOff val="80000"/>
                  </a:srgbClr>
                </a:solidFill>
              </a:rPr>
              <a:t> Ocean. The </a:t>
            </a:r>
            <a:r>
              <a:rPr lang="pl-PL" b="1" dirty="0" err="1">
                <a:solidFill>
                  <a:srgbClr val="C2AD8D">
                    <a:lumMod val="20000"/>
                    <a:lumOff val="80000"/>
                  </a:srgbClr>
                </a:solidFill>
              </a:rPr>
              <a:t>prevailing</a:t>
            </a:r>
            <a:r>
              <a:rPr lang="pl-PL" b="1" dirty="0">
                <a:solidFill>
                  <a:srgbClr val="C2AD8D">
                    <a:lumMod val="20000"/>
                    <a:lumOff val="80000"/>
                  </a:srgbClr>
                </a:solidFill>
              </a:rPr>
              <a:t> </a:t>
            </a:r>
            <a:r>
              <a:rPr lang="pl-PL" b="1" dirty="0" err="1">
                <a:solidFill>
                  <a:srgbClr val="C2AD8D">
                    <a:lumMod val="20000"/>
                    <a:lumOff val="80000"/>
                  </a:srgbClr>
                </a:solidFill>
              </a:rPr>
              <a:t>currents</a:t>
            </a:r>
            <a:r>
              <a:rPr lang="pl-PL" b="1" dirty="0">
                <a:solidFill>
                  <a:srgbClr val="C2AD8D">
                    <a:lumMod val="20000"/>
                    <a:lumOff val="80000"/>
                  </a:srgbClr>
                </a:solidFill>
              </a:rPr>
              <a:t> from the west </a:t>
            </a:r>
            <a:r>
              <a:rPr lang="pl-PL" b="1" dirty="0" err="1">
                <a:solidFill>
                  <a:srgbClr val="C2AD8D">
                    <a:lumMod val="20000"/>
                    <a:lumOff val="80000"/>
                  </a:srgbClr>
                </a:solidFill>
              </a:rPr>
              <a:t>directions</a:t>
            </a:r>
            <a:r>
              <a:rPr lang="pl-PL" b="1" dirty="0">
                <a:solidFill>
                  <a:srgbClr val="C2AD8D">
                    <a:lumMod val="20000"/>
                    <a:lumOff val="80000"/>
                  </a:srgbClr>
                </a:solidFill>
              </a:rPr>
              <a:t> </a:t>
            </a:r>
            <a:r>
              <a:rPr lang="pl-PL" b="1" dirty="0" err="1">
                <a:solidFill>
                  <a:srgbClr val="C2AD8D">
                    <a:lumMod val="20000"/>
                    <a:lumOff val="80000"/>
                  </a:srgbClr>
                </a:solidFill>
              </a:rPr>
              <a:t>deliver</a:t>
            </a:r>
            <a:r>
              <a:rPr lang="pl-PL" b="1" dirty="0">
                <a:solidFill>
                  <a:srgbClr val="C2AD8D">
                    <a:lumMod val="20000"/>
                    <a:lumOff val="80000"/>
                  </a:srgbClr>
                </a:solidFill>
              </a:rPr>
              <a:t> </a:t>
            </a:r>
            <a:r>
              <a:rPr lang="pl-PL" b="1" dirty="0" err="1">
                <a:solidFill>
                  <a:srgbClr val="C2AD8D">
                    <a:lumMod val="20000"/>
                    <a:lumOff val="80000"/>
                  </a:srgbClr>
                </a:solidFill>
              </a:rPr>
              <a:t>mainly</a:t>
            </a:r>
            <a:r>
              <a:rPr lang="pl-PL" b="1" dirty="0">
                <a:solidFill>
                  <a:srgbClr val="C2AD8D">
                    <a:lumMod val="20000"/>
                    <a:lumOff val="80000"/>
                  </a:srgbClr>
                </a:solidFill>
              </a:rPr>
              <a:t> a </a:t>
            </a:r>
            <a:r>
              <a:rPr lang="pl-PL" b="1" dirty="0" err="1">
                <a:solidFill>
                  <a:srgbClr val="C2AD8D">
                    <a:lumMod val="20000"/>
                    <a:lumOff val="80000"/>
                  </a:srgbClr>
                </a:solidFill>
              </a:rPr>
              <a:t>mild</a:t>
            </a:r>
            <a:r>
              <a:rPr lang="pl-PL" b="1" dirty="0">
                <a:solidFill>
                  <a:srgbClr val="C2AD8D">
                    <a:lumMod val="20000"/>
                    <a:lumOff val="80000"/>
                  </a:srgbClr>
                </a:solidFill>
              </a:rPr>
              <a:t> and </a:t>
            </a:r>
            <a:r>
              <a:rPr lang="pl-PL" b="1" dirty="0" err="1">
                <a:solidFill>
                  <a:srgbClr val="C2AD8D">
                    <a:lumMod val="20000"/>
                    <a:lumOff val="80000"/>
                  </a:srgbClr>
                </a:solidFill>
              </a:rPr>
              <a:t>breeze</a:t>
            </a:r>
            <a:r>
              <a:rPr lang="pl-PL" b="1" dirty="0">
                <a:solidFill>
                  <a:srgbClr val="C2AD8D">
                    <a:lumMod val="20000"/>
                    <a:lumOff val="80000"/>
                  </a:srgbClr>
                </a:solidFill>
              </a:rPr>
              <a:t> to </a:t>
            </a:r>
            <a:r>
              <a:rPr lang="pl-PL" b="1" dirty="0" err="1">
                <a:solidFill>
                  <a:srgbClr val="C2AD8D">
                    <a:lumMod val="20000"/>
                    <a:lumOff val="80000"/>
                  </a:srgbClr>
                </a:solidFill>
              </a:rPr>
              <a:t>this</a:t>
            </a:r>
            <a:r>
              <a:rPr lang="pl-PL" b="1" dirty="0">
                <a:solidFill>
                  <a:srgbClr val="C2AD8D">
                    <a:lumMod val="20000"/>
                    <a:lumOff val="80000"/>
                  </a:srgbClr>
                </a:solidFill>
              </a:rPr>
              <a:t> country. In </a:t>
            </a:r>
            <a:r>
              <a:rPr lang="pl-PL" b="1" dirty="0" err="1">
                <a:solidFill>
                  <a:srgbClr val="C2AD8D">
                    <a:lumMod val="20000"/>
                    <a:lumOff val="80000"/>
                  </a:srgbClr>
                </a:solidFill>
              </a:rPr>
              <a:t>summer</a:t>
            </a:r>
            <a:r>
              <a:rPr lang="pl-PL" b="1" dirty="0">
                <a:solidFill>
                  <a:srgbClr val="C2AD8D">
                    <a:lumMod val="20000"/>
                    <a:lumOff val="80000"/>
                  </a:srgbClr>
                </a:solidFill>
              </a:rPr>
              <a:t>, </a:t>
            </a:r>
            <a:r>
              <a:rPr lang="pl-PL" b="1" dirty="0" err="1">
                <a:solidFill>
                  <a:srgbClr val="C2AD8D">
                    <a:lumMod val="20000"/>
                    <a:lumOff val="80000"/>
                  </a:srgbClr>
                </a:solidFill>
              </a:rPr>
              <a:t>it</a:t>
            </a:r>
            <a:r>
              <a:rPr lang="pl-PL" b="1" dirty="0">
                <a:solidFill>
                  <a:srgbClr val="C2AD8D">
                    <a:lumMod val="20000"/>
                    <a:lumOff val="80000"/>
                  </a:srgbClr>
                </a:solidFill>
              </a:rPr>
              <a:t> </a:t>
            </a:r>
            <a:r>
              <a:rPr lang="pl-PL" b="1" dirty="0" err="1">
                <a:solidFill>
                  <a:srgbClr val="C2AD8D">
                    <a:lumMod val="20000"/>
                    <a:lumOff val="80000"/>
                  </a:srgbClr>
                </a:solidFill>
              </a:rPr>
              <a:t>has</a:t>
            </a:r>
            <a:r>
              <a:rPr lang="pl-PL" b="1" dirty="0">
                <a:solidFill>
                  <a:srgbClr val="C2AD8D">
                    <a:lumMod val="20000"/>
                    <a:lumOff val="80000"/>
                  </a:srgbClr>
                </a:solidFill>
              </a:rPr>
              <a:t> a </a:t>
            </a:r>
            <a:r>
              <a:rPr lang="pl-PL" b="1" dirty="0" err="1">
                <a:solidFill>
                  <a:srgbClr val="C2AD8D">
                    <a:lumMod val="20000"/>
                    <a:lumOff val="80000"/>
                  </a:srgbClr>
                </a:solidFill>
              </a:rPr>
              <a:t>cooling</a:t>
            </a:r>
            <a:r>
              <a:rPr lang="pl-PL" b="1" dirty="0">
                <a:solidFill>
                  <a:srgbClr val="C2AD8D">
                    <a:lumMod val="20000"/>
                    <a:lumOff val="80000"/>
                  </a:srgbClr>
                </a:solidFill>
              </a:rPr>
              <a:t>, in </a:t>
            </a:r>
            <a:r>
              <a:rPr lang="pl-PL" b="1" dirty="0" err="1">
                <a:solidFill>
                  <a:srgbClr val="C2AD8D">
                    <a:lumMod val="20000"/>
                    <a:lumOff val="80000"/>
                  </a:srgbClr>
                </a:solidFill>
              </a:rPr>
              <a:t>winter</a:t>
            </a:r>
            <a:r>
              <a:rPr lang="pl-PL" b="1" dirty="0">
                <a:solidFill>
                  <a:srgbClr val="C2AD8D">
                    <a:lumMod val="20000"/>
                    <a:lumOff val="80000"/>
                  </a:srgbClr>
                </a:solidFill>
              </a:rPr>
              <a:t> a </a:t>
            </a:r>
            <a:r>
              <a:rPr lang="pl-PL" b="1" dirty="0" err="1">
                <a:solidFill>
                  <a:srgbClr val="C2AD8D">
                    <a:lumMod val="20000"/>
                    <a:lumOff val="80000"/>
                  </a:srgbClr>
                </a:solidFill>
              </a:rPr>
              <a:t>warming</a:t>
            </a:r>
            <a:r>
              <a:rPr lang="pl-PL" b="1" dirty="0">
                <a:solidFill>
                  <a:srgbClr val="C2AD8D">
                    <a:lumMod val="20000"/>
                    <a:lumOff val="80000"/>
                  </a:srgbClr>
                </a:solidFill>
              </a:rPr>
              <a:t> </a:t>
            </a:r>
            <a:r>
              <a:rPr lang="pl-PL" b="1" dirty="0" err="1">
                <a:solidFill>
                  <a:srgbClr val="C2AD8D">
                    <a:lumMod val="20000"/>
                    <a:lumOff val="80000"/>
                  </a:srgbClr>
                </a:solidFill>
              </a:rPr>
              <a:t>effect</a:t>
            </a:r>
            <a:r>
              <a:rPr lang="pl-PL" b="1" dirty="0">
                <a:solidFill>
                  <a:srgbClr val="C2AD8D">
                    <a:lumMod val="20000"/>
                    <a:lumOff val="80000"/>
                  </a:srgbClr>
                </a:solidFill>
              </a:rPr>
              <a:t>. Most of </a:t>
            </a:r>
            <a:r>
              <a:rPr lang="pl-PL" b="1" dirty="0" err="1">
                <a:solidFill>
                  <a:srgbClr val="C2AD8D">
                    <a:lumMod val="20000"/>
                    <a:lumOff val="80000"/>
                  </a:srgbClr>
                </a:solidFill>
              </a:rPr>
              <a:t>areas</a:t>
            </a:r>
            <a:r>
              <a:rPr lang="pl-PL" b="1" dirty="0">
                <a:solidFill>
                  <a:srgbClr val="C2AD8D">
                    <a:lumMod val="20000"/>
                    <a:lumOff val="80000"/>
                  </a:srgbClr>
                </a:solidFill>
              </a:rPr>
              <a:t> </a:t>
            </a:r>
            <a:r>
              <a:rPr lang="pl-PL" b="1" dirty="0" err="1">
                <a:solidFill>
                  <a:srgbClr val="C2AD8D">
                    <a:lumMod val="20000"/>
                    <a:lumOff val="80000"/>
                  </a:srgbClr>
                </a:solidFill>
              </a:rPr>
              <a:t>enjoy</a:t>
            </a:r>
            <a:r>
              <a:rPr lang="pl-PL" b="1" dirty="0">
                <a:solidFill>
                  <a:srgbClr val="C2AD8D">
                    <a:lumMod val="20000"/>
                    <a:lumOff val="80000"/>
                  </a:srgbClr>
                </a:solidFill>
              </a:rPr>
              <a:t> </a:t>
            </a:r>
            <a:r>
              <a:rPr lang="pl-PL" b="1" dirty="0" err="1">
                <a:solidFill>
                  <a:srgbClr val="C2AD8D">
                    <a:lumMod val="20000"/>
                    <a:lumOff val="80000"/>
                  </a:srgbClr>
                </a:solidFill>
              </a:rPr>
              <a:t>an</a:t>
            </a:r>
            <a:r>
              <a:rPr lang="pl-PL" b="1" dirty="0">
                <a:solidFill>
                  <a:srgbClr val="C2AD8D">
                    <a:lumMod val="20000"/>
                    <a:lumOff val="80000"/>
                  </a:srgbClr>
                </a:solidFill>
              </a:rPr>
              <a:t> </a:t>
            </a:r>
            <a:r>
              <a:rPr lang="pl-PL" b="1" dirty="0" err="1">
                <a:solidFill>
                  <a:srgbClr val="C2AD8D">
                    <a:lumMod val="20000"/>
                    <a:lumOff val="80000"/>
                  </a:srgbClr>
                </a:solidFill>
              </a:rPr>
              <a:t>adequate</a:t>
            </a:r>
            <a:r>
              <a:rPr lang="pl-PL" b="1" dirty="0">
                <a:solidFill>
                  <a:srgbClr val="C2AD8D">
                    <a:lumMod val="20000"/>
                    <a:lumOff val="80000"/>
                  </a:srgbClr>
                </a:solidFill>
              </a:rPr>
              <a:t> </a:t>
            </a:r>
            <a:r>
              <a:rPr lang="pl-PL" b="1" dirty="0" err="1">
                <a:solidFill>
                  <a:srgbClr val="C2AD8D">
                    <a:lumMod val="20000"/>
                    <a:lumOff val="80000"/>
                  </a:srgbClr>
                </a:solidFill>
              </a:rPr>
              <a:t>amount</a:t>
            </a:r>
            <a:r>
              <a:rPr lang="pl-PL" b="1" dirty="0">
                <a:solidFill>
                  <a:srgbClr val="C2AD8D">
                    <a:lumMod val="20000"/>
                    <a:lumOff val="80000"/>
                  </a:srgbClr>
                </a:solidFill>
              </a:rPr>
              <a:t> of </a:t>
            </a:r>
            <a:r>
              <a:rPr lang="pl-PL" b="1" dirty="0" err="1">
                <a:solidFill>
                  <a:srgbClr val="C2AD8D">
                    <a:lumMod val="20000"/>
                    <a:lumOff val="80000"/>
                  </a:srgbClr>
                </a:solidFill>
              </a:rPr>
              <a:t>precipitation</a:t>
            </a:r>
            <a:r>
              <a:rPr lang="pl-PL" b="1" dirty="0">
                <a:solidFill>
                  <a:srgbClr val="C2AD8D">
                    <a:lumMod val="20000"/>
                    <a:lumOff val="80000"/>
                  </a:srgbClr>
                </a:solidFill>
              </a:rPr>
              <a:t> </a:t>
            </a:r>
            <a:r>
              <a:rPr lang="pl-PL" b="1" dirty="0" err="1">
                <a:solidFill>
                  <a:srgbClr val="C2AD8D">
                    <a:lumMod val="20000"/>
                    <a:lumOff val="80000"/>
                  </a:srgbClr>
                </a:solidFill>
              </a:rPr>
              <a:t>throughout</a:t>
            </a:r>
            <a:r>
              <a:rPr lang="pl-PL" b="1" dirty="0">
                <a:solidFill>
                  <a:srgbClr val="C2AD8D">
                    <a:lumMod val="20000"/>
                    <a:lumOff val="80000"/>
                  </a:srgbClr>
                </a:solidFill>
              </a:rPr>
              <a:t> the </a:t>
            </a:r>
            <a:r>
              <a:rPr lang="pl-PL" b="1" dirty="0" err="1">
                <a:solidFill>
                  <a:srgbClr val="C2AD8D">
                    <a:lumMod val="20000"/>
                    <a:lumOff val="80000"/>
                  </a:srgbClr>
                </a:solidFill>
              </a:rPr>
              <a:t>year</a:t>
            </a:r>
            <a:r>
              <a:rPr lang="pl-PL" b="1" dirty="0">
                <a:solidFill>
                  <a:srgbClr val="C2AD8D">
                    <a:lumMod val="20000"/>
                    <a:lumOff val="80000"/>
                  </a:srgbClr>
                </a:solidFill>
              </a:rPr>
              <a:t>. In </a:t>
            </a:r>
            <a:r>
              <a:rPr lang="pl-PL" b="1" dirty="0" err="1">
                <a:solidFill>
                  <a:srgbClr val="C2AD8D">
                    <a:lumMod val="20000"/>
                    <a:lumOff val="80000"/>
                  </a:srgbClr>
                </a:solidFill>
              </a:rPr>
              <a:t>addition</a:t>
            </a:r>
            <a:r>
              <a:rPr lang="pl-PL" b="1" dirty="0">
                <a:solidFill>
                  <a:srgbClr val="C2AD8D">
                    <a:lumMod val="20000"/>
                    <a:lumOff val="80000"/>
                  </a:srgbClr>
                </a:solidFill>
              </a:rPr>
              <a:t>, the </a:t>
            </a:r>
            <a:r>
              <a:rPr lang="pl-PL" b="1" dirty="0" err="1">
                <a:solidFill>
                  <a:srgbClr val="C2AD8D">
                    <a:lumMod val="20000"/>
                    <a:lumOff val="80000"/>
                  </a:srgbClr>
                </a:solidFill>
              </a:rPr>
              <a:t>cold</a:t>
            </a:r>
            <a:r>
              <a:rPr lang="pl-PL" b="1" dirty="0">
                <a:solidFill>
                  <a:srgbClr val="C2AD8D">
                    <a:lumMod val="20000"/>
                    <a:lumOff val="80000"/>
                  </a:srgbClr>
                </a:solidFill>
              </a:rPr>
              <a:t> and </a:t>
            </a:r>
            <a:r>
              <a:rPr lang="pl-PL" b="1" dirty="0" err="1">
                <a:solidFill>
                  <a:srgbClr val="C2AD8D">
                    <a:lumMod val="20000"/>
                    <a:lumOff val="80000"/>
                  </a:srgbClr>
                </a:solidFill>
              </a:rPr>
              <a:t>dry</a:t>
            </a:r>
            <a:r>
              <a:rPr lang="pl-PL" b="1" dirty="0">
                <a:solidFill>
                  <a:srgbClr val="C2AD8D">
                    <a:lumMod val="20000"/>
                    <a:lumOff val="80000"/>
                  </a:srgbClr>
                </a:solidFill>
              </a:rPr>
              <a:t> </a:t>
            </a:r>
            <a:r>
              <a:rPr lang="pl-PL" b="1" dirty="0" err="1">
                <a:solidFill>
                  <a:srgbClr val="C2AD8D">
                    <a:lumMod val="20000"/>
                    <a:lumOff val="80000"/>
                  </a:srgbClr>
                </a:solidFill>
              </a:rPr>
              <a:t>north</a:t>
            </a:r>
            <a:r>
              <a:rPr lang="pl-PL" b="1" dirty="0">
                <a:solidFill>
                  <a:srgbClr val="C2AD8D">
                    <a:lumMod val="20000"/>
                    <a:lumOff val="80000"/>
                  </a:srgbClr>
                </a:solidFill>
              </a:rPr>
              <a:t> </a:t>
            </a:r>
            <a:r>
              <a:rPr lang="pl-PL" b="1" dirty="0" err="1">
                <a:solidFill>
                  <a:srgbClr val="C2AD8D">
                    <a:lumMod val="20000"/>
                    <a:lumOff val="80000"/>
                  </a:srgbClr>
                </a:solidFill>
              </a:rPr>
              <a:t>winds</a:t>
            </a:r>
            <a:r>
              <a:rPr lang="pl-PL" b="1" dirty="0">
                <a:solidFill>
                  <a:srgbClr val="C2AD8D">
                    <a:lumMod val="20000"/>
                    <a:lumOff val="80000"/>
                  </a:srgbClr>
                </a:solidFill>
              </a:rPr>
              <a:t> </a:t>
            </a:r>
            <a:r>
              <a:rPr lang="pl-PL" b="1" dirty="0" err="1">
                <a:solidFill>
                  <a:srgbClr val="C2AD8D">
                    <a:lumMod val="20000"/>
                    <a:lumOff val="80000"/>
                  </a:srgbClr>
                </a:solidFill>
              </a:rPr>
              <a:t>can</a:t>
            </a:r>
            <a:r>
              <a:rPr lang="pl-PL" b="1" dirty="0">
                <a:solidFill>
                  <a:srgbClr val="C2AD8D">
                    <a:lumMod val="20000"/>
                    <a:lumOff val="80000"/>
                  </a:srgbClr>
                </a:solidFill>
              </a:rPr>
              <a:t> drop the </a:t>
            </a:r>
            <a:r>
              <a:rPr lang="pl-PL" b="1" dirty="0" err="1">
                <a:solidFill>
                  <a:srgbClr val="C2AD8D">
                    <a:lumMod val="20000"/>
                    <a:lumOff val="80000"/>
                  </a:srgbClr>
                </a:solidFill>
              </a:rPr>
              <a:t>temperature</a:t>
            </a:r>
            <a:r>
              <a:rPr lang="pl-PL" b="1" dirty="0">
                <a:solidFill>
                  <a:srgbClr val="C2AD8D">
                    <a:lumMod val="20000"/>
                    <a:lumOff val="80000"/>
                  </a:srgbClr>
                </a:solidFill>
              </a:rPr>
              <a:t> </a:t>
            </a:r>
            <a:r>
              <a:rPr lang="pl-PL" b="1" dirty="0" err="1">
                <a:solidFill>
                  <a:srgbClr val="C2AD8D">
                    <a:lumMod val="20000"/>
                    <a:lumOff val="80000"/>
                  </a:srgbClr>
                </a:solidFill>
              </a:rPr>
              <a:t>very</a:t>
            </a:r>
            <a:r>
              <a:rPr lang="pl-PL" b="1" dirty="0">
                <a:solidFill>
                  <a:srgbClr val="C2AD8D">
                    <a:lumMod val="20000"/>
                    <a:lumOff val="80000"/>
                  </a:srgbClr>
                </a:solidFill>
              </a:rPr>
              <a:t> </a:t>
            </a:r>
            <a:r>
              <a:rPr lang="pl-PL" b="1" dirty="0" err="1">
                <a:solidFill>
                  <a:srgbClr val="C2AD8D">
                    <a:lumMod val="20000"/>
                    <a:lumOff val="80000"/>
                  </a:srgbClr>
                </a:solidFill>
              </a:rPr>
              <a:t>quickly</a:t>
            </a:r>
            <a:r>
              <a:rPr lang="pl-PL" b="1" dirty="0">
                <a:solidFill>
                  <a:srgbClr val="C2AD8D">
                    <a:lumMod val="20000"/>
                    <a:lumOff val="80000"/>
                  </a:srgbClr>
                </a:solidFill>
              </a:rPr>
              <a:t> and </a:t>
            </a:r>
            <a:r>
              <a:rPr lang="pl-PL" b="1" dirty="0" err="1">
                <a:solidFill>
                  <a:srgbClr val="C2AD8D">
                    <a:lumMod val="20000"/>
                    <a:lumOff val="80000"/>
                  </a:srgbClr>
                </a:solidFill>
              </a:rPr>
              <a:t>make</a:t>
            </a:r>
            <a:r>
              <a:rPr lang="pl-PL" b="1" dirty="0">
                <a:solidFill>
                  <a:srgbClr val="C2AD8D">
                    <a:lumMod val="20000"/>
                    <a:lumOff val="80000"/>
                  </a:srgbClr>
                </a:solidFill>
              </a:rPr>
              <a:t> the </a:t>
            </a:r>
            <a:r>
              <a:rPr lang="pl-PL" b="1" dirty="0" err="1">
                <a:solidFill>
                  <a:srgbClr val="C2AD8D">
                    <a:lumMod val="20000"/>
                    <a:lumOff val="80000"/>
                  </a:srgbClr>
                </a:solidFill>
              </a:rPr>
              <a:t>sky</a:t>
            </a:r>
            <a:r>
              <a:rPr lang="pl-PL" b="1" dirty="0">
                <a:solidFill>
                  <a:srgbClr val="C2AD8D">
                    <a:lumMod val="20000"/>
                    <a:lumOff val="80000"/>
                  </a:srgbClr>
                </a:solidFill>
              </a:rPr>
              <a:t> </a:t>
            </a:r>
            <a:r>
              <a:rPr lang="pl-PL" b="1" dirty="0" err="1">
                <a:solidFill>
                  <a:srgbClr val="C2AD8D">
                    <a:lumMod val="20000"/>
                    <a:lumOff val="80000"/>
                  </a:srgbClr>
                </a:solidFill>
              </a:rPr>
              <a:t>clear</a:t>
            </a:r>
            <a:endParaRPr lang="pl-PL" dirty="0"/>
          </a:p>
        </p:txBody>
      </p:sp>
      <p:sp>
        <p:nvSpPr>
          <p:cNvPr id="9" name="pole tekstowe 8"/>
          <p:cNvSpPr txBox="1"/>
          <p:nvPr/>
        </p:nvSpPr>
        <p:spPr>
          <a:xfrm>
            <a:off x="3995936" y="2769968"/>
            <a:ext cx="2088232" cy="2246769"/>
          </a:xfrm>
          <a:prstGeom prst="rect">
            <a:avLst/>
          </a:prstGeom>
          <a:noFill/>
        </p:spPr>
        <p:txBody>
          <a:bodyPr wrap="square" rtlCol="0">
            <a:spAutoFit/>
          </a:bodyPr>
          <a:lstStyle/>
          <a:p>
            <a:r>
              <a:rPr lang="pl-PL" sz="2000" b="1" dirty="0" err="1">
                <a:solidFill>
                  <a:srgbClr val="C2AD8D">
                    <a:lumMod val="20000"/>
                    <a:lumOff val="80000"/>
                  </a:srgbClr>
                </a:solidFill>
              </a:rPr>
              <a:t>Thanks</a:t>
            </a:r>
            <a:r>
              <a:rPr lang="pl-PL" sz="2000" b="1" dirty="0">
                <a:solidFill>
                  <a:srgbClr val="C2AD8D">
                    <a:lumMod val="20000"/>
                    <a:lumOff val="80000"/>
                  </a:srgbClr>
                </a:solidFill>
              </a:rPr>
              <a:t> to </a:t>
            </a:r>
            <a:r>
              <a:rPr lang="pl-PL" sz="2000" b="1" dirty="0" err="1">
                <a:solidFill>
                  <a:srgbClr val="C2AD8D">
                    <a:lumMod val="20000"/>
                    <a:lumOff val="80000"/>
                  </a:srgbClr>
                </a:solidFill>
              </a:rPr>
              <a:t>all</a:t>
            </a:r>
            <a:r>
              <a:rPr lang="pl-PL" sz="2000" b="1" dirty="0">
                <a:solidFill>
                  <a:srgbClr val="C2AD8D">
                    <a:lumMod val="20000"/>
                    <a:lumOff val="80000"/>
                  </a:srgbClr>
                </a:solidFill>
              </a:rPr>
              <a:t> </a:t>
            </a:r>
            <a:r>
              <a:rPr lang="pl-PL" sz="2000" b="1" dirty="0" err="1">
                <a:solidFill>
                  <a:srgbClr val="C2AD8D">
                    <a:lumMod val="20000"/>
                    <a:lumOff val="80000"/>
                  </a:srgbClr>
                </a:solidFill>
              </a:rPr>
              <a:t>these</a:t>
            </a:r>
            <a:r>
              <a:rPr lang="pl-PL" sz="2000" b="1" dirty="0">
                <a:solidFill>
                  <a:srgbClr val="C2AD8D">
                    <a:lumMod val="20000"/>
                    <a:lumOff val="80000"/>
                  </a:srgbClr>
                </a:solidFill>
              </a:rPr>
              <a:t> </a:t>
            </a:r>
            <a:r>
              <a:rPr lang="pl-PL" sz="2000" b="1" dirty="0" err="1">
                <a:solidFill>
                  <a:srgbClr val="C2AD8D">
                    <a:lumMod val="20000"/>
                    <a:lumOff val="80000"/>
                  </a:srgbClr>
                </a:solidFill>
              </a:rPr>
              <a:t>facts</a:t>
            </a:r>
            <a:r>
              <a:rPr lang="pl-PL" sz="2000" b="1" dirty="0">
                <a:solidFill>
                  <a:srgbClr val="C2AD8D">
                    <a:lumMod val="20000"/>
                    <a:lumOff val="80000"/>
                  </a:srgbClr>
                </a:solidFill>
              </a:rPr>
              <a:t> </a:t>
            </a:r>
            <a:r>
              <a:rPr lang="pl-PL" sz="2000" b="1" dirty="0" err="1">
                <a:solidFill>
                  <a:srgbClr val="C2AD8D">
                    <a:lumMod val="20000"/>
                    <a:lumOff val="80000"/>
                  </a:srgbClr>
                </a:solidFill>
              </a:rPr>
              <a:t>Switzerland’s</a:t>
            </a:r>
            <a:r>
              <a:rPr lang="pl-PL" sz="2000" b="1" dirty="0">
                <a:solidFill>
                  <a:srgbClr val="C2AD8D">
                    <a:lumMod val="20000"/>
                    <a:lumOff val="80000"/>
                  </a:srgbClr>
                </a:solidFill>
              </a:rPr>
              <a:t> </a:t>
            </a:r>
            <a:r>
              <a:rPr lang="pl-PL" sz="2000" b="1" dirty="0" err="1">
                <a:solidFill>
                  <a:srgbClr val="C2AD8D">
                    <a:lumMod val="20000"/>
                    <a:lumOff val="80000"/>
                  </a:srgbClr>
                </a:solidFill>
              </a:rPr>
              <a:t>forest</a:t>
            </a:r>
            <a:r>
              <a:rPr lang="pl-PL" sz="2000" b="1" dirty="0">
                <a:solidFill>
                  <a:srgbClr val="C2AD8D">
                    <a:lumMod val="20000"/>
                    <a:lumOff val="80000"/>
                  </a:srgbClr>
                </a:solidFill>
              </a:rPr>
              <a:t> </a:t>
            </a:r>
            <a:r>
              <a:rPr lang="pl-PL" sz="2000" b="1" dirty="0" err="1">
                <a:solidFill>
                  <a:srgbClr val="C2AD8D">
                    <a:lumMod val="20000"/>
                    <a:lumOff val="80000"/>
                  </a:srgbClr>
                </a:solidFill>
              </a:rPr>
              <a:t>diversity</a:t>
            </a:r>
            <a:r>
              <a:rPr lang="pl-PL" sz="2000" b="1" dirty="0">
                <a:solidFill>
                  <a:srgbClr val="C2AD8D">
                    <a:lumMod val="20000"/>
                    <a:lumOff val="80000"/>
                  </a:srgbClr>
                </a:solidFill>
              </a:rPr>
              <a:t> </a:t>
            </a:r>
            <a:r>
              <a:rPr lang="pl-PL" sz="2000" b="1" dirty="0" err="1">
                <a:solidFill>
                  <a:srgbClr val="C2AD8D">
                    <a:lumMod val="20000"/>
                    <a:lumOff val="80000"/>
                  </a:srgbClr>
                </a:solidFill>
              </a:rPr>
              <a:t>are</a:t>
            </a:r>
            <a:r>
              <a:rPr lang="pl-PL" sz="2000" b="1" dirty="0">
                <a:solidFill>
                  <a:srgbClr val="C2AD8D">
                    <a:lumMod val="20000"/>
                    <a:lumOff val="80000"/>
                  </a:srgbClr>
                </a:solidFill>
              </a:rPr>
              <a:t> </a:t>
            </a:r>
            <a:r>
              <a:rPr lang="pl-PL" sz="2000" b="1" dirty="0" err="1">
                <a:solidFill>
                  <a:srgbClr val="C2AD8D">
                    <a:lumMod val="20000"/>
                    <a:lumOff val="80000"/>
                  </a:srgbClr>
                </a:solidFill>
              </a:rPr>
              <a:t>very</a:t>
            </a:r>
            <a:r>
              <a:rPr lang="pl-PL" sz="2000" b="1" dirty="0">
                <a:solidFill>
                  <a:srgbClr val="C2AD8D">
                    <a:lumMod val="20000"/>
                    <a:lumOff val="80000"/>
                  </a:srgbClr>
                </a:solidFill>
              </a:rPr>
              <a:t> </a:t>
            </a:r>
            <a:r>
              <a:rPr lang="pl-PL" sz="2000" b="1" dirty="0" err="1">
                <a:solidFill>
                  <a:srgbClr val="C2AD8D">
                    <a:lumMod val="20000"/>
                    <a:lumOff val="80000"/>
                  </a:srgbClr>
                </a:solidFill>
              </a:rPr>
              <a:t>different</a:t>
            </a:r>
            <a:r>
              <a:rPr lang="pl-PL" sz="2000" b="1" dirty="0">
                <a:solidFill>
                  <a:srgbClr val="C2AD8D">
                    <a:lumMod val="20000"/>
                    <a:lumOff val="80000"/>
                  </a:srgbClr>
                </a:solidFill>
              </a:rPr>
              <a:t> in </a:t>
            </a:r>
            <a:r>
              <a:rPr lang="pl-PL" sz="2000" b="1" dirty="0" err="1">
                <a:solidFill>
                  <a:srgbClr val="C2AD8D">
                    <a:lumMod val="20000"/>
                    <a:lumOff val="80000"/>
                  </a:srgbClr>
                </a:solidFill>
              </a:rPr>
              <a:t>some</a:t>
            </a:r>
            <a:r>
              <a:rPr lang="pl-PL" sz="2000" b="1" dirty="0">
                <a:solidFill>
                  <a:srgbClr val="C2AD8D">
                    <a:lumMod val="20000"/>
                    <a:lumOff val="80000"/>
                  </a:srgbClr>
                </a:solidFill>
              </a:rPr>
              <a:t> regions. </a:t>
            </a:r>
          </a:p>
        </p:txBody>
      </p:sp>
      <p:pic>
        <p:nvPicPr>
          <p:cNvPr id="14" name="Picture 6" descr="http://plockie.przedszkolekubusia.nr34.szkolnastrona.pl/container/img/czym-mozemy-sie-pochwalic/chmurka3.gif"/>
          <p:cNvPicPr>
            <a:picLocks noChangeAspect="1" noChangeArrowheads="1"/>
          </p:cNvPicPr>
          <p:nvPr/>
        </p:nvPicPr>
        <p:blipFill>
          <a:blip r:embed="rId7" cstate="print">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7668344" y="2374845"/>
            <a:ext cx="1329347" cy="743226"/>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 descr="http://plockie.przedszkolekubusia.nr34.szkolnastrona.pl/container/img/czym-mozemy-sie-pochwalic/chmurka3.gif"/>
          <p:cNvPicPr>
            <a:picLocks noChangeAspect="1" noChangeArrowheads="1"/>
          </p:cNvPicPr>
          <p:nvPr/>
        </p:nvPicPr>
        <p:blipFill>
          <a:blip r:embed="rId8" cstate="print">
            <a:extLst>
              <a:ext uri="{BEBA8EAE-BF5A-486C-A8C5-ECC9F3942E4B}">
                <a14:imgProps xmlns:a14="http://schemas.microsoft.com/office/drawing/2010/main">
                  <a14:imgLayer r:embed="rId9">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7452320" y="2924944"/>
            <a:ext cx="1329347" cy="743226"/>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6" descr="http://plockie.przedszkolekubusia.nr34.szkolnastrona.pl/container/img/czym-mozemy-sie-pochwalic/chmurka3.gif"/>
          <p:cNvPicPr>
            <a:picLocks noChangeAspect="1" noChangeArrowheads="1"/>
          </p:cNvPicPr>
          <p:nvPr/>
        </p:nvPicPr>
        <p:blipFill>
          <a:blip r:embed="rId10" cstate="print">
            <a:extLst>
              <a:ext uri="{BEBA8EAE-BF5A-486C-A8C5-ECC9F3942E4B}">
                <a14:imgProps xmlns:a14="http://schemas.microsoft.com/office/drawing/2010/main">
                  <a14:imgLayer r:embed="rId9">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5872000" y="2413014"/>
            <a:ext cx="1580320" cy="883543"/>
          </a:xfrm>
          <a:prstGeom prst="rect">
            <a:avLst/>
          </a:prstGeom>
          <a:noFill/>
          <a:extLst>
            <a:ext uri="{909E8E84-426E-40DD-AFC4-6F175D3DCCD1}">
              <a14:hiddenFill xmlns:a14="http://schemas.microsoft.com/office/drawing/2010/main">
                <a:solidFill>
                  <a:srgbClr val="FFFFFF"/>
                </a:solidFill>
              </a14:hiddenFill>
            </a:ext>
          </a:extLst>
        </p:spPr>
      </p:pic>
      <p:sp>
        <p:nvSpPr>
          <p:cNvPr id="10" name="pole tekstowe 9"/>
          <p:cNvSpPr txBox="1"/>
          <p:nvPr/>
        </p:nvSpPr>
        <p:spPr>
          <a:xfrm>
            <a:off x="467544" y="4634095"/>
            <a:ext cx="1954014" cy="1384995"/>
          </a:xfrm>
          <a:prstGeom prst="rect">
            <a:avLst/>
          </a:prstGeom>
          <a:noFill/>
        </p:spPr>
        <p:txBody>
          <a:bodyPr wrap="square" rtlCol="0">
            <a:spAutoFit/>
          </a:bodyPr>
          <a:lstStyle/>
          <a:p>
            <a:r>
              <a:rPr lang="pl-PL" sz="2800" b="1" dirty="0" err="1" smtClean="0">
                <a:solidFill>
                  <a:srgbClr val="FFFF00"/>
                </a:solidFill>
                <a:latin typeface="Lucida Handwriting" panose="03010101010101010101" pitchFamily="66" charset="0"/>
              </a:rPr>
              <a:t>It’s</a:t>
            </a:r>
            <a:r>
              <a:rPr lang="pl-PL" sz="2800" b="1" dirty="0" smtClean="0">
                <a:solidFill>
                  <a:srgbClr val="FFFF00"/>
                </a:solidFill>
                <a:latin typeface="Lucida Handwriting" panose="03010101010101010101" pitchFamily="66" charset="0"/>
              </a:rPr>
              <a:t> </a:t>
            </a:r>
            <a:r>
              <a:rPr lang="pl-PL" sz="2800" b="1" dirty="0" err="1" smtClean="0">
                <a:solidFill>
                  <a:srgbClr val="FFFF00"/>
                </a:solidFill>
                <a:latin typeface="Lucida Handwriting" panose="03010101010101010101" pitchFamily="66" charset="0"/>
              </a:rPr>
              <a:t>raining</a:t>
            </a:r>
            <a:r>
              <a:rPr lang="pl-PL" sz="2800" b="1" dirty="0" smtClean="0">
                <a:solidFill>
                  <a:srgbClr val="FFFF00"/>
                </a:solidFill>
                <a:latin typeface="Lucida Handwriting" panose="03010101010101010101" pitchFamily="66" charset="0"/>
              </a:rPr>
              <a:t> men!</a:t>
            </a:r>
            <a:endParaRPr lang="pl-PL" sz="2800" b="1" dirty="0">
              <a:solidFill>
                <a:srgbClr val="FFFF00"/>
              </a:solidFill>
              <a:latin typeface="Lucida Handwriting" panose="03010101010101010101" pitchFamily="66" charset="0"/>
            </a:endParaRPr>
          </a:p>
        </p:txBody>
      </p:sp>
      <p:sp>
        <p:nvSpPr>
          <p:cNvPr id="3" name="pole tekstowe 2"/>
          <p:cNvSpPr txBox="1"/>
          <p:nvPr/>
        </p:nvSpPr>
        <p:spPr>
          <a:xfrm rot="20967801">
            <a:off x="483345" y="6112346"/>
            <a:ext cx="2585723" cy="523220"/>
          </a:xfrm>
          <a:prstGeom prst="rect">
            <a:avLst/>
          </a:prstGeom>
          <a:noFill/>
        </p:spPr>
        <p:txBody>
          <a:bodyPr wrap="square" rtlCol="0">
            <a:spAutoFit/>
          </a:bodyPr>
          <a:lstStyle/>
          <a:p>
            <a:r>
              <a:rPr lang="pl-PL" sz="2800" b="1" dirty="0" err="1">
                <a:solidFill>
                  <a:srgbClr val="FFFF00"/>
                </a:solidFill>
                <a:latin typeface="Lucida Handwriting" panose="03010101010101010101" pitchFamily="66" charset="0"/>
              </a:rPr>
              <a:t>Hallejulah</a:t>
            </a:r>
            <a:r>
              <a:rPr lang="pl-PL" sz="2800" b="1" dirty="0">
                <a:solidFill>
                  <a:srgbClr val="FFFF00"/>
                </a:solidFill>
                <a:latin typeface="Lucida Handwriting" panose="03010101010101010101" pitchFamily="66" charset="0"/>
              </a:rPr>
              <a:t>!</a:t>
            </a:r>
          </a:p>
        </p:txBody>
      </p:sp>
      <p:pic>
        <p:nvPicPr>
          <p:cNvPr id="1030" name="Picture 6" descr="http://plockie.przedszkolekubusia.nr34.szkolnastrona.pl/container/img/czym-mozemy-sie-pochwalic/chmurka3.gif"/>
          <p:cNvPicPr>
            <a:picLocks noChangeAspect="1" noChangeArrowheads="1"/>
          </p:cNvPicPr>
          <p:nvPr/>
        </p:nvPicPr>
        <p:blipFill>
          <a:blip r:embed="rId11" cstate="print">
            <a:extLst>
              <a:ext uri="{BEBA8EAE-BF5A-486C-A8C5-ECC9F3942E4B}">
                <a14:imgProps xmlns:a14="http://schemas.microsoft.com/office/drawing/2010/main">
                  <a14:imgLayer r:embed="rId9">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6727211" y="2575770"/>
            <a:ext cx="1517197" cy="848251"/>
          </a:xfrm>
          <a:prstGeom prst="rect">
            <a:avLst/>
          </a:prstGeom>
          <a:noFill/>
          <a:extLst>
            <a:ext uri="{909E8E84-426E-40DD-AFC4-6F175D3DCCD1}">
              <a14:hiddenFill xmlns:a14="http://schemas.microsoft.com/office/drawing/2010/main">
                <a:solidFill>
                  <a:srgbClr val="FFFFFF"/>
                </a:solidFill>
              </a14:hiddenFill>
            </a:ext>
          </a:extLst>
        </p:spPr>
      </p:pic>
      <p:sp>
        <p:nvSpPr>
          <p:cNvPr id="6" name="pole tekstowe 5"/>
          <p:cNvSpPr txBox="1"/>
          <p:nvPr/>
        </p:nvSpPr>
        <p:spPr>
          <a:xfrm>
            <a:off x="2123728" y="4585850"/>
            <a:ext cx="1440160" cy="36933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pl-PL" dirty="0" err="1" smtClean="0"/>
              <a:t>Rainy</a:t>
            </a:r>
            <a:r>
              <a:rPr lang="pl-PL" dirty="0" smtClean="0"/>
              <a:t> </a:t>
            </a:r>
            <a:r>
              <a:rPr lang="pl-PL" dirty="0" err="1" smtClean="0"/>
              <a:t>day</a:t>
            </a:r>
            <a:r>
              <a:rPr lang="pl-PL" dirty="0" smtClean="0"/>
              <a:t>...</a:t>
            </a:r>
            <a:endParaRPr lang="pl-PL" dirty="0"/>
          </a:p>
        </p:txBody>
      </p:sp>
    </p:spTree>
    <p:extLst>
      <p:ext uri="{BB962C8B-B14F-4D97-AF65-F5344CB8AC3E}">
        <p14:creationId xmlns:p14="http://schemas.microsoft.com/office/powerpoint/2010/main" val="303730712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nodeType="clickEffect">
                                  <p:stCondLst>
                                    <p:cond delay="0"/>
                                  </p:stCondLst>
                                  <p:childTnLst>
                                    <p:set>
                                      <p:cBhvr>
                                        <p:cTn id="15" dur="1" fill="hold">
                                          <p:stCondLst>
                                            <p:cond delay="0"/>
                                          </p:stCondLst>
                                        </p:cTn>
                                        <p:tgtEl>
                                          <p:spTgt spid="1027"/>
                                        </p:tgtEl>
                                        <p:attrNameLst>
                                          <p:attrName>style.visibility</p:attrName>
                                        </p:attrNameLst>
                                      </p:cBhvr>
                                      <p:to>
                                        <p:strVal val="visible"/>
                                      </p:to>
                                    </p:set>
                                    <p:animEffect transition="in" filter="barn(inVertical)">
                                      <p:cBhvr>
                                        <p:cTn id="16" dur="500"/>
                                        <p:tgtEl>
                                          <p:spTgt spid="1027"/>
                                        </p:tgtEl>
                                      </p:cBhvr>
                                    </p:animEffect>
                                  </p:childTnLst>
                                </p:cTn>
                              </p:par>
                            </p:childTnLst>
                          </p:cTn>
                        </p:par>
                        <p:par>
                          <p:cTn id="17" fill="hold">
                            <p:stCondLst>
                              <p:cond delay="500"/>
                            </p:stCondLst>
                            <p:childTnLst>
                              <p:par>
                                <p:cTn id="18" presetID="31" presetClass="entr" presetSubtype="0" fill="hold" grpId="0" nodeType="after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p:cTn id="20" dur="1000" fill="hold"/>
                                        <p:tgtEl>
                                          <p:spTgt spid="6"/>
                                        </p:tgtEl>
                                        <p:attrNameLst>
                                          <p:attrName>ppt_w</p:attrName>
                                        </p:attrNameLst>
                                      </p:cBhvr>
                                      <p:tavLst>
                                        <p:tav tm="0">
                                          <p:val>
                                            <p:fltVal val="0"/>
                                          </p:val>
                                        </p:tav>
                                        <p:tav tm="100000">
                                          <p:val>
                                            <p:strVal val="#ppt_w"/>
                                          </p:val>
                                        </p:tav>
                                      </p:tavLst>
                                    </p:anim>
                                    <p:anim calcmode="lin" valueType="num">
                                      <p:cBhvr>
                                        <p:cTn id="21" dur="1000" fill="hold"/>
                                        <p:tgtEl>
                                          <p:spTgt spid="6"/>
                                        </p:tgtEl>
                                        <p:attrNameLst>
                                          <p:attrName>ppt_h</p:attrName>
                                        </p:attrNameLst>
                                      </p:cBhvr>
                                      <p:tavLst>
                                        <p:tav tm="0">
                                          <p:val>
                                            <p:fltVal val="0"/>
                                          </p:val>
                                        </p:tav>
                                        <p:tav tm="100000">
                                          <p:val>
                                            <p:strVal val="#ppt_h"/>
                                          </p:val>
                                        </p:tav>
                                      </p:tavLst>
                                    </p:anim>
                                    <p:anim calcmode="lin" valueType="num">
                                      <p:cBhvr>
                                        <p:cTn id="22" dur="1000" fill="hold"/>
                                        <p:tgtEl>
                                          <p:spTgt spid="6"/>
                                        </p:tgtEl>
                                        <p:attrNameLst>
                                          <p:attrName>style.rotation</p:attrName>
                                        </p:attrNameLst>
                                      </p:cBhvr>
                                      <p:tavLst>
                                        <p:tav tm="0">
                                          <p:val>
                                            <p:fltVal val="90"/>
                                          </p:val>
                                        </p:tav>
                                        <p:tav tm="100000">
                                          <p:val>
                                            <p:fltVal val="0"/>
                                          </p:val>
                                        </p:tav>
                                      </p:tavLst>
                                    </p:anim>
                                    <p:animEffect transition="in" filter="fade">
                                      <p:cBhvr>
                                        <p:cTn id="23" dur="1000"/>
                                        <p:tgtEl>
                                          <p:spTgt spid="6"/>
                                        </p:tgtEl>
                                      </p:cBhvr>
                                    </p:animEffect>
                                  </p:childTnLst>
                                </p:cTn>
                              </p:par>
                            </p:childTnLst>
                          </p:cTn>
                        </p:par>
                        <p:par>
                          <p:cTn id="24" fill="hold">
                            <p:stCondLst>
                              <p:cond delay="1500"/>
                            </p:stCondLst>
                            <p:childTnLst>
                              <p:par>
                                <p:cTn id="25" presetID="31" presetClass="entr" presetSubtype="0"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p:cTn id="27" dur="1000" fill="hold"/>
                                        <p:tgtEl>
                                          <p:spTgt spid="10"/>
                                        </p:tgtEl>
                                        <p:attrNameLst>
                                          <p:attrName>ppt_w</p:attrName>
                                        </p:attrNameLst>
                                      </p:cBhvr>
                                      <p:tavLst>
                                        <p:tav tm="0">
                                          <p:val>
                                            <p:fltVal val="0"/>
                                          </p:val>
                                        </p:tav>
                                        <p:tav tm="100000">
                                          <p:val>
                                            <p:strVal val="#ppt_w"/>
                                          </p:val>
                                        </p:tav>
                                      </p:tavLst>
                                    </p:anim>
                                    <p:anim calcmode="lin" valueType="num">
                                      <p:cBhvr>
                                        <p:cTn id="28" dur="1000" fill="hold"/>
                                        <p:tgtEl>
                                          <p:spTgt spid="10"/>
                                        </p:tgtEl>
                                        <p:attrNameLst>
                                          <p:attrName>ppt_h</p:attrName>
                                        </p:attrNameLst>
                                      </p:cBhvr>
                                      <p:tavLst>
                                        <p:tav tm="0">
                                          <p:val>
                                            <p:fltVal val="0"/>
                                          </p:val>
                                        </p:tav>
                                        <p:tav tm="100000">
                                          <p:val>
                                            <p:strVal val="#ppt_h"/>
                                          </p:val>
                                        </p:tav>
                                      </p:tavLst>
                                    </p:anim>
                                    <p:anim calcmode="lin" valueType="num">
                                      <p:cBhvr>
                                        <p:cTn id="29" dur="1000" fill="hold"/>
                                        <p:tgtEl>
                                          <p:spTgt spid="10"/>
                                        </p:tgtEl>
                                        <p:attrNameLst>
                                          <p:attrName>style.rotation</p:attrName>
                                        </p:attrNameLst>
                                      </p:cBhvr>
                                      <p:tavLst>
                                        <p:tav tm="0">
                                          <p:val>
                                            <p:fltVal val="90"/>
                                          </p:val>
                                        </p:tav>
                                        <p:tav tm="100000">
                                          <p:val>
                                            <p:fltVal val="0"/>
                                          </p:val>
                                        </p:tav>
                                      </p:tavLst>
                                    </p:anim>
                                    <p:animEffect transition="in" filter="fade">
                                      <p:cBhvr>
                                        <p:cTn id="30" dur="1000"/>
                                        <p:tgtEl>
                                          <p:spTgt spid="10"/>
                                        </p:tgtEl>
                                      </p:cBhvr>
                                    </p:animEffect>
                                  </p:childTnLst>
                                </p:cTn>
                              </p:par>
                            </p:childTnLst>
                          </p:cTn>
                        </p:par>
                        <p:par>
                          <p:cTn id="31" fill="hold">
                            <p:stCondLst>
                              <p:cond delay="2500"/>
                            </p:stCondLst>
                            <p:childTnLst>
                              <p:par>
                                <p:cTn id="32" presetID="53" presetClass="entr" presetSubtype="16" fill="hold" grpId="0" nodeType="afterEffect">
                                  <p:stCondLst>
                                    <p:cond delay="0"/>
                                  </p:stCondLst>
                                  <p:childTnLst>
                                    <p:set>
                                      <p:cBhvr>
                                        <p:cTn id="33" dur="1" fill="hold">
                                          <p:stCondLst>
                                            <p:cond delay="0"/>
                                          </p:stCondLst>
                                        </p:cTn>
                                        <p:tgtEl>
                                          <p:spTgt spid="3"/>
                                        </p:tgtEl>
                                        <p:attrNameLst>
                                          <p:attrName>style.visibility</p:attrName>
                                        </p:attrNameLst>
                                      </p:cBhvr>
                                      <p:to>
                                        <p:strVal val="visible"/>
                                      </p:to>
                                    </p:set>
                                    <p:anim calcmode="lin" valueType="num">
                                      <p:cBhvr>
                                        <p:cTn id="34" dur="500" fill="hold"/>
                                        <p:tgtEl>
                                          <p:spTgt spid="3"/>
                                        </p:tgtEl>
                                        <p:attrNameLst>
                                          <p:attrName>ppt_w</p:attrName>
                                        </p:attrNameLst>
                                      </p:cBhvr>
                                      <p:tavLst>
                                        <p:tav tm="0">
                                          <p:val>
                                            <p:fltVal val="0"/>
                                          </p:val>
                                        </p:tav>
                                        <p:tav tm="100000">
                                          <p:val>
                                            <p:strVal val="#ppt_w"/>
                                          </p:val>
                                        </p:tav>
                                      </p:tavLst>
                                    </p:anim>
                                    <p:anim calcmode="lin" valueType="num">
                                      <p:cBhvr>
                                        <p:cTn id="35" dur="500" fill="hold"/>
                                        <p:tgtEl>
                                          <p:spTgt spid="3"/>
                                        </p:tgtEl>
                                        <p:attrNameLst>
                                          <p:attrName>ppt_h</p:attrName>
                                        </p:attrNameLst>
                                      </p:cBhvr>
                                      <p:tavLst>
                                        <p:tav tm="0">
                                          <p:val>
                                            <p:fltVal val="0"/>
                                          </p:val>
                                        </p:tav>
                                        <p:tav tm="100000">
                                          <p:val>
                                            <p:strVal val="#ppt_h"/>
                                          </p:val>
                                        </p:tav>
                                      </p:tavLst>
                                    </p:anim>
                                    <p:animEffect transition="in" filter="fade">
                                      <p:cBhvr>
                                        <p:cTn id="36" dur="500"/>
                                        <p:tgtEl>
                                          <p:spTgt spid="3"/>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wipe(down)">
                                      <p:cBhvr>
                                        <p:cTn id="41" dur="500"/>
                                        <p:tgtEl>
                                          <p:spTgt spid="5"/>
                                        </p:tgtEl>
                                      </p:cBhvr>
                                    </p:animEffect>
                                  </p:childTnLst>
                                </p:cTn>
                              </p:par>
                            </p:childTnLst>
                          </p:cTn>
                        </p:par>
                      </p:childTnLst>
                    </p:cTn>
                  </p:par>
                  <p:par>
                    <p:cTn id="42" fill="hold">
                      <p:stCondLst>
                        <p:cond delay="indefinite"/>
                      </p:stCondLst>
                      <p:childTnLst>
                        <p:par>
                          <p:cTn id="43" fill="hold">
                            <p:stCondLst>
                              <p:cond delay="0"/>
                            </p:stCondLst>
                            <p:childTnLst>
                              <p:par>
                                <p:cTn id="44" presetID="2" presetClass="entr" presetSubtype="8" fill="hold" nodeType="clickEffect">
                                  <p:stCondLst>
                                    <p:cond delay="0"/>
                                  </p:stCondLst>
                                  <p:childTnLst>
                                    <p:set>
                                      <p:cBhvr>
                                        <p:cTn id="45" dur="1" fill="hold">
                                          <p:stCondLst>
                                            <p:cond delay="0"/>
                                          </p:stCondLst>
                                        </p:cTn>
                                        <p:tgtEl>
                                          <p:spTgt spid="1028"/>
                                        </p:tgtEl>
                                        <p:attrNameLst>
                                          <p:attrName>style.visibility</p:attrName>
                                        </p:attrNameLst>
                                      </p:cBhvr>
                                      <p:to>
                                        <p:strVal val="visible"/>
                                      </p:to>
                                    </p:set>
                                    <p:anim calcmode="lin" valueType="num">
                                      <p:cBhvr additive="base">
                                        <p:cTn id="46" dur="500" fill="hold"/>
                                        <p:tgtEl>
                                          <p:spTgt spid="1028"/>
                                        </p:tgtEl>
                                        <p:attrNameLst>
                                          <p:attrName>ppt_x</p:attrName>
                                        </p:attrNameLst>
                                      </p:cBhvr>
                                      <p:tavLst>
                                        <p:tav tm="0">
                                          <p:val>
                                            <p:strVal val="0-#ppt_w/2"/>
                                          </p:val>
                                        </p:tav>
                                        <p:tav tm="100000">
                                          <p:val>
                                            <p:strVal val="#ppt_x"/>
                                          </p:val>
                                        </p:tav>
                                      </p:tavLst>
                                    </p:anim>
                                    <p:anim calcmode="lin" valueType="num">
                                      <p:cBhvr additive="base">
                                        <p:cTn id="47" dur="500" fill="hold"/>
                                        <p:tgtEl>
                                          <p:spTgt spid="1028"/>
                                        </p:tgtEl>
                                        <p:attrNameLst>
                                          <p:attrName>ppt_y</p:attrName>
                                        </p:attrNameLst>
                                      </p:cBhvr>
                                      <p:tavLst>
                                        <p:tav tm="0">
                                          <p:val>
                                            <p:strVal val="#ppt_y"/>
                                          </p:val>
                                        </p:tav>
                                        <p:tav tm="100000">
                                          <p:val>
                                            <p:strVal val="#ppt_y"/>
                                          </p:val>
                                        </p:tav>
                                      </p:tavLst>
                                    </p:anim>
                                  </p:childTnLst>
                                </p:cTn>
                              </p:par>
                              <p:par>
                                <p:cTn id="48" presetID="2" presetClass="entr" presetSubtype="8" fill="hold" nodeType="withEffect">
                                  <p:stCondLst>
                                    <p:cond delay="250"/>
                                  </p:stCondLst>
                                  <p:childTnLst>
                                    <p:set>
                                      <p:cBhvr>
                                        <p:cTn id="49" dur="1" fill="hold">
                                          <p:stCondLst>
                                            <p:cond delay="0"/>
                                          </p:stCondLst>
                                        </p:cTn>
                                        <p:tgtEl>
                                          <p:spTgt spid="1030"/>
                                        </p:tgtEl>
                                        <p:attrNameLst>
                                          <p:attrName>style.visibility</p:attrName>
                                        </p:attrNameLst>
                                      </p:cBhvr>
                                      <p:to>
                                        <p:strVal val="visible"/>
                                      </p:to>
                                    </p:set>
                                    <p:anim calcmode="lin" valueType="num">
                                      <p:cBhvr additive="base">
                                        <p:cTn id="50" dur="500" fill="hold"/>
                                        <p:tgtEl>
                                          <p:spTgt spid="1030"/>
                                        </p:tgtEl>
                                        <p:attrNameLst>
                                          <p:attrName>ppt_x</p:attrName>
                                        </p:attrNameLst>
                                      </p:cBhvr>
                                      <p:tavLst>
                                        <p:tav tm="0">
                                          <p:val>
                                            <p:strVal val="0-#ppt_w/2"/>
                                          </p:val>
                                        </p:tav>
                                        <p:tav tm="100000">
                                          <p:val>
                                            <p:strVal val="#ppt_x"/>
                                          </p:val>
                                        </p:tav>
                                      </p:tavLst>
                                    </p:anim>
                                    <p:anim calcmode="lin" valueType="num">
                                      <p:cBhvr additive="base">
                                        <p:cTn id="51" dur="500" fill="hold"/>
                                        <p:tgtEl>
                                          <p:spTgt spid="1030"/>
                                        </p:tgtEl>
                                        <p:attrNameLst>
                                          <p:attrName>ppt_y</p:attrName>
                                        </p:attrNameLst>
                                      </p:cBhvr>
                                      <p:tavLst>
                                        <p:tav tm="0">
                                          <p:val>
                                            <p:strVal val="#ppt_y"/>
                                          </p:val>
                                        </p:tav>
                                        <p:tav tm="100000">
                                          <p:val>
                                            <p:strVal val="#ppt_y"/>
                                          </p:val>
                                        </p:tav>
                                      </p:tavLst>
                                    </p:anim>
                                  </p:childTnLst>
                                </p:cTn>
                              </p:par>
                              <p:par>
                                <p:cTn id="52" presetID="2" presetClass="entr" presetSubtype="8" fill="hold" nodeType="withEffect">
                                  <p:stCondLst>
                                    <p:cond delay="150"/>
                                  </p:stCondLst>
                                  <p:childTnLst>
                                    <p:set>
                                      <p:cBhvr>
                                        <p:cTn id="53" dur="1" fill="hold">
                                          <p:stCondLst>
                                            <p:cond delay="0"/>
                                          </p:stCondLst>
                                        </p:cTn>
                                        <p:tgtEl>
                                          <p:spTgt spid="16"/>
                                        </p:tgtEl>
                                        <p:attrNameLst>
                                          <p:attrName>style.visibility</p:attrName>
                                        </p:attrNameLst>
                                      </p:cBhvr>
                                      <p:to>
                                        <p:strVal val="visible"/>
                                      </p:to>
                                    </p:set>
                                    <p:anim calcmode="lin" valueType="num">
                                      <p:cBhvr additive="base">
                                        <p:cTn id="54" dur="500" fill="hold"/>
                                        <p:tgtEl>
                                          <p:spTgt spid="16"/>
                                        </p:tgtEl>
                                        <p:attrNameLst>
                                          <p:attrName>ppt_x</p:attrName>
                                        </p:attrNameLst>
                                      </p:cBhvr>
                                      <p:tavLst>
                                        <p:tav tm="0">
                                          <p:val>
                                            <p:strVal val="0-#ppt_w/2"/>
                                          </p:val>
                                        </p:tav>
                                        <p:tav tm="100000">
                                          <p:val>
                                            <p:strVal val="#ppt_x"/>
                                          </p:val>
                                        </p:tav>
                                      </p:tavLst>
                                    </p:anim>
                                    <p:anim calcmode="lin" valueType="num">
                                      <p:cBhvr additive="base">
                                        <p:cTn id="55" dur="500" fill="hold"/>
                                        <p:tgtEl>
                                          <p:spTgt spid="16"/>
                                        </p:tgtEl>
                                        <p:attrNameLst>
                                          <p:attrName>ppt_y</p:attrName>
                                        </p:attrNameLst>
                                      </p:cBhvr>
                                      <p:tavLst>
                                        <p:tav tm="0">
                                          <p:val>
                                            <p:strVal val="#ppt_y"/>
                                          </p:val>
                                        </p:tav>
                                        <p:tav tm="100000">
                                          <p:val>
                                            <p:strVal val="#ppt_y"/>
                                          </p:val>
                                        </p:tav>
                                      </p:tavLst>
                                    </p:anim>
                                  </p:childTnLst>
                                </p:cTn>
                              </p:par>
                              <p:par>
                                <p:cTn id="56" presetID="2" presetClass="entr" presetSubtype="8" fill="hold" nodeType="withEffect">
                                  <p:stCondLst>
                                    <p:cond delay="0"/>
                                  </p:stCondLst>
                                  <p:childTnLst>
                                    <p:set>
                                      <p:cBhvr>
                                        <p:cTn id="57" dur="1" fill="hold">
                                          <p:stCondLst>
                                            <p:cond delay="0"/>
                                          </p:stCondLst>
                                        </p:cTn>
                                        <p:tgtEl>
                                          <p:spTgt spid="15"/>
                                        </p:tgtEl>
                                        <p:attrNameLst>
                                          <p:attrName>style.visibility</p:attrName>
                                        </p:attrNameLst>
                                      </p:cBhvr>
                                      <p:to>
                                        <p:strVal val="visible"/>
                                      </p:to>
                                    </p:set>
                                    <p:anim calcmode="lin" valueType="num">
                                      <p:cBhvr additive="base">
                                        <p:cTn id="58" dur="500" fill="hold"/>
                                        <p:tgtEl>
                                          <p:spTgt spid="15"/>
                                        </p:tgtEl>
                                        <p:attrNameLst>
                                          <p:attrName>ppt_x</p:attrName>
                                        </p:attrNameLst>
                                      </p:cBhvr>
                                      <p:tavLst>
                                        <p:tav tm="0">
                                          <p:val>
                                            <p:strVal val="0-#ppt_w/2"/>
                                          </p:val>
                                        </p:tav>
                                        <p:tav tm="100000">
                                          <p:val>
                                            <p:strVal val="#ppt_x"/>
                                          </p:val>
                                        </p:tav>
                                      </p:tavLst>
                                    </p:anim>
                                    <p:anim calcmode="lin" valueType="num">
                                      <p:cBhvr additive="base">
                                        <p:cTn id="59" dur="500" fill="hold"/>
                                        <p:tgtEl>
                                          <p:spTgt spid="15"/>
                                        </p:tgtEl>
                                        <p:attrNameLst>
                                          <p:attrName>ppt_y</p:attrName>
                                        </p:attrNameLst>
                                      </p:cBhvr>
                                      <p:tavLst>
                                        <p:tav tm="0">
                                          <p:val>
                                            <p:strVal val="#ppt_y"/>
                                          </p:val>
                                        </p:tav>
                                        <p:tav tm="100000">
                                          <p:val>
                                            <p:strVal val="#ppt_y"/>
                                          </p:val>
                                        </p:tav>
                                      </p:tavLst>
                                    </p:anim>
                                  </p:childTnLst>
                                </p:cTn>
                              </p:par>
                              <p:par>
                                <p:cTn id="60" presetID="2" presetClass="entr" presetSubtype="8" fill="hold" nodeType="withEffect">
                                  <p:stCondLst>
                                    <p:cond delay="120"/>
                                  </p:stCondLst>
                                  <p:childTnLst>
                                    <p:set>
                                      <p:cBhvr>
                                        <p:cTn id="61" dur="1" fill="hold">
                                          <p:stCondLst>
                                            <p:cond delay="0"/>
                                          </p:stCondLst>
                                        </p:cTn>
                                        <p:tgtEl>
                                          <p:spTgt spid="14"/>
                                        </p:tgtEl>
                                        <p:attrNameLst>
                                          <p:attrName>style.visibility</p:attrName>
                                        </p:attrNameLst>
                                      </p:cBhvr>
                                      <p:to>
                                        <p:strVal val="visible"/>
                                      </p:to>
                                    </p:set>
                                    <p:anim calcmode="lin" valueType="num">
                                      <p:cBhvr additive="base">
                                        <p:cTn id="62" dur="500" fill="hold"/>
                                        <p:tgtEl>
                                          <p:spTgt spid="14"/>
                                        </p:tgtEl>
                                        <p:attrNameLst>
                                          <p:attrName>ppt_x</p:attrName>
                                        </p:attrNameLst>
                                      </p:cBhvr>
                                      <p:tavLst>
                                        <p:tav tm="0">
                                          <p:val>
                                            <p:strVal val="0-#ppt_w/2"/>
                                          </p:val>
                                        </p:tav>
                                        <p:tav tm="100000">
                                          <p:val>
                                            <p:strVal val="#ppt_x"/>
                                          </p:val>
                                        </p:tav>
                                      </p:tavLst>
                                    </p:anim>
                                    <p:anim calcmode="lin" valueType="num">
                                      <p:cBhvr additive="base">
                                        <p:cTn id="63" dur="500" fill="hold"/>
                                        <p:tgtEl>
                                          <p:spTgt spid="14"/>
                                        </p:tgtEl>
                                        <p:attrNameLst>
                                          <p:attrName>ppt_y</p:attrName>
                                        </p:attrNameLst>
                                      </p:cBhvr>
                                      <p:tavLst>
                                        <p:tav tm="0">
                                          <p:val>
                                            <p:strVal val="#ppt_y"/>
                                          </p:val>
                                        </p:tav>
                                        <p:tav tm="100000">
                                          <p:val>
                                            <p:strVal val="#ppt_y"/>
                                          </p:val>
                                        </p:tav>
                                      </p:tavLst>
                                    </p:anim>
                                  </p:childTnLst>
                                </p:cTn>
                              </p:par>
                            </p:childTnLst>
                          </p:cTn>
                        </p:par>
                        <p:par>
                          <p:cTn id="64" fill="hold">
                            <p:stCondLst>
                              <p:cond delay="750"/>
                            </p:stCondLst>
                            <p:childTnLst>
                              <p:par>
                                <p:cTn id="65" presetID="10" presetClass="exit" presetSubtype="0" fill="hold" nodeType="afterEffect">
                                  <p:stCondLst>
                                    <p:cond delay="500"/>
                                  </p:stCondLst>
                                  <p:childTnLst>
                                    <p:animEffect transition="out" filter="fade">
                                      <p:cBhvr>
                                        <p:cTn id="66" dur="1250"/>
                                        <p:tgtEl>
                                          <p:spTgt spid="1030"/>
                                        </p:tgtEl>
                                      </p:cBhvr>
                                    </p:animEffect>
                                    <p:set>
                                      <p:cBhvr>
                                        <p:cTn id="67" dur="1" fill="hold">
                                          <p:stCondLst>
                                            <p:cond delay="1249"/>
                                          </p:stCondLst>
                                        </p:cTn>
                                        <p:tgtEl>
                                          <p:spTgt spid="1030"/>
                                        </p:tgtEl>
                                        <p:attrNameLst>
                                          <p:attrName>style.visibility</p:attrName>
                                        </p:attrNameLst>
                                      </p:cBhvr>
                                      <p:to>
                                        <p:strVal val="hidden"/>
                                      </p:to>
                                    </p:set>
                                  </p:childTnLst>
                                </p:cTn>
                              </p:par>
                              <p:par>
                                <p:cTn id="68" presetID="10" presetClass="exit" presetSubtype="0" fill="hold" nodeType="withEffect">
                                  <p:stCondLst>
                                    <p:cond delay="500"/>
                                  </p:stCondLst>
                                  <p:childTnLst>
                                    <p:animEffect transition="out" filter="fade">
                                      <p:cBhvr>
                                        <p:cTn id="69" dur="1250"/>
                                        <p:tgtEl>
                                          <p:spTgt spid="16"/>
                                        </p:tgtEl>
                                      </p:cBhvr>
                                    </p:animEffect>
                                    <p:set>
                                      <p:cBhvr>
                                        <p:cTn id="70" dur="1" fill="hold">
                                          <p:stCondLst>
                                            <p:cond delay="1249"/>
                                          </p:stCondLst>
                                        </p:cTn>
                                        <p:tgtEl>
                                          <p:spTgt spid="16"/>
                                        </p:tgtEl>
                                        <p:attrNameLst>
                                          <p:attrName>style.visibility</p:attrName>
                                        </p:attrNameLst>
                                      </p:cBhvr>
                                      <p:to>
                                        <p:strVal val="hidden"/>
                                      </p:to>
                                    </p:set>
                                  </p:childTnLst>
                                </p:cTn>
                              </p:par>
                              <p:par>
                                <p:cTn id="71" presetID="10" presetClass="exit" presetSubtype="0" fill="hold" nodeType="withEffect">
                                  <p:stCondLst>
                                    <p:cond delay="500"/>
                                  </p:stCondLst>
                                  <p:childTnLst>
                                    <p:animEffect transition="out" filter="fade">
                                      <p:cBhvr>
                                        <p:cTn id="72" dur="1250"/>
                                        <p:tgtEl>
                                          <p:spTgt spid="15"/>
                                        </p:tgtEl>
                                      </p:cBhvr>
                                    </p:animEffect>
                                    <p:set>
                                      <p:cBhvr>
                                        <p:cTn id="73" dur="1" fill="hold">
                                          <p:stCondLst>
                                            <p:cond delay="1249"/>
                                          </p:stCondLst>
                                        </p:cTn>
                                        <p:tgtEl>
                                          <p:spTgt spid="15"/>
                                        </p:tgtEl>
                                        <p:attrNameLst>
                                          <p:attrName>style.visibility</p:attrName>
                                        </p:attrNameLst>
                                      </p:cBhvr>
                                      <p:to>
                                        <p:strVal val="hidden"/>
                                      </p:to>
                                    </p:set>
                                  </p:childTnLst>
                                </p:cTn>
                              </p:par>
                              <p:par>
                                <p:cTn id="74" presetID="10" presetClass="exit" presetSubtype="0" fill="hold" nodeType="withEffect">
                                  <p:stCondLst>
                                    <p:cond delay="500"/>
                                  </p:stCondLst>
                                  <p:childTnLst>
                                    <p:animEffect transition="out" filter="fade">
                                      <p:cBhvr>
                                        <p:cTn id="75" dur="1250"/>
                                        <p:tgtEl>
                                          <p:spTgt spid="14"/>
                                        </p:tgtEl>
                                      </p:cBhvr>
                                    </p:animEffect>
                                    <p:set>
                                      <p:cBhvr>
                                        <p:cTn id="76" dur="1" fill="hold">
                                          <p:stCondLst>
                                            <p:cond delay="1249"/>
                                          </p:stCondLst>
                                        </p:cTn>
                                        <p:tgtEl>
                                          <p:spTgt spid="14"/>
                                        </p:tgtEl>
                                        <p:attrNameLst>
                                          <p:attrName>style.visibility</p:attrName>
                                        </p:attrNameLst>
                                      </p:cBhvr>
                                      <p:to>
                                        <p:strVal val="hidden"/>
                                      </p:to>
                                    </p:set>
                                  </p:childTnLst>
                                </p:cTn>
                              </p:par>
                            </p:childTnLst>
                          </p:cTn>
                        </p:par>
                        <p:par>
                          <p:cTn id="77" fill="hold">
                            <p:stCondLst>
                              <p:cond delay="2500"/>
                            </p:stCondLst>
                            <p:childTnLst>
                              <p:par>
                                <p:cTn id="78" presetID="31" presetClass="entr" presetSubtype="0" fill="hold" nodeType="afterEffect">
                                  <p:stCondLst>
                                    <p:cond delay="0"/>
                                  </p:stCondLst>
                                  <p:childTnLst>
                                    <p:set>
                                      <p:cBhvr>
                                        <p:cTn id="79" dur="1" fill="hold">
                                          <p:stCondLst>
                                            <p:cond delay="0"/>
                                          </p:stCondLst>
                                        </p:cTn>
                                        <p:tgtEl>
                                          <p:spTgt spid="1031"/>
                                        </p:tgtEl>
                                        <p:attrNameLst>
                                          <p:attrName>style.visibility</p:attrName>
                                        </p:attrNameLst>
                                      </p:cBhvr>
                                      <p:to>
                                        <p:strVal val="visible"/>
                                      </p:to>
                                    </p:set>
                                    <p:anim calcmode="lin" valueType="num">
                                      <p:cBhvr>
                                        <p:cTn id="80" dur="2000" fill="hold"/>
                                        <p:tgtEl>
                                          <p:spTgt spid="1031"/>
                                        </p:tgtEl>
                                        <p:attrNameLst>
                                          <p:attrName>ppt_w</p:attrName>
                                        </p:attrNameLst>
                                      </p:cBhvr>
                                      <p:tavLst>
                                        <p:tav tm="0">
                                          <p:val>
                                            <p:fltVal val="0"/>
                                          </p:val>
                                        </p:tav>
                                        <p:tav tm="100000">
                                          <p:val>
                                            <p:strVal val="#ppt_w"/>
                                          </p:val>
                                        </p:tav>
                                      </p:tavLst>
                                    </p:anim>
                                    <p:anim calcmode="lin" valueType="num">
                                      <p:cBhvr>
                                        <p:cTn id="81" dur="2000" fill="hold"/>
                                        <p:tgtEl>
                                          <p:spTgt spid="1031"/>
                                        </p:tgtEl>
                                        <p:attrNameLst>
                                          <p:attrName>ppt_h</p:attrName>
                                        </p:attrNameLst>
                                      </p:cBhvr>
                                      <p:tavLst>
                                        <p:tav tm="0">
                                          <p:val>
                                            <p:fltVal val="0"/>
                                          </p:val>
                                        </p:tav>
                                        <p:tav tm="100000">
                                          <p:val>
                                            <p:strVal val="#ppt_h"/>
                                          </p:val>
                                        </p:tav>
                                      </p:tavLst>
                                    </p:anim>
                                    <p:anim calcmode="lin" valueType="num">
                                      <p:cBhvr>
                                        <p:cTn id="82" dur="2000" fill="hold"/>
                                        <p:tgtEl>
                                          <p:spTgt spid="1031"/>
                                        </p:tgtEl>
                                        <p:attrNameLst>
                                          <p:attrName>style.rotation</p:attrName>
                                        </p:attrNameLst>
                                      </p:cBhvr>
                                      <p:tavLst>
                                        <p:tav tm="0">
                                          <p:val>
                                            <p:fltVal val="90"/>
                                          </p:val>
                                        </p:tav>
                                        <p:tav tm="100000">
                                          <p:val>
                                            <p:fltVal val="0"/>
                                          </p:val>
                                        </p:tav>
                                      </p:tavLst>
                                    </p:anim>
                                    <p:animEffect transition="in" filter="fade">
                                      <p:cBhvr>
                                        <p:cTn id="83" dur="2000"/>
                                        <p:tgtEl>
                                          <p:spTgt spid="1031"/>
                                        </p:tgtEl>
                                      </p:cBhvr>
                                    </p:animEffect>
                                  </p:childTnLst>
                                </p:cTn>
                              </p:par>
                            </p:childTnLst>
                          </p:cTn>
                        </p:par>
                        <p:par>
                          <p:cTn id="84" fill="hold">
                            <p:stCondLst>
                              <p:cond delay="4500"/>
                            </p:stCondLst>
                            <p:childTnLst>
                              <p:par>
                                <p:cTn id="85" presetID="26" presetClass="emph" presetSubtype="0" repeatCount="3000" fill="hold" nodeType="afterEffect">
                                  <p:stCondLst>
                                    <p:cond delay="0"/>
                                  </p:stCondLst>
                                  <p:childTnLst>
                                    <p:animEffect transition="out" filter="fade">
                                      <p:cBhvr>
                                        <p:cTn id="86" dur="1000" tmFilter="0, 0; .2, .5; .8, .5; 1, 0"/>
                                        <p:tgtEl>
                                          <p:spTgt spid="1031"/>
                                        </p:tgtEl>
                                      </p:cBhvr>
                                    </p:animEffect>
                                    <p:animScale>
                                      <p:cBhvr>
                                        <p:cTn id="87" dur="500" autoRev="1" fill="hold"/>
                                        <p:tgtEl>
                                          <p:spTgt spid="1031"/>
                                        </p:tgtEl>
                                      </p:cBhvr>
                                      <p:by x="105000" y="105000"/>
                                    </p:animScale>
                                  </p:childTnLst>
                                </p:cTn>
                              </p:par>
                            </p:childTnLst>
                          </p:cTn>
                        </p:par>
                      </p:childTnLst>
                    </p:cTn>
                  </p:par>
                  <p:par>
                    <p:cTn id="88" fill="hold">
                      <p:stCondLst>
                        <p:cond delay="indefinite"/>
                      </p:stCondLst>
                      <p:childTnLst>
                        <p:par>
                          <p:cTn id="89" fill="hold">
                            <p:stCondLst>
                              <p:cond delay="0"/>
                            </p:stCondLst>
                            <p:childTnLst>
                              <p:par>
                                <p:cTn id="90" presetID="22" presetClass="entr" presetSubtype="4" fill="hold" grpId="0" nodeType="clickEffect">
                                  <p:stCondLst>
                                    <p:cond delay="0"/>
                                  </p:stCondLst>
                                  <p:childTnLst>
                                    <p:set>
                                      <p:cBhvr>
                                        <p:cTn id="91" dur="1" fill="hold">
                                          <p:stCondLst>
                                            <p:cond delay="0"/>
                                          </p:stCondLst>
                                        </p:cTn>
                                        <p:tgtEl>
                                          <p:spTgt spid="4">
                                            <p:txEl>
                                              <p:pRg st="0" end="0"/>
                                            </p:txEl>
                                          </p:spTgt>
                                        </p:tgtEl>
                                        <p:attrNameLst>
                                          <p:attrName>style.visibility</p:attrName>
                                        </p:attrNameLst>
                                      </p:cBhvr>
                                      <p:to>
                                        <p:strVal val="visible"/>
                                      </p:to>
                                    </p:set>
                                    <p:animEffect transition="in" filter="wipe(down)">
                                      <p:cBhvr>
                                        <p:cTn id="92" dur="500"/>
                                        <p:tgtEl>
                                          <p:spTgt spid="4">
                                            <p:txEl>
                                              <p:pRg st="0" end="0"/>
                                            </p:txEl>
                                          </p:spTgt>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4" fill="hold" grpId="0" nodeType="clickEffect">
                                  <p:stCondLst>
                                    <p:cond delay="0"/>
                                  </p:stCondLst>
                                  <p:childTnLst>
                                    <p:set>
                                      <p:cBhvr>
                                        <p:cTn id="96" dur="1" fill="hold">
                                          <p:stCondLst>
                                            <p:cond delay="0"/>
                                          </p:stCondLst>
                                        </p:cTn>
                                        <p:tgtEl>
                                          <p:spTgt spid="9"/>
                                        </p:tgtEl>
                                        <p:attrNameLst>
                                          <p:attrName>style.visibility</p:attrName>
                                        </p:attrNameLst>
                                      </p:cBhvr>
                                      <p:to>
                                        <p:strVal val="visible"/>
                                      </p:to>
                                    </p:set>
                                    <p:animEffect transition="in" filter="wipe(down)">
                                      <p:cBhvr>
                                        <p:cTn id="9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P spid="5" grpId="0"/>
      <p:bldP spid="8" grpId="0"/>
      <p:bldP spid="9" grpId="0"/>
      <p:bldP spid="10" grpId="0"/>
      <p:bldP spid="3" grpId="0"/>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83071" y="0"/>
            <a:ext cx="8881417" cy="914400"/>
          </a:xfrm>
        </p:spPr>
        <p:txBody>
          <a:bodyPr/>
          <a:lstStyle/>
          <a:p>
            <a:pPr algn="ctr"/>
            <a:r>
              <a:rPr lang="en-US" dirty="0">
                <a:solidFill>
                  <a:srgbClr val="C00000"/>
                </a:solidFill>
              </a:rPr>
              <a:t>Protecting Forests in </a:t>
            </a:r>
            <a:r>
              <a:rPr lang="en-US" dirty="0" err="1" smtClean="0">
                <a:solidFill>
                  <a:srgbClr val="C00000"/>
                </a:solidFill>
              </a:rPr>
              <a:t>Swi</a:t>
            </a:r>
            <a:r>
              <a:rPr lang="pl-PL" dirty="0" err="1" smtClean="0">
                <a:solidFill>
                  <a:srgbClr val="C00000"/>
                </a:solidFill>
              </a:rPr>
              <a:t>tzerland</a:t>
            </a:r>
            <a:endParaRPr lang="pl-PL" dirty="0">
              <a:solidFill>
                <a:srgbClr val="C00000"/>
              </a:solidFill>
            </a:endParaRPr>
          </a:p>
        </p:txBody>
      </p:sp>
      <p:sp>
        <p:nvSpPr>
          <p:cNvPr id="4" name="pole tekstowe 3"/>
          <p:cNvSpPr txBox="1"/>
          <p:nvPr/>
        </p:nvSpPr>
        <p:spPr>
          <a:xfrm>
            <a:off x="107504" y="743570"/>
            <a:ext cx="4608512" cy="2308324"/>
          </a:xfrm>
          <a:prstGeom prst="rect">
            <a:avLst/>
          </a:prstGeom>
          <a:noFill/>
        </p:spPr>
        <p:txBody>
          <a:bodyPr wrap="square" rtlCol="0">
            <a:spAutoFit/>
          </a:bodyPr>
          <a:lstStyle/>
          <a:p>
            <a:r>
              <a:rPr lang="pl-PL" b="1" dirty="0" err="1" smtClean="0">
                <a:solidFill>
                  <a:srgbClr val="C2AD8D">
                    <a:lumMod val="20000"/>
                    <a:lumOff val="80000"/>
                  </a:srgbClr>
                </a:solidFill>
              </a:rPr>
              <a:t>Forests</a:t>
            </a:r>
            <a:r>
              <a:rPr lang="pl-PL" b="1" dirty="0" smtClean="0">
                <a:solidFill>
                  <a:srgbClr val="C2AD8D">
                    <a:lumMod val="20000"/>
                    <a:lumOff val="80000"/>
                  </a:srgbClr>
                </a:solidFill>
              </a:rPr>
              <a:t> in </a:t>
            </a:r>
            <a:r>
              <a:rPr lang="pl-PL" b="1" dirty="0" err="1" smtClean="0">
                <a:solidFill>
                  <a:srgbClr val="C2AD8D">
                    <a:lumMod val="20000"/>
                    <a:lumOff val="80000"/>
                  </a:srgbClr>
                </a:solidFill>
              </a:rPr>
              <a:t>Switzerland</a:t>
            </a:r>
            <a:r>
              <a:rPr lang="pl-PL" b="1" dirty="0" smtClean="0">
                <a:solidFill>
                  <a:srgbClr val="C2AD8D">
                    <a:lumMod val="20000"/>
                    <a:lumOff val="80000"/>
                  </a:srgbClr>
                </a:solidFill>
              </a:rPr>
              <a:t> </a:t>
            </a:r>
            <a:r>
              <a:rPr lang="pl-PL" b="1" dirty="0" err="1" smtClean="0">
                <a:solidFill>
                  <a:srgbClr val="C2AD8D">
                    <a:lumMod val="20000"/>
                    <a:lumOff val="80000"/>
                  </a:srgbClr>
                </a:solidFill>
              </a:rPr>
              <a:t>have</a:t>
            </a:r>
            <a:r>
              <a:rPr lang="pl-PL" b="1" dirty="0" smtClean="0">
                <a:solidFill>
                  <a:srgbClr val="C2AD8D">
                    <a:lumMod val="20000"/>
                    <a:lumOff val="80000"/>
                  </a:srgbClr>
                </a:solidFill>
              </a:rPr>
              <a:t> a </a:t>
            </a:r>
            <a:r>
              <a:rPr lang="pl-PL" b="1" dirty="0" err="1" smtClean="0">
                <a:solidFill>
                  <a:srgbClr val="C2AD8D">
                    <a:lumMod val="20000"/>
                    <a:lumOff val="80000"/>
                  </a:srgbClr>
                </a:solidFill>
              </a:rPr>
              <a:t>several</a:t>
            </a:r>
            <a:r>
              <a:rPr lang="pl-PL" b="1" dirty="0" smtClean="0">
                <a:solidFill>
                  <a:srgbClr val="C2AD8D">
                    <a:lumMod val="20000"/>
                    <a:lumOff val="80000"/>
                  </a:srgbClr>
                </a:solidFill>
              </a:rPr>
              <a:t> </a:t>
            </a:r>
            <a:r>
              <a:rPr lang="pl-PL" b="1" dirty="0" err="1" smtClean="0">
                <a:solidFill>
                  <a:srgbClr val="C2AD8D">
                    <a:lumMod val="20000"/>
                    <a:lumOff val="80000"/>
                  </a:srgbClr>
                </a:solidFill>
              </a:rPr>
              <a:t>important</a:t>
            </a:r>
            <a:r>
              <a:rPr lang="pl-PL" b="1" dirty="0" smtClean="0">
                <a:solidFill>
                  <a:srgbClr val="C2AD8D">
                    <a:lumMod val="20000"/>
                    <a:lumOff val="80000"/>
                  </a:srgbClr>
                </a:solidFill>
              </a:rPr>
              <a:t> </a:t>
            </a:r>
            <a:r>
              <a:rPr lang="pl-PL" b="1" dirty="0" err="1" smtClean="0">
                <a:solidFill>
                  <a:srgbClr val="C2AD8D">
                    <a:lumMod val="20000"/>
                    <a:lumOff val="80000"/>
                  </a:srgbClr>
                </a:solidFill>
              </a:rPr>
              <a:t>functions</a:t>
            </a:r>
            <a:r>
              <a:rPr lang="pl-PL" b="1" dirty="0" smtClean="0">
                <a:solidFill>
                  <a:srgbClr val="C2AD8D">
                    <a:lumMod val="20000"/>
                    <a:lumOff val="80000"/>
                  </a:srgbClr>
                </a:solidFill>
              </a:rPr>
              <a:t>. </a:t>
            </a:r>
            <a:r>
              <a:rPr lang="pl-PL" b="1" dirty="0" err="1" smtClean="0">
                <a:solidFill>
                  <a:srgbClr val="C2AD8D">
                    <a:lumMod val="20000"/>
                    <a:lumOff val="80000"/>
                  </a:srgbClr>
                </a:solidFill>
              </a:rPr>
              <a:t>Some</a:t>
            </a:r>
            <a:r>
              <a:rPr lang="pl-PL" b="1" dirty="0" smtClean="0">
                <a:solidFill>
                  <a:srgbClr val="C2AD8D">
                    <a:lumMod val="20000"/>
                    <a:lumOff val="80000"/>
                  </a:srgbClr>
                </a:solidFill>
              </a:rPr>
              <a:t> of </a:t>
            </a:r>
            <a:r>
              <a:rPr lang="pl-PL" b="1" dirty="0" err="1" smtClean="0">
                <a:solidFill>
                  <a:srgbClr val="C2AD8D">
                    <a:lumMod val="20000"/>
                    <a:lumOff val="80000"/>
                  </a:srgbClr>
                </a:solidFill>
              </a:rPr>
              <a:t>them</a:t>
            </a:r>
            <a:r>
              <a:rPr lang="pl-PL" b="1" dirty="0" smtClean="0">
                <a:solidFill>
                  <a:srgbClr val="C2AD8D">
                    <a:lumMod val="20000"/>
                    <a:lumOff val="80000"/>
                  </a:srgbClr>
                </a:solidFill>
              </a:rPr>
              <a:t> </a:t>
            </a:r>
            <a:r>
              <a:rPr lang="pl-PL" b="1" dirty="0" err="1" smtClean="0">
                <a:solidFill>
                  <a:srgbClr val="C2AD8D">
                    <a:lumMod val="20000"/>
                    <a:lumOff val="80000"/>
                  </a:srgbClr>
                </a:solidFill>
              </a:rPr>
              <a:t>are</a:t>
            </a:r>
            <a:r>
              <a:rPr lang="pl-PL" b="1" dirty="0" smtClean="0">
                <a:solidFill>
                  <a:srgbClr val="C2AD8D">
                    <a:lumMod val="20000"/>
                    <a:lumOff val="80000"/>
                  </a:srgbClr>
                </a:solidFill>
              </a:rPr>
              <a:t> </a:t>
            </a:r>
            <a:r>
              <a:rPr lang="pl-PL" b="1" dirty="0" err="1" smtClean="0">
                <a:solidFill>
                  <a:srgbClr val="C2AD8D">
                    <a:lumMod val="20000"/>
                    <a:lumOff val="80000"/>
                  </a:srgbClr>
                </a:solidFill>
              </a:rPr>
              <a:t>economic</a:t>
            </a:r>
            <a:r>
              <a:rPr lang="pl-PL" b="1" dirty="0" smtClean="0">
                <a:solidFill>
                  <a:srgbClr val="C2AD8D">
                    <a:lumMod val="20000"/>
                    <a:lumOff val="80000"/>
                  </a:srgbClr>
                </a:solidFill>
              </a:rPr>
              <a:t> but </a:t>
            </a:r>
            <a:r>
              <a:rPr lang="pl-PL" b="1" dirty="0" err="1" smtClean="0">
                <a:solidFill>
                  <a:srgbClr val="C2AD8D">
                    <a:lumMod val="20000"/>
                    <a:lumOff val="80000"/>
                  </a:srgbClr>
                </a:solidFill>
              </a:rPr>
              <a:t>there</a:t>
            </a:r>
            <a:r>
              <a:rPr lang="pl-PL" b="1" dirty="0" smtClean="0">
                <a:solidFill>
                  <a:srgbClr val="C2AD8D">
                    <a:lumMod val="20000"/>
                    <a:lumOff val="80000"/>
                  </a:srgbClr>
                </a:solidFill>
              </a:rPr>
              <a:t> </a:t>
            </a:r>
            <a:r>
              <a:rPr lang="pl-PL" b="1" dirty="0" err="1" smtClean="0">
                <a:solidFill>
                  <a:srgbClr val="C2AD8D">
                    <a:lumMod val="20000"/>
                    <a:lumOff val="80000"/>
                  </a:srgbClr>
                </a:solidFill>
              </a:rPr>
              <a:t>are</a:t>
            </a:r>
            <a:r>
              <a:rPr lang="pl-PL" b="1" dirty="0" smtClean="0">
                <a:solidFill>
                  <a:srgbClr val="C2AD8D">
                    <a:lumMod val="20000"/>
                    <a:lumOff val="80000"/>
                  </a:srgbClr>
                </a:solidFill>
              </a:rPr>
              <a:t> </a:t>
            </a:r>
            <a:r>
              <a:rPr lang="pl-PL" b="1" dirty="0" err="1" smtClean="0">
                <a:solidFill>
                  <a:srgbClr val="C2AD8D">
                    <a:lumMod val="20000"/>
                    <a:lumOff val="80000"/>
                  </a:srgbClr>
                </a:solidFill>
              </a:rPr>
              <a:t>also</a:t>
            </a:r>
            <a:r>
              <a:rPr lang="pl-PL" b="1" dirty="0" smtClean="0">
                <a:solidFill>
                  <a:srgbClr val="C2AD8D">
                    <a:lumMod val="20000"/>
                    <a:lumOff val="80000"/>
                  </a:srgbClr>
                </a:solidFill>
              </a:rPr>
              <a:t> </a:t>
            </a:r>
            <a:r>
              <a:rPr lang="pl-PL" b="1" dirty="0" err="1" smtClean="0">
                <a:solidFill>
                  <a:srgbClr val="C2AD8D">
                    <a:lumMod val="20000"/>
                    <a:lumOff val="80000"/>
                  </a:srgbClr>
                </a:solidFill>
              </a:rPr>
              <a:t>many</a:t>
            </a:r>
            <a:r>
              <a:rPr lang="pl-PL" b="1" dirty="0" smtClean="0">
                <a:solidFill>
                  <a:srgbClr val="C2AD8D">
                    <a:lumMod val="20000"/>
                    <a:lumOff val="80000"/>
                  </a:srgbClr>
                </a:solidFill>
              </a:rPr>
              <a:t> </a:t>
            </a:r>
            <a:r>
              <a:rPr lang="pl-PL" b="1" dirty="0" err="1" smtClean="0">
                <a:solidFill>
                  <a:srgbClr val="C2AD8D">
                    <a:lumMod val="20000"/>
                    <a:lumOff val="80000"/>
                  </a:srgbClr>
                </a:solidFill>
              </a:rPr>
              <a:t>kinds</a:t>
            </a:r>
            <a:r>
              <a:rPr lang="pl-PL" b="1" dirty="0" smtClean="0">
                <a:solidFill>
                  <a:srgbClr val="C2AD8D">
                    <a:lumMod val="20000"/>
                    <a:lumOff val="80000"/>
                  </a:srgbClr>
                </a:solidFill>
              </a:rPr>
              <a:t> of </a:t>
            </a:r>
            <a:r>
              <a:rPr lang="pl-PL" b="1" dirty="0" err="1" smtClean="0">
                <a:solidFill>
                  <a:srgbClr val="C2AD8D">
                    <a:lumMod val="20000"/>
                    <a:lumOff val="80000"/>
                  </a:srgbClr>
                </a:solidFill>
              </a:rPr>
              <a:t>protective</a:t>
            </a:r>
            <a:r>
              <a:rPr lang="pl-PL" b="1" dirty="0" smtClean="0">
                <a:solidFill>
                  <a:srgbClr val="C2AD8D">
                    <a:lumMod val="20000"/>
                    <a:lumOff val="80000"/>
                  </a:srgbClr>
                </a:solidFill>
              </a:rPr>
              <a:t> </a:t>
            </a:r>
            <a:r>
              <a:rPr lang="pl-PL" b="1" dirty="0" err="1" smtClean="0">
                <a:solidFill>
                  <a:srgbClr val="C2AD8D">
                    <a:lumMod val="20000"/>
                    <a:lumOff val="80000"/>
                  </a:srgbClr>
                </a:solidFill>
              </a:rPr>
              <a:t>functions</a:t>
            </a:r>
            <a:r>
              <a:rPr lang="pl-PL" b="1" dirty="0" smtClean="0">
                <a:solidFill>
                  <a:srgbClr val="C2AD8D">
                    <a:lumMod val="20000"/>
                    <a:lumOff val="80000"/>
                  </a:srgbClr>
                </a:solidFill>
              </a:rPr>
              <a:t>. We </a:t>
            </a:r>
            <a:r>
              <a:rPr lang="pl-PL" b="1" dirty="0" err="1" smtClean="0">
                <a:solidFill>
                  <a:srgbClr val="C2AD8D">
                    <a:lumMod val="20000"/>
                    <a:lumOff val="80000"/>
                  </a:srgbClr>
                </a:solidFill>
              </a:rPr>
              <a:t>can</a:t>
            </a:r>
            <a:r>
              <a:rPr lang="pl-PL" b="1" dirty="0" smtClean="0">
                <a:solidFill>
                  <a:srgbClr val="C2AD8D">
                    <a:lumMod val="20000"/>
                    <a:lumOff val="80000"/>
                  </a:srgbClr>
                </a:solidFill>
              </a:rPr>
              <a:t> </a:t>
            </a:r>
            <a:r>
              <a:rPr lang="pl-PL" b="1" dirty="0" err="1" smtClean="0">
                <a:solidFill>
                  <a:srgbClr val="C2AD8D">
                    <a:lumMod val="20000"/>
                    <a:lumOff val="80000"/>
                  </a:srgbClr>
                </a:solidFill>
              </a:rPr>
              <a:t>distinguish</a:t>
            </a:r>
            <a:r>
              <a:rPr lang="pl-PL" b="1" dirty="0" smtClean="0">
                <a:solidFill>
                  <a:srgbClr val="C2AD8D">
                    <a:lumMod val="20000"/>
                    <a:lumOff val="80000"/>
                  </a:srgbClr>
                </a:solidFill>
              </a:rPr>
              <a:t> </a:t>
            </a:r>
            <a:r>
              <a:rPr lang="pl-PL" b="1" dirty="0" err="1" smtClean="0">
                <a:solidFill>
                  <a:srgbClr val="C2AD8D">
                    <a:lumMod val="20000"/>
                    <a:lumOff val="80000"/>
                  </a:srgbClr>
                </a:solidFill>
              </a:rPr>
              <a:t>forests</a:t>
            </a:r>
            <a:r>
              <a:rPr lang="pl-PL" b="1" dirty="0" smtClean="0">
                <a:solidFill>
                  <a:srgbClr val="C2AD8D">
                    <a:lumMod val="20000"/>
                    <a:lumOff val="80000"/>
                  </a:srgbClr>
                </a:solidFill>
              </a:rPr>
              <a:t> </a:t>
            </a:r>
            <a:r>
              <a:rPr lang="pl-PL" b="1" dirty="0" err="1" smtClean="0">
                <a:solidFill>
                  <a:srgbClr val="C2AD8D">
                    <a:lumMod val="20000"/>
                    <a:lumOff val="80000"/>
                  </a:srgbClr>
                </a:solidFill>
              </a:rPr>
              <a:t>which</a:t>
            </a:r>
            <a:r>
              <a:rPr lang="pl-PL" b="1" dirty="0" smtClean="0">
                <a:solidFill>
                  <a:srgbClr val="C2AD8D">
                    <a:lumMod val="20000"/>
                    <a:lumOff val="80000"/>
                  </a:srgbClr>
                </a:solidFill>
              </a:rPr>
              <a:t>:</a:t>
            </a:r>
          </a:p>
          <a:p>
            <a:pPr marL="285750" indent="-285750">
              <a:buFont typeface="Wingdings" panose="05000000000000000000" pitchFamily="2" charset="2"/>
              <a:buChar char="ü"/>
            </a:pPr>
            <a:r>
              <a:rPr lang="pl-PL" b="1" dirty="0" err="1" smtClean="0">
                <a:solidFill>
                  <a:srgbClr val="C2AD8D">
                    <a:lumMod val="20000"/>
                    <a:lumOff val="80000"/>
                  </a:srgbClr>
                </a:solidFill>
              </a:rPr>
              <a:t>Protect</a:t>
            </a:r>
            <a:r>
              <a:rPr lang="pl-PL" b="1" dirty="0" smtClean="0">
                <a:solidFill>
                  <a:srgbClr val="C2AD8D">
                    <a:lumMod val="20000"/>
                    <a:lumOff val="80000"/>
                  </a:srgbClr>
                </a:solidFill>
              </a:rPr>
              <a:t> </a:t>
            </a:r>
            <a:r>
              <a:rPr lang="pl-PL" b="1" dirty="0" err="1" smtClean="0">
                <a:solidFill>
                  <a:srgbClr val="C2AD8D">
                    <a:lumMod val="20000"/>
                    <a:lumOff val="80000"/>
                  </a:srgbClr>
                </a:solidFill>
              </a:rPr>
              <a:t>water</a:t>
            </a:r>
            <a:r>
              <a:rPr lang="pl-PL" b="1" dirty="0" smtClean="0">
                <a:solidFill>
                  <a:srgbClr val="C2AD8D">
                    <a:lumMod val="20000"/>
                    <a:lumOff val="80000"/>
                  </a:srgbClr>
                </a:solidFill>
              </a:rPr>
              <a:t> and </a:t>
            </a:r>
            <a:r>
              <a:rPr lang="pl-PL" b="1" dirty="0" err="1" smtClean="0">
                <a:solidFill>
                  <a:srgbClr val="C2AD8D">
                    <a:lumMod val="20000"/>
                    <a:lumOff val="80000"/>
                  </a:srgbClr>
                </a:solidFill>
              </a:rPr>
              <a:t>soils</a:t>
            </a:r>
            <a:endParaRPr lang="pl-PL" b="1" dirty="0" smtClean="0">
              <a:solidFill>
                <a:srgbClr val="C2AD8D">
                  <a:lumMod val="20000"/>
                  <a:lumOff val="80000"/>
                </a:srgbClr>
              </a:solidFill>
            </a:endParaRPr>
          </a:p>
          <a:p>
            <a:pPr marL="285750" indent="-285750">
              <a:buFont typeface="Wingdings" panose="05000000000000000000" pitchFamily="2" charset="2"/>
              <a:buChar char="ü"/>
            </a:pPr>
            <a:r>
              <a:rPr lang="pl-PL" b="1" dirty="0" err="1" smtClean="0">
                <a:solidFill>
                  <a:srgbClr val="C2AD8D">
                    <a:lumMod val="20000"/>
                    <a:lumOff val="80000"/>
                  </a:srgbClr>
                </a:solidFill>
              </a:rPr>
              <a:t>Are</a:t>
            </a:r>
            <a:r>
              <a:rPr lang="pl-PL" b="1" dirty="0" smtClean="0">
                <a:solidFill>
                  <a:srgbClr val="C2AD8D">
                    <a:lumMod val="20000"/>
                    <a:lumOff val="80000"/>
                  </a:srgbClr>
                </a:solidFill>
              </a:rPr>
              <a:t> </a:t>
            </a:r>
            <a:r>
              <a:rPr lang="pl-PL" b="1" dirty="0" err="1" smtClean="0">
                <a:solidFill>
                  <a:srgbClr val="C2AD8D">
                    <a:lumMod val="20000"/>
                    <a:lumOff val="80000"/>
                  </a:srgbClr>
                </a:solidFill>
              </a:rPr>
              <a:t>important</a:t>
            </a:r>
            <a:r>
              <a:rPr lang="pl-PL" b="1" dirty="0" smtClean="0">
                <a:solidFill>
                  <a:srgbClr val="C2AD8D">
                    <a:lumMod val="20000"/>
                    <a:lumOff val="80000"/>
                  </a:srgbClr>
                </a:solidFill>
              </a:rPr>
              <a:t> for </a:t>
            </a:r>
            <a:r>
              <a:rPr lang="pl-PL" b="1" dirty="0" err="1" smtClean="0">
                <a:solidFill>
                  <a:srgbClr val="C2AD8D">
                    <a:lumMod val="20000"/>
                    <a:lumOff val="80000"/>
                  </a:srgbClr>
                </a:solidFill>
              </a:rPr>
              <a:t>biodiversity</a:t>
            </a:r>
            <a:endParaRPr lang="pl-PL" b="1" dirty="0" smtClean="0">
              <a:solidFill>
                <a:srgbClr val="C2AD8D">
                  <a:lumMod val="20000"/>
                  <a:lumOff val="80000"/>
                </a:srgbClr>
              </a:solidFill>
            </a:endParaRPr>
          </a:p>
          <a:p>
            <a:pPr marL="285750" indent="-285750">
              <a:buFont typeface="Wingdings" panose="05000000000000000000" pitchFamily="2" charset="2"/>
              <a:buChar char="ü"/>
            </a:pPr>
            <a:r>
              <a:rPr lang="pl-PL" b="1" dirty="0" err="1" smtClean="0">
                <a:solidFill>
                  <a:srgbClr val="C2AD8D">
                    <a:lumMod val="20000"/>
                    <a:lumOff val="80000"/>
                  </a:srgbClr>
                </a:solidFill>
              </a:rPr>
              <a:t>Are</a:t>
            </a:r>
            <a:r>
              <a:rPr lang="pl-PL" b="1" dirty="0" smtClean="0">
                <a:solidFill>
                  <a:srgbClr val="C2AD8D">
                    <a:lumMod val="20000"/>
                    <a:lumOff val="80000"/>
                  </a:srgbClr>
                </a:solidFill>
              </a:rPr>
              <a:t> the place </a:t>
            </a:r>
            <a:r>
              <a:rPr lang="pl-PL" b="1" dirty="0" err="1" smtClean="0">
                <a:solidFill>
                  <a:srgbClr val="C2AD8D">
                    <a:lumMod val="20000"/>
                    <a:lumOff val="80000"/>
                  </a:srgbClr>
                </a:solidFill>
              </a:rPr>
              <a:t>where</a:t>
            </a:r>
            <a:r>
              <a:rPr lang="pl-PL" b="1" dirty="0" smtClean="0">
                <a:solidFill>
                  <a:srgbClr val="C2AD8D">
                    <a:lumMod val="20000"/>
                    <a:lumOff val="80000"/>
                  </a:srgbClr>
                </a:solidFill>
              </a:rPr>
              <a:t> </a:t>
            </a:r>
            <a:r>
              <a:rPr lang="pl-PL" b="1" dirty="0" err="1" smtClean="0">
                <a:solidFill>
                  <a:srgbClr val="C2AD8D">
                    <a:lumMod val="20000"/>
                    <a:lumOff val="80000"/>
                  </a:srgbClr>
                </a:solidFill>
              </a:rPr>
              <a:t>people</a:t>
            </a:r>
            <a:r>
              <a:rPr lang="pl-PL" b="1" dirty="0" smtClean="0">
                <a:solidFill>
                  <a:srgbClr val="C2AD8D">
                    <a:lumMod val="20000"/>
                    <a:lumOff val="80000"/>
                  </a:srgbClr>
                </a:solidFill>
              </a:rPr>
              <a:t> </a:t>
            </a:r>
            <a:r>
              <a:rPr lang="pl-PL" b="1" dirty="0" err="1" smtClean="0">
                <a:solidFill>
                  <a:srgbClr val="C2AD8D">
                    <a:lumMod val="20000"/>
                    <a:lumOff val="80000"/>
                  </a:srgbClr>
                </a:solidFill>
              </a:rPr>
              <a:t>can</a:t>
            </a:r>
            <a:r>
              <a:rPr lang="pl-PL" b="1" dirty="0" smtClean="0">
                <a:solidFill>
                  <a:srgbClr val="C2AD8D">
                    <a:lumMod val="20000"/>
                    <a:lumOff val="80000"/>
                  </a:srgbClr>
                </a:solidFill>
              </a:rPr>
              <a:t> </a:t>
            </a:r>
            <a:r>
              <a:rPr lang="pl-PL" b="1" dirty="0" err="1" smtClean="0">
                <a:solidFill>
                  <a:srgbClr val="C2AD8D">
                    <a:lumMod val="20000"/>
                    <a:lumOff val="80000"/>
                  </a:srgbClr>
                </a:solidFill>
              </a:rPr>
              <a:t>rest</a:t>
            </a:r>
            <a:endParaRPr lang="pl-PL" b="1" dirty="0">
              <a:solidFill>
                <a:srgbClr val="C2AD8D">
                  <a:lumMod val="20000"/>
                  <a:lumOff val="80000"/>
                </a:srgbClr>
              </a:solidFill>
            </a:endParaRPr>
          </a:p>
        </p:txBody>
      </p:sp>
      <p:sp>
        <p:nvSpPr>
          <p:cNvPr id="8" name="Prostokąt 7"/>
          <p:cNvSpPr/>
          <p:nvPr/>
        </p:nvSpPr>
        <p:spPr>
          <a:xfrm>
            <a:off x="4716016" y="743570"/>
            <a:ext cx="4334906" cy="2585323"/>
          </a:xfrm>
          <a:prstGeom prst="rect">
            <a:avLst/>
          </a:prstGeom>
        </p:spPr>
        <p:txBody>
          <a:bodyPr wrap="square">
            <a:spAutoFit/>
          </a:bodyPr>
          <a:lstStyle/>
          <a:p>
            <a:r>
              <a:rPr lang="en-US" b="1" i="1" dirty="0">
                <a:solidFill>
                  <a:srgbClr val="C2AD8D">
                    <a:lumMod val="20000"/>
                    <a:lumOff val="80000"/>
                  </a:srgbClr>
                </a:solidFill>
              </a:rPr>
              <a:t>The Swiss National Forest </a:t>
            </a:r>
            <a:r>
              <a:rPr lang="en-US" b="1" i="1" dirty="0" err="1">
                <a:solidFill>
                  <a:srgbClr val="C2AD8D">
                    <a:lumMod val="20000"/>
                    <a:lumOff val="80000"/>
                  </a:srgbClr>
                </a:solidFill>
              </a:rPr>
              <a:t>Programme</a:t>
            </a:r>
            <a:r>
              <a:rPr lang="en-US" b="1" i="1" dirty="0">
                <a:solidFill>
                  <a:srgbClr val="C2AD8D">
                    <a:lumMod val="20000"/>
                    <a:lumOff val="80000"/>
                  </a:srgbClr>
                </a:solidFill>
              </a:rPr>
              <a:t> (Swiss NFP) is an action </a:t>
            </a:r>
            <a:r>
              <a:rPr lang="en-US" b="1" i="1" dirty="0" err="1">
                <a:solidFill>
                  <a:srgbClr val="C2AD8D">
                    <a:lumMod val="20000"/>
                    <a:lumOff val="80000"/>
                  </a:srgbClr>
                </a:solidFill>
              </a:rPr>
              <a:t>programme</a:t>
            </a:r>
            <a:r>
              <a:rPr lang="en-US" b="1" i="1" dirty="0">
                <a:solidFill>
                  <a:srgbClr val="C2AD8D">
                    <a:lumMod val="20000"/>
                    <a:lumOff val="80000"/>
                  </a:srgbClr>
                </a:solidFill>
              </a:rPr>
              <a:t> that defines and coordinates the Swiss Confederation’s forest-related </a:t>
            </a:r>
            <a:r>
              <a:rPr lang="en-US" b="1" i="1" dirty="0" smtClean="0">
                <a:solidFill>
                  <a:srgbClr val="C2AD8D">
                    <a:lumMod val="20000"/>
                    <a:lumOff val="80000"/>
                  </a:srgbClr>
                </a:solidFill>
              </a:rPr>
              <a:t>activities up to and including the year 2015. </a:t>
            </a:r>
            <a:r>
              <a:rPr lang="en-US" b="1" i="1" dirty="0">
                <a:solidFill>
                  <a:srgbClr val="C2AD8D">
                    <a:lumMod val="20000"/>
                    <a:lumOff val="80000"/>
                  </a:srgbClr>
                </a:solidFill>
              </a:rPr>
              <a:t>It is based on the nationally and internationally recognized principles of sustainable forest management. </a:t>
            </a:r>
            <a:endParaRPr lang="pl-PL" b="1" i="1" dirty="0">
              <a:solidFill>
                <a:srgbClr val="C2AD8D">
                  <a:lumMod val="20000"/>
                  <a:lumOff val="80000"/>
                </a:srgbClr>
              </a:solidFill>
            </a:endParaRPr>
          </a:p>
        </p:txBody>
      </p:sp>
      <p:sp>
        <p:nvSpPr>
          <p:cNvPr id="9" name="Prostokąt 8"/>
          <p:cNvSpPr/>
          <p:nvPr/>
        </p:nvSpPr>
        <p:spPr>
          <a:xfrm>
            <a:off x="35496" y="3214432"/>
            <a:ext cx="4392488" cy="3693319"/>
          </a:xfrm>
          <a:prstGeom prst="rect">
            <a:avLst/>
          </a:prstGeom>
        </p:spPr>
        <p:txBody>
          <a:bodyPr wrap="square">
            <a:spAutoFit/>
          </a:bodyPr>
          <a:lstStyle/>
          <a:p>
            <a:r>
              <a:rPr lang="pl-PL" b="1" dirty="0" smtClean="0">
                <a:solidFill>
                  <a:srgbClr val="C2AD8D">
                    <a:lumMod val="20000"/>
                    <a:lumOff val="80000"/>
                  </a:srgbClr>
                </a:solidFill>
              </a:rPr>
              <a:t>NFP </a:t>
            </a:r>
            <a:r>
              <a:rPr lang="pl-PL" b="1" dirty="0" err="1" smtClean="0">
                <a:solidFill>
                  <a:srgbClr val="C2AD8D">
                    <a:lumMod val="20000"/>
                    <a:lumOff val="80000"/>
                  </a:srgbClr>
                </a:solidFill>
              </a:rPr>
              <a:t>provides</a:t>
            </a:r>
            <a:r>
              <a:rPr lang="pl-PL" b="1" dirty="0" smtClean="0">
                <a:solidFill>
                  <a:srgbClr val="C2AD8D">
                    <a:lumMod val="20000"/>
                    <a:lumOff val="80000"/>
                  </a:srgbClr>
                </a:solidFill>
              </a:rPr>
              <a:t> 7 </a:t>
            </a:r>
            <a:r>
              <a:rPr lang="pl-PL" b="1" dirty="0" err="1" smtClean="0">
                <a:solidFill>
                  <a:srgbClr val="C2AD8D">
                    <a:lumMod val="20000"/>
                    <a:lumOff val="80000"/>
                  </a:srgbClr>
                </a:solidFill>
              </a:rPr>
              <a:t>main</a:t>
            </a:r>
            <a:r>
              <a:rPr lang="pl-PL" b="1" dirty="0" smtClean="0">
                <a:solidFill>
                  <a:srgbClr val="C2AD8D">
                    <a:lumMod val="20000"/>
                    <a:lumOff val="80000"/>
                  </a:srgbClr>
                </a:solidFill>
              </a:rPr>
              <a:t> </a:t>
            </a:r>
            <a:r>
              <a:rPr lang="pl-PL" b="1" dirty="0" err="1" smtClean="0">
                <a:solidFill>
                  <a:srgbClr val="C2AD8D">
                    <a:lumMod val="20000"/>
                    <a:lumOff val="80000"/>
                  </a:srgbClr>
                </a:solidFill>
              </a:rPr>
              <a:t>tasks</a:t>
            </a:r>
            <a:r>
              <a:rPr lang="pl-PL" b="1" dirty="0" smtClean="0">
                <a:solidFill>
                  <a:srgbClr val="C2AD8D">
                    <a:lumMod val="20000"/>
                    <a:lumOff val="80000"/>
                  </a:srgbClr>
                </a:solidFill>
              </a:rPr>
              <a:t>:</a:t>
            </a:r>
          </a:p>
          <a:p>
            <a:pPr marL="342900" indent="-342900">
              <a:buFont typeface="+mj-lt"/>
              <a:buAutoNum type="arabicPeriod"/>
            </a:pPr>
            <a:r>
              <a:rPr lang="en-US" b="1" dirty="0" smtClean="0">
                <a:solidFill>
                  <a:srgbClr val="C2AD8D">
                    <a:lumMod val="20000"/>
                    <a:lumOff val="80000"/>
                  </a:srgbClr>
                </a:solidFill>
              </a:rPr>
              <a:t>Protective </a:t>
            </a:r>
            <a:r>
              <a:rPr lang="en-US" b="1" dirty="0">
                <a:solidFill>
                  <a:srgbClr val="C2AD8D">
                    <a:lumMod val="20000"/>
                    <a:lumOff val="80000"/>
                  </a:srgbClr>
                </a:solidFill>
              </a:rPr>
              <a:t>forest and biodiversity as priority services</a:t>
            </a:r>
            <a:endParaRPr lang="pl-PL" b="1" dirty="0">
              <a:solidFill>
                <a:srgbClr val="C2AD8D">
                  <a:lumMod val="20000"/>
                  <a:lumOff val="80000"/>
                </a:srgbClr>
              </a:solidFill>
            </a:endParaRPr>
          </a:p>
          <a:p>
            <a:pPr marL="342900" indent="-342900">
              <a:buFont typeface="+mj-lt"/>
              <a:buAutoNum type="arabicPeriod"/>
            </a:pPr>
            <a:r>
              <a:rPr lang="en-US" b="1" dirty="0">
                <a:solidFill>
                  <a:srgbClr val="C2AD8D">
                    <a:lumMod val="20000"/>
                    <a:lumOff val="80000"/>
                  </a:srgbClr>
                </a:solidFill>
              </a:rPr>
              <a:t>• Maintenance of forest ecosystem</a:t>
            </a:r>
            <a:endParaRPr lang="pl-PL" b="1" dirty="0">
              <a:solidFill>
                <a:srgbClr val="C2AD8D">
                  <a:lumMod val="20000"/>
                  <a:lumOff val="80000"/>
                </a:srgbClr>
              </a:solidFill>
            </a:endParaRPr>
          </a:p>
          <a:p>
            <a:pPr marL="342900" indent="-342900">
              <a:buFont typeface="+mj-lt"/>
              <a:buAutoNum type="arabicPeriod"/>
            </a:pPr>
            <a:r>
              <a:rPr lang="en-US" b="1" dirty="0">
                <a:solidFill>
                  <a:srgbClr val="C2AD8D">
                    <a:lumMod val="20000"/>
                    <a:lumOff val="80000"/>
                  </a:srgbClr>
                </a:solidFill>
              </a:rPr>
              <a:t>• Improved structural efficiency in the forest sector</a:t>
            </a:r>
            <a:endParaRPr lang="pl-PL" b="1" dirty="0">
              <a:solidFill>
                <a:srgbClr val="C2AD8D">
                  <a:lumMod val="20000"/>
                  <a:lumOff val="80000"/>
                </a:srgbClr>
              </a:solidFill>
            </a:endParaRPr>
          </a:p>
          <a:p>
            <a:pPr marL="342900" indent="-342900">
              <a:buFont typeface="+mj-lt"/>
              <a:buAutoNum type="arabicPeriod"/>
            </a:pPr>
            <a:r>
              <a:rPr lang="en-US" b="1" dirty="0">
                <a:solidFill>
                  <a:srgbClr val="C2AD8D">
                    <a:lumMod val="20000"/>
                    <a:lumOff val="80000"/>
                  </a:srgbClr>
                </a:solidFill>
              </a:rPr>
              <a:t>• Good market conditions for wood utilization</a:t>
            </a:r>
            <a:endParaRPr lang="pl-PL" b="1" dirty="0">
              <a:solidFill>
                <a:srgbClr val="C2AD8D">
                  <a:lumMod val="20000"/>
                  <a:lumOff val="80000"/>
                </a:srgbClr>
              </a:solidFill>
            </a:endParaRPr>
          </a:p>
          <a:p>
            <a:pPr marL="342900" indent="-342900">
              <a:buFont typeface="+mj-lt"/>
              <a:buAutoNum type="arabicPeriod"/>
            </a:pPr>
            <a:r>
              <a:rPr lang="en-US" b="1" dirty="0">
                <a:solidFill>
                  <a:srgbClr val="C2AD8D">
                    <a:lumMod val="20000"/>
                    <a:lumOff val="80000"/>
                  </a:srgbClr>
                </a:solidFill>
              </a:rPr>
              <a:t>• Innovation through education, further training, research and development</a:t>
            </a:r>
            <a:endParaRPr lang="pl-PL" b="1" dirty="0">
              <a:solidFill>
                <a:srgbClr val="C2AD8D">
                  <a:lumMod val="20000"/>
                  <a:lumOff val="80000"/>
                </a:srgbClr>
              </a:solidFill>
            </a:endParaRPr>
          </a:p>
          <a:p>
            <a:pPr marL="342900" indent="-342900">
              <a:buFont typeface="+mj-lt"/>
              <a:buAutoNum type="arabicPeriod"/>
            </a:pPr>
            <a:r>
              <a:rPr lang="en-US" b="1" dirty="0">
                <a:solidFill>
                  <a:srgbClr val="C2AD8D">
                    <a:lumMod val="20000"/>
                    <a:lumOff val="80000"/>
                  </a:srgbClr>
                </a:solidFill>
              </a:rPr>
              <a:t>• Cross-</a:t>
            </a:r>
            <a:r>
              <a:rPr lang="en-US" b="1" dirty="0" err="1">
                <a:solidFill>
                  <a:srgbClr val="C2AD8D">
                    <a:lumMod val="20000"/>
                    <a:lumOff val="80000"/>
                  </a:srgbClr>
                </a:solidFill>
              </a:rPr>
              <a:t>sectoral</a:t>
            </a:r>
            <a:r>
              <a:rPr lang="en-US" b="1" dirty="0">
                <a:solidFill>
                  <a:srgbClr val="C2AD8D">
                    <a:lumMod val="20000"/>
                    <a:lumOff val="80000"/>
                  </a:srgbClr>
                </a:solidFill>
              </a:rPr>
              <a:t> partnerships: </a:t>
            </a:r>
            <a:endParaRPr lang="pl-PL" b="1" dirty="0">
              <a:solidFill>
                <a:srgbClr val="C2AD8D">
                  <a:lumMod val="20000"/>
                  <a:lumOff val="80000"/>
                </a:srgbClr>
              </a:solidFill>
            </a:endParaRPr>
          </a:p>
          <a:p>
            <a:pPr marL="342900" indent="-342900">
              <a:buFont typeface="+mj-lt"/>
              <a:buAutoNum type="arabicPeriod"/>
            </a:pPr>
            <a:r>
              <a:rPr lang="en-US" b="1" dirty="0">
                <a:solidFill>
                  <a:srgbClr val="C2AD8D">
                    <a:lumMod val="20000"/>
                    <a:lumOff val="80000"/>
                  </a:srgbClr>
                </a:solidFill>
              </a:rPr>
              <a:t>• Information and dialogue</a:t>
            </a:r>
            <a:endParaRPr lang="pl-PL" b="1" dirty="0">
              <a:solidFill>
                <a:srgbClr val="C2AD8D">
                  <a:lumMod val="20000"/>
                  <a:lumOff val="80000"/>
                </a:srgbClr>
              </a:solidFill>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07878" y="3698283"/>
            <a:ext cx="2043044" cy="291417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77769" y="5445224"/>
            <a:ext cx="3275361" cy="1066397"/>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pole tekstowe 9"/>
          <p:cNvSpPr txBox="1"/>
          <p:nvPr/>
        </p:nvSpPr>
        <p:spPr>
          <a:xfrm>
            <a:off x="4277769" y="3180321"/>
            <a:ext cx="2730109" cy="1692771"/>
          </a:xfrm>
          <a:prstGeom prst="rect">
            <a:avLst/>
          </a:prstGeom>
          <a:noFill/>
        </p:spPr>
        <p:txBody>
          <a:bodyPr wrap="square" rtlCol="0">
            <a:spAutoFit/>
          </a:bodyPr>
          <a:lstStyle/>
          <a:p>
            <a:r>
              <a:rPr lang="en-US" sz="3200" b="1" dirty="0">
                <a:solidFill>
                  <a:srgbClr val="C00000"/>
                </a:solidFill>
                <a:latin typeface="Brush Script MT" panose="03060802040406070304" pitchFamily="66" charset="0"/>
              </a:rPr>
              <a:t>Did you know…?</a:t>
            </a:r>
            <a:endParaRPr lang="pl-PL" sz="3200" b="1" dirty="0">
              <a:solidFill>
                <a:srgbClr val="C00000"/>
              </a:solidFill>
              <a:latin typeface="Brush Script MT" panose="03060802040406070304" pitchFamily="66" charset="0"/>
            </a:endParaRPr>
          </a:p>
          <a:p>
            <a:r>
              <a:rPr lang="pl-PL" b="1" dirty="0">
                <a:solidFill>
                  <a:srgbClr val="C2AD8D">
                    <a:lumMod val="20000"/>
                    <a:lumOff val="80000"/>
                  </a:srgbClr>
                </a:solidFill>
              </a:rPr>
              <a:t>OFEV </a:t>
            </a:r>
            <a:r>
              <a:rPr lang="pl-PL" b="1" dirty="0" err="1">
                <a:solidFill>
                  <a:srgbClr val="C2AD8D">
                    <a:lumMod val="20000"/>
                    <a:lumOff val="80000"/>
                  </a:srgbClr>
                </a:solidFill>
              </a:rPr>
              <a:t>is</a:t>
            </a:r>
            <a:r>
              <a:rPr lang="pl-PL" b="1" dirty="0">
                <a:solidFill>
                  <a:srgbClr val="C2AD8D">
                    <a:lumMod val="20000"/>
                    <a:lumOff val="80000"/>
                  </a:srgbClr>
                </a:solidFill>
              </a:rPr>
              <a:t> </a:t>
            </a:r>
            <a:r>
              <a:rPr lang="pl-PL" b="1" dirty="0" err="1">
                <a:solidFill>
                  <a:srgbClr val="C2AD8D">
                    <a:lumMod val="20000"/>
                    <a:lumOff val="80000"/>
                  </a:srgbClr>
                </a:solidFill>
              </a:rPr>
              <a:t>an</a:t>
            </a:r>
            <a:r>
              <a:rPr lang="pl-PL" b="1" dirty="0">
                <a:solidFill>
                  <a:srgbClr val="C2AD8D">
                    <a:lumMod val="20000"/>
                    <a:lumOff val="80000"/>
                  </a:srgbClr>
                </a:solidFill>
              </a:rPr>
              <a:t> </a:t>
            </a:r>
            <a:r>
              <a:rPr lang="pl-PL" b="1" dirty="0" err="1">
                <a:solidFill>
                  <a:srgbClr val="C2AD8D">
                    <a:lumMod val="20000"/>
                    <a:lumOff val="80000"/>
                  </a:srgbClr>
                </a:solidFill>
              </a:rPr>
              <a:t>office</a:t>
            </a:r>
            <a:r>
              <a:rPr lang="pl-PL" b="1" dirty="0">
                <a:solidFill>
                  <a:srgbClr val="C2AD8D">
                    <a:lumMod val="20000"/>
                    <a:lumOff val="80000"/>
                  </a:srgbClr>
                </a:solidFill>
              </a:rPr>
              <a:t> </a:t>
            </a:r>
            <a:r>
              <a:rPr lang="pl-PL" b="1" dirty="0" err="1">
                <a:solidFill>
                  <a:srgbClr val="C2AD8D">
                    <a:lumMod val="20000"/>
                    <a:lumOff val="80000"/>
                  </a:srgbClr>
                </a:solidFill>
              </a:rPr>
              <a:t>which</a:t>
            </a:r>
            <a:r>
              <a:rPr lang="pl-PL" b="1" dirty="0">
                <a:solidFill>
                  <a:srgbClr val="C2AD8D">
                    <a:lumMod val="20000"/>
                    <a:lumOff val="80000"/>
                  </a:srgbClr>
                </a:solidFill>
              </a:rPr>
              <a:t> </a:t>
            </a:r>
            <a:r>
              <a:rPr lang="pl-PL" b="1" dirty="0" err="1">
                <a:solidFill>
                  <a:srgbClr val="C2AD8D">
                    <a:lumMod val="20000"/>
                    <a:lumOff val="80000"/>
                  </a:srgbClr>
                </a:solidFill>
              </a:rPr>
              <a:t>is</a:t>
            </a:r>
            <a:r>
              <a:rPr lang="pl-PL" b="1" dirty="0">
                <a:solidFill>
                  <a:srgbClr val="C2AD8D">
                    <a:lumMod val="20000"/>
                    <a:lumOff val="80000"/>
                  </a:srgbClr>
                </a:solidFill>
              </a:rPr>
              <a:t> </a:t>
            </a:r>
            <a:r>
              <a:rPr lang="pl-PL" b="1" dirty="0" err="1">
                <a:solidFill>
                  <a:srgbClr val="C2AD8D">
                    <a:lumMod val="20000"/>
                    <a:lumOff val="80000"/>
                  </a:srgbClr>
                </a:solidFill>
              </a:rPr>
              <a:t>responsible</a:t>
            </a:r>
            <a:r>
              <a:rPr lang="pl-PL" b="1" dirty="0">
                <a:solidFill>
                  <a:srgbClr val="C2AD8D">
                    <a:lumMod val="20000"/>
                    <a:lumOff val="80000"/>
                  </a:srgbClr>
                </a:solidFill>
              </a:rPr>
              <a:t> for </a:t>
            </a:r>
            <a:r>
              <a:rPr lang="pl-PL" b="1" dirty="0" err="1">
                <a:solidFill>
                  <a:srgbClr val="C2AD8D">
                    <a:lumMod val="20000"/>
                    <a:lumOff val="80000"/>
                  </a:srgbClr>
                </a:solidFill>
              </a:rPr>
              <a:t>forest</a:t>
            </a:r>
            <a:r>
              <a:rPr lang="pl-PL" b="1" dirty="0">
                <a:solidFill>
                  <a:srgbClr val="C2AD8D">
                    <a:lumMod val="20000"/>
                    <a:lumOff val="80000"/>
                  </a:srgbClr>
                </a:solidFill>
              </a:rPr>
              <a:t> management in </a:t>
            </a:r>
            <a:r>
              <a:rPr lang="pl-PL" b="1" dirty="0" err="1">
                <a:solidFill>
                  <a:srgbClr val="C2AD8D">
                    <a:lumMod val="20000"/>
                    <a:lumOff val="80000"/>
                  </a:srgbClr>
                </a:solidFill>
              </a:rPr>
              <a:t>Switzerland</a:t>
            </a:r>
            <a:endParaRPr lang="pl-PL" b="1" dirty="0">
              <a:solidFill>
                <a:srgbClr val="C2AD8D">
                  <a:lumMod val="20000"/>
                  <a:lumOff val="80000"/>
                </a:srgbClr>
              </a:solidFill>
            </a:endParaRPr>
          </a:p>
        </p:txBody>
      </p:sp>
    </p:spTree>
    <p:extLst>
      <p:ext uri="{BB962C8B-B14F-4D97-AF65-F5344CB8AC3E}">
        <p14:creationId xmlns:p14="http://schemas.microsoft.com/office/powerpoint/2010/main" val="395139996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31" presetClass="entr" presetSubtype="0" fill="hold" grpId="0" nodeType="click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p:cTn id="16" dur="1000" fill="hold"/>
                                        <p:tgtEl>
                                          <p:spTgt spid="10"/>
                                        </p:tgtEl>
                                        <p:attrNameLst>
                                          <p:attrName>ppt_w</p:attrName>
                                        </p:attrNameLst>
                                      </p:cBhvr>
                                      <p:tavLst>
                                        <p:tav tm="0">
                                          <p:val>
                                            <p:fltVal val="0"/>
                                          </p:val>
                                        </p:tav>
                                        <p:tav tm="100000">
                                          <p:val>
                                            <p:strVal val="#ppt_w"/>
                                          </p:val>
                                        </p:tav>
                                      </p:tavLst>
                                    </p:anim>
                                    <p:anim calcmode="lin" valueType="num">
                                      <p:cBhvr>
                                        <p:cTn id="17" dur="1000" fill="hold"/>
                                        <p:tgtEl>
                                          <p:spTgt spid="10"/>
                                        </p:tgtEl>
                                        <p:attrNameLst>
                                          <p:attrName>ppt_h</p:attrName>
                                        </p:attrNameLst>
                                      </p:cBhvr>
                                      <p:tavLst>
                                        <p:tav tm="0">
                                          <p:val>
                                            <p:fltVal val="0"/>
                                          </p:val>
                                        </p:tav>
                                        <p:tav tm="100000">
                                          <p:val>
                                            <p:strVal val="#ppt_h"/>
                                          </p:val>
                                        </p:tav>
                                      </p:tavLst>
                                    </p:anim>
                                    <p:anim calcmode="lin" valueType="num">
                                      <p:cBhvr>
                                        <p:cTn id="18" dur="1000" fill="hold"/>
                                        <p:tgtEl>
                                          <p:spTgt spid="10"/>
                                        </p:tgtEl>
                                        <p:attrNameLst>
                                          <p:attrName>style.rotation</p:attrName>
                                        </p:attrNameLst>
                                      </p:cBhvr>
                                      <p:tavLst>
                                        <p:tav tm="0">
                                          <p:val>
                                            <p:fltVal val="90"/>
                                          </p:val>
                                        </p:tav>
                                        <p:tav tm="100000">
                                          <p:val>
                                            <p:fltVal val="0"/>
                                          </p:val>
                                        </p:tav>
                                      </p:tavLst>
                                    </p:anim>
                                    <p:animEffect transition="in" filter="fade">
                                      <p:cBhvr>
                                        <p:cTn id="19" dur="1000"/>
                                        <p:tgtEl>
                                          <p:spTgt spid="10"/>
                                        </p:tgtEl>
                                      </p:cBhvr>
                                    </p:animEffect>
                                  </p:childTnLst>
                                </p:cTn>
                              </p:par>
                            </p:childTnLst>
                          </p:cTn>
                        </p:par>
                        <p:par>
                          <p:cTn id="20" fill="hold">
                            <p:stCondLst>
                              <p:cond delay="1000"/>
                            </p:stCondLst>
                            <p:childTnLst>
                              <p:par>
                                <p:cTn id="21" presetID="2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00"/>
                                        <p:tgtEl>
                                          <p:spTgt spid="8"/>
                                        </p:tgtEl>
                                      </p:cBhvr>
                                    </p:animEffect>
                                  </p:childTnLst>
                                </p:cTn>
                              </p:par>
                            </p:childTnLst>
                          </p:cTn>
                        </p:par>
                        <p:par>
                          <p:cTn id="24" fill="hold">
                            <p:stCondLst>
                              <p:cond delay="1500"/>
                            </p:stCondLst>
                            <p:childTnLst>
                              <p:par>
                                <p:cTn id="25" presetID="16" presetClass="entr" presetSubtype="21" fill="hold" nodeType="afterEffect">
                                  <p:stCondLst>
                                    <p:cond delay="0"/>
                                  </p:stCondLst>
                                  <p:childTnLst>
                                    <p:set>
                                      <p:cBhvr>
                                        <p:cTn id="26" dur="1" fill="hold">
                                          <p:stCondLst>
                                            <p:cond delay="0"/>
                                          </p:stCondLst>
                                        </p:cTn>
                                        <p:tgtEl>
                                          <p:spTgt spid="1026"/>
                                        </p:tgtEl>
                                        <p:attrNameLst>
                                          <p:attrName>style.visibility</p:attrName>
                                        </p:attrNameLst>
                                      </p:cBhvr>
                                      <p:to>
                                        <p:strVal val="visible"/>
                                      </p:to>
                                    </p:set>
                                    <p:animEffect transition="in" filter="barn(inVertical)">
                                      <p:cBhvr>
                                        <p:cTn id="27" dur="500"/>
                                        <p:tgtEl>
                                          <p:spTgt spid="102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down)">
                                      <p:cBhvr>
                                        <p:cTn id="32" dur="500"/>
                                        <p:tgtEl>
                                          <p:spTgt spid="9"/>
                                        </p:tgtEl>
                                      </p:cBhvr>
                                    </p:animEffect>
                                  </p:childTnLst>
                                </p:cTn>
                              </p:par>
                            </p:childTnLst>
                          </p:cTn>
                        </p:par>
                        <p:par>
                          <p:cTn id="33" fill="hold">
                            <p:stCondLst>
                              <p:cond delay="500"/>
                            </p:stCondLst>
                            <p:childTnLst>
                              <p:par>
                                <p:cTn id="34" presetID="16" presetClass="entr" presetSubtype="21" fill="hold" nodeType="afterEffect">
                                  <p:stCondLst>
                                    <p:cond delay="0"/>
                                  </p:stCondLst>
                                  <p:childTnLst>
                                    <p:set>
                                      <p:cBhvr>
                                        <p:cTn id="35" dur="1" fill="hold">
                                          <p:stCondLst>
                                            <p:cond delay="0"/>
                                          </p:stCondLst>
                                        </p:cTn>
                                        <p:tgtEl>
                                          <p:spTgt spid="1028"/>
                                        </p:tgtEl>
                                        <p:attrNameLst>
                                          <p:attrName>style.visibility</p:attrName>
                                        </p:attrNameLst>
                                      </p:cBhvr>
                                      <p:to>
                                        <p:strVal val="visible"/>
                                      </p:to>
                                    </p:set>
                                    <p:animEffect transition="in" filter="barn(inVertical)">
                                      <p:cBhvr>
                                        <p:cTn id="36"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8" grpId="0"/>
      <p:bldP spid="9" grpId="0"/>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rostokąt 5"/>
          <p:cNvSpPr/>
          <p:nvPr/>
        </p:nvSpPr>
        <p:spPr>
          <a:xfrm>
            <a:off x="2815207" y="657819"/>
            <a:ext cx="2764905" cy="1815882"/>
          </a:xfrm>
          <a:prstGeom prst="rect">
            <a:avLst/>
          </a:prstGeom>
        </p:spPr>
        <p:txBody>
          <a:bodyPr wrap="square">
            <a:spAutoFit/>
          </a:bodyPr>
          <a:lstStyle/>
          <a:p>
            <a:r>
              <a:rPr lang="en-US" sz="2800" b="1" dirty="0">
                <a:solidFill>
                  <a:srgbClr val="C00000"/>
                </a:solidFill>
                <a:latin typeface="Brush Script MT" panose="03060802040406070304" pitchFamily="66" charset="0"/>
              </a:rPr>
              <a:t>Did you know</a:t>
            </a:r>
            <a:r>
              <a:rPr lang="en-US" sz="2800" b="1" dirty="0" smtClean="0">
                <a:solidFill>
                  <a:srgbClr val="C00000"/>
                </a:solidFill>
                <a:latin typeface="Brush Script MT" panose="03060802040406070304" pitchFamily="66" charset="0"/>
              </a:rPr>
              <a:t>…?</a:t>
            </a:r>
            <a:endParaRPr lang="pl-PL" sz="2800" b="1" dirty="0" smtClean="0">
              <a:solidFill>
                <a:srgbClr val="C00000"/>
              </a:solidFill>
              <a:latin typeface="Brush Script MT" panose="03060802040406070304" pitchFamily="66" charset="0"/>
            </a:endParaRPr>
          </a:p>
          <a:p>
            <a:r>
              <a:rPr lang="pl-PL" sz="1400" b="1" dirty="0" err="1">
                <a:solidFill>
                  <a:schemeClr val="accent5">
                    <a:lumMod val="20000"/>
                    <a:lumOff val="80000"/>
                  </a:schemeClr>
                </a:solidFill>
              </a:rPr>
              <a:t>about</a:t>
            </a:r>
            <a:r>
              <a:rPr lang="pl-PL" sz="1400" b="1" dirty="0">
                <a:solidFill>
                  <a:schemeClr val="accent5">
                    <a:lumMod val="20000"/>
                    <a:lumOff val="80000"/>
                  </a:schemeClr>
                </a:solidFill>
              </a:rPr>
              <a:t> 20% of </a:t>
            </a:r>
            <a:r>
              <a:rPr lang="pl-PL" sz="1400" b="1" dirty="0" err="1">
                <a:solidFill>
                  <a:schemeClr val="accent5">
                    <a:lumMod val="20000"/>
                    <a:lumOff val="80000"/>
                  </a:schemeClr>
                </a:solidFill>
              </a:rPr>
              <a:t>species</a:t>
            </a:r>
            <a:r>
              <a:rPr lang="pl-PL" sz="1400" b="1" dirty="0">
                <a:solidFill>
                  <a:schemeClr val="accent5">
                    <a:lumMod val="20000"/>
                    <a:lumOff val="80000"/>
                  </a:schemeClr>
                </a:solidFill>
              </a:rPr>
              <a:t> of </a:t>
            </a:r>
            <a:r>
              <a:rPr lang="pl-PL" sz="1400" b="1" dirty="0" err="1">
                <a:solidFill>
                  <a:schemeClr val="accent5">
                    <a:lumMod val="20000"/>
                    <a:lumOff val="80000"/>
                  </a:schemeClr>
                </a:solidFill>
              </a:rPr>
              <a:t>plants</a:t>
            </a:r>
            <a:r>
              <a:rPr lang="pl-PL" sz="1400" b="1" dirty="0">
                <a:solidFill>
                  <a:schemeClr val="accent5">
                    <a:lumMod val="20000"/>
                    <a:lumOff val="80000"/>
                  </a:schemeClr>
                </a:solidFill>
              </a:rPr>
              <a:t>, </a:t>
            </a:r>
            <a:r>
              <a:rPr lang="pl-PL" sz="1400" b="1" dirty="0" err="1">
                <a:solidFill>
                  <a:schemeClr val="accent5">
                    <a:lumMod val="20000"/>
                    <a:lumOff val="80000"/>
                  </a:schemeClr>
                </a:solidFill>
              </a:rPr>
              <a:t>animals</a:t>
            </a:r>
            <a:r>
              <a:rPr lang="pl-PL" sz="1400" b="1" dirty="0">
                <a:solidFill>
                  <a:schemeClr val="accent5">
                    <a:lumMod val="20000"/>
                    <a:lumOff val="80000"/>
                  </a:schemeClr>
                </a:solidFill>
              </a:rPr>
              <a:t> and </a:t>
            </a:r>
            <a:r>
              <a:rPr lang="pl-PL" sz="1400" b="1" dirty="0" err="1">
                <a:solidFill>
                  <a:schemeClr val="accent5">
                    <a:lumMod val="20000"/>
                    <a:lumOff val="80000"/>
                  </a:schemeClr>
                </a:solidFill>
              </a:rPr>
              <a:t>funghi</a:t>
            </a:r>
            <a:r>
              <a:rPr lang="pl-PL" sz="1400" b="1" dirty="0">
                <a:solidFill>
                  <a:schemeClr val="accent5">
                    <a:lumMod val="20000"/>
                    <a:lumOff val="80000"/>
                  </a:schemeClr>
                </a:solidFill>
              </a:rPr>
              <a:t> in </a:t>
            </a:r>
            <a:r>
              <a:rPr lang="pl-PL" sz="1400" b="1" dirty="0" err="1">
                <a:solidFill>
                  <a:schemeClr val="accent5">
                    <a:lumMod val="20000"/>
                    <a:lumOff val="80000"/>
                  </a:schemeClr>
                </a:solidFill>
              </a:rPr>
              <a:t>forest</a:t>
            </a:r>
            <a:r>
              <a:rPr lang="pl-PL" sz="1400" b="1" dirty="0">
                <a:solidFill>
                  <a:schemeClr val="accent5">
                    <a:lumMod val="20000"/>
                    <a:lumOff val="80000"/>
                  </a:schemeClr>
                </a:solidFill>
              </a:rPr>
              <a:t> </a:t>
            </a:r>
            <a:r>
              <a:rPr lang="pl-PL" sz="1400" b="1" dirty="0" err="1">
                <a:solidFill>
                  <a:schemeClr val="accent5">
                    <a:lumMod val="20000"/>
                    <a:lumOff val="80000"/>
                  </a:schemeClr>
                </a:solidFill>
              </a:rPr>
              <a:t>areas</a:t>
            </a:r>
            <a:r>
              <a:rPr lang="pl-PL" sz="1400" b="1" dirty="0">
                <a:solidFill>
                  <a:schemeClr val="accent5">
                    <a:lumMod val="20000"/>
                    <a:lumOff val="80000"/>
                  </a:schemeClr>
                </a:solidFill>
              </a:rPr>
              <a:t> (6 000 </a:t>
            </a:r>
            <a:r>
              <a:rPr lang="pl-PL" sz="1400" b="1" dirty="0" err="1">
                <a:solidFill>
                  <a:schemeClr val="accent5">
                    <a:lumMod val="20000"/>
                    <a:lumOff val="80000"/>
                  </a:schemeClr>
                </a:solidFill>
              </a:rPr>
              <a:t>species</a:t>
            </a:r>
            <a:r>
              <a:rPr lang="pl-PL" sz="1400" b="1" dirty="0">
                <a:solidFill>
                  <a:schemeClr val="accent5">
                    <a:lumMod val="20000"/>
                    <a:lumOff val="80000"/>
                  </a:schemeClr>
                </a:solidFill>
              </a:rPr>
              <a:t>) </a:t>
            </a:r>
            <a:r>
              <a:rPr lang="pl-PL" sz="1400" b="1" dirty="0" err="1">
                <a:solidFill>
                  <a:schemeClr val="accent5">
                    <a:lumMod val="20000"/>
                    <a:lumOff val="80000"/>
                  </a:schemeClr>
                </a:solidFill>
              </a:rPr>
              <a:t>are</a:t>
            </a:r>
            <a:r>
              <a:rPr lang="pl-PL" sz="1400" b="1" dirty="0">
                <a:solidFill>
                  <a:schemeClr val="accent5">
                    <a:lumMod val="20000"/>
                    <a:lumOff val="80000"/>
                  </a:schemeClr>
                </a:solidFill>
              </a:rPr>
              <a:t> </a:t>
            </a:r>
            <a:r>
              <a:rPr lang="pl-PL" sz="1400" b="1" dirty="0" err="1">
                <a:solidFill>
                  <a:schemeClr val="accent5">
                    <a:lumMod val="20000"/>
                    <a:lumOff val="80000"/>
                  </a:schemeClr>
                </a:solidFill>
              </a:rPr>
              <a:t>found</a:t>
            </a:r>
            <a:r>
              <a:rPr lang="pl-PL" sz="1400" b="1" dirty="0">
                <a:solidFill>
                  <a:schemeClr val="accent5">
                    <a:lumMod val="20000"/>
                    <a:lumOff val="80000"/>
                  </a:schemeClr>
                </a:solidFill>
              </a:rPr>
              <a:t> </a:t>
            </a:r>
            <a:r>
              <a:rPr lang="pl-PL" sz="1400" b="1" dirty="0" err="1">
                <a:solidFill>
                  <a:schemeClr val="accent5">
                    <a:lumMod val="20000"/>
                    <a:lumOff val="80000"/>
                  </a:schemeClr>
                </a:solidFill>
              </a:rPr>
              <a:t>living</a:t>
            </a:r>
            <a:r>
              <a:rPr lang="pl-PL" sz="1400" b="1" dirty="0">
                <a:solidFill>
                  <a:schemeClr val="accent5">
                    <a:lumMod val="20000"/>
                    <a:lumOff val="80000"/>
                  </a:schemeClr>
                </a:solidFill>
              </a:rPr>
              <a:t> on </a:t>
            </a:r>
            <a:r>
              <a:rPr lang="pl-PL" sz="1400" b="1" dirty="0" err="1">
                <a:solidFill>
                  <a:schemeClr val="accent5">
                    <a:lumMod val="20000"/>
                    <a:lumOff val="80000"/>
                  </a:schemeClr>
                </a:solidFill>
              </a:rPr>
              <a:t>dead</a:t>
            </a:r>
            <a:r>
              <a:rPr lang="pl-PL" sz="1400" b="1" dirty="0">
                <a:solidFill>
                  <a:schemeClr val="accent5">
                    <a:lumMod val="20000"/>
                    <a:lumOff val="80000"/>
                  </a:schemeClr>
                </a:solidFill>
              </a:rPr>
              <a:t> </a:t>
            </a:r>
            <a:r>
              <a:rPr lang="pl-PL" sz="1400" b="1" dirty="0" err="1">
                <a:solidFill>
                  <a:schemeClr val="accent5">
                    <a:lumMod val="20000"/>
                    <a:lumOff val="80000"/>
                  </a:schemeClr>
                </a:solidFill>
              </a:rPr>
              <a:t>wood</a:t>
            </a:r>
            <a:endParaRPr lang="pl-PL" sz="1400" b="1" dirty="0">
              <a:solidFill>
                <a:schemeClr val="accent5">
                  <a:lumMod val="20000"/>
                  <a:lumOff val="80000"/>
                </a:schemeClr>
              </a:solidFill>
            </a:endParaRPr>
          </a:p>
          <a:p>
            <a:endParaRPr lang="pl-PL" sz="2800" b="1" dirty="0">
              <a:solidFill>
                <a:srgbClr val="C00000"/>
              </a:solidFill>
              <a:latin typeface="Brush Script MT" panose="03060802040406070304" pitchFamily="66" charset="0"/>
            </a:endParaRPr>
          </a:p>
        </p:txBody>
      </p:sp>
      <p:sp>
        <p:nvSpPr>
          <p:cNvPr id="9" name="Prostokąt 8"/>
          <p:cNvSpPr/>
          <p:nvPr/>
        </p:nvSpPr>
        <p:spPr>
          <a:xfrm>
            <a:off x="78904" y="657819"/>
            <a:ext cx="2736304" cy="1815882"/>
          </a:xfrm>
          <a:prstGeom prst="rect">
            <a:avLst/>
          </a:prstGeom>
        </p:spPr>
        <p:txBody>
          <a:bodyPr wrap="square">
            <a:spAutoFit/>
          </a:bodyPr>
          <a:lstStyle/>
          <a:p>
            <a:r>
              <a:rPr lang="pl-PL" sz="1600" b="1" dirty="0" smtClean="0">
                <a:solidFill>
                  <a:srgbClr val="C2AD8D">
                    <a:lumMod val="20000"/>
                    <a:lumOff val="80000"/>
                  </a:srgbClr>
                </a:solidFill>
              </a:rPr>
              <a:t>Flora </a:t>
            </a:r>
            <a:r>
              <a:rPr lang="pl-PL" sz="1600" b="1" dirty="0">
                <a:solidFill>
                  <a:srgbClr val="C2AD8D">
                    <a:lumMod val="20000"/>
                    <a:lumOff val="80000"/>
                  </a:srgbClr>
                </a:solidFill>
              </a:rPr>
              <a:t>and fauna </a:t>
            </a:r>
            <a:r>
              <a:rPr lang="pl-PL" sz="1600" b="1" dirty="0" err="1">
                <a:solidFill>
                  <a:srgbClr val="C2AD8D">
                    <a:lumMod val="20000"/>
                    <a:lumOff val="80000"/>
                  </a:srgbClr>
                </a:solidFill>
              </a:rPr>
              <a:t>is</a:t>
            </a:r>
            <a:r>
              <a:rPr lang="pl-PL" sz="1600" b="1" dirty="0">
                <a:solidFill>
                  <a:srgbClr val="C2AD8D">
                    <a:lumMod val="20000"/>
                    <a:lumOff val="80000"/>
                  </a:srgbClr>
                </a:solidFill>
              </a:rPr>
              <a:t> </a:t>
            </a:r>
            <a:r>
              <a:rPr lang="pl-PL" sz="1600" b="1" dirty="0" err="1">
                <a:solidFill>
                  <a:srgbClr val="C2AD8D">
                    <a:lumMod val="20000"/>
                    <a:lumOff val="80000"/>
                  </a:srgbClr>
                </a:solidFill>
              </a:rPr>
              <a:t>very</a:t>
            </a:r>
            <a:r>
              <a:rPr lang="pl-PL" sz="1600" b="1" dirty="0">
                <a:solidFill>
                  <a:srgbClr val="C2AD8D">
                    <a:lumMod val="20000"/>
                    <a:lumOff val="80000"/>
                  </a:srgbClr>
                </a:solidFill>
              </a:rPr>
              <a:t> </a:t>
            </a:r>
            <a:r>
              <a:rPr lang="pl-PL" sz="1600" b="1" dirty="0" err="1" smtClean="0">
                <a:solidFill>
                  <a:srgbClr val="C2AD8D">
                    <a:lumMod val="20000"/>
                    <a:lumOff val="80000"/>
                  </a:srgbClr>
                </a:solidFill>
              </a:rPr>
              <a:t>diversed</a:t>
            </a:r>
            <a:r>
              <a:rPr lang="pl-PL" sz="1600" b="1" dirty="0" smtClean="0">
                <a:solidFill>
                  <a:srgbClr val="C2AD8D">
                    <a:lumMod val="20000"/>
                    <a:lumOff val="80000"/>
                  </a:srgbClr>
                </a:solidFill>
              </a:rPr>
              <a:t> in </a:t>
            </a:r>
            <a:r>
              <a:rPr lang="pl-PL" sz="1600" b="1" dirty="0" err="1">
                <a:solidFill>
                  <a:srgbClr val="C2AD8D">
                    <a:lumMod val="20000"/>
                    <a:lumOff val="80000"/>
                  </a:srgbClr>
                </a:solidFill>
              </a:rPr>
              <a:t>Switzerland</a:t>
            </a:r>
            <a:r>
              <a:rPr lang="pl-PL" sz="1600" b="1" dirty="0" smtClean="0">
                <a:solidFill>
                  <a:srgbClr val="C2AD8D">
                    <a:lumMod val="20000"/>
                    <a:lumOff val="80000"/>
                  </a:srgbClr>
                </a:solidFill>
              </a:rPr>
              <a:t>, </a:t>
            </a:r>
            <a:r>
              <a:rPr lang="pl-PL" sz="1600" b="1" dirty="0" err="1">
                <a:solidFill>
                  <a:srgbClr val="C2AD8D">
                    <a:lumMod val="20000"/>
                    <a:lumOff val="80000"/>
                  </a:srgbClr>
                </a:solidFill>
              </a:rPr>
              <a:t>nearly</a:t>
            </a:r>
            <a:r>
              <a:rPr lang="pl-PL" sz="1600" b="1" dirty="0">
                <a:solidFill>
                  <a:srgbClr val="C2AD8D">
                    <a:lumMod val="20000"/>
                    <a:lumOff val="80000"/>
                  </a:srgbClr>
                </a:solidFill>
              </a:rPr>
              <a:t> half of the 40 </a:t>
            </a:r>
            <a:r>
              <a:rPr lang="pl-PL" sz="1600" b="1" dirty="0" err="1">
                <a:solidFill>
                  <a:srgbClr val="C2AD8D">
                    <a:lumMod val="20000"/>
                    <a:lumOff val="80000"/>
                  </a:srgbClr>
                </a:solidFill>
              </a:rPr>
              <a:t>thousand</a:t>
            </a:r>
            <a:r>
              <a:rPr lang="pl-PL" sz="1600" b="1" dirty="0">
                <a:solidFill>
                  <a:srgbClr val="C2AD8D">
                    <a:lumMod val="20000"/>
                    <a:lumOff val="80000"/>
                  </a:srgbClr>
                </a:solidFill>
              </a:rPr>
              <a:t> </a:t>
            </a:r>
            <a:r>
              <a:rPr lang="pl-PL" sz="1600" b="1" dirty="0" err="1">
                <a:solidFill>
                  <a:srgbClr val="C2AD8D">
                    <a:lumMod val="20000"/>
                    <a:lumOff val="80000"/>
                  </a:srgbClr>
                </a:solidFill>
              </a:rPr>
              <a:t>species</a:t>
            </a:r>
            <a:r>
              <a:rPr lang="pl-PL" sz="1600" b="1" dirty="0">
                <a:solidFill>
                  <a:srgbClr val="C2AD8D">
                    <a:lumMod val="20000"/>
                    <a:lumOff val="80000"/>
                  </a:srgbClr>
                </a:solidFill>
              </a:rPr>
              <a:t> of </a:t>
            </a:r>
            <a:r>
              <a:rPr lang="pl-PL" sz="1600" b="1" dirty="0" err="1">
                <a:solidFill>
                  <a:srgbClr val="C2AD8D">
                    <a:lumMod val="20000"/>
                    <a:lumOff val="80000"/>
                  </a:srgbClr>
                </a:solidFill>
              </a:rPr>
              <a:t>plants</a:t>
            </a:r>
            <a:r>
              <a:rPr lang="pl-PL" sz="1600" b="1" dirty="0">
                <a:solidFill>
                  <a:srgbClr val="C2AD8D">
                    <a:lumMod val="20000"/>
                    <a:lumOff val="80000"/>
                  </a:srgbClr>
                </a:solidFill>
              </a:rPr>
              <a:t>, </a:t>
            </a:r>
            <a:r>
              <a:rPr lang="pl-PL" sz="1600" b="1" dirty="0" err="1">
                <a:solidFill>
                  <a:srgbClr val="C2AD8D">
                    <a:lumMod val="20000"/>
                    <a:lumOff val="80000"/>
                  </a:srgbClr>
                </a:solidFill>
              </a:rPr>
              <a:t>animals</a:t>
            </a:r>
            <a:r>
              <a:rPr lang="pl-PL" sz="1600" b="1" dirty="0">
                <a:solidFill>
                  <a:srgbClr val="C2AD8D">
                    <a:lumMod val="20000"/>
                    <a:lumOff val="80000"/>
                  </a:srgbClr>
                </a:solidFill>
              </a:rPr>
              <a:t> and </a:t>
            </a:r>
            <a:r>
              <a:rPr lang="pl-PL" sz="1600" b="1" dirty="0" err="1">
                <a:solidFill>
                  <a:srgbClr val="C2AD8D">
                    <a:lumMod val="20000"/>
                    <a:lumOff val="80000"/>
                  </a:srgbClr>
                </a:solidFill>
              </a:rPr>
              <a:t>funghi</a:t>
            </a:r>
            <a:r>
              <a:rPr lang="pl-PL" sz="1600" b="1" dirty="0">
                <a:solidFill>
                  <a:srgbClr val="C2AD8D">
                    <a:lumMod val="20000"/>
                    <a:lumOff val="80000"/>
                  </a:srgbClr>
                </a:solidFill>
              </a:rPr>
              <a:t> </a:t>
            </a:r>
            <a:r>
              <a:rPr lang="pl-PL" sz="1600" b="1" dirty="0" err="1">
                <a:solidFill>
                  <a:srgbClr val="C2AD8D">
                    <a:lumMod val="20000"/>
                    <a:lumOff val="80000"/>
                  </a:srgbClr>
                </a:solidFill>
              </a:rPr>
              <a:t>are</a:t>
            </a:r>
            <a:r>
              <a:rPr lang="pl-PL" sz="1600" b="1" dirty="0">
                <a:solidFill>
                  <a:srgbClr val="C2AD8D">
                    <a:lumMod val="20000"/>
                    <a:lumOff val="80000"/>
                  </a:srgbClr>
                </a:solidFill>
              </a:rPr>
              <a:t> </a:t>
            </a:r>
            <a:r>
              <a:rPr lang="pl-PL" sz="1600" b="1" dirty="0" err="1">
                <a:solidFill>
                  <a:srgbClr val="C2AD8D">
                    <a:lumMod val="20000"/>
                    <a:lumOff val="80000"/>
                  </a:srgbClr>
                </a:solidFill>
              </a:rPr>
              <a:t>living</a:t>
            </a:r>
            <a:r>
              <a:rPr lang="pl-PL" sz="1600" b="1" dirty="0">
                <a:solidFill>
                  <a:srgbClr val="C2AD8D">
                    <a:lumMod val="20000"/>
                    <a:lumOff val="80000"/>
                  </a:srgbClr>
                </a:solidFill>
              </a:rPr>
              <a:t> in </a:t>
            </a:r>
            <a:r>
              <a:rPr lang="pl-PL" sz="1600" b="1" dirty="0" err="1">
                <a:solidFill>
                  <a:srgbClr val="C2AD8D">
                    <a:lumMod val="20000"/>
                    <a:lumOff val="80000"/>
                  </a:srgbClr>
                </a:solidFill>
              </a:rPr>
              <a:t>forest</a:t>
            </a:r>
            <a:r>
              <a:rPr lang="pl-PL" sz="1600" b="1" dirty="0">
                <a:solidFill>
                  <a:srgbClr val="C2AD8D">
                    <a:lumMod val="20000"/>
                    <a:lumOff val="80000"/>
                  </a:srgbClr>
                </a:solidFill>
              </a:rPr>
              <a:t> </a:t>
            </a:r>
            <a:r>
              <a:rPr lang="pl-PL" sz="1600" b="1" dirty="0" err="1" smtClean="0">
                <a:solidFill>
                  <a:srgbClr val="C2AD8D">
                    <a:lumMod val="20000"/>
                    <a:lumOff val="80000"/>
                  </a:srgbClr>
                </a:solidFill>
              </a:rPr>
              <a:t>ecosystems</a:t>
            </a:r>
            <a:r>
              <a:rPr lang="pl-PL" sz="1600" b="1" dirty="0" smtClean="0">
                <a:solidFill>
                  <a:srgbClr val="C2AD8D">
                    <a:lumMod val="20000"/>
                    <a:lumOff val="80000"/>
                  </a:srgbClr>
                </a:solidFill>
              </a:rPr>
              <a:t>!</a:t>
            </a:r>
            <a:endParaRPr lang="pl-PL" sz="1600" dirty="0"/>
          </a:p>
        </p:txBody>
      </p:sp>
      <p:sp>
        <p:nvSpPr>
          <p:cNvPr id="10" name="Prostokąt 9"/>
          <p:cNvSpPr/>
          <p:nvPr/>
        </p:nvSpPr>
        <p:spPr>
          <a:xfrm>
            <a:off x="2863974" y="5014698"/>
            <a:ext cx="4070366" cy="1200329"/>
          </a:xfrm>
          <a:prstGeom prst="rect">
            <a:avLst/>
          </a:prstGeom>
        </p:spPr>
        <p:txBody>
          <a:bodyPr wrap="square">
            <a:spAutoFit/>
          </a:bodyPr>
          <a:lstStyle/>
          <a:p>
            <a:r>
              <a:rPr lang="pl-PL" b="1" dirty="0" err="1">
                <a:solidFill>
                  <a:srgbClr val="C00000"/>
                </a:solidFill>
              </a:rPr>
              <a:t>Forests</a:t>
            </a:r>
            <a:r>
              <a:rPr lang="pl-PL" b="1" dirty="0">
                <a:solidFill>
                  <a:srgbClr val="C00000"/>
                </a:solidFill>
              </a:rPr>
              <a:t> </a:t>
            </a:r>
            <a:r>
              <a:rPr lang="pl-PL" b="1" dirty="0" err="1">
                <a:solidFill>
                  <a:srgbClr val="C00000"/>
                </a:solidFill>
              </a:rPr>
              <a:t>are</a:t>
            </a:r>
            <a:r>
              <a:rPr lang="pl-PL" b="1" dirty="0">
                <a:solidFill>
                  <a:srgbClr val="C00000"/>
                </a:solidFill>
              </a:rPr>
              <a:t> </a:t>
            </a:r>
            <a:r>
              <a:rPr lang="pl-PL" b="1" dirty="0" err="1">
                <a:solidFill>
                  <a:srgbClr val="C00000"/>
                </a:solidFill>
              </a:rPr>
              <a:t>mainly</a:t>
            </a:r>
            <a:r>
              <a:rPr lang="pl-PL" b="1" dirty="0">
                <a:solidFill>
                  <a:srgbClr val="C00000"/>
                </a:solidFill>
              </a:rPr>
              <a:t> </a:t>
            </a:r>
            <a:r>
              <a:rPr lang="pl-PL" b="1" dirty="0" err="1">
                <a:solidFill>
                  <a:srgbClr val="C00000"/>
                </a:solidFill>
              </a:rPr>
              <a:t>located</a:t>
            </a:r>
            <a:r>
              <a:rPr lang="pl-PL" b="1" dirty="0">
                <a:solidFill>
                  <a:srgbClr val="C00000"/>
                </a:solidFill>
              </a:rPr>
              <a:t> in the Jura and the Alp Mountains, </a:t>
            </a:r>
            <a:r>
              <a:rPr lang="pl-PL" b="1" dirty="0" err="1">
                <a:solidFill>
                  <a:srgbClr val="C00000"/>
                </a:solidFill>
              </a:rPr>
              <a:t>where</a:t>
            </a:r>
            <a:r>
              <a:rPr lang="pl-PL" b="1" dirty="0">
                <a:solidFill>
                  <a:srgbClr val="C00000"/>
                </a:solidFill>
              </a:rPr>
              <a:t> </a:t>
            </a:r>
            <a:r>
              <a:rPr lang="pl-PL" b="1" dirty="0" err="1">
                <a:solidFill>
                  <a:srgbClr val="C00000"/>
                </a:solidFill>
              </a:rPr>
              <a:t>dense</a:t>
            </a:r>
            <a:r>
              <a:rPr lang="pl-PL" b="1" dirty="0">
                <a:solidFill>
                  <a:srgbClr val="C00000"/>
                </a:solidFill>
              </a:rPr>
              <a:t> </a:t>
            </a:r>
            <a:r>
              <a:rPr lang="pl-PL" b="1" dirty="0" err="1">
                <a:solidFill>
                  <a:srgbClr val="C00000"/>
                </a:solidFill>
              </a:rPr>
              <a:t>coniferous</a:t>
            </a:r>
            <a:r>
              <a:rPr lang="pl-PL" b="1" dirty="0">
                <a:solidFill>
                  <a:srgbClr val="C00000"/>
                </a:solidFill>
              </a:rPr>
              <a:t> </a:t>
            </a:r>
            <a:r>
              <a:rPr lang="pl-PL" b="1" dirty="0" err="1">
                <a:solidFill>
                  <a:srgbClr val="C00000"/>
                </a:solidFill>
              </a:rPr>
              <a:t>forests</a:t>
            </a:r>
            <a:r>
              <a:rPr lang="pl-PL" b="1" dirty="0">
                <a:solidFill>
                  <a:srgbClr val="C00000"/>
                </a:solidFill>
              </a:rPr>
              <a:t> </a:t>
            </a:r>
            <a:r>
              <a:rPr lang="pl-PL" b="1" dirty="0" err="1">
                <a:solidFill>
                  <a:srgbClr val="C00000"/>
                </a:solidFill>
              </a:rPr>
              <a:t>predominate</a:t>
            </a:r>
            <a:endParaRPr lang="pl-PL" b="1" dirty="0">
              <a:solidFill>
                <a:srgbClr val="C00000"/>
              </a:solidFill>
            </a:endParaRPr>
          </a:p>
        </p:txBody>
      </p:sp>
      <p:sp>
        <p:nvSpPr>
          <p:cNvPr id="11" name=" 1"/>
          <p:cNvSpPr txBox="1">
            <a:spLocks/>
          </p:cNvSpPr>
          <p:nvPr/>
        </p:nvSpPr>
        <p:spPr>
          <a:xfrm>
            <a:off x="107504" y="0"/>
            <a:ext cx="8928992" cy="737280"/>
          </a:xfrm>
          <a:prstGeom prst="rect">
            <a:avLst/>
          </a:prstGeom>
        </p:spPr>
        <p:txBody>
          <a:bodyPr vert="horz" lIns="91440" tIns="45720" rIns="91440" bIns="45720" rtlCol="0" anchor="ctr">
            <a:noAutofit/>
          </a:bodyPr>
          <a:lstStyle>
            <a:defPPr lvl="0">
              <a:buSzPct val="45000"/>
              <a:buFont typeface="StarSymbol"/>
              <a:buNone/>
              <a:defRPr/>
            </a:defPPr>
            <a:lvl1pPr lvl="0" algn="l" defTabSz="914400" rtl="0" eaLnBrk="1" latinLnBrk="0" hangingPunct="1">
              <a:spcBef>
                <a:spcPct val="0"/>
              </a:spcBef>
              <a:buSzPct val="45000"/>
              <a:buFont typeface="StarSymbol"/>
              <a:buChar char="●"/>
              <a:defRPr sz="2800" kern="1200" cap="all" baseline="0">
                <a:solidFill>
                  <a:schemeClr val="tx1"/>
                </a:solidFill>
                <a:latin typeface="+mj-lt"/>
                <a:ea typeface="+mj-ea"/>
                <a:cs typeface="+mj-cs"/>
              </a:defRPr>
            </a:lvl1pPr>
            <a:lvl2pPr lvl="1">
              <a:buSzPct val="45000"/>
              <a:buFont typeface="StarSymbol"/>
              <a:buChar char="●"/>
              <a:defRPr/>
            </a:lvl2pPr>
            <a:lvl3pPr lvl="2">
              <a:buSzPct val="45000"/>
              <a:buFont typeface="StarSymbol"/>
              <a:buChar char="●"/>
              <a:defRPr/>
            </a:lvl3pPr>
            <a:lvl4pPr lvl="3">
              <a:buSzPct val="45000"/>
              <a:buFont typeface="StarSymbol"/>
              <a:buChar char="●"/>
              <a:defRPr/>
            </a:lvl4pPr>
            <a:lvl5pPr lvl="4">
              <a:buSzPct val="45000"/>
              <a:buFont typeface="StarSymbol"/>
              <a:buChar char="●"/>
              <a:defRPr/>
            </a:lvl5pPr>
            <a:lvl6pPr lvl="5">
              <a:buSzPct val="45000"/>
              <a:buFont typeface="StarSymbol"/>
              <a:buChar char="●"/>
              <a:defRPr/>
            </a:lvl6pPr>
            <a:lvl7pPr lvl="6">
              <a:buSzPct val="45000"/>
              <a:buFont typeface="StarSymbol"/>
              <a:buChar char="●"/>
              <a:defRPr/>
            </a:lvl7pPr>
            <a:lvl8pPr lvl="7">
              <a:buSzPct val="45000"/>
              <a:buFont typeface="StarSymbol"/>
              <a:buChar char="●"/>
              <a:defRPr/>
            </a:lvl8pPr>
            <a:lvl9pPr lvl="8">
              <a:buSzPct val="45000"/>
              <a:buFont typeface="StarSymbol"/>
              <a:buChar char="●"/>
              <a:defRPr/>
            </a:lvl9pPr>
          </a:lstStyle>
          <a:p>
            <a:pPr algn="ctr">
              <a:buFont typeface="StarSymbol"/>
              <a:buNone/>
            </a:pPr>
            <a:r>
              <a:rPr lang="pl-PL" dirty="0" smtClean="0"/>
              <a:t>flora and fauna in </a:t>
            </a:r>
            <a:r>
              <a:rPr lang="pl-PL" dirty="0" err="1" smtClean="0"/>
              <a:t>Switzerland</a:t>
            </a:r>
            <a:r>
              <a:rPr lang="pl-PL" dirty="0" smtClean="0"/>
              <a:t> #1</a:t>
            </a:r>
            <a:endParaRPr lang="pl-PL" dirty="0"/>
          </a:p>
        </p:txBody>
      </p:sp>
      <p:pic>
        <p:nvPicPr>
          <p:cNvPr id="3075" name="Picture 3" descr="E:\Zdjęcia\Foty\CERN 2016\P1010044.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6817" t="9245" r="13183" b="10226"/>
          <a:stretch/>
        </p:blipFill>
        <p:spPr bwMode="auto">
          <a:xfrm>
            <a:off x="7341399" y="3429000"/>
            <a:ext cx="1477215" cy="317242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3076" name="Picture 4" descr="E:\Zdjęcia\Foty\CERN 2016\P1010074.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3268" r="25332"/>
          <a:stretch/>
        </p:blipFill>
        <p:spPr bwMode="auto">
          <a:xfrm>
            <a:off x="107504" y="4282889"/>
            <a:ext cx="2375173" cy="2069075"/>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12" name="Prostokąt 11"/>
          <p:cNvSpPr/>
          <p:nvPr/>
        </p:nvSpPr>
        <p:spPr>
          <a:xfrm>
            <a:off x="535752" y="6232088"/>
            <a:ext cx="4125873" cy="3693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none">
            <a:spAutoFit/>
          </a:bodyPr>
          <a:lstStyle/>
          <a:p>
            <a:r>
              <a:rPr lang="pl-PL" b="1" dirty="0" err="1">
                <a:solidFill>
                  <a:srgbClr val="C2AD8D">
                    <a:lumMod val="20000"/>
                    <a:lumOff val="80000"/>
                  </a:srgbClr>
                </a:solidFill>
              </a:rPr>
              <a:t>Xerothermic</a:t>
            </a:r>
            <a:r>
              <a:rPr lang="pl-PL" b="1" dirty="0">
                <a:solidFill>
                  <a:srgbClr val="C2AD8D">
                    <a:lumMod val="20000"/>
                    <a:lumOff val="80000"/>
                  </a:srgbClr>
                </a:solidFill>
              </a:rPr>
              <a:t> </a:t>
            </a:r>
            <a:r>
              <a:rPr lang="pl-PL" b="1" dirty="0" err="1">
                <a:solidFill>
                  <a:srgbClr val="C2AD8D">
                    <a:lumMod val="20000"/>
                    <a:lumOff val="80000"/>
                  </a:srgbClr>
                </a:solidFill>
              </a:rPr>
              <a:t>plants</a:t>
            </a:r>
            <a:r>
              <a:rPr lang="pl-PL" b="1" dirty="0">
                <a:solidFill>
                  <a:srgbClr val="C2AD8D">
                    <a:lumMod val="20000"/>
                    <a:lumOff val="80000"/>
                  </a:srgbClr>
                </a:solidFill>
              </a:rPr>
              <a:t> in </a:t>
            </a:r>
            <a:r>
              <a:rPr lang="pl-PL" b="1" dirty="0" smtClean="0">
                <a:solidFill>
                  <a:srgbClr val="C2AD8D">
                    <a:lumMod val="20000"/>
                    <a:lumOff val="80000"/>
                  </a:srgbClr>
                </a:solidFill>
              </a:rPr>
              <a:t>the high </a:t>
            </a:r>
            <a:r>
              <a:rPr lang="pl-PL" b="1" dirty="0" err="1">
                <a:solidFill>
                  <a:srgbClr val="C2AD8D">
                    <a:lumMod val="20000"/>
                    <a:lumOff val="80000"/>
                  </a:srgbClr>
                </a:solidFill>
              </a:rPr>
              <a:t>Alps</a:t>
            </a:r>
            <a:r>
              <a:rPr lang="pl-PL" b="1" dirty="0">
                <a:solidFill>
                  <a:srgbClr val="C2AD8D">
                    <a:lumMod val="20000"/>
                    <a:lumOff val="80000"/>
                  </a:srgbClr>
                </a:solidFill>
              </a:rPr>
              <a:t> </a:t>
            </a:r>
          </a:p>
        </p:txBody>
      </p:sp>
      <p:sp>
        <p:nvSpPr>
          <p:cNvPr id="13" name="Prostokąt 12"/>
          <p:cNvSpPr/>
          <p:nvPr/>
        </p:nvSpPr>
        <p:spPr>
          <a:xfrm>
            <a:off x="6108024" y="6315670"/>
            <a:ext cx="1556836"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a:spAutoFit/>
          </a:bodyPr>
          <a:lstStyle/>
          <a:p>
            <a:r>
              <a:rPr lang="pl-PL" b="1" i="1" dirty="0" err="1">
                <a:solidFill>
                  <a:srgbClr val="C2AD8D">
                    <a:lumMod val="20000"/>
                    <a:lumOff val="80000"/>
                  </a:srgbClr>
                </a:solidFill>
              </a:rPr>
              <a:t>Hedera</a:t>
            </a:r>
            <a:r>
              <a:rPr lang="pl-PL" b="1" i="1" dirty="0">
                <a:solidFill>
                  <a:srgbClr val="C2AD8D">
                    <a:lumMod val="20000"/>
                    <a:lumOff val="80000"/>
                  </a:srgbClr>
                </a:solidFill>
              </a:rPr>
              <a:t> </a:t>
            </a:r>
            <a:r>
              <a:rPr lang="pl-PL" b="1" i="1" dirty="0" err="1">
                <a:solidFill>
                  <a:srgbClr val="C2AD8D">
                    <a:lumMod val="20000"/>
                    <a:lumOff val="80000"/>
                  </a:srgbClr>
                </a:solidFill>
              </a:rPr>
              <a:t>helix</a:t>
            </a:r>
            <a:endParaRPr lang="pl-PL" b="1" i="1" dirty="0">
              <a:solidFill>
                <a:srgbClr val="C2AD8D">
                  <a:lumMod val="20000"/>
                  <a:lumOff val="80000"/>
                </a:srgbClr>
              </a:solidFill>
            </a:endParaRPr>
          </a:p>
        </p:txBody>
      </p:sp>
      <p:sp>
        <p:nvSpPr>
          <p:cNvPr id="4" name="pole tekstowe 3"/>
          <p:cNvSpPr txBox="1"/>
          <p:nvPr/>
        </p:nvSpPr>
        <p:spPr>
          <a:xfrm>
            <a:off x="2541712" y="2240159"/>
            <a:ext cx="4749930" cy="1077218"/>
          </a:xfrm>
          <a:prstGeom prst="rect">
            <a:avLst/>
          </a:prstGeom>
          <a:noFill/>
        </p:spPr>
        <p:txBody>
          <a:bodyPr wrap="square" rtlCol="0">
            <a:spAutoFit/>
          </a:bodyPr>
          <a:lstStyle/>
          <a:p>
            <a:r>
              <a:rPr lang="pl-PL" sz="1600" b="1" dirty="0">
                <a:solidFill>
                  <a:srgbClr val="C2AD8D">
                    <a:lumMod val="20000"/>
                    <a:lumOff val="80000"/>
                  </a:srgbClr>
                </a:solidFill>
              </a:rPr>
              <a:t>We </a:t>
            </a:r>
            <a:r>
              <a:rPr lang="pl-PL" sz="1600" b="1" dirty="0" err="1">
                <a:solidFill>
                  <a:srgbClr val="C2AD8D">
                    <a:lumMod val="20000"/>
                    <a:lumOff val="80000"/>
                  </a:srgbClr>
                </a:solidFill>
              </a:rPr>
              <a:t>can</a:t>
            </a:r>
            <a:r>
              <a:rPr lang="pl-PL" sz="1600" b="1" dirty="0">
                <a:solidFill>
                  <a:srgbClr val="C2AD8D">
                    <a:lumMod val="20000"/>
                    <a:lumOff val="80000"/>
                  </a:srgbClr>
                </a:solidFill>
              </a:rPr>
              <a:t> </a:t>
            </a:r>
            <a:r>
              <a:rPr lang="pl-PL" sz="1600" b="1" dirty="0" err="1">
                <a:solidFill>
                  <a:srgbClr val="C2AD8D">
                    <a:lumMod val="20000"/>
                    <a:lumOff val="80000"/>
                  </a:srgbClr>
                </a:solidFill>
              </a:rPr>
              <a:t>find</a:t>
            </a:r>
            <a:r>
              <a:rPr lang="pl-PL" sz="1600" b="1" dirty="0">
                <a:solidFill>
                  <a:srgbClr val="C2AD8D">
                    <a:lumMod val="20000"/>
                    <a:lumOff val="80000"/>
                  </a:srgbClr>
                </a:solidFill>
              </a:rPr>
              <a:t> </a:t>
            </a:r>
            <a:r>
              <a:rPr lang="pl-PL" sz="1600" b="1" dirty="0" err="1">
                <a:solidFill>
                  <a:srgbClr val="C2AD8D">
                    <a:lumMod val="20000"/>
                    <a:lumOff val="80000"/>
                  </a:srgbClr>
                </a:solidFill>
              </a:rPr>
              <a:t>many</a:t>
            </a:r>
            <a:r>
              <a:rPr lang="pl-PL" sz="1600" b="1" dirty="0">
                <a:solidFill>
                  <a:srgbClr val="C2AD8D">
                    <a:lumMod val="20000"/>
                    <a:lumOff val="80000"/>
                  </a:srgbClr>
                </a:solidFill>
              </a:rPr>
              <a:t> </a:t>
            </a:r>
            <a:r>
              <a:rPr lang="pl-PL" sz="1600" b="1" dirty="0" err="1">
                <a:solidFill>
                  <a:srgbClr val="C2AD8D">
                    <a:lumMod val="20000"/>
                    <a:lumOff val="80000"/>
                  </a:srgbClr>
                </a:solidFill>
              </a:rPr>
              <a:t>specious</a:t>
            </a:r>
            <a:r>
              <a:rPr lang="pl-PL" sz="1600" b="1" dirty="0">
                <a:solidFill>
                  <a:srgbClr val="C2AD8D">
                    <a:lumMod val="20000"/>
                    <a:lumOff val="80000"/>
                  </a:srgbClr>
                </a:solidFill>
              </a:rPr>
              <a:t> of </a:t>
            </a:r>
            <a:r>
              <a:rPr lang="pl-PL" sz="1600" b="1" dirty="0" err="1">
                <a:solidFill>
                  <a:srgbClr val="C2AD8D">
                    <a:lumMod val="20000"/>
                    <a:lumOff val="80000"/>
                  </a:srgbClr>
                </a:solidFill>
              </a:rPr>
              <a:t>lichens</a:t>
            </a:r>
            <a:r>
              <a:rPr lang="pl-PL" sz="1600" b="1" dirty="0">
                <a:solidFill>
                  <a:srgbClr val="C2AD8D">
                    <a:lumMod val="20000"/>
                    <a:lumOff val="80000"/>
                  </a:srgbClr>
                </a:solidFill>
              </a:rPr>
              <a:t>. </a:t>
            </a:r>
            <a:r>
              <a:rPr lang="pl-PL" sz="1600" b="1" dirty="0" err="1">
                <a:solidFill>
                  <a:srgbClr val="C2AD8D">
                    <a:lumMod val="20000"/>
                    <a:lumOff val="80000"/>
                  </a:srgbClr>
                </a:solidFill>
              </a:rPr>
              <a:t>Due</a:t>
            </a:r>
            <a:r>
              <a:rPr lang="pl-PL" sz="1600" b="1" dirty="0">
                <a:solidFill>
                  <a:srgbClr val="C2AD8D">
                    <a:lumMod val="20000"/>
                    <a:lumOff val="80000"/>
                  </a:srgbClr>
                </a:solidFill>
              </a:rPr>
              <a:t> to </a:t>
            </a:r>
            <a:r>
              <a:rPr lang="pl-PL" sz="1600" b="1" dirty="0" err="1">
                <a:solidFill>
                  <a:srgbClr val="C2AD8D">
                    <a:lumMod val="20000"/>
                    <a:lumOff val="80000"/>
                  </a:srgbClr>
                </a:solidFill>
              </a:rPr>
              <a:t>very</a:t>
            </a:r>
            <a:r>
              <a:rPr lang="pl-PL" sz="1600" b="1" dirty="0">
                <a:solidFill>
                  <a:srgbClr val="C2AD8D">
                    <a:lumMod val="20000"/>
                    <a:lumOff val="80000"/>
                  </a:srgbClr>
                </a:solidFill>
              </a:rPr>
              <a:t> </a:t>
            </a:r>
            <a:r>
              <a:rPr lang="pl-PL" sz="1600" b="1" dirty="0" err="1">
                <a:solidFill>
                  <a:srgbClr val="C2AD8D">
                    <a:lumMod val="20000"/>
                    <a:lumOff val="80000"/>
                  </a:srgbClr>
                </a:solidFill>
              </a:rPr>
              <a:t>clean</a:t>
            </a:r>
            <a:r>
              <a:rPr lang="pl-PL" sz="1600" b="1" dirty="0">
                <a:solidFill>
                  <a:srgbClr val="C2AD8D">
                    <a:lumMod val="20000"/>
                    <a:lumOff val="80000"/>
                  </a:srgbClr>
                </a:solidFill>
              </a:rPr>
              <a:t> </a:t>
            </a:r>
            <a:r>
              <a:rPr lang="pl-PL" sz="1600" b="1" dirty="0" err="1">
                <a:solidFill>
                  <a:srgbClr val="C2AD8D">
                    <a:lumMod val="20000"/>
                    <a:lumOff val="80000"/>
                  </a:srgbClr>
                </a:solidFill>
              </a:rPr>
              <a:t>air</a:t>
            </a:r>
            <a:r>
              <a:rPr lang="pl-PL" sz="1600" b="1" dirty="0">
                <a:solidFill>
                  <a:srgbClr val="C2AD8D">
                    <a:lumMod val="20000"/>
                    <a:lumOff val="80000"/>
                  </a:srgbClr>
                </a:solidFill>
              </a:rPr>
              <a:t> </a:t>
            </a:r>
            <a:r>
              <a:rPr lang="pl-PL" sz="1600" b="1" dirty="0" err="1">
                <a:solidFill>
                  <a:srgbClr val="C2AD8D">
                    <a:lumMod val="20000"/>
                    <a:lumOff val="80000"/>
                  </a:srgbClr>
                </a:solidFill>
              </a:rPr>
              <a:t>they</a:t>
            </a:r>
            <a:r>
              <a:rPr lang="pl-PL" sz="1600" b="1" dirty="0">
                <a:solidFill>
                  <a:srgbClr val="C2AD8D">
                    <a:lumMod val="20000"/>
                    <a:lumOff val="80000"/>
                  </a:srgbClr>
                </a:solidFill>
              </a:rPr>
              <a:t> </a:t>
            </a:r>
            <a:r>
              <a:rPr lang="pl-PL" sz="1600" b="1" dirty="0" err="1">
                <a:solidFill>
                  <a:srgbClr val="C2AD8D">
                    <a:lumMod val="20000"/>
                    <a:lumOff val="80000"/>
                  </a:srgbClr>
                </a:solidFill>
              </a:rPr>
              <a:t>can</a:t>
            </a:r>
            <a:r>
              <a:rPr lang="pl-PL" sz="1600" b="1" dirty="0">
                <a:solidFill>
                  <a:srgbClr val="C2AD8D">
                    <a:lumMod val="20000"/>
                    <a:lumOff val="80000"/>
                  </a:srgbClr>
                </a:solidFill>
              </a:rPr>
              <a:t> </a:t>
            </a:r>
            <a:r>
              <a:rPr lang="pl-PL" sz="1600" b="1" dirty="0" err="1">
                <a:solidFill>
                  <a:srgbClr val="C2AD8D">
                    <a:lumMod val="20000"/>
                    <a:lumOff val="80000"/>
                  </a:srgbClr>
                </a:solidFill>
              </a:rPr>
              <a:t>achieve</a:t>
            </a:r>
            <a:r>
              <a:rPr lang="pl-PL" sz="1600" b="1" dirty="0">
                <a:solidFill>
                  <a:srgbClr val="C2AD8D">
                    <a:lumMod val="20000"/>
                    <a:lumOff val="80000"/>
                  </a:srgbClr>
                </a:solidFill>
              </a:rPr>
              <a:t> a </a:t>
            </a:r>
            <a:r>
              <a:rPr lang="pl-PL" sz="1600" b="1" dirty="0" err="1">
                <a:solidFill>
                  <a:srgbClr val="C2AD8D">
                    <a:lumMod val="20000"/>
                    <a:lumOff val="80000"/>
                  </a:srgbClr>
                </a:solidFill>
              </a:rPr>
              <a:t>very</a:t>
            </a:r>
            <a:r>
              <a:rPr lang="pl-PL" sz="1600" b="1" dirty="0">
                <a:solidFill>
                  <a:srgbClr val="C2AD8D">
                    <a:lumMod val="20000"/>
                    <a:lumOff val="80000"/>
                  </a:srgbClr>
                </a:solidFill>
              </a:rPr>
              <a:t> big </a:t>
            </a:r>
            <a:r>
              <a:rPr lang="pl-PL" sz="1600" b="1" dirty="0" err="1">
                <a:solidFill>
                  <a:srgbClr val="C2AD8D">
                    <a:lumMod val="20000"/>
                    <a:lumOff val="80000"/>
                  </a:srgbClr>
                </a:solidFill>
              </a:rPr>
              <a:t>size</a:t>
            </a:r>
            <a:r>
              <a:rPr lang="pl-PL" sz="1600" b="1" dirty="0">
                <a:solidFill>
                  <a:srgbClr val="C2AD8D">
                    <a:lumMod val="20000"/>
                    <a:lumOff val="80000"/>
                  </a:srgbClr>
                </a:solidFill>
              </a:rPr>
              <a:t>. </a:t>
            </a:r>
            <a:r>
              <a:rPr lang="pl-PL" sz="1600" b="1" dirty="0" err="1">
                <a:solidFill>
                  <a:srgbClr val="C2AD8D">
                    <a:lumMod val="20000"/>
                    <a:lumOff val="80000"/>
                  </a:srgbClr>
                </a:solidFill>
              </a:rPr>
              <a:t>Some</a:t>
            </a:r>
            <a:r>
              <a:rPr lang="pl-PL" sz="1600" b="1" dirty="0">
                <a:solidFill>
                  <a:srgbClr val="C2AD8D">
                    <a:lumMod val="20000"/>
                    <a:lumOff val="80000"/>
                  </a:srgbClr>
                </a:solidFill>
              </a:rPr>
              <a:t> </a:t>
            </a:r>
            <a:r>
              <a:rPr lang="pl-PL" sz="1600" b="1" dirty="0" err="1">
                <a:solidFill>
                  <a:srgbClr val="C2AD8D">
                    <a:lumMod val="20000"/>
                    <a:lumOff val="80000"/>
                  </a:srgbClr>
                </a:solidFill>
              </a:rPr>
              <a:t>trees</a:t>
            </a:r>
            <a:r>
              <a:rPr lang="pl-PL" sz="1600" b="1" dirty="0">
                <a:solidFill>
                  <a:srgbClr val="C2AD8D">
                    <a:lumMod val="20000"/>
                    <a:lumOff val="80000"/>
                  </a:srgbClr>
                </a:solidFill>
              </a:rPr>
              <a:t> </a:t>
            </a:r>
            <a:r>
              <a:rPr lang="pl-PL" sz="1600" b="1" dirty="0" err="1">
                <a:solidFill>
                  <a:srgbClr val="C2AD8D">
                    <a:lumMod val="20000"/>
                    <a:lumOff val="80000"/>
                  </a:srgbClr>
                </a:solidFill>
              </a:rPr>
              <a:t>are</a:t>
            </a:r>
            <a:r>
              <a:rPr lang="pl-PL" sz="1600" b="1" dirty="0">
                <a:solidFill>
                  <a:srgbClr val="C2AD8D">
                    <a:lumMod val="20000"/>
                    <a:lumOff val="80000"/>
                  </a:srgbClr>
                </a:solidFill>
              </a:rPr>
              <a:t> </a:t>
            </a:r>
            <a:r>
              <a:rPr lang="pl-PL" sz="1600" b="1" dirty="0" err="1">
                <a:solidFill>
                  <a:srgbClr val="C2AD8D">
                    <a:lumMod val="20000"/>
                    <a:lumOff val="80000"/>
                  </a:srgbClr>
                </a:solidFill>
              </a:rPr>
              <a:t>inhabitete</a:t>
            </a:r>
            <a:r>
              <a:rPr lang="pl-PL" sz="1600" b="1" dirty="0">
                <a:solidFill>
                  <a:srgbClr val="C2AD8D">
                    <a:lumMod val="20000"/>
                    <a:lumOff val="80000"/>
                  </a:srgbClr>
                </a:solidFill>
              </a:rPr>
              <a:t> by </a:t>
            </a:r>
            <a:r>
              <a:rPr lang="pl-PL" sz="1600" b="1" dirty="0" smtClean="0">
                <a:solidFill>
                  <a:srgbClr val="C2AD8D">
                    <a:lumMod val="20000"/>
                    <a:lumOff val="80000"/>
                  </a:srgbClr>
                </a:solidFill>
              </a:rPr>
              <a:t>one </a:t>
            </a:r>
            <a:r>
              <a:rPr lang="pl-PL" sz="1600" b="1" dirty="0" err="1" smtClean="0">
                <a:solidFill>
                  <a:srgbClr val="C2AD8D">
                    <a:lumMod val="20000"/>
                    <a:lumOff val="80000"/>
                  </a:srgbClr>
                </a:solidFill>
              </a:rPr>
              <a:t>or</a:t>
            </a:r>
            <a:r>
              <a:rPr lang="pl-PL" sz="1600" b="1" dirty="0" smtClean="0">
                <a:solidFill>
                  <a:srgbClr val="C2AD8D">
                    <a:lumMod val="20000"/>
                    <a:lumOff val="80000"/>
                  </a:srgbClr>
                </a:solidFill>
              </a:rPr>
              <a:t> </a:t>
            </a:r>
            <a:r>
              <a:rPr lang="pl-PL" sz="1600" b="1" dirty="0" err="1" smtClean="0">
                <a:solidFill>
                  <a:srgbClr val="C2AD8D">
                    <a:lumMod val="20000"/>
                    <a:lumOff val="80000"/>
                  </a:srgbClr>
                </a:solidFill>
              </a:rPr>
              <a:t>more</a:t>
            </a:r>
            <a:r>
              <a:rPr lang="pl-PL" sz="1600" b="1" dirty="0" smtClean="0">
                <a:solidFill>
                  <a:srgbClr val="C2AD8D">
                    <a:lumMod val="20000"/>
                    <a:lumOff val="80000"/>
                  </a:srgbClr>
                </a:solidFill>
              </a:rPr>
              <a:t> </a:t>
            </a:r>
            <a:r>
              <a:rPr lang="pl-PL" sz="1600" b="1" dirty="0" err="1" smtClean="0">
                <a:solidFill>
                  <a:srgbClr val="C2AD8D">
                    <a:lumMod val="20000"/>
                    <a:lumOff val="80000"/>
                  </a:srgbClr>
                </a:solidFill>
              </a:rPr>
              <a:t>species</a:t>
            </a:r>
            <a:r>
              <a:rPr lang="pl-PL" sz="1600" b="1" dirty="0" smtClean="0">
                <a:solidFill>
                  <a:srgbClr val="C2AD8D">
                    <a:lumMod val="20000"/>
                    <a:lumOff val="80000"/>
                  </a:srgbClr>
                </a:solidFill>
              </a:rPr>
              <a:t> </a:t>
            </a:r>
            <a:r>
              <a:rPr lang="pl-PL" sz="1600" b="1" dirty="0">
                <a:solidFill>
                  <a:srgbClr val="C2AD8D">
                    <a:lumMod val="20000"/>
                    <a:lumOff val="80000"/>
                  </a:srgbClr>
                </a:solidFill>
              </a:rPr>
              <a:t>of </a:t>
            </a:r>
            <a:r>
              <a:rPr lang="pl-PL" sz="1600" b="1" dirty="0" err="1">
                <a:solidFill>
                  <a:srgbClr val="C2AD8D">
                    <a:lumMod val="20000"/>
                    <a:lumOff val="80000"/>
                  </a:srgbClr>
                </a:solidFill>
              </a:rPr>
              <a:t>linches</a:t>
            </a:r>
            <a:endParaRPr lang="pl-PL" sz="1600" b="1" dirty="0">
              <a:solidFill>
                <a:srgbClr val="C2AD8D">
                  <a:lumMod val="20000"/>
                  <a:lumOff val="80000"/>
                </a:srgbClr>
              </a:solidFill>
            </a:endParaRPr>
          </a:p>
        </p:txBody>
      </p:sp>
      <p:pic>
        <p:nvPicPr>
          <p:cNvPr id="17" name="Picture 3" descr="E:\Zdjęcia\Foty\CERN 2016\P1010296.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7492" t="30202" r="28401" b="26732"/>
          <a:stretch/>
        </p:blipFill>
        <p:spPr bwMode="auto">
          <a:xfrm>
            <a:off x="5580112" y="803681"/>
            <a:ext cx="2331915" cy="1174868"/>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3077" name="Picture 5" descr="E:\Zdjęcia\Foty\CERN 2016\P1010070.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8681" t="14107" r="13453" b="2472"/>
          <a:stretch/>
        </p:blipFill>
        <p:spPr bwMode="auto">
          <a:xfrm>
            <a:off x="7587010" y="682996"/>
            <a:ext cx="1530787" cy="2509041"/>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2" name="pole tekstowe 1"/>
          <p:cNvSpPr txBox="1"/>
          <p:nvPr/>
        </p:nvSpPr>
        <p:spPr>
          <a:xfrm>
            <a:off x="6360140" y="1716939"/>
            <a:ext cx="1734501" cy="52322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pl-PL" sz="1400" dirty="0" err="1" smtClean="0"/>
              <a:t>Lichens</a:t>
            </a:r>
            <a:r>
              <a:rPr lang="pl-PL" sz="1400" dirty="0" smtClean="0"/>
              <a:t> on the </a:t>
            </a:r>
            <a:r>
              <a:rPr lang="pl-PL" sz="1400" dirty="0" err="1" smtClean="0"/>
              <a:t>trees</a:t>
            </a:r>
            <a:r>
              <a:rPr lang="pl-PL" sz="1400" dirty="0" smtClean="0"/>
              <a:t> in </a:t>
            </a:r>
            <a:r>
              <a:rPr lang="pl-PL" sz="1400" dirty="0" err="1" smtClean="0"/>
              <a:t>Switzerland</a:t>
            </a:r>
            <a:endParaRPr lang="pl-PL" sz="1400" dirty="0"/>
          </a:p>
        </p:txBody>
      </p:sp>
      <p:sp>
        <p:nvSpPr>
          <p:cNvPr id="14" name="Prostokąt 13"/>
          <p:cNvSpPr/>
          <p:nvPr/>
        </p:nvSpPr>
        <p:spPr>
          <a:xfrm>
            <a:off x="34535" y="2316179"/>
            <a:ext cx="2472128" cy="2000548"/>
          </a:xfrm>
          <a:prstGeom prst="rect">
            <a:avLst/>
          </a:prstGeom>
        </p:spPr>
        <p:txBody>
          <a:bodyPr wrap="square">
            <a:spAutoFit/>
          </a:bodyPr>
          <a:lstStyle/>
          <a:p>
            <a:r>
              <a:rPr lang="en-US" sz="2800" b="1" dirty="0" smtClean="0">
                <a:solidFill>
                  <a:srgbClr val="C00000"/>
                </a:solidFill>
                <a:latin typeface="Brush Script MT" panose="03060802040406070304" pitchFamily="66" charset="0"/>
              </a:rPr>
              <a:t>Did you know…?</a:t>
            </a:r>
            <a:endParaRPr lang="pl-PL" sz="2800" b="1" dirty="0" smtClean="0">
              <a:solidFill>
                <a:srgbClr val="C00000"/>
              </a:solidFill>
              <a:latin typeface="Brush Script MT" panose="03060802040406070304" pitchFamily="66" charset="0"/>
            </a:endParaRPr>
          </a:p>
          <a:p>
            <a:r>
              <a:rPr lang="en-US" sz="1600" b="1" dirty="0">
                <a:solidFill>
                  <a:schemeClr val="accent5">
                    <a:lumMod val="20000"/>
                    <a:lumOff val="80000"/>
                  </a:schemeClr>
                </a:solidFill>
              </a:rPr>
              <a:t>In Switzerland there are 513 species of amphibians, birds, mammals and reptiles, of which 2,5% are endangered</a:t>
            </a:r>
            <a:r>
              <a:rPr lang="en-US" sz="1600" b="1" dirty="0" smtClean="0">
                <a:solidFill>
                  <a:schemeClr val="accent5">
                    <a:lumMod val="20000"/>
                    <a:lumOff val="80000"/>
                  </a:schemeClr>
                </a:solidFill>
              </a:rPr>
              <a:t>.</a:t>
            </a:r>
            <a:endParaRPr lang="pl-PL" sz="3200" b="1" dirty="0">
              <a:solidFill>
                <a:srgbClr val="C00000"/>
              </a:solidFill>
              <a:latin typeface="Brush Script MT" panose="03060802040406070304" pitchFamily="66" charset="0"/>
            </a:endParaRPr>
          </a:p>
        </p:txBody>
      </p:sp>
      <p:sp>
        <p:nvSpPr>
          <p:cNvPr id="15" name="Prostokąt 14"/>
          <p:cNvSpPr/>
          <p:nvPr/>
        </p:nvSpPr>
        <p:spPr>
          <a:xfrm>
            <a:off x="2541712" y="3267226"/>
            <a:ext cx="2750368" cy="1815882"/>
          </a:xfrm>
          <a:prstGeom prst="rect">
            <a:avLst/>
          </a:prstGeom>
        </p:spPr>
        <p:txBody>
          <a:bodyPr wrap="square">
            <a:spAutoFit/>
          </a:bodyPr>
          <a:lstStyle/>
          <a:p>
            <a:r>
              <a:rPr lang="en-US" sz="3200" b="1" dirty="0">
                <a:solidFill>
                  <a:srgbClr val="C00000"/>
                </a:solidFill>
                <a:latin typeface="Brush Script MT" panose="03060802040406070304" pitchFamily="66" charset="0"/>
              </a:rPr>
              <a:t>Did you know</a:t>
            </a:r>
            <a:r>
              <a:rPr lang="en-US" sz="3200" b="1" dirty="0" smtClean="0">
                <a:solidFill>
                  <a:srgbClr val="C00000"/>
                </a:solidFill>
                <a:latin typeface="Brush Script MT" panose="03060802040406070304" pitchFamily="66" charset="0"/>
              </a:rPr>
              <a:t>…?</a:t>
            </a:r>
            <a:endParaRPr lang="pl-PL" sz="3200" b="1" dirty="0" smtClean="0">
              <a:solidFill>
                <a:srgbClr val="C00000"/>
              </a:solidFill>
              <a:latin typeface="Brush Script MT" panose="03060802040406070304" pitchFamily="66" charset="0"/>
            </a:endParaRPr>
          </a:p>
          <a:p>
            <a:pPr lvl="0"/>
            <a:r>
              <a:rPr lang="pl-PL" sz="1600" b="1" dirty="0" err="1">
                <a:solidFill>
                  <a:schemeClr val="accent5">
                    <a:lumMod val="20000"/>
                    <a:lumOff val="80000"/>
                  </a:schemeClr>
                </a:solidFill>
              </a:rPr>
              <a:t>About</a:t>
            </a:r>
            <a:r>
              <a:rPr lang="pl-PL" sz="1600" b="1" dirty="0">
                <a:solidFill>
                  <a:schemeClr val="accent5">
                    <a:lumMod val="20000"/>
                    <a:lumOff val="80000"/>
                  </a:schemeClr>
                </a:solidFill>
              </a:rPr>
              <a:t> </a:t>
            </a:r>
            <a:r>
              <a:rPr lang="pl-PL" sz="1600" b="1" dirty="0" err="1">
                <a:solidFill>
                  <a:schemeClr val="accent5">
                    <a:lumMod val="20000"/>
                    <a:lumOff val="80000"/>
                  </a:schemeClr>
                </a:solidFill>
              </a:rPr>
              <a:t>two-thirds</a:t>
            </a:r>
            <a:r>
              <a:rPr lang="pl-PL" sz="1600" b="1" dirty="0">
                <a:solidFill>
                  <a:schemeClr val="accent5">
                    <a:lumMod val="20000"/>
                    <a:lumOff val="80000"/>
                  </a:schemeClr>
                </a:solidFill>
              </a:rPr>
              <a:t> of </a:t>
            </a:r>
            <a:r>
              <a:rPr lang="pl-PL" sz="1600" b="1" dirty="0" err="1">
                <a:solidFill>
                  <a:schemeClr val="accent5">
                    <a:lumMod val="20000"/>
                    <a:lumOff val="80000"/>
                  </a:schemeClr>
                </a:solidFill>
              </a:rPr>
              <a:t>all</a:t>
            </a:r>
            <a:r>
              <a:rPr lang="pl-PL" sz="1600" b="1" dirty="0">
                <a:solidFill>
                  <a:schemeClr val="accent5">
                    <a:lumMod val="20000"/>
                    <a:lumOff val="80000"/>
                  </a:schemeClr>
                </a:solidFill>
              </a:rPr>
              <a:t> </a:t>
            </a:r>
            <a:r>
              <a:rPr lang="pl-PL" sz="1600" b="1" dirty="0" err="1">
                <a:solidFill>
                  <a:schemeClr val="accent5">
                    <a:lumMod val="20000"/>
                    <a:lumOff val="80000"/>
                  </a:schemeClr>
                </a:solidFill>
              </a:rPr>
              <a:t>European</a:t>
            </a:r>
            <a:r>
              <a:rPr lang="pl-PL" sz="1600" b="1" dirty="0">
                <a:solidFill>
                  <a:schemeClr val="accent5">
                    <a:lumMod val="20000"/>
                    <a:lumOff val="80000"/>
                  </a:schemeClr>
                </a:solidFill>
              </a:rPr>
              <a:t> </a:t>
            </a:r>
            <a:r>
              <a:rPr lang="pl-PL" sz="1600" b="1" dirty="0" err="1">
                <a:solidFill>
                  <a:schemeClr val="accent5">
                    <a:lumMod val="20000"/>
                    <a:lumOff val="80000"/>
                  </a:schemeClr>
                </a:solidFill>
              </a:rPr>
              <a:t>mosses</a:t>
            </a:r>
            <a:r>
              <a:rPr lang="pl-PL" sz="1600" b="1" dirty="0">
                <a:solidFill>
                  <a:schemeClr val="accent5">
                    <a:lumMod val="20000"/>
                    <a:lumOff val="80000"/>
                  </a:schemeClr>
                </a:solidFill>
              </a:rPr>
              <a:t> (1 600) </a:t>
            </a:r>
            <a:r>
              <a:rPr lang="pl-PL" sz="1600" b="1" dirty="0" smtClean="0">
                <a:solidFill>
                  <a:schemeClr val="accent5">
                    <a:lumMod val="20000"/>
                    <a:lumOff val="80000"/>
                  </a:schemeClr>
                </a:solidFill>
              </a:rPr>
              <a:t>live in </a:t>
            </a:r>
            <a:r>
              <a:rPr lang="pl-PL" sz="1600" b="1" dirty="0" err="1">
                <a:solidFill>
                  <a:schemeClr val="accent5">
                    <a:lumMod val="20000"/>
                    <a:lumOff val="80000"/>
                  </a:schemeClr>
                </a:solidFill>
              </a:rPr>
              <a:t>Switzerland</a:t>
            </a:r>
            <a:r>
              <a:rPr lang="pl-PL" sz="1600" b="1" dirty="0">
                <a:solidFill>
                  <a:schemeClr val="accent5">
                    <a:lumMod val="20000"/>
                    <a:lumOff val="80000"/>
                  </a:schemeClr>
                </a:solidFill>
              </a:rPr>
              <a:t>.</a:t>
            </a:r>
          </a:p>
          <a:p>
            <a:endParaRPr lang="pl-PL" sz="3200" b="1" dirty="0">
              <a:solidFill>
                <a:srgbClr val="C00000"/>
              </a:solidFill>
              <a:latin typeface="Brush Script MT" panose="03060802040406070304" pitchFamily="66" charset="0"/>
            </a:endParaRPr>
          </a:p>
        </p:txBody>
      </p:sp>
      <p:pic>
        <p:nvPicPr>
          <p:cNvPr id="2051" name="Picture 3"/>
          <p:cNvPicPr>
            <a:picLocks noChangeAspect="1" noChangeArrowheads="1"/>
          </p:cNvPicPr>
          <p:nvPr/>
        </p:nvPicPr>
        <p:blipFill rotWithShape="1">
          <a:blip r:embed="rId7" cstate="print">
            <a:duotone>
              <a:schemeClr val="accent2">
                <a:shade val="45000"/>
                <a:satMod val="135000"/>
              </a:schemeClr>
              <a:prstClr val="white"/>
            </a:duotone>
            <a:extLst>
              <a:ext uri="{BEBA8EAE-BF5A-486C-A8C5-ECC9F3942E4B}">
                <a14:imgProps xmlns:a14="http://schemas.microsoft.com/office/drawing/2010/main">
                  <a14:imgLayer r:embed="rId8">
                    <a14:imgEffect>
                      <a14:backgroundRemoval t="0" b="100000" l="0" r="100000">
                        <a14:backgroundMark x1="72932" y1="28472" x2="69925" y2="23611"/>
                      </a14:backgroundRemoval>
                    </a14:imgEffect>
                  </a14:imgLayer>
                </a14:imgProps>
              </a:ext>
              <a:ext uri="{28A0092B-C50C-407E-A947-70E740481C1C}">
                <a14:useLocalDpi xmlns:a14="http://schemas.microsoft.com/office/drawing/2010/main" val="0"/>
              </a:ext>
            </a:extLst>
          </a:blip>
          <a:srcRect l="10902" t="2593"/>
          <a:stretch/>
        </p:blipFill>
        <p:spPr bwMode="auto">
          <a:xfrm rot="850795">
            <a:off x="5180448" y="3083333"/>
            <a:ext cx="1552465" cy="18376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3873404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down)">
                                      <p:cBhvr>
                                        <p:cTn id="11" dur="5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31" presetClass="entr" presetSubtype="0" fill="hold" grpId="0" nodeType="clickEffect">
                                  <p:stCondLst>
                                    <p:cond delay="0"/>
                                  </p:stCondLst>
                                  <p:childTnLst>
                                    <p:set>
                                      <p:cBhvr>
                                        <p:cTn id="15" dur="1" fill="hold">
                                          <p:stCondLst>
                                            <p:cond delay="0"/>
                                          </p:stCondLst>
                                        </p:cTn>
                                        <p:tgtEl>
                                          <p:spTgt spid="14"/>
                                        </p:tgtEl>
                                        <p:attrNameLst>
                                          <p:attrName>style.visibility</p:attrName>
                                        </p:attrNameLst>
                                      </p:cBhvr>
                                      <p:to>
                                        <p:strVal val="visible"/>
                                      </p:to>
                                    </p:set>
                                    <p:anim calcmode="lin" valueType="num">
                                      <p:cBhvr>
                                        <p:cTn id="16" dur="1000" fill="hold"/>
                                        <p:tgtEl>
                                          <p:spTgt spid="14"/>
                                        </p:tgtEl>
                                        <p:attrNameLst>
                                          <p:attrName>ppt_w</p:attrName>
                                        </p:attrNameLst>
                                      </p:cBhvr>
                                      <p:tavLst>
                                        <p:tav tm="0">
                                          <p:val>
                                            <p:fltVal val="0"/>
                                          </p:val>
                                        </p:tav>
                                        <p:tav tm="100000">
                                          <p:val>
                                            <p:strVal val="#ppt_w"/>
                                          </p:val>
                                        </p:tav>
                                      </p:tavLst>
                                    </p:anim>
                                    <p:anim calcmode="lin" valueType="num">
                                      <p:cBhvr>
                                        <p:cTn id="17" dur="1000" fill="hold"/>
                                        <p:tgtEl>
                                          <p:spTgt spid="14"/>
                                        </p:tgtEl>
                                        <p:attrNameLst>
                                          <p:attrName>ppt_h</p:attrName>
                                        </p:attrNameLst>
                                      </p:cBhvr>
                                      <p:tavLst>
                                        <p:tav tm="0">
                                          <p:val>
                                            <p:fltVal val="0"/>
                                          </p:val>
                                        </p:tav>
                                        <p:tav tm="100000">
                                          <p:val>
                                            <p:strVal val="#ppt_h"/>
                                          </p:val>
                                        </p:tav>
                                      </p:tavLst>
                                    </p:anim>
                                    <p:anim calcmode="lin" valueType="num">
                                      <p:cBhvr>
                                        <p:cTn id="18" dur="1000" fill="hold"/>
                                        <p:tgtEl>
                                          <p:spTgt spid="14"/>
                                        </p:tgtEl>
                                        <p:attrNameLst>
                                          <p:attrName>style.rotation</p:attrName>
                                        </p:attrNameLst>
                                      </p:cBhvr>
                                      <p:tavLst>
                                        <p:tav tm="0">
                                          <p:val>
                                            <p:fltVal val="90"/>
                                          </p:val>
                                        </p:tav>
                                        <p:tav tm="100000">
                                          <p:val>
                                            <p:fltVal val="0"/>
                                          </p:val>
                                        </p:tav>
                                      </p:tavLst>
                                    </p:anim>
                                    <p:animEffect transition="in" filter="fade">
                                      <p:cBhvr>
                                        <p:cTn id="19" dur="1000"/>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wipe(down)">
                                      <p:cBhvr>
                                        <p:cTn id="24" dur="500"/>
                                        <p:tgtEl>
                                          <p:spTgt spid="4"/>
                                        </p:tgtEl>
                                      </p:cBhvr>
                                    </p:animEffect>
                                  </p:childTnLst>
                                </p:cTn>
                              </p:par>
                            </p:childTnLst>
                          </p:cTn>
                        </p:par>
                        <p:par>
                          <p:cTn id="25" fill="hold">
                            <p:stCondLst>
                              <p:cond delay="500"/>
                            </p:stCondLst>
                            <p:childTnLst>
                              <p:par>
                                <p:cTn id="26" presetID="16" presetClass="entr" presetSubtype="21" fill="hold" nodeType="afterEffect">
                                  <p:stCondLst>
                                    <p:cond delay="0"/>
                                  </p:stCondLst>
                                  <p:childTnLst>
                                    <p:set>
                                      <p:cBhvr>
                                        <p:cTn id="27" dur="1" fill="hold">
                                          <p:stCondLst>
                                            <p:cond delay="0"/>
                                          </p:stCondLst>
                                        </p:cTn>
                                        <p:tgtEl>
                                          <p:spTgt spid="3077"/>
                                        </p:tgtEl>
                                        <p:attrNameLst>
                                          <p:attrName>style.visibility</p:attrName>
                                        </p:attrNameLst>
                                      </p:cBhvr>
                                      <p:to>
                                        <p:strVal val="visible"/>
                                      </p:to>
                                    </p:set>
                                    <p:animEffect transition="in" filter="barn(inVertical)">
                                      <p:cBhvr>
                                        <p:cTn id="28" dur="500"/>
                                        <p:tgtEl>
                                          <p:spTgt spid="3077"/>
                                        </p:tgtEl>
                                      </p:cBhvr>
                                    </p:animEffect>
                                  </p:childTnLst>
                                </p:cTn>
                              </p:par>
                            </p:childTnLst>
                          </p:cTn>
                        </p:par>
                        <p:par>
                          <p:cTn id="29" fill="hold">
                            <p:stCondLst>
                              <p:cond delay="1000"/>
                            </p:stCondLst>
                            <p:childTnLst>
                              <p:par>
                                <p:cTn id="30" presetID="16" presetClass="entr" presetSubtype="21" fill="hold"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barn(inVertical)">
                                      <p:cBhvr>
                                        <p:cTn id="32" dur="500"/>
                                        <p:tgtEl>
                                          <p:spTgt spid="17"/>
                                        </p:tgtEl>
                                      </p:cBhvr>
                                    </p:animEffect>
                                  </p:childTnLst>
                                </p:cTn>
                              </p:par>
                            </p:childTnLst>
                          </p:cTn>
                        </p:par>
                        <p:par>
                          <p:cTn id="33" fill="hold">
                            <p:stCondLst>
                              <p:cond delay="1500"/>
                            </p:stCondLst>
                            <p:childTnLst>
                              <p:par>
                                <p:cTn id="34" presetID="53" presetClass="entr" presetSubtype="16"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nodeType="clickEffect">
                                  <p:stCondLst>
                                    <p:cond delay="0"/>
                                  </p:stCondLst>
                                  <p:childTnLst>
                                    <p:set>
                                      <p:cBhvr>
                                        <p:cTn id="42" dur="1" fill="hold">
                                          <p:stCondLst>
                                            <p:cond delay="0"/>
                                          </p:stCondLst>
                                        </p:cTn>
                                        <p:tgtEl>
                                          <p:spTgt spid="3076"/>
                                        </p:tgtEl>
                                        <p:attrNameLst>
                                          <p:attrName>style.visibility</p:attrName>
                                        </p:attrNameLst>
                                      </p:cBhvr>
                                      <p:to>
                                        <p:strVal val="visible"/>
                                      </p:to>
                                    </p:set>
                                    <p:animEffect transition="in" filter="barn(inVertical)">
                                      <p:cBhvr>
                                        <p:cTn id="43" dur="500"/>
                                        <p:tgtEl>
                                          <p:spTgt spid="3076"/>
                                        </p:tgtEl>
                                      </p:cBhvr>
                                    </p:animEffect>
                                  </p:childTnLst>
                                </p:cTn>
                              </p:par>
                            </p:childTnLst>
                          </p:cTn>
                        </p:par>
                        <p:par>
                          <p:cTn id="44" fill="hold">
                            <p:stCondLst>
                              <p:cond delay="500"/>
                            </p:stCondLst>
                            <p:childTnLst>
                              <p:par>
                                <p:cTn id="45" presetID="53" presetClass="entr" presetSubtype="16"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childTnLst>
                                </p:cTn>
                              </p:par>
                            </p:childTnLst>
                          </p:cTn>
                        </p:par>
                        <p:par>
                          <p:cTn id="50" fill="hold">
                            <p:stCondLst>
                              <p:cond delay="1000"/>
                            </p:stCondLst>
                            <p:childTnLst>
                              <p:par>
                                <p:cTn id="51" presetID="22" presetClass="entr" presetSubtype="4" fill="hold" grpId="0"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down)">
                                      <p:cBhvr>
                                        <p:cTn id="53" dur="500"/>
                                        <p:tgtEl>
                                          <p:spTgt spid="10"/>
                                        </p:tgtEl>
                                      </p:cBhvr>
                                    </p:animEffect>
                                  </p:childTnLst>
                                </p:cTn>
                              </p:par>
                            </p:childTnLst>
                          </p:cTn>
                        </p:par>
                      </p:childTnLst>
                    </p:cTn>
                  </p:par>
                  <p:par>
                    <p:cTn id="54" fill="hold">
                      <p:stCondLst>
                        <p:cond delay="indefinite"/>
                      </p:stCondLst>
                      <p:childTnLst>
                        <p:par>
                          <p:cTn id="55" fill="hold">
                            <p:stCondLst>
                              <p:cond delay="0"/>
                            </p:stCondLst>
                            <p:childTnLst>
                              <p:par>
                                <p:cTn id="56" presetID="53" presetClass="entr" presetSubtype="16" fill="hold" grpId="0" nodeType="click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p:cTn id="58" dur="500" fill="hold"/>
                                        <p:tgtEl>
                                          <p:spTgt spid="13"/>
                                        </p:tgtEl>
                                        <p:attrNameLst>
                                          <p:attrName>ppt_w</p:attrName>
                                        </p:attrNameLst>
                                      </p:cBhvr>
                                      <p:tavLst>
                                        <p:tav tm="0">
                                          <p:val>
                                            <p:fltVal val="0"/>
                                          </p:val>
                                        </p:tav>
                                        <p:tav tm="100000">
                                          <p:val>
                                            <p:strVal val="#ppt_w"/>
                                          </p:val>
                                        </p:tav>
                                      </p:tavLst>
                                    </p:anim>
                                    <p:anim calcmode="lin" valueType="num">
                                      <p:cBhvr>
                                        <p:cTn id="59" dur="500" fill="hold"/>
                                        <p:tgtEl>
                                          <p:spTgt spid="13"/>
                                        </p:tgtEl>
                                        <p:attrNameLst>
                                          <p:attrName>ppt_h</p:attrName>
                                        </p:attrNameLst>
                                      </p:cBhvr>
                                      <p:tavLst>
                                        <p:tav tm="0">
                                          <p:val>
                                            <p:fltVal val="0"/>
                                          </p:val>
                                        </p:tav>
                                        <p:tav tm="100000">
                                          <p:val>
                                            <p:strVal val="#ppt_h"/>
                                          </p:val>
                                        </p:tav>
                                      </p:tavLst>
                                    </p:anim>
                                    <p:animEffect transition="in" filter="fade">
                                      <p:cBhvr>
                                        <p:cTn id="60" dur="500"/>
                                        <p:tgtEl>
                                          <p:spTgt spid="13"/>
                                        </p:tgtEl>
                                      </p:cBhvr>
                                    </p:animEffect>
                                  </p:childTnLst>
                                </p:cTn>
                              </p:par>
                            </p:childTnLst>
                          </p:cTn>
                        </p:par>
                        <p:par>
                          <p:cTn id="61" fill="hold">
                            <p:stCondLst>
                              <p:cond delay="500"/>
                            </p:stCondLst>
                            <p:childTnLst>
                              <p:par>
                                <p:cTn id="62" presetID="16" presetClass="entr" presetSubtype="21" fill="hold" nodeType="afterEffect">
                                  <p:stCondLst>
                                    <p:cond delay="0"/>
                                  </p:stCondLst>
                                  <p:childTnLst>
                                    <p:set>
                                      <p:cBhvr>
                                        <p:cTn id="63" dur="1" fill="hold">
                                          <p:stCondLst>
                                            <p:cond delay="0"/>
                                          </p:stCondLst>
                                        </p:cTn>
                                        <p:tgtEl>
                                          <p:spTgt spid="3075"/>
                                        </p:tgtEl>
                                        <p:attrNameLst>
                                          <p:attrName>style.visibility</p:attrName>
                                        </p:attrNameLst>
                                      </p:cBhvr>
                                      <p:to>
                                        <p:strVal val="visible"/>
                                      </p:to>
                                    </p:set>
                                    <p:animEffect transition="in" filter="barn(inVertical)">
                                      <p:cBhvr>
                                        <p:cTn id="64" dur="500"/>
                                        <p:tgtEl>
                                          <p:spTgt spid="3075"/>
                                        </p:tgtEl>
                                      </p:cBhvr>
                                    </p:animEffect>
                                  </p:childTnLst>
                                </p:cTn>
                              </p:par>
                            </p:childTnLst>
                          </p:cTn>
                        </p:par>
                      </p:childTnLst>
                    </p:cTn>
                  </p:par>
                  <p:par>
                    <p:cTn id="65" fill="hold">
                      <p:stCondLst>
                        <p:cond delay="indefinite"/>
                      </p:stCondLst>
                      <p:childTnLst>
                        <p:par>
                          <p:cTn id="66" fill="hold">
                            <p:stCondLst>
                              <p:cond delay="0"/>
                            </p:stCondLst>
                            <p:childTnLst>
                              <p:par>
                                <p:cTn id="67" presetID="31" presetClass="entr" presetSubtype="0" fill="hold" grpId="0" nodeType="clickEffect">
                                  <p:stCondLst>
                                    <p:cond delay="0"/>
                                  </p:stCondLst>
                                  <p:childTnLst>
                                    <p:set>
                                      <p:cBhvr>
                                        <p:cTn id="68" dur="1" fill="hold">
                                          <p:stCondLst>
                                            <p:cond delay="0"/>
                                          </p:stCondLst>
                                        </p:cTn>
                                        <p:tgtEl>
                                          <p:spTgt spid="6"/>
                                        </p:tgtEl>
                                        <p:attrNameLst>
                                          <p:attrName>style.visibility</p:attrName>
                                        </p:attrNameLst>
                                      </p:cBhvr>
                                      <p:to>
                                        <p:strVal val="visible"/>
                                      </p:to>
                                    </p:set>
                                    <p:anim calcmode="lin" valueType="num">
                                      <p:cBhvr>
                                        <p:cTn id="69" dur="1000" fill="hold"/>
                                        <p:tgtEl>
                                          <p:spTgt spid="6"/>
                                        </p:tgtEl>
                                        <p:attrNameLst>
                                          <p:attrName>ppt_w</p:attrName>
                                        </p:attrNameLst>
                                      </p:cBhvr>
                                      <p:tavLst>
                                        <p:tav tm="0">
                                          <p:val>
                                            <p:fltVal val="0"/>
                                          </p:val>
                                        </p:tav>
                                        <p:tav tm="100000">
                                          <p:val>
                                            <p:strVal val="#ppt_w"/>
                                          </p:val>
                                        </p:tav>
                                      </p:tavLst>
                                    </p:anim>
                                    <p:anim calcmode="lin" valueType="num">
                                      <p:cBhvr>
                                        <p:cTn id="70" dur="1000" fill="hold"/>
                                        <p:tgtEl>
                                          <p:spTgt spid="6"/>
                                        </p:tgtEl>
                                        <p:attrNameLst>
                                          <p:attrName>ppt_h</p:attrName>
                                        </p:attrNameLst>
                                      </p:cBhvr>
                                      <p:tavLst>
                                        <p:tav tm="0">
                                          <p:val>
                                            <p:fltVal val="0"/>
                                          </p:val>
                                        </p:tav>
                                        <p:tav tm="100000">
                                          <p:val>
                                            <p:strVal val="#ppt_h"/>
                                          </p:val>
                                        </p:tav>
                                      </p:tavLst>
                                    </p:anim>
                                    <p:anim calcmode="lin" valueType="num">
                                      <p:cBhvr>
                                        <p:cTn id="71" dur="1000" fill="hold"/>
                                        <p:tgtEl>
                                          <p:spTgt spid="6"/>
                                        </p:tgtEl>
                                        <p:attrNameLst>
                                          <p:attrName>style.rotation</p:attrName>
                                        </p:attrNameLst>
                                      </p:cBhvr>
                                      <p:tavLst>
                                        <p:tav tm="0">
                                          <p:val>
                                            <p:fltVal val="90"/>
                                          </p:val>
                                        </p:tav>
                                        <p:tav tm="100000">
                                          <p:val>
                                            <p:fltVal val="0"/>
                                          </p:val>
                                        </p:tav>
                                      </p:tavLst>
                                    </p:anim>
                                    <p:animEffect transition="in" filter="fade">
                                      <p:cBhvr>
                                        <p:cTn id="72" dur="1000"/>
                                        <p:tgtEl>
                                          <p:spTgt spid="6"/>
                                        </p:tgtEl>
                                      </p:cBhvr>
                                    </p:animEffect>
                                  </p:childTnLst>
                                </p:cTn>
                              </p:par>
                            </p:childTnLst>
                          </p:cTn>
                        </p:par>
                      </p:childTnLst>
                    </p:cTn>
                  </p:par>
                  <p:par>
                    <p:cTn id="73" fill="hold">
                      <p:stCondLst>
                        <p:cond delay="indefinite"/>
                      </p:stCondLst>
                      <p:childTnLst>
                        <p:par>
                          <p:cTn id="74" fill="hold">
                            <p:stCondLst>
                              <p:cond delay="0"/>
                            </p:stCondLst>
                            <p:childTnLst>
                              <p:par>
                                <p:cTn id="75" presetID="31" presetClass="entr" presetSubtype="0" fill="hold" grpId="0" nodeType="clickEffect">
                                  <p:stCondLst>
                                    <p:cond delay="0"/>
                                  </p:stCondLst>
                                  <p:childTnLst>
                                    <p:set>
                                      <p:cBhvr>
                                        <p:cTn id="76" dur="1" fill="hold">
                                          <p:stCondLst>
                                            <p:cond delay="0"/>
                                          </p:stCondLst>
                                        </p:cTn>
                                        <p:tgtEl>
                                          <p:spTgt spid="15"/>
                                        </p:tgtEl>
                                        <p:attrNameLst>
                                          <p:attrName>style.visibility</p:attrName>
                                        </p:attrNameLst>
                                      </p:cBhvr>
                                      <p:to>
                                        <p:strVal val="visible"/>
                                      </p:to>
                                    </p:set>
                                    <p:anim calcmode="lin" valueType="num">
                                      <p:cBhvr>
                                        <p:cTn id="77" dur="1000" fill="hold"/>
                                        <p:tgtEl>
                                          <p:spTgt spid="15"/>
                                        </p:tgtEl>
                                        <p:attrNameLst>
                                          <p:attrName>ppt_w</p:attrName>
                                        </p:attrNameLst>
                                      </p:cBhvr>
                                      <p:tavLst>
                                        <p:tav tm="0">
                                          <p:val>
                                            <p:fltVal val="0"/>
                                          </p:val>
                                        </p:tav>
                                        <p:tav tm="100000">
                                          <p:val>
                                            <p:strVal val="#ppt_w"/>
                                          </p:val>
                                        </p:tav>
                                      </p:tavLst>
                                    </p:anim>
                                    <p:anim calcmode="lin" valueType="num">
                                      <p:cBhvr>
                                        <p:cTn id="78" dur="1000" fill="hold"/>
                                        <p:tgtEl>
                                          <p:spTgt spid="15"/>
                                        </p:tgtEl>
                                        <p:attrNameLst>
                                          <p:attrName>ppt_h</p:attrName>
                                        </p:attrNameLst>
                                      </p:cBhvr>
                                      <p:tavLst>
                                        <p:tav tm="0">
                                          <p:val>
                                            <p:fltVal val="0"/>
                                          </p:val>
                                        </p:tav>
                                        <p:tav tm="100000">
                                          <p:val>
                                            <p:strVal val="#ppt_h"/>
                                          </p:val>
                                        </p:tav>
                                      </p:tavLst>
                                    </p:anim>
                                    <p:anim calcmode="lin" valueType="num">
                                      <p:cBhvr>
                                        <p:cTn id="79" dur="1000" fill="hold"/>
                                        <p:tgtEl>
                                          <p:spTgt spid="15"/>
                                        </p:tgtEl>
                                        <p:attrNameLst>
                                          <p:attrName>style.rotation</p:attrName>
                                        </p:attrNameLst>
                                      </p:cBhvr>
                                      <p:tavLst>
                                        <p:tav tm="0">
                                          <p:val>
                                            <p:fltVal val="90"/>
                                          </p:val>
                                        </p:tav>
                                        <p:tav tm="100000">
                                          <p:val>
                                            <p:fltVal val="0"/>
                                          </p:val>
                                        </p:tav>
                                      </p:tavLst>
                                    </p:anim>
                                    <p:animEffect transition="in" filter="fade">
                                      <p:cBhvr>
                                        <p:cTn id="80" dur="1000"/>
                                        <p:tgtEl>
                                          <p:spTgt spid="15"/>
                                        </p:tgtEl>
                                      </p:cBhvr>
                                    </p:animEffect>
                                  </p:childTnLst>
                                </p:cTn>
                              </p:par>
                            </p:childTnLst>
                          </p:cTn>
                        </p:par>
                        <p:par>
                          <p:cTn id="81" fill="hold">
                            <p:stCondLst>
                              <p:cond delay="1000"/>
                            </p:stCondLst>
                            <p:childTnLst>
                              <p:par>
                                <p:cTn id="82" presetID="2" presetClass="entr" presetSubtype="1" fill="hold" nodeType="afterEffect">
                                  <p:stCondLst>
                                    <p:cond delay="0"/>
                                  </p:stCondLst>
                                  <p:childTnLst>
                                    <p:set>
                                      <p:cBhvr>
                                        <p:cTn id="83" dur="1" fill="hold">
                                          <p:stCondLst>
                                            <p:cond delay="0"/>
                                          </p:stCondLst>
                                        </p:cTn>
                                        <p:tgtEl>
                                          <p:spTgt spid="2051"/>
                                        </p:tgtEl>
                                        <p:attrNameLst>
                                          <p:attrName>style.visibility</p:attrName>
                                        </p:attrNameLst>
                                      </p:cBhvr>
                                      <p:to>
                                        <p:strVal val="visible"/>
                                      </p:to>
                                    </p:set>
                                    <p:anim calcmode="lin" valueType="num">
                                      <p:cBhvr additive="base">
                                        <p:cTn id="84" dur="1500" fill="hold"/>
                                        <p:tgtEl>
                                          <p:spTgt spid="2051"/>
                                        </p:tgtEl>
                                        <p:attrNameLst>
                                          <p:attrName>ppt_x</p:attrName>
                                        </p:attrNameLst>
                                      </p:cBhvr>
                                      <p:tavLst>
                                        <p:tav tm="0">
                                          <p:val>
                                            <p:strVal val="#ppt_x"/>
                                          </p:val>
                                        </p:tav>
                                        <p:tav tm="100000">
                                          <p:val>
                                            <p:strVal val="#ppt_x"/>
                                          </p:val>
                                        </p:tav>
                                      </p:tavLst>
                                    </p:anim>
                                    <p:anim calcmode="lin" valueType="num">
                                      <p:cBhvr additive="base">
                                        <p:cTn id="85" dur="1500" fill="hold"/>
                                        <p:tgtEl>
                                          <p:spTgt spid="2051"/>
                                        </p:tgtEl>
                                        <p:attrNameLst>
                                          <p:attrName>ppt_y</p:attrName>
                                        </p:attrNameLst>
                                      </p:cBhvr>
                                      <p:tavLst>
                                        <p:tav tm="0">
                                          <p:val>
                                            <p:strVal val="0-#ppt_h/2"/>
                                          </p:val>
                                        </p:tav>
                                        <p:tav tm="100000">
                                          <p:val>
                                            <p:strVal val="#ppt_y"/>
                                          </p:val>
                                        </p:tav>
                                      </p:tavLst>
                                    </p:anim>
                                  </p:childTnLst>
                                </p:cTn>
                              </p:par>
                            </p:childTnLst>
                          </p:cTn>
                        </p:par>
                        <p:par>
                          <p:cTn id="86" fill="hold">
                            <p:stCondLst>
                              <p:cond delay="2500"/>
                            </p:stCondLst>
                            <p:childTnLst>
                              <p:par>
                                <p:cTn id="87" presetID="32" presetClass="emph" presetSubtype="0" repeatCount="5000" fill="hold" nodeType="afterEffect">
                                  <p:stCondLst>
                                    <p:cond delay="0"/>
                                  </p:stCondLst>
                                  <p:childTnLst>
                                    <p:animRot by="120000">
                                      <p:cBhvr>
                                        <p:cTn id="88" dur="100" fill="hold">
                                          <p:stCondLst>
                                            <p:cond delay="0"/>
                                          </p:stCondLst>
                                        </p:cTn>
                                        <p:tgtEl>
                                          <p:spTgt spid="2051"/>
                                        </p:tgtEl>
                                        <p:attrNameLst>
                                          <p:attrName>r</p:attrName>
                                        </p:attrNameLst>
                                      </p:cBhvr>
                                    </p:animRot>
                                    <p:animRot by="-240000">
                                      <p:cBhvr>
                                        <p:cTn id="89" dur="200" fill="hold">
                                          <p:stCondLst>
                                            <p:cond delay="200"/>
                                          </p:stCondLst>
                                        </p:cTn>
                                        <p:tgtEl>
                                          <p:spTgt spid="2051"/>
                                        </p:tgtEl>
                                        <p:attrNameLst>
                                          <p:attrName>r</p:attrName>
                                        </p:attrNameLst>
                                      </p:cBhvr>
                                    </p:animRot>
                                    <p:animRot by="240000">
                                      <p:cBhvr>
                                        <p:cTn id="90" dur="200" fill="hold">
                                          <p:stCondLst>
                                            <p:cond delay="400"/>
                                          </p:stCondLst>
                                        </p:cTn>
                                        <p:tgtEl>
                                          <p:spTgt spid="2051"/>
                                        </p:tgtEl>
                                        <p:attrNameLst>
                                          <p:attrName>r</p:attrName>
                                        </p:attrNameLst>
                                      </p:cBhvr>
                                    </p:animRot>
                                    <p:animRot by="-240000">
                                      <p:cBhvr>
                                        <p:cTn id="91" dur="200" fill="hold">
                                          <p:stCondLst>
                                            <p:cond delay="600"/>
                                          </p:stCondLst>
                                        </p:cTn>
                                        <p:tgtEl>
                                          <p:spTgt spid="2051"/>
                                        </p:tgtEl>
                                        <p:attrNameLst>
                                          <p:attrName>r</p:attrName>
                                        </p:attrNameLst>
                                      </p:cBhvr>
                                    </p:animRot>
                                    <p:animRot by="120000">
                                      <p:cBhvr>
                                        <p:cTn id="92" dur="200" fill="hold">
                                          <p:stCondLst>
                                            <p:cond delay="800"/>
                                          </p:stCondLst>
                                        </p:cTn>
                                        <p:tgtEl>
                                          <p:spTgt spid="205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10" grpId="0"/>
      <p:bldP spid="11" grpId="0"/>
      <p:bldP spid="12" grpId="0" animBg="1"/>
      <p:bldP spid="13" grpId="0" animBg="1"/>
      <p:bldP spid="4" grpId="0"/>
      <p:bldP spid="2" grpId="0" animBg="1"/>
      <p:bldP spid="14" grpId="0"/>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07504" y="0"/>
            <a:ext cx="8910088" cy="665272"/>
          </a:xfrm>
        </p:spPr>
        <p:txBody>
          <a:bodyPr/>
          <a:lstStyle/>
          <a:p>
            <a:pPr algn="ctr"/>
            <a:r>
              <a:rPr lang="pl-PL" dirty="0" err="1"/>
              <a:t>Forests</a:t>
            </a:r>
            <a:r>
              <a:rPr lang="pl-PL" dirty="0"/>
              <a:t> in </a:t>
            </a:r>
            <a:r>
              <a:rPr lang="pl-PL" dirty="0" err="1"/>
              <a:t>Switzerland</a:t>
            </a:r>
            <a:r>
              <a:rPr lang="pl-PL" dirty="0"/>
              <a:t> in </a:t>
            </a:r>
            <a:r>
              <a:rPr lang="pl-PL" dirty="0" err="1"/>
              <a:t>our</a:t>
            </a:r>
            <a:r>
              <a:rPr lang="pl-PL" dirty="0"/>
              <a:t> </a:t>
            </a:r>
            <a:r>
              <a:rPr lang="pl-PL" dirty="0" err="1"/>
              <a:t>opinion</a:t>
            </a:r>
            <a:endParaRPr lang="pl-PL" dirty="0"/>
          </a:p>
        </p:txBody>
      </p:sp>
      <p:pic>
        <p:nvPicPr>
          <p:cNvPr id="1026" name="Picture 2" descr="C:\Users\Kacper\Desktop\123\P1010109.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1421701">
            <a:off x="6776326" y="1616144"/>
            <a:ext cx="2076218" cy="1982582"/>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5" name="pole tekstowe 4"/>
          <p:cNvSpPr txBox="1"/>
          <p:nvPr/>
        </p:nvSpPr>
        <p:spPr>
          <a:xfrm>
            <a:off x="0" y="671691"/>
            <a:ext cx="6372200" cy="6186309"/>
          </a:xfrm>
          <a:prstGeom prst="rect">
            <a:avLst/>
          </a:prstGeom>
          <a:noFill/>
        </p:spPr>
        <p:txBody>
          <a:bodyPr wrap="square" numCol="2" spcCol="108000" rtlCol="0">
            <a:spAutoFit/>
          </a:bodyPr>
          <a:lstStyle/>
          <a:p>
            <a:r>
              <a:rPr lang="pl-PL" b="1" dirty="0">
                <a:solidFill>
                  <a:schemeClr val="accent5">
                    <a:lumMod val="20000"/>
                    <a:lumOff val="80000"/>
                  </a:schemeClr>
                </a:solidFill>
              </a:rPr>
              <a:t>One of </a:t>
            </a:r>
            <a:r>
              <a:rPr lang="pl-PL" b="1" dirty="0" err="1">
                <a:solidFill>
                  <a:schemeClr val="accent5">
                    <a:lumMod val="20000"/>
                    <a:lumOff val="80000"/>
                  </a:schemeClr>
                </a:solidFill>
              </a:rPr>
              <a:t>us</a:t>
            </a:r>
            <a:r>
              <a:rPr lang="pl-PL" b="1" dirty="0">
                <a:solidFill>
                  <a:schemeClr val="accent5">
                    <a:lumMod val="20000"/>
                    <a:lumOff val="80000"/>
                  </a:schemeClr>
                </a:solidFill>
              </a:rPr>
              <a:t> </a:t>
            </a:r>
            <a:r>
              <a:rPr lang="pl-PL" b="1" dirty="0" err="1">
                <a:solidFill>
                  <a:schemeClr val="accent5">
                    <a:lumMod val="20000"/>
                    <a:lumOff val="80000"/>
                  </a:schemeClr>
                </a:solidFill>
              </a:rPr>
              <a:t>has</a:t>
            </a:r>
            <a:r>
              <a:rPr lang="pl-PL" b="1" dirty="0">
                <a:solidFill>
                  <a:schemeClr val="accent5">
                    <a:lumMod val="20000"/>
                    <a:lumOff val="80000"/>
                  </a:schemeClr>
                </a:solidFill>
              </a:rPr>
              <a:t> </a:t>
            </a:r>
            <a:r>
              <a:rPr lang="pl-PL" b="1" dirty="0" err="1">
                <a:solidFill>
                  <a:schemeClr val="accent5">
                    <a:lumMod val="20000"/>
                    <a:lumOff val="80000"/>
                  </a:schemeClr>
                </a:solidFill>
              </a:rPr>
              <a:t>visited</a:t>
            </a:r>
            <a:r>
              <a:rPr lang="pl-PL" b="1" dirty="0">
                <a:solidFill>
                  <a:schemeClr val="accent5">
                    <a:lumMod val="20000"/>
                    <a:lumOff val="80000"/>
                  </a:schemeClr>
                </a:solidFill>
              </a:rPr>
              <a:t> </a:t>
            </a:r>
            <a:r>
              <a:rPr lang="pl-PL" b="1" dirty="0" err="1">
                <a:solidFill>
                  <a:schemeClr val="accent5">
                    <a:lumMod val="20000"/>
                    <a:lumOff val="80000"/>
                  </a:schemeClr>
                </a:solidFill>
              </a:rPr>
              <a:t>Switzerland</a:t>
            </a:r>
            <a:r>
              <a:rPr lang="pl-PL" b="1" dirty="0">
                <a:solidFill>
                  <a:schemeClr val="accent5">
                    <a:lumMod val="20000"/>
                    <a:lumOff val="80000"/>
                  </a:schemeClr>
                </a:solidFill>
              </a:rPr>
              <a:t> a </a:t>
            </a:r>
            <a:r>
              <a:rPr lang="pl-PL" b="1" dirty="0" err="1">
                <a:solidFill>
                  <a:schemeClr val="accent5">
                    <a:lumMod val="20000"/>
                    <a:lumOff val="80000"/>
                  </a:schemeClr>
                </a:solidFill>
              </a:rPr>
              <a:t>week</a:t>
            </a:r>
            <a:r>
              <a:rPr lang="pl-PL" b="1" dirty="0">
                <a:solidFill>
                  <a:schemeClr val="accent5">
                    <a:lumMod val="20000"/>
                    <a:lumOff val="80000"/>
                  </a:schemeClr>
                </a:solidFill>
              </a:rPr>
              <a:t> ago. </a:t>
            </a:r>
            <a:r>
              <a:rPr lang="pl-PL" b="1" dirty="0" err="1">
                <a:solidFill>
                  <a:schemeClr val="accent5">
                    <a:lumMod val="20000"/>
                    <a:lumOff val="80000"/>
                  </a:schemeClr>
                </a:solidFill>
              </a:rPr>
              <a:t>Almost</a:t>
            </a:r>
            <a:r>
              <a:rPr lang="pl-PL" b="1" dirty="0">
                <a:solidFill>
                  <a:schemeClr val="accent5">
                    <a:lumMod val="20000"/>
                    <a:lumOff val="80000"/>
                  </a:schemeClr>
                </a:solidFill>
              </a:rPr>
              <a:t> </a:t>
            </a:r>
            <a:r>
              <a:rPr lang="pl-PL" b="1" dirty="0" err="1">
                <a:solidFill>
                  <a:schemeClr val="accent5">
                    <a:lumMod val="20000"/>
                    <a:lumOff val="80000"/>
                  </a:schemeClr>
                </a:solidFill>
              </a:rPr>
              <a:t>all</a:t>
            </a:r>
            <a:r>
              <a:rPr lang="pl-PL" b="1" dirty="0">
                <a:solidFill>
                  <a:schemeClr val="accent5">
                    <a:lumMod val="20000"/>
                    <a:lumOff val="80000"/>
                  </a:schemeClr>
                </a:solidFill>
              </a:rPr>
              <a:t> of </a:t>
            </a:r>
            <a:r>
              <a:rPr lang="pl-PL" b="1" dirty="0" err="1">
                <a:solidFill>
                  <a:schemeClr val="accent5">
                    <a:lumMod val="20000"/>
                    <a:lumOff val="80000"/>
                  </a:schemeClr>
                </a:solidFill>
              </a:rPr>
              <a:t>photos</a:t>
            </a:r>
            <a:r>
              <a:rPr lang="en-US" b="1" dirty="0">
                <a:solidFill>
                  <a:schemeClr val="accent5">
                    <a:lumMod val="20000"/>
                    <a:lumOff val="80000"/>
                  </a:schemeClr>
                </a:solidFill>
              </a:rPr>
              <a:t> of Swiss forests</a:t>
            </a:r>
            <a:r>
              <a:rPr lang="pl-PL" b="1" dirty="0">
                <a:solidFill>
                  <a:schemeClr val="accent5">
                    <a:lumMod val="20000"/>
                    <a:lumOff val="80000"/>
                  </a:schemeClr>
                </a:solidFill>
              </a:rPr>
              <a:t> </a:t>
            </a:r>
            <a:r>
              <a:rPr lang="pl-PL" b="1" dirty="0" err="1">
                <a:solidFill>
                  <a:schemeClr val="accent5">
                    <a:lumMod val="20000"/>
                    <a:lumOff val="80000"/>
                  </a:schemeClr>
                </a:solidFill>
              </a:rPr>
              <a:t>were</a:t>
            </a:r>
            <a:r>
              <a:rPr lang="pl-PL" b="1" dirty="0">
                <a:solidFill>
                  <a:schemeClr val="accent5">
                    <a:lumMod val="20000"/>
                    <a:lumOff val="80000"/>
                  </a:schemeClr>
                </a:solidFill>
              </a:rPr>
              <a:t> </a:t>
            </a:r>
            <a:r>
              <a:rPr lang="pl-PL" b="1" dirty="0" err="1">
                <a:solidFill>
                  <a:schemeClr val="accent5">
                    <a:lumMod val="20000"/>
                    <a:lumOff val="80000"/>
                  </a:schemeClr>
                </a:solidFill>
              </a:rPr>
              <a:t>made</a:t>
            </a:r>
            <a:r>
              <a:rPr lang="pl-PL" b="1" dirty="0">
                <a:solidFill>
                  <a:schemeClr val="accent5">
                    <a:lumMod val="20000"/>
                    <a:lumOff val="80000"/>
                  </a:schemeClr>
                </a:solidFill>
              </a:rPr>
              <a:t> by </a:t>
            </a:r>
            <a:r>
              <a:rPr lang="pl-PL" b="1" dirty="0" err="1">
                <a:solidFill>
                  <a:schemeClr val="accent5">
                    <a:lumMod val="20000"/>
                    <a:lumOff val="80000"/>
                  </a:schemeClr>
                </a:solidFill>
              </a:rPr>
              <a:t>him</a:t>
            </a:r>
            <a:r>
              <a:rPr lang="pl-PL" b="1" dirty="0">
                <a:solidFill>
                  <a:schemeClr val="accent5">
                    <a:lumMod val="20000"/>
                    <a:lumOff val="80000"/>
                  </a:schemeClr>
                </a:solidFill>
              </a:rPr>
              <a:t>. </a:t>
            </a:r>
            <a:r>
              <a:rPr lang="pl-PL" b="1" dirty="0" err="1">
                <a:solidFill>
                  <a:schemeClr val="accent5">
                    <a:lumMod val="20000"/>
                    <a:lumOff val="80000"/>
                  </a:schemeClr>
                </a:solidFill>
              </a:rPr>
              <a:t>Let’s</a:t>
            </a:r>
            <a:r>
              <a:rPr lang="pl-PL" b="1" dirty="0">
                <a:solidFill>
                  <a:schemeClr val="accent5">
                    <a:lumMod val="20000"/>
                    <a:lumOff val="80000"/>
                  </a:schemeClr>
                </a:solidFill>
              </a:rPr>
              <a:t> </a:t>
            </a:r>
            <a:r>
              <a:rPr lang="pl-PL" b="1" dirty="0" err="1">
                <a:solidFill>
                  <a:schemeClr val="accent5">
                    <a:lumMod val="20000"/>
                    <a:lumOff val="80000"/>
                  </a:schemeClr>
                </a:solidFill>
              </a:rPr>
              <a:t>listen</a:t>
            </a:r>
            <a:r>
              <a:rPr lang="pl-PL" b="1" dirty="0">
                <a:solidFill>
                  <a:schemeClr val="accent5">
                    <a:lumMod val="20000"/>
                    <a:lumOff val="80000"/>
                  </a:schemeClr>
                </a:solidFill>
              </a:rPr>
              <a:t> to </a:t>
            </a:r>
            <a:r>
              <a:rPr lang="pl-PL" b="1" dirty="0" err="1">
                <a:solidFill>
                  <a:schemeClr val="accent5">
                    <a:lumMod val="20000"/>
                    <a:lumOff val="80000"/>
                  </a:schemeClr>
                </a:solidFill>
              </a:rPr>
              <a:t>his</a:t>
            </a:r>
            <a:r>
              <a:rPr lang="pl-PL" b="1" dirty="0">
                <a:solidFill>
                  <a:schemeClr val="accent5">
                    <a:lumMod val="20000"/>
                    <a:lumOff val="80000"/>
                  </a:schemeClr>
                </a:solidFill>
              </a:rPr>
              <a:t> </a:t>
            </a:r>
            <a:r>
              <a:rPr lang="pl-PL" b="1" dirty="0" err="1">
                <a:solidFill>
                  <a:schemeClr val="accent5">
                    <a:lumMod val="20000"/>
                    <a:lumOff val="80000"/>
                  </a:schemeClr>
                </a:solidFill>
              </a:rPr>
              <a:t>own</a:t>
            </a:r>
            <a:r>
              <a:rPr lang="pl-PL" b="1" dirty="0">
                <a:solidFill>
                  <a:schemeClr val="accent5">
                    <a:lumMod val="20000"/>
                    <a:lumOff val="80000"/>
                  </a:schemeClr>
                </a:solidFill>
              </a:rPr>
              <a:t> </a:t>
            </a:r>
            <a:r>
              <a:rPr lang="pl-PL" b="1" dirty="0" err="1">
                <a:solidFill>
                  <a:schemeClr val="accent5">
                    <a:lumMod val="20000"/>
                    <a:lumOff val="80000"/>
                  </a:schemeClr>
                </a:solidFill>
              </a:rPr>
              <a:t>opinion</a:t>
            </a:r>
            <a:r>
              <a:rPr lang="pl-PL" b="1" dirty="0">
                <a:solidFill>
                  <a:schemeClr val="accent5">
                    <a:lumMod val="20000"/>
                    <a:lumOff val="80000"/>
                  </a:schemeClr>
                </a:solidFill>
              </a:rPr>
              <a:t> </a:t>
            </a:r>
            <a:r>
              <a:rPr lang="pl-PL" b="1" dirty="0" err="1">
                <a:solidFill>
                  <a:schemeClr val="accent5">
                    <a:lumMod val="20000"/>
                    <a:lumOff val="80000"/>
                  </a:schemeClr>
                </a:solidFill>
              </a:rPr>
              <a:t>about</a:t>
            </a:r>
            <a:r>
              <a:rPr lang="pl-PL" b="1" dirty="0">
                <a:solidFill>
                  <a:schemeClr val="accent5">
                    <a:lumMod val="20000"/>
                    <a:lumOff val="80000"/>
                  </a:schemeClr>
                </a:solidFill>
              </a:rPr>
              <a:t> Swiss </a:t>
            </a:r>
            <a:r>
              <a:rPr lang="pl-PL" b="1" dirty="0" err="1">
                <a:solidFill>
                  <a:schemeClr val="accent5">
                    <a:lumMod val="20000"/>
                    <a:lumOff val="80000"/>
                  </a:schemeClr>
                </a:solidFill>
              </a:rPr>
              <a:t>forests</a:t>
            </a:r>
            <a:r>
              <a:rPr lang="en-US" b="1" dirty="0">
                <a:solidFill>
                  <a:schemeClr val="accent5">
                    <a:lumMod val="20000"/>
                    <a:lumOff val="80000"/>
                  </a:schemeClr>
                </a:solidFill>
              </a:rPr>
              <a:t> and </a:t>
            </a:r>
            <a:r>
              <a:rPr lang="en-US" b="1" dirty="0" smtClean="0">
                <a:solidFill>
                  <a:schemeClr val="accent5">
                    <a:lumMod val="20000"/>
                    <a:lumOff val="80000"/>
                  </a:schemeClr>
                </a:solidFill>
              </a:rPr>
              <a:t>forestry…</a:t>
            </a:r>
          </a:p>
          <a:p>
            <a:endParaRPr lang="en-US" b="1" dirty="0">
              <a:solidFill>
                <a:schemeClr val="accent5">
                  <a:lumMod val="20000"/>
                  <a:lumOff val="80000"/>
                </a:schemeClr>
              </a:solidFill>
            </a:endParaRPr>
          </a:p>
          <a:p>
            <a:r>
              <a:rPr lang="en-US" b="1" i="1" dirty="0" smtClean="0">
                <a:solidFill>
                  <a:schemeClr val="accent5">
                    <a:lumMod val="20000"/>
                    <a:lumOff val="80000"/>
                  </a:schemeClr>
                </a:solidFill>
              </a:rPr>
              <a:t>Foothill’s </a:t>
            </a:r>
            <a:r>
              <a:rPr lang="en-US" b="1" i="1" dirty="0">
                <a:solidFill>
                  <a:schemeClr val="accent5">
                    <a:lumMod val="20000"/>
                    <a:lumOff val="80000"/>
                  </a:schemeClr>
                </a:solidFill>
              </a:rPr>
              <a:t>climate and weather conditions are excellent for agriculture. It’s in Swiss tradition to have a piece of field and grow something here. Also many hills are used </a:t>
            </a:r>
            <a:r>
              <a:rPr lang="en-US" b="1" i="1" dirty="0" smtClean="0">
                <a:solidFill>
                  <a:schemeClr val="accent5">
                    <a:lumMod val="20000"/>
                    <a:lumOff val="80000"/>
                  </a:schemeClr>
                </a:solidFill>
              </a:rPr>
              <a:t>as vineyards</a:t>
            </a:r>
            <a:r>
              <a:rPr lang="en-US" b="1" i="1" dirty="0">
                <a:solidFill>
                  <a:schemeClr val="accent5">
                    <a:lumMod val="20000"/>
                    <a:lumOff val="80000"/>
                  </a:schemeClr>
                </a:solidFill>
              </a:rPr>
              <a:t>. Grapes need much more sun than other plants so they are grown mainly on northern parts of hills. The majority of Swiss forests are located in mountainous parts of the country. People have a difficult access to them and soils are not very fertile. As we know, Switzerland was neutral in First and Second World War so that’s why around 14% of Swiss forests </a:t>
            </a:r>
            <a:r>
              <a:rPr lang="en-US" b="1" i="1" dirty="0" smtClean="0">
                <a:solidFill>
                  <a:schemeClr val="accent5">
                    <a:lumMod val="20000"/>
                    <a:lumOff val="80000"/>
                  </a:schemeClr>
                </a:solidFill>
              </a:rPr>
              <a:t>are still </a:t>
            </a:r>
            <a:r>
              <a:rPr lang="en-US" b="1" i="1" dirty="0">
                <a:solidFill>
                  <a:schemeClr val="accent5">
                    <a:lumMod val="20000"/>
                    <a:lumOff val="80000"/>
                  </a:schemeClr>
                </a:solidFill>
              </a:rPr>
              <a:t>unaffected by human</a:t>
            </a:r>
            <a:r>
              <a:rPr lang="en-US" b="1" i="1" dirty="0" smtClean="0">
                <a:solidFill>
                  <a:schemeClr val="accent5">
                    <a:lumMod val="20000"/>
                    <a:lumOff val="80000"/>
                  </a:schemeClr>
                </a:solidFill>
              </a:rPr>
              <a:t>.</a:t>
            </a:r>
            <a:r>
              <a:rPr lang="pl-PL" b="1" i="1" dirty="0">
                <a:solidFill>
                  <a:schemeClr val="accent5">
                    <a:lumMod val="20000"/>
                    <a:lumOff val="80000"/>
                  </a:schemeClr>
                </a:solidFill>
              </a:rPr>
              <a:t> I was </a:t>
            </a:r>
            <a:r>
              <a:rPr lang="en-US" b="1" i="1" dirty="0">
                <a:solidFill>
                  <a:schemeClr val="accent5">
                    <a:lumMod val="20000"/>
                    <a:lumOff val="80000"/>
                  </a:schemeClr>
                </a:solidFill>
              </a:rPr>
              <a:t>traveling through Alpine States like </a:t>
            </a:r>
            <a:r>
              <a:rPr lang="pl-PL" b="1" i="1" dirty="0">
                <a:solidFill>
                  <a:schemeClr val="accent5">
                    <a:lumMod val="20000"/>
                    <a:lumOff val="80000"/>
                  </a:schemeClr>
                </a:solidFill>
              </a:rPr>
              <a:t>Austria, Germany, France and </a:t>
            </a:r>
            <a:r>
              <a:rPr lang="pl-PL" b="1" i="1" dirty="0" err="1">
                <a:solidFill>
                  <a:schemeClr val="accent5">
                    <a:lumMod val="20000"/>
                    <a:lumOff val="80000"/>
                  </a:schemeClr>
                </a:solidFill>
              </a:rPr>
              <a:t>finally</a:t>
            </a:r>
            <a:r>
              <a:rPr lang="en-US" b="1" i="1" dirty="0">
                <a:solidFill>
                  <a:schemeClr val="accent5">
                    <a:lumMod val="20000"/>
                    <a:lumOff val="80000"/>
                  </a:schemeClr>
                </a:solidFill>
              </a:rPr>
              <a:t> Switzerland</a:t>
            </a:r>
            <a:r>
              <a:rPr lang="pl-PL" b="1" i="1" dirty="0">
                <a:solidFill>
                  <a:schemeClr val="accent5">
                    <a:lumMod val="20000"/>
                    <a:lumOff val="80000"/>
                  </a:schemeClr>
                </a:solidFill>
              </a:rPr>
              <a:t>. </a:t>
            </a:r>
            <a:r>
              <a:rPr lang="pl-PL" b="1" i="1" dirty="0" err="1">
                <a:solidFill>
                  <a:schemeClr val="accent5">
                    <a:lumMod val="20000"/>
                    <a:lumOff val="80000"/>
                  </a:schemeClr>
                </a:solidFill>
              </a:rPr>
              <a:t>Despite</a:t>
            </a:r>
            <a:r>
              <a:rPr lang="pl-PL" b="1" i="1" dirty="0">
                <a:solidFill>
                  <a:schemeClr val="accent5">
                    <a:lumMod val="20000"/>
                    <a:lumOff val="80000"/>
                  </a:schemeClr>
                </a:solidFill>
              </a:rPr>
              <a:t> the </a:t>
            </a:r>
            <a:r>
              <a:rPr lang="pl-PL" b="1" i="1" dirty="0" err="1">
                <a:solidFill>
                  <a:schemeClr val="accent5">
                    <a:lumMod val="20000"/>
                    <a:lumOff val="80000"/>
                  </a:schemeClr>
                </a:solidFill>
              </a:rPr>
              <a:t>fact</a:t>
            </a:r>
            <a:r>
              <a:rPr lang="pl-PL" b="1" i="1" dirty="0">
                <a:solidFill>
                  <a:schemeClr val="accent5">
                    <a:lumMod val="20000"/>
                    <a:lumOff val="80000"/>
                  </a:schemeClr>
                </a:solidFill>
              </a:rPr>
              <a:t> </a:t>
            </a:r>
            <a:r>
              <a:rPr lang="pl-PL" b="1" i="1" dirty="0" err="1">
                <a:solidFill>
                  <a:schemeClr val="accent5">
                    <a:lumMod val="20000"/>
                    <a:lumOff val="80000"/>
                  </a:schemeClr>
                </a:solidFill>
              </a:rPr>
              <a:t>that</a:t>
            </a:r>
            <a:r>
              <a:rPr lang="pl-PL" b="1" i="1" dirty="0">
                <a:solidFill>
                  <a:schemeClr val="accent5">
                    <a:lumMod val="20000"/>
                    <a:lumOff val="80000"/>
                  </a:schemeClr>
                </a:solidFill>
              </a:rPr>
              <a:t> </a:t>
            </a:r>
            <a:r>
              <a:rPr lang="pl-PL" b="1" i="1" dirty="0" err="1">
                <a:solidFill>
                  <a:schemeClr val="accent5">
                    <a:lumMod val="20000"/>
                    <a:lumOff val="80000"/>
                  </a:schemeClr>
                </a:solidFill>
              </a:rPr>
              <a:t>climate</a:t>
            </a:r>
            <a:r>
              <a:rPr lang="pl-PL" b="1" i="1" dirty="0">
                <a:solidFill>
                  <a:schemeClr val="accent5">
                    <a:lumMod val="20000"/>
                    <a:lumOff val="80000"/>
                  </a:schemeClr>
                </a:solidFill>
              </a:rPr>
              <a:t> </a:t>
            </a:r>
            <a:r>
              <a:rPr lang="pl-PL" b="1" i="1" dirty="0" err="1">
                <a:solidFill>
                  <a:schemeClr val="accent5">
                    <a:lumMod val="20000"/>
                    <a:lumOff val="80000"/>
                  </a:schemeClr>
                </a:solidFill>
              </a:rPr>
              <a:t>is</a:t>
            </a:r>
            <a:r>
              <a:rPr lang="pl-PL" b="1" i="1" dirty="0">
                <a:solidFill>
                  <a:schemeClr val="accent5">
                    <a:lumMod val="20000"/>
                    <a:lumOff val="80000"/>
                  </a:schemeClr>
                </a:solidFill>
              </a:rPr>
              <a:t> </a:t>
            </a:r>
            <a:r>
              <a:rPr lang="pl-PL" b="1" i="1" dirty="0" err="1">
                <a:solidFill>
                  <a:schemeClr val="accent5">
                    <a:lumMod val="20000"/>
                    <a:lumOff val="80000"/>
                  </a:schemeClr>
                </a:solidFill>
              </a:rPr>
              <a:t>really</a:t>
            </a:r>
            <a:r>
              <a:rPr lang="pl-PL" b="1" i="1" dirty="0">
                <a:solidFill>
                  <a:schemeClr val="accent5">
                    <a:lumMod val="20000"/>
                    <a:lumOff val="80000"/>
                  </a:schemeClr>
                </a:solidFill>
              </a:rPr>
              <a:t> </a:t>
            </a:r>
            <a:r>
              <a:rPr lang="pl-PL" b="1" i="1" dirty="0" err="1">
                <a:solidFill>
                  <a:schemeClr val="accent5">
                    <a:lumMod val="20000"/>
                    <a:lumOff val="80000"/>
                  </a:schemeClr>
                </a:solidFill>
              </a:rPr>
              <a:t>similiar</a:t>
            </a:r>
            <a:r>
              <a:rPr lang="pl-PL" b="1" i="1" dirty="0">
                <a:solidFill>
                  <a:schemeClr val="accent5">
                    <a:lumMod val="20000"/>
                    <a:lumOff val="80000"/>
                  </a:schemeClr>
                </a:solidFill>
              </a:rPr>
              <a:t> in </a:t>
            </a:r>
            <a:r>
              <a:rPr lang="en-US" b="1" i="1" dirty="0">
                <a:solidFill>
                  <a:schemeClr val="accent5">
                    <a:lumMod val="20000"/>
                    <a:lumOff val="80000"/>
                  </a:schemeClr>
                </a:solidFill>
              </a:rPr>
              <a:t>all these countries, I </a:t>
            </a:r>
            <a:r>
              <a:rPr lang="pl-PL" b="1" i="1" dirty="0" err="1">
                <a:solidFill>
                  <a:schemeClr val="accent5">
                    <a:lumMod val="20000"/>
                    <a:lumOff val="80000"/>
                  </a:schemeClr>
                </a:solidFill>
              </a:rPr>
              <a:t>could</a:t>
            </a:r>
            <a:r>
              <a:rPr lang="pl-PL" b="1" i="1" dirty="0">
                <a:solidFill>
                  <a:schemeClr val="accent5">
                    <a:lumMod val="20000"/>
                    <a:lumOff val="80000"/>
                  </a:schemeClr>
                </a:solidFill>
              </a:rPr>
              <a:t> </a:t>
            </a:r>
            <a:r>
              <a:rPr lang="en-US" b="1" i="1" dirty="0">
                <a:solidFill>
                  <a:schemeClr val="accent5">
                    <a:lumMod val="20000"/>
                    <a:lumOff val="80000"/>
                  </a:schemeClr>
                </a:solidFill>
              </a:rPr>
              <a:t>find </a:t>
            </a:r>
            <a:r>
              <a:rPr lang="pl-PL" b="1" i="1" dirty="0" err="1">
                <a:solidFill>
                  <a:schemeClr val="accent5">
                    <a:lumMod val="20000"/>
                    <a:lumOff val="80000"/>
                  </a:schemeClr>
                </a:solidFill>
              </a:rPr>
              <a:t>many</a:t>
            </a:r>
            <a:r>
              <a:rPr lang="pl-PL" b="1" i="1" dirty="0">
                <a:solidFill>
                  <a:schemeClr val="accent5">
                    <a:lumMod val="20000"/>
                    <a:lumOff val="80000"/>
                  </a:schemeClr>
                </a:solidFill>
              </a:rPr>
              <a:t> </a:t>
            </a:r>
            <a:r>
              <a:rPr lang="en-GB" b="1" i="1" dirty="0">
                <a:solidFill>
                  <a:schemeClr val="accent5">
                    <a:lumMod val="20000"/>
                    <a:lumOff val="80000"/>
                  </a:schemeClr>
                </a:solidFill>
              </a:rPr>
              <a:t>differences</a:t>
            </a:r>
            <a:r>
              <a:rPr lang="pl-PL" b="1" i="1" dirty="0">
                <a:solidFill>
                  <a:schemeClr val="accent5">
                    <a:lumMod val="20000"/>
                    <a:lumOff val="80000"/>
                  </a:schemeClr>
                </a:solidFill>
              </a:rPr>
              <a:t> in </a:t>
            </a:r>
            <a:r>
              <a:rPr lang="en-US" b="1" i="1" dirty="0">
                <a:solidFill>
                  <a:schemeClr val="accent5">
                    <a:lumMod val="20000"/>
                    <a:lumOff val="80000"/>
                  </a:schemeClr>
                </a:solidFill>
              </a:rPr>
              <a:t>forest structure and in their appearance. It is really easy to </a:t>
            </a:r>
            <a:r>
              <a:rPr lang="pl-PL" b="1" i="1" dirty="0" err="1">
                <a:solidFill>
                  <a:schemeClr val="accent5">
                    <a:lumMod val="20000"/>
                    <a:lumOff val="80000"/>
                  </a:schemeClr>
                </a:solidFill>
              </a:rPr>
              <a:t>distinguish</a:t>
            </a:r>
            <a:r>
              <a:rPr lang="en-US" b="1" i="1" dirty="0">
                <a:solidFill>
                  <a:schemeClr val="accent5">
                    <a:lumMod val="20000"/>
                    <a:lumOff val="80000"/>
                  </a:schemeClr>
                </a:solidFill>
              </a:rPr>
              <a:t> a</a:t>
            </a:r>
            <a:r>
              <a:rPr lang="pl-PL" b="1" i="1" dirty="0" err="1">
                <a:solidFill>
                  <a:schemeClr val="accent5">
                    <a:lumMod val="20000"/>
                    <a:lumOff val="80000"/>
                  </a:schemeClr>
                </a:solidFill>
              </a:rPr>
              <a:t>ltitudinal</a:t>
            </a:r>
            <a:r>
              <a:rPr lang="pl-PL" b="1" i="1" dirty="0">
                <a:solidFill>
                  <a:schemeClr val="accent5">
                    <a:lumMod val="20000"/>
                    <a:lumOff val="80000"/>
                  </a:schemeClr>
                </a:solidFill>
              </a:rPr>
              <a:t> </a:t>
            </a:r>
            <a:r>
              <a:rPr lang="pl-PL" b="1" i="1" dirty="0" err="1">
                <a:solidFill>
                  <a:schemeClr val="accent5">
                    <a:lumMod val="20000"/>
                    <a:lumOff val="80000"/>
                  </a:schemeClr>
                </a:solidFill>
              </a:rPr>
              <a:t>zonation</a:t>
            </a:r>
            <a:r>
              <a:rPr lang="en-US" b="1" i="1" dirty="0" err="1">
                <a:solidFill>
                  <a:schemeClr val="accent5">
                    <a:lumMod val="20000"/>
                    <a:lumOff val="80000"/>
                  </a:schemeClr>
                </a:solidFill>
              </a:rPr>
              <a:t>es</a:t>
            </a:r>
            <a:r>
              <a:rPr lang="en-US" b="1" i="1" dirty="0">
                <a:solidFill>
                  <a:schemeClr val="accent5">
                    <a:lumMod val="20000"/>
                    <a:lumOff val="80000"/>
                  </a:schemeClr>
                </a:solidFill>
              </a:rPr>
              <a:t>. </a:t>
            </a:r>
            <a:endParaRPr lang="pl-PL" sz="1600" b="1" i="1" dirty="0">
              <a:solidFill>
                <a:schemeClr val="accent5">
                  <a:lumMod val="20000"/>
                  <a:lumOff val="80000"/>
                </a:schemeClr>
              </a:solidFill>
            </a:endParaRPr>
          </a:p>
        </p:txBody>
      </p:sp>
      <p:pic>
        <p:nvPicPr>
          <p:cNvPr id="1027" name="Picture 3" descr="E:\Zdjęcia\Foty\CERN 2016\P101005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71733">
            <a:off x="6708563" y="4339564"/>
            <a:ext cx="2100753" cy="1575471"/>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1028" name="Picture 4" descr="C:\Users\Kacper\Desktop\dvgfas.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698775">
            <a:off x="8185905" y="246983"/>
            <a:ext cx="845847" cy="84941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3" name="pole tekstowe 2"/>
          <p:cNvSpPr txBox="1"/>
          <p:nvPr/>
        </p:nvSpPr>
        <p:spPr>
          <a:xfrm>
            <a:off x="6634734" y="5589240"/>
            <a:ext cx="1152128"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pl-PL" dirty="0" smtClean="0"/>
              <a:t>Vineyard</a:t>
            </a:r>
            <a:endParaRPr lang="pl-PL" dirty="0"/>
          </a:p>
        </p:txBody>
      </p:sp>
      <p:sp>
        <p:nvSpPr>
          <p:cNvPr id="4" name="pole tekstowe 3"/>
          <p:cNvSpPr txBox="1"/>
          <p:nvPr/>
        </p:nvSpPr>
        <p:spPr>
          <a:xfrm>
            <a:off x="7210798" y="3407033"/>
            <a:ext cx="1825698" cy="3693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pl-PL" dirty="0" smtClean="0"/>
              <a:t>The Swiss </a:t>
            </a:r>
            <a:r>
              <a:rPr lang="pl-PL" dirty="0" err="1" smtClean="0"/>
              <a:t>Alps</a:t>
            </a:r>
            <a:endParaRPr lang="pl-PL" dirty="0"/>
          </a:p>
        </p:txBody>
      </p:sp>
    </p:spTree>
    <p:extLst>
      <p:ext uri="{BB962C8B-B14F-4D97-AF65-F5344CB8AC3E}">
        <p14:creationId xmlns:p14="http://schemas.microsoft.com/office/powerpoint/2010/main" val="266325594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par>
                          <p:cTn id="12" fill="hold">
                            <p:stCondLst>
                              <p:cond delay="1000"/>
                            </p:stCondLst>
                            <p:childTnLst>
                              <p:par>
                                <p:cTn id="13" presetID="31" presetClass="entr" presetSubtype="0" fill="hold" nodeType="afterEffect">
                                  <p:stCondLst>
                                    <p:cond delay="0"/>
                                  </p:stCondLst>
                                  <p:childTnLst>
                                    <p:set>
                                      <p:cBhvr>
                                        <p:cTn id="14" dur="1" fill="hold">
                                          <p:stCondLst>
                                            <p:cond delay="0"/>
                                          </p:stCondLst>
                                        </p:cTn>
                                        <p:tgtEl>
                                          <p:spTgt spid="1028"/>
                                        </p:tgtEl>
                                        <p:attrNameLst>
                                          <p:attrName>style.visibility</p:attrName>
                                        </p:attrNameLst>
                                      </p:cBhvr>
                                      <p:to>
                                        <p:strVal val="visible"/>
                                      </p:to>
                                    </p:set>
                                    <p:anim calcmode="lin" valueType="num">
                                      <p:cBhvr>
                                        <p:cTn id="15" dur="1000" fill="hold"/>
                                        <p:tgtEl>
                                          <p:spTgt spid="1028"/>
                                        </p:tgtEl>
                                        <p:attrNameLst>
                                          <p:attrName>ppt_w</p:attrName>
                                        </p:attrNameLst>
                                      </p:cBhvr>
                                      <p:tavLst>
                                        <p:tav tm="0">
                                          <p:val>
                                            <p:fltVal val="0"/>
                                          </p:val>
                                        </p:tav>
                                        <p:tav tm="100000">
                                          <p:val>
                                            <p:strVal val="#ppt_w"/>
                                          </p:val>
                                        </p:tav>
                                      </p:tavLst>
                                    </p:anim>
                                    <p:anim calcmode="lin" valueType="num">
                                      <p:cBhvr>
                                        <p:cTn id="16" dur="1000" fill="hold"/>
                                        <p:tgtEl>
                                          <p:spTgt spid="1028"/>
                                        </p:tgtEl>
                                        <p:attrNameLst>
                                          <p:attrName>ppt_h</p:attrName>
                                        </p:attrNameLst>
                                      </p:cBhvr>
                                      <p:tavLst>
                                        <p:tav tm="0">
                                          <p:val>
                                            <p:fltVal val="0"/>
                                          </p:val>
                                        </p:tav>
                                        <p:tav tm="100000">
                                          <p:val>
                                            <p:strVal val="#ppt_h"/>
                                          </p:val>
                                        </p:tav>
                                      </p:tavLst>
                                    </p:anim>
                                    <p:anim calcmode="lin" valueType="num">
                                      <p:cBhvr>
                                        <p:cTn id="17" dur="1000" fill="hold"/>
                                        <p:tgtEl>
                                          <p:spTgt spid="1028"/>
                                        </p:tgtEl>
                                        <p:attrNameLst>
                                          <p:attrName>style.rotation</p:attrName>
                                        </p:attrNameLst>
                                      </p:cBhvr>
                                      <p:tavLst>
                                        <p:tav tm="0">
                                          <p:val>
                                            <p:fltVal val="90"/>
                                          </p:val>
                                        </p:tav>
                                        <p:tav tm="100000">
                                          <p:val>
                                            <p:fltVal val="0"/>
                                          </p:val>
                                        </p:tav>
                                      </p:tavLst>
                                    </p:anim>
                                    <p:animEffect transition="in" filter="fade">
                                      <p:cBhvr>
                                        <p:cTn id="18" dur="1000"/>
                                        <p:tgtEl>
                                          <p:spTgt spid="1028"/>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1026"/>
                                        </p:tgtEl>
                                        <p:attrNameLst>
                                          <p:attrName>style.visibility</p:attrName>
                                        </p:attrNameLst>
                                      </p:cBhvr>
                                      <p:to>
                                        <p:strVal val="visible"/>
                                      </p:to>
                                    </p:set>
                                    <p:animEffect transition="in" filter="barn(inVertical)">
                                      <p:cBhvr>
                                        <p:cTn id="23" dur="500"/>
                                        <p:tgtEl>
                                          <p:spTgt spid="1026"/>
                                        </p:tgtEl>
                                      </p:cBhvr>
                                    </p:animEffect>
                                  </p:childTnLst>
                                </p:cTn>
                              </p:par>
                              <p:par>
                                <p:cTn id="24" presetID="31" presetClass="entr" presetSubtype="0" fill="hold" grpId="0" nodeType="with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1000" fill="hold"/>
                                        <p:tgtEl>
                                          <p:spTgt spid="4"/>
                                        </p:tgtEl>
                                        <p:attrNameLst>
                                          <p:attrName>ppt_w</p:attrName>
                                        </p:attrNameLst>
                                      </p:cBhvr>
                                      <p:tavLst>
                                        <p:tav tm="0">
                                          <p:val>
                                            <p:fltVal val="0"/>
                                          </p:val>
                                        </p:tav>
                                        <p:tav tm="100000">
                                          <p:val>
                                            <p:strVal val="#ppt_w"/>
                                          </p:val>
                                        </p:tav>
                                      </p:tavLst>
                                    </p:anim>
                                    <p:anim calcmode="lin" valueType="num">
                                      <p:cBhvr>
                                        <p:cTn id="27" dur="1000" fill="hold"/>
                                        <p:tgtEl>
                                          <p:spTgt spid="4"/>
                                        </p:tgtEl>
                                        <p:attrNameLst>
                                          <p:attrName>ppt_h</p:attrName>
                                        </p:attrNameLst>
                                      </p:cBhvr>
                                      <p:tavLst>
                                        <p:tav tm="0">
                                          <p:val>
                                            <p:fltVal val="0"/>
                                          </p:val>
                                        </p:tav>
                                        <p:tav tm="100000">
                                          <p:val>
                                            <p:strVal val="#ppt_h"/>
                                          </p:val>
                                        </p:tav>
                                      </p:tavLst>
                                    </p:anim>
                                    <p:anim calcmode="lin" valueType="num">
                                      <p:cBhvr>
                                        <p:cTn id="28" dur="1000" fill="hold"/>
                                        <p:tgtEl>
                                          <p:spTgt spid="4"/>
                                        </p:tgtEl>
                                        <p:attrNameLst>
                                          <p:attrName>style.rotation</p:attrName>
                                        </p:attrNameLst>
                                      </p:cBhvr>
                                      <p:tavLst>
                                        <p:tav tm="0">
                                          <p:val>
                                            <p:fltVal val="90"/>
                                          </p:val>
                                        </p:tav>
                                        <p:tav tm="100000">
                                          <p:val>
                                            <p:fltVal val="0"/>
                                          </p:val>
                                        </p:tav>
                                      </p:tavLst>
                                    </p:anim>
                                    <p:animEffect transition="in" filter="fade">
                                      <p:cBhvr>
                                        <p:cTn id="29" dur="1000"/>
                                        <p:tgtEl>
                                          <p:spTgt spid="4"/>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1027"/>
                                        </p:tgtEl>
                                        <p:attrNameLst>
                                          <p:attrName>style.visibility</p:attrName>
                                        </p:attrNameLst>
                                      </p:cBhvr>
                                      <p:to>
                                        <p:strVal val="visible"/>
                                      </p:to>
                                    </p:set>
                                    <p:animEffect transition="in" filter="barn(inVertical)">
                                      <p:cBhvr>
                                        <p:cTn id="34" dur="500"/>
                                        <p:tgtEl>
                                          <p:spTgt spid="1027"/>
                                        </p:tgtEl>
                                      </p:cBhvr>
                                    </p:animEffect>
                                  </p:childTnLst>
                                </p:cTn>
                              </p:par>
                            </p:childTnLst>
                          </p:cTn>
                        </p:par>
                        <p:par>
                          <p:cTn id="35" fill="hold">
                            <p:stCondLst>
                              <p:cond delay="500"/>
                            </p:stCondLst>
                            <p:childTnLst>
                              <p:par>
                                <p:cTn id="36" presetID="31" presetClass="entr" presetSubtype="0" fill="hold" grpId="0" nodeType="afterEffect">
                                  <p:stCondLst>
                                    <p:cond delay="0"/>
                                  </p:stCondLst>
                                  <p:childTnLst>
                                    <p:set>
                                      <p:cBhvr>
                                        <p:cTn id="37" dur="1" fill="hold">
                                          <p:stCondLst>
                                            <p:cond delay="0"/>
                                          </p:stCondLst>
                                        </p:cTn>
                                        <p:tgtEl>
                                          <p:spTgt spid="3"/>
                                        </p:tgtEl>
                                        <p:attrNameLst>
                                          <p:attrName>style.visibility</p:attrName>
                                        </p:attrNameLst>
                                      </p:cBhvr>
                                      <p:to>
                                        <p:strVal val="visible"/>
                                      </p:to>
                                    </p:set>
                                    <p:anim calcmode="lin" valueType="num">
                                      <p:cBhvr>
                                        <p:cTn id="38" dur="1000" fill="hold"/>
                                        <p:tgtEl>
                                          <p:spTgt spid="3"/>
                                        </p:tgtEl>
                                        <p:attrNameLst>
                                          <p:attrName>ppt_w</p:attrName>
                                        </p:attrNameLst>
                                      </p:cBhvr>
                                      <p:tavLst>
                                        <p:tav tm="0">
                                          <p:val>
                                            <p:fltVal val="0"/>
                                          </p:val>
                                        </p:tav>
                                        <p:tav tm="100000">
                                          <p:val>
                                            <p:strVal val="#ppt_w"/>
                                          </p:val>
                                        </p:tav>
                                      </p:tavLst>
                                    </p:anim>
                                    <p:anim calcmode="lin" valueType="num">
                                      <p:cBhvr>
                                        <p:cTn id="39" dur="1000" fill="hold"/>
                                        <p:tgtEl>
                                          <p:spTgt spid="3"/>
                                        </p:tgtEl>
                                        <p:attrNameLst>
                                          <p:attrName>ppt_h</p:attrName>
                                        </p:attrNameLst>
                                      </p:cBhvr>
                                      <p:tavLst>
                                        <p:tav tm="0">
                                          <p:val>
                                            <p:fltVal val="0"/>
                                          </p:val>
                                        </p:tav>
                                        <p:tav tm="100000">
                                          <p:val>
                                            <p:strVal val="#ppt_h"/>
                                          </p:val>
                                        </p:tav>
                                      </p:tavLst>
                                    </p:anim>
                                    <p:anim calcmode="lin" valueType="num">
                                      <p:cBhvr>
                                        <p:cTn id="40" dur="1000" fill="hold"/>
                                        <p:tgtEl>
                                          <p:spTgt spid="3"/>
                                        </p:tgtEl>
                                        <p:attrNameLst>
                                          <p:attrName>style.rotation</p:attrName>
                                        </p:attrNameLst>
                                      </p:cBhvr>
                                      <p:tavLst>
                                        <p:tav tm="0">
                                          <p:val>
                                            <p:fltVal val="90"/>
                                          </p:val>
                                        </p:tav>
                                        <p:tav tm="100000">
                                          <p:val>
                                            <p:fltVal val="0"/>
                                          </p:val>
                                        </p:tav>
                                      </p:tavLst>
                                    </p:anim>
                                    <p:animEffect transition="in" filter="fade">
                                      <p:cBhvr>
                                        <p:cTn id="41"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3" grpId="0" animBg="1"/>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 1"/>
          <p:cNvSpPr txBox="1">
            <a:spLocks/>
          </p:cNvSpPr>
          <p:nvPr/>
        </p:nvSpPr>
        <p:spPr>
          <a:xfrm>
            <a:off x="107504" y="0"/>
            <a:ext cx="8928992" cy="737280"/>
          </a:xfrm>
          <a:prstGeom prst="rect">
            <a:avLst/>
          </a:prstGeom>
        </p:spPr>
        <p:txBody>
          <a:bodyPr vert="horz" lIns="91440" tIns="45720" rIns="91440" bIns="45720" rtlCol="0" anchor="ctr">
            <a:noAutofit/>
          </a:bodyPr>
          <a:lstStyle>
            <a:defPPr lvl="0">
              <a:buSzPct val="45000"/>
              <a:buFont typeface="StarSymbol"/>
              <a:buNone/>
              <a:defRPr/>
            </a:defPPr>
            <a:lvl1pPr lvl="0" algn="l" defTabSz="914400" rtl="0" eaLnBrk="1" latinLnBrk="0" hangingPunct="1">
              <a:spcBef>
                <a:spcPct val="0"/>
              </a:spcBef>
              <a:buSzPct val="45000"/>
              <a:buFont typeface="StarSymbol"/>
              <a:buChar char="●"/>
              <a:defRPr sz="2800" kern="1200" cap="all" baseline="0">
                <a:solidFill>
                  <a:schemeClr val="tx1"/>
                </a:solidFill>
                <a:latin typeface="+mj-lt"/>
                <a:ea typeface="+mj-ea"/>
                <a:cs typeface="+mj-cs"/>
              </a:defRPr>
            </a:lvl1pPr>
            <a:lvl2pPr lvl="1">
              <a:buSzPct val="45000"/>
              <a:buFont typeface="StarSymbol"/>
              <a:buChar char="●"/>
              <a:defRPr/>
            </a:lvl2pPr>
            <a:lvl3pPr lvl="2">
              <a:buSzPct val="45000"/>
              <a:buFont typeface="StarSymbol"/>
              <a:buChar char="●"/>
              <a:defRPr/>
            </a:lvl3pPr>
            <a:lvl4pPr lvl="3">
              <a:buSzPct val="45000"/>
              <a:buFont typeface="StarSymbol"/>
              <a:buChar char="●"/>
              <a:defRPr/>
            </a:lvl4pPr>
            <a:lvl5pPr lvl="4">
              <a:buSzPct val="45000"/>
              <a:buFont typeface="StarSymbol"/>
              <a:buChar char="●"/>
              <a:defRPr/>
            </a:lvl5pPr>
            <a:lvl6pPr lvl="5">
              <a:buSzPct val="45000"/>
              <a:buFont typeface="StarSymbol"/>
              <a:buChar char="●"/>
              <a:defRPr/>
            </a:lvl6pPr>
            <a:lvl7pPr lvl="6">
              <a:buSzPct val="45000"/>
              <a:buFont typeface="StarSymbol"/>
              <a:buChar char="●"/>
              <a:defRPr/>
            </a:lvl7pPr>
            <a:lvl8pPr lvl="7">
              <a:buSzPct val="45000"/>
              <a:buFont typeface="StarSymbol"/>
              <a:buChar char="●"/>
              <a:defRPr/>
            </a:lvl8pPr>
            <a:lvl9pPr lvl="8">
              <a:buSzPct val="45000"/>
              <a:buFont typeface="StarSymbol"/>
              <a:buChar char="●"/>
              <a:defRPr/>
            </a:lvl9pPr>
          </a:lstStyle>
          <a:p>
            <a:pPr algn="ctr">
              <a:buFont typeface="StarSymbol"/>
              <a:buNone/>
            </a:pPr>
            <a:r>
              <a:rPr lang="pl-PL" dirty="0" err="1" smtClean="0"/>
              <a:t>Social</a:t>
            </a:r>
            <a:r>
              <a:rPr lang="pl-PL" dirty="0" smtClean="0"/>
              <a:t> </a:t>
            </a:r>
            <a:r>
              <a:rPr lang="pl-PL" dirty="0" err="1" smtClean="0"/>
              <a:t>Forest</a:t>
            </a:r>
            <a:r>
              <a:rPr lang="pl-PL" dirty="0" smtClean="0"/>
              <a:t> </a:t>
            </a:r>
            <a:r>
              <a:rPr lang="pl-PL" dirty="0" err="1" smtClean="0"/>
              <a:t>functions</a:t>
            </a:r>
            <a:r>
              <a:rPr lang="pl-PL" dirty="0" smtClean="0"/>
              <a:t> in </a:t>
            </a:r>
            <a:r>
              <a:rPr lang="pl-PL" dirty="0" err="1" smtClean="0"/>
              <a:t>Switzerland</a:t>
            </a:r>
            <a:endParaRPr lang="pl-PL" dirty="0"/>
          </a:p>
        </p:txBody>
      </p:sp>
      <p:sp>
        <p:nvSpPr>
          <p:cNvPr id="9" name="pole tekstowe 8"/>
          <p:cNvSpPr txBox="1"/>
          <p:nvPr/>
        </p:nvSpPr>
        <p:spPr>
          <a:xfrm>
            <a:off x="107504" y="943539"/>
            <a:ext cx="3744416" cy="2862322"/>
          </a:xfrm>
          <a:prstGeom prst="rect">
            <a:avLst/>
          </a:prstGeom>
          <a:noFill/>
        </p:spPr>
        <p:txBody>
          <a:bodyPr wrap="square" rtlCol="0">
            <a:spAutoFit/>
          </a:bodyPr>
          <a:lstStyle/>
          <a:p>
            <a:r>
              <a:rPr lang="pl-PL" b="1" i="1" dirty="0">
                <a:solidFill>
                  <a:srgbClr val="C2AD8D">
                    <a:lumMod val="20000"/>
                    <a:lumOff val="80000"/>
                  </a:srgbClr>
                </a:solidFill>
              </a:rPr>
              <a:t>I was </a:t>
            </a:r>
            <a:r>
              <a:rPr lang="pl-PL" b="1" i="1" dirty="0" err="1">
                <a:solidFill>
                  <a:srgbClr val="C2AD8D">
                    <a:lumMod val="20000"/>
                    <a:lumOff val="80000"/>
                  </a:srgbClr>
                </a:solidFill>
              </a:rPr>
              <a:t>amazed</a:t>
            </a:r>
            <a:r>
              <a:rPr lang="pl-PL" b="1" i="1" dirty="0">
                <a:solidFill>
                  <a:srgbClr val="C2AD8D">
                    <a:lumMod val="20000"/>
                    <a:lumOff val="80000"/>
                  </a:srgbClr>
                </a:solidFill>
              </a:rPr>
              <a:t> </a:t>
            </a:r>
            <a:r>
              <a:rPr lang="pl-PL" b="1" i="1" dirty="0" err="1">
                <a:solidFill>
                  <a:srgbClr val="C2AD8D">
                    <a:lumMod val="20000"/>
                    <a:lumOff val="80000"/>
                  </a:srgbClr>
                </a:solidFill>
              </a:rPr>
              <a:t>how</a:t>
            </a:r>
            <a:r>
              <a:rPr lang="pl-PL" b="1" i="1" dirty="0">
                <a:solidFill>
                  <a:srgbClr val="C2AD8D">
                    <a:lumMod val="20000"/>
                    <a:lumOff val="80000"/>
                  </a:srgbClr>
                </a:solidFill>
              </a:rPr>
              <a:t> </a:t>
            </a:r>
            <a:r>
              <a:rPr lang="pl-PL" b="1" i="1" dirty="0" err="1">
                <a:solidFill>
                  <a:srgbClr val="C2AD8D">
                    <a:lumMod val="20000"/>
                    <a:lumOff val="80000"/>
                  </a:srgbClr>
                </a:solidFill>
              </a:rPr>
              <a:t>many</a:t>
            </a:r>
            <a:r>
              <a:rPr lang="pl-PL" b="1" i="1" dirty="0">
                <a:solidFill>
                  <a:srgbClr val="C2AD8D">
                    <a:lumMod val="20000"/>
                    <a:lumOff val="80000"/>
                  </a:srgbClr>
                </a:solidFill>
              </a:rPr>
              <a:t> </a:t>
            </a:r>
            <a:r>
              <a:rPr lang="pl-PL" b="1" i="1" dirty="0" err="1">
                <a:solidFill>
                  <a:srgbClr val="C2AD8D">
                    <a:lumMod val="20000"/>
                    <a:lumOff val="80000"/>
                  </a:srgbClr>
                </a:solidFill>
              </a:rPr>
              <a:t>people</a:t>
            </a:r>
            <a:r>
              <a:rPr lang="pl-PL" b="1" i="1" dirty="0">
                <a:solidFill>
                  <a:srgbClr val="C2AD8D">
                    <a:lumMod val="20000"/>
                    <a:lumOff val="80000"/>
                  </a:srgbClr>
                </a:solidFill>
              </a:rPr>
              <a:t> </a:t>
            </a:r>
            <a:r>
              <a:rPr lang="pl-PL" b="1" i="1" dirty="0" err="1">
                <a:solidFill>
                  <a:srgbClr val="C2AD8D">
                    <a:lumMod val="20000"/>
                    <a:lumOff val="80000"/>
                  </a:srgbClr>
                </a:solidFill>
              </a:rPr>
              <a:t>spend</a:t>
            </a:r>
            <a:r>
              <a:rPr lang="pl-PL" b="1" i="1" dirty="0">
                <a:solidFill>
                  <a:srgbClr val="C2AD8D">
                    <a:lumMod val="20000"/>
                    <a:lumOff val="80000"/>
                  </a:srgbClr>
                </a:solidFill>
              </a:rPr>
              <a:t> </a:t>
            </a:r>
            <a:r>
              <a:rPr lang="pl-PL" b="1" i="1" dirty="0" err="1">
                <a:solidFill>
                  <a:srgbClr val="C2AD8D">
                    <a:lumMod val="20000"/>
                    <a:lumOff val="80000"/>
                  </a:srgbClr>
                </a:solidFill>
              </a:rPr>
              <a:t>their</a:t>
            </a:r>
            <a:r>
              <a:rPr lang="pl-PL" b="1" i="1" dirty="0">
                <a:solidFill>
                  <a:srgbClr val="C2AD8D">
                    <a:lumMod val="20000"/>
                    <a:lumOff val="80000"/>
                  </a:srgbClr>
                </a:solidFill>
              </a:rPr>
              <a:t> </a:t>
            </a:r>
            <a:r>
              <a:rPr lang="pl-PL" b="1" i="1" dirty="0" err="1">
                <a:solidFill>
                  <a:srgbClr val="C2AD8D">
                    <a:lumMod val="20000"/>
                    <a:lumOff val="80000"/>
                  </a:srgbClr>
                </a:solidFill>
              </a:rPr>
              <a:t>free</a:t>
            </a:r>
            <a:r>
              <a:rPr lang="pl-PL" b="1" i="1" dirty="0">
                <a:solidFill>
                  <a:srgbClr val="C2AD8D">
                    <a:lumMod val="20000"/>
                    <a:lumOff val="80000"/>
                  </a:srgbClr>
                </a:solidFill>
              </a:rPr>
              <a:t>  </a:t>
            </a:r>
            <a:r>
              <a:rPr lang="pl-PL" b="1" i="1" dirty="0" err="1">
                <a:solidFill>
                  <a:srgbClr val="C2AD8D">
                    <a:lumMod val="20000"/>
                    <a:lumOff val="80000"/>
                  </a:srgbClr>
                </a:solidFill>
              </a:rPr>
              <a:t>time</a:t>
            </a:r>
            <a:r>
              <a:rPr lang="pl-PL" b="1" i="1" dirty="0">
                <a:solidFill>
                  <a:srgbClr val="C2AD8D">
                    <a:lumMod val="20000"/>
                    <a:lumOff val="80000"/>
                  </a:srgbClr>
                </a:solidFill>
              </a:rPr>
              <a:t> on the bossom of </a:t>
            </a:r>
            <a:r>
              <a:rPr lang="pl-PL" b="1" i="1" dirty="0" err="1">
                <a:solidFill>
                  <a:srgbClr val="C2AD8D">
                    <a:lumMod val="20000"/>
                    <a:lumOff val="80000"/>
                  </a:srgbClr>
                </a:solidFill>
              </a:rPr>
              <a:t>nature</a:t>
            </a:r>
            <a:r>
              <a:rPr lang="pl-PL" b="1" i="1" dirty="0">
                <a:solidFill>
                  <a:srgbClr val="C2AD8D">
                    <a:lumMod val="20000"/>
                    <a:lumOff val="80000"/>
                  </a:srgbClr>
                </a:solidFill>
              </a:rPr>
              <a:t>. </a:t>
            </a:r>
            <a:r>
              <a:rPr lang="pl-PL" b="1" i="1" dirty="0" err="1">
                <a:solidFill>
                  <a:srgbClr val="C2AD8D">
                    <a:lumMod val="20000"/>
                    <a:lumOff val="80000"/>
                  </a:srgbClr>
                </a:solidFill>
              </a:rPr>
              <a:t>There</a:t>
            </a:r>
            <a:r>
              <a:rPr lang="pl-PL" b="1" i="1" dirty="0">
                <a:solidFill>
                  <a:srgbClr val="C2AD8D">
                    <a:lumMod val="20000"/>
                    <a:lumOff val="80000"/>
                  </a:srgbClr>
                </a:solidFill>
              </a:rPr>
              <a:t> </a:t>
            </a:r>
            <a:r>
              <a:rPr lang="pl-PL" b="1" i="1" dirty="0" err="1">
                <a:solidFill>
                  <a:srgbClr val="C2AD8D">
                    <a:lumMod val="20000"/>
                    <a:lumOff val="80000"/>
                  </a:srgbClr>
                </a:solidFill>
              </a:rPr>
              <a:t>are</a:t>
            </a:r>
            <a:r>
              <a:rPr lang="pl-PL" b="1" i="1" dirty="0">
                <a:solidFill>
                  <a:srgbClr val="C2AD8D">
                    <a:lumMod val="20000"/>
                    <a:lumOff val="80000"/>
                  </a:srgbClr>
                </a:solidFill>
              </a:rPr>
              <a:t> </a:t>
            </a:r>
            <a:r>
              <a:rPr lang="pl-PL" b="1" i="1" dirty="0" err="1">
                <a:solidFill>
                  <a:srgbClr val="C2AD8D">
                    <a:lumMod val="20000"/>
                    <a:lumOff val="80000"/>
                  </a:srgbClr>
                </a:solidFill>
              </a:rPr>
              <a:t>special</a:t>
            </a:r>
            <a:r>
              <a:rPr lang="pl-PL" b="1" i="1" dirty="0">
                <a:solidFill>
                  <a:srgbClr val="C2AD8D">
                    <a:lumMod val="20000"/>
                    <a:lumOff val="80000"/>
                  </a:srgbClr>
                </a:solidFill>
              </a:rPr>
              <a:t> </a:t>
            </a:r>
            <a:r>
              <a:rPr lang="pl-PL" b="1" i="1" dirty="0" err="1">
                <a:solidFill>
                  <a:srgbClr val="C2AD8D">
                    <a:lumMod val="20000"/>
                    <a:lumOff val="80000"/>
                  </a:srgbClr>
                </a:solidFill>
              </a:rPr>
              <a:t>parkings</a:t>
            </a:r>
            <a:r>
              <a:rPr lang="pl-PL" b="1" i="1" dirty="0">
                <a:solidFill>
                  <a:srgbClr val="C2AD8D">
                    <a:lumMod val="20000"/>
                    <a:lumOff val="80000"/>
                  </a:srgbClr>
                </a:solidFill>
              </a:rPr>
              <a:t>, and </a:t>
            </a:r>
            <a:r>
              <a:rPr lang="pl-PL" b="1" i="1" dirty="0" err="1">
                <a:solidFill>
                  <a:srgbClr val="C2AD8D">
                    <a:lumMod val="20000"/>
                    <a:lumOff val="80000"/>
                  </a:srgbClr>
                </a:solidFill>
              </a:rPr>
              <a:t>many</a:t>
            </a:r>
            <a:r>
              <a:rPr lang="pl-PL" b="1" i="1" dirty="0">
                <a:solidFill>
                  <a:srgbClr val="C2AD8D">
                    <a:lumMod val="20000"/>
                    <a:lumOff val="80000"/>
                  </a:srgbClr>
                </a:solidFill>
              </a:rPr>
              <a:t> </a:t>
            </a:r>
            <a:r>
              <a:rPr lang="pl-PL" b="1" i="1" dirty="0" err="1">
                <a:solidFill>
                  <a:srgbClr val="C2AD8D">
                    <a:lumMod val="20000"/>
                    <a:lumOff val="80000"/>
                  </a:srgbClr>
                </a:solidFill>
              </a:rPr>
              <a:t>attractions</a:t>
            </a:r>
            <a:r>
              <a:rPr lang="pl-PL" b="1" i="1" dirty="0">
                <a:solidFill>
                  <a:srgbClr val="C2AD8D">
                    <a:lumMod val="20000"/>
                    <a:lumOff val="80000"/>
                  </a:srgbClr>
                </a:solidFill>
              </a:rPr>
              <a:t> </a:t>
            </a:r>
            <a:r>
              <a:rPr lang="pl-PL" b="1" i="1" dirty="0" err="1">
                <a:solidFill>
                  <a:srgbClr val="C2AD8D">
                    <a:lumMod val="20000"/>
                    <a:lumOff val="80000"/>
                  </a:srgbClr>
                </a:solidFill>
              </a:rPr>
              <a:t>which</a:t>
            </a:r>
            <a:r>
              <a:rPr lang="pl-PL" b="1" i="1" dirty="0">
                <a:solidFill>
                  <a:srgbClr val="C2AD8D">
                    <a:lumMod val="20000"/>
                    <a:lumOff val="80000"/>
                  </a:srgbClr>
                </a:solidFill>
              </a:rPr>
              <a:t> </a:t>
            </a:r>
            <a:r>
              <a:rPr lang="pl-PL" b="1" i="1" dirty="0" err="1">
                <a:solidFill>
                  <a:srgbClr val="C2AD8D">
                    <a:lumMod val="20000"/>
                    <a:lumOff val="80000"/>
                  </a:srgbClr>
                </a:solidFill>
              </a:rPr>
              <a:t>are</a:t>
            </a:r>
            <a:r>
              <a:rPr lang="pl-PL" b="1" i="1" dirty="0">
                <a:solidFill>
                  <a:srgbClr val="C2AD8D">
                    <a:lumMod val="20000"/>
                    <a:lumOff val="80000"/>
                  </a:srgbClr>
                </a:solidFill>
              </a:rPr>
              <a:t> </a:t>
            </a:r>
            <a:r>
              <a:rPr lang="pl-PL" b="1" i="1" dirty="0" err="1">
                <a:solidFill>
                  <a:srgbClr val="C2AD8D">
                    <a:lumMod val="20000"/>
                    <a:lumOff val="80000"/>
                  </a:srgbClr>
                </a:solidFill>
              </a:rPr>
              <a:t>located</a:t>
            </a:r>
            <a:r>
              <a:rPr lang="pl-PL" b="1" i="1" dirty="0">
                <a:solidFill>
                  <a:srgbClr val="C2AD8D">
                    <a:lumMod val="20000"/>
                    <a:lumOff val="80000"/>
                  </a:srgbClr>
                </a:solidFill>
              </a:rPr>
              <a:t> </a:t>
            </a:r>
            <a:r>
              <a:rPr lang="pl-PL" b="1" i="1" dirty="0" smtClean="0">
                <a:solidFill>
                  <a:srgbClr val="C2AD8D">
                    <a:lumMod val="20000"/>
                    <a:lumOff val="80000"/>
                  </a:srgbClr>
                </a:solidFill>
              </a:rPr>
              <a:t>In </a:t>
            </a:r>
            <a:r>
              <a:rPr lang="pl-PL" b="1" i="1" dirty="0" err="1" smtClean="0">
                <a:solidFill>
                  <a:srgbClr val="C2AD8D">
                    <a:lumMod val="20000"/>
                    <a:lumOff val="80000"/>
                  </a:srgbClr>
                </a:solidFill>
              </a:rPr>
              <a:t>forests</a:t>
            </a:r>
            <a:r>
              <a:rPr lang="pl-PL" b="1" i="1" dirty="0" smtClean="0">
                <a:solidFill>
                  <a:srgbClr val="C2AD8D">
                    <a:lumMod val="20000"/>
                    <a:lumOff val="80000"/>
                  </a:srgbClr>
                </a:solidFill>
              </a:rPr>
              <a:t>. We </a:t>
            </a:r>
            <a:r>
              <a:rPr lang="pl-PL" b="1" i="1" dirty="0" err="1" smtClean="0">
                <a:solidFill>
                  <a:srgbClr val="C2AD8D">
                    <a:lumMod val="20000"/>
                    <a:lumOff val="80000"/>
                  </a:srgbClr>
                </a:solidFill>
              </a:rPr>
              <a:t>can</a:t>
            </a:r>
            <a:r>
              <a:rPr lang="pl-PL" b="1" i="1" dirty="0" smtClean="0">
                <a:solidFill>
                  <a:srgbClr val="C2AD8D">
                    <a:lumMod val="20000"/>
                    <a:lumOff val="80000"/>
                  </a:srgbClr>
                </a:solidFill>
              </a:rPr>
              <a:t> </a:t>
            </a:r>
            <a:r>
              <a:rPr lang="pl-PL" b="1" i="1" dirty="0" err="1" smtClean="0">
                <a:solidFill>
                  <a:srgbClr val="C2AD8D">
                    <a:lumMod val="20000"/>
                    <a:lumOff val="80000"/>
                  </a:srgbClr>
                </a:solidFill>
              </a:rPr>
              <a:t>find</a:t>
            </a:r>
            <a:r>
              <a:rPr lang="pl-PL" b="1" i="1" dirty="0" smtClean="0">
                <a:solidFill>
                  <a:srgbClr val="C2AD8D">
                    <a:lumMod val="20000"/>
                    <a:lumOff val="80000"/>
                  </a:srgbClr>
                </a:solidFill>
              </a:rPr>
              <a:t> </a:t>
            </a:r>
            <a:r>
              <a:rPr lang="pl-PL" b="1" i="1" dirty="0" err="1" smtClean="0">
                <a:solidFill>
                  <a:srgbClr val="C2AD8D">
                    <a:lumMod val="20000"/>
                    <a:lumOff val="80000"/>
                  </a:srgbClr>
                </a:solidFill>
              </a:rPr>
              <a:t>many</a:t>
            </a:r>
            <a:r>
              <a:rPr lang="pl-PL" b="1" i="1" dirty="0" smtClean="0">
                <a:solidFill>
                  <a:srgbClr val="C2AD8D">
                    <a:lumMod val="20000"/>
                    <a:lumOff val="80000"/>
                  </a:srgbClr>
                </a:solidFill>
              </a:rPr>
              <a:t> </a:t>
            </a:r>
            <a:r>
              <a:rPr lang="pl-PL" b="1" i="1" dirty="0" err="1" smtClean="0">
                <a:solidFill>
                  <a:srgbClr val="C2AD8D">
                    <a:lumMod val="20000"/>
                    <a:lumOff val="80000"/>
                  </a:srgbClr>
                </a:solidFill>
              </a:rPr>
              <a:t>paths</a:t>
            </a:r>
            <a:r>
              <a:rPr lang="pl-PL" b="1" i="1" dirty="0" smtClean="0">
                <a:solidFill>
                  <a:srgbClr val="C2AD8D">
                    <a:lumMod val="20000"/>
                    <a:lumOff val="80000"/>
                  </a:srgbClr>
                </a:solidFill>
              </a:rPr>
              <a:t> </a:t>
            </a:r>
            <a:r>
              <a:rPr lang="pl-PL" b="1" i="1" dirty="0" err="1" smtClean="0">
                <a:solidFill>
                  <a:srgbClr val="C2AD8D">
                    <a:lumMod val="20000"/>
                    <a:lumOff val="80000"/>
                  </a:srgbClr>
                </a:solidFill>
              </a:rPr>
              <a:t>made</a:t>
            </a:r>
            <a:r>
              <a:rPr lang="pl-PL" b="1" i="1" dirty="0" smtClean="0">
                <a:solidFill>
                  <a:srgbClr val="C2AD8D">
                    <a:lumMod val="20000"/>
                    <a:lumOff val="80000"/>
                  </a:srgbClr>
                </a:solidFill>
              </a:rPr>
              <a:t> </a:t>
            </a:r>
            <a:r>
              <a:rPr lang="pl-PL" b="1" i="1" dirty="0" err="1" smtClean="0">
                <a:solidFill>
                  <a:srgbClr val="C2AD8D">
                    <a:lumMod val="20000"/>
                    <a:lumOff val="80000"/>
                  </a:srgbClr>
                </a:solidFill>
              </a:rPr>
              <a:t>specially</a:t>
            </a:r>
            <a:r>
              <a:rPr lang="pl-PL" b="1" i="1" dirty="0" smtClean="0">
                <a:solidFill>
                  <a:srgbClr val="C2AD8D">
                    <a:lumMod val="20000"/>
                    <a:lumOff val="80000"/>
                  </a:srgbClr>
                </a:solidFill>
              </a:rPr>
              <a:t> for </a:t>
            </a:r>
            <a:r>
              <a:rPr lang="pl-PL" b="1" i="1" dirty="0" err="1" smtClean="0">
                <a:solidFill>
                  <a:srgbClr val="C2AD8D">
                    <a:lumMod val="20000"/>
                    <a:lumOff val="80000"/>
                  </a:srgbClr>
                </a:solidFill>
              </a:rPr>
              <a:t>tourists</a:t>
            </a:r>
            <a:r>
              <a:rPr lang="pl-PL" b="1" i="1" dirty="0" smtClean="0">
                <a:solidFill>
                  <a:srgbClr val="C2AD8D">
                    <a:lumMod val="20000"/>
                    <a:lumOff val="80000"/>
                  </a:srgbClr>
                </a:solidFill>
              </a:rPr>
              <a:t>. People </a:t>
            </a:r>
            <a:r>
              <a:rPr lang="pl-PL" b="1" i="1" dirty="0" err="1" smtClean="0">
                <a:solidFill>
                  <a:srgbClr val="C2AD8D">
                    <a:lumMod val="20000"/>
                    <a:lumOff val="80000"/>
                  </a:srgbClr>
                </a:solidFill>
              </a:rPr>
              <a:t>respect</a:t>
            </a:r>
            <a:r>
              <a:rPr lang="pl-PL" b="1" i="1" dirty="0" smtClean="0">
                <a:solidFill>
                  <a:srgbClr val="C2AD8D">
                    <a:lumMod val="20000"/>
                    <a:lumOff val="80000"/>
                  </a:srgbClr>
                </a:solidFill>
              </a:rPr>
              <a:t> </a:t>
            </a:r>
            <a:r>
              <a:rPr lang="pl-PL" b="1" i="1" dirty="0" err="1" smtClean="0">
                <a:solidFill>
                  <a:srgbClr val="C2AD8D">
                    <a:lumMod val="20000"/>
                    <a:lumOff val="80000"/>
                  </a:srgbClr>
                </a:solidFill>
              </a:rPr>
              <a:t>nature</a:t>
            </a:r>
            <a:r>
              <a:rPr lang="pl-PL" b="1" i="1" dirty="0" smtClean="0">
                <a:solidFill>
                  <a:srgbClr val="C2AD8D">
                    <a:lumMod val="20000"/>
                    <a:lumOff val="80000"/>
                  </a:srgbClr>
                </a:solidFill>
              </a:rPr>
              <a:t> and </a:t>
            </a:r>
            <a:r>
              <a:rPr lang="pl-PL" b="1" i="1" dirty="0" err="1" smtClean="0">
                <a:solidFill>
                  <a:srgbClr val="C2AD8D">
                    <a:lumMod val="20000"/>
                    <a:lumOff val="80000"/>
                  </a:srgbClr>
                </a:solidFill>
              </a:rPr>
              <a:t>don’t</a:t>
            </a:r>
            <a:r>
              <a:rPr lang="pl-PL" b="1" i="1" dirty="0" smtClean="0">
                <a:solidFill>
                  <a:srgbClr val="C2AD8D">
                    <a:lumMod val="20000"/>
                    <a:lumOff val="80000"/>
                  </a:srgbClr>
                </a:solidFill>
              </a:rPr>
              <a:t> </a:t>
            </a:r>
            <a:r>
              <a:rPr lang="pl-PL" b="1" i="1" dirty="0" err="1" smtClean="0">
                <a:solidFill>
                  <a:srgbClr val="C2AD8D">
                    <a:lumMod val="20000"/>
                    <a:lumOff val="80000"/>
                  </a:srgbClr>
                </a:solidFill>
              </a:rPr>
              <a:t>litter</a:t>
            </a:r>
            <a:r>
              <a:rPr lang="pl-PL" b="1" i="1" dirty="0" smtClean="0">
                <a:solidFill>
                  <a:srgbClr val="C2AD8D">
                    <a:lumMod val="20000"/>
                    <a:lumOff val="80000"/>
                  </a:srgbClr>
                </a:solidFill>
              </a:rPr>
              <a:t>. </a:t>
            </a:r>
            <a:r>
              <a:rPr lang="pl-PL" b="1" i="1" dirty="0" err="1" smtClean="0">
                <a:solidFill>
                  <a:srgbClr val="C2AD8D">
                    <a:lumMod val="20000"/>
                    <a:lumOff val="80000"/>
                  </a:srgbClr>
                </a:solidFill>
              </a:rPr>
              <a:t>Forests</a:t>
            </a:r>
            <a:r>
              <a:rPr lang="pl-PL" b="1" i="1" dirty="0" smtClean="0">
                <a:solidFill>
                  <a:srgbClr val="C2AD8D">
                    <a:lumMod val="20000"/>
                    <a:lumOff val="80000"/>
                  </a:srgbClr>
                </a:solidFill>
              </a:rPr>
              <a:t> </a:t>
            </a:r>
            <a:r>
              <a:rPr lang="pl-PL" b="1" i="1" dirty="0" err="1" smtClean="0">
                <a:solidFill>
                  <a:srgbClr val="C2AD8D">
                    <a:lumMod val="20000"/>
                    <a:lumOff val="80000"/>
                  </a:srgbClr>
                </a:solidFill>
              </a:rPr>
              <a:t>are</a:t>
            </a:r>
            <a:r>
              <a:rPr lang="pl-PL" b="1" i="1" dirty="0" smtClean="0">
                <a:solidFill>
                  <a:srgbClr val="C2AD8D">
                    <a:lumMod val="20000"/>
                    <a:lumOff val="80000"/>
                  </a:srgbClr>
                </a:solidFill>
              </a:rPr>
              <a:t> </a:t>
            </a:r>
            <a:r>
              <a:rPr lang="pl-PL" b="1" i="1" dirty="0" err="1" smtClean="0">
                <a:solidFill>
                  <a:srgbClr val="C2AD8D">
                    <a:lumMod val="20000"/>
                    <a:lumOff val="80000"/>
                  </a:srgbClr>
                </a:solidFill>
              </a:rPr>
              <a:t>really</a:t>
            </a:r>
            <a:r>
              <a:rPr lang="pl-PL" b="1" i="1" dirty="0" smtClean="0">
                <a:solidFill>
                  <a:srgbClr val="C2AD8D">
                    <a:lumMod val="20000"/>
                    <a:lumOff val="80000"/>
                  </a:srgbClr>
                </a:solidFill>
              </a:rPr>
              <a:t> </a:t>
            </a:r>
            <a:r>
              <a:rPr lang="pl-PL" b="1" i="1" dirty="0" err="1" smtClean="0">
                <a:solidFill>
                  <a:srgbClr val="C2AD8D">
                    <a:lumMod val="20000"/>
                    <a:lumOff val="80000"/>
                  </a:srgbClr>
                </a:solidFill>
              </a:rPr>
              <a:t>clean</a:t>
            </a:r>
            <a:r>
              <a:rPr lang="pl-PL" b="1" i="1" dirty="0" smtClean="0">
                <a:solidFill>
                  <a:srgbClr val="C2AD8D">
                    <a:lumMod val="20000"/>
                    <a:lumOff val="80000"/>
                  </a:srgbClr>
                </a:solidFill>
              </a:rPr>
              <a:t>. I </a:t>
            </a:r>
            <a:r>
              <a:rPr lang="pl-PL" b="1" i="1" dirty="0" err="1" smtClean="0">
                <a:solidFill>
                  <a:srgbClr val="C2AD8D">
                    <a:lumMod val="20000"/>
                    <a:lumOff val="80000"/>
                  </a:srgbClr>
                </a:solidFill>
              </a:rPr>
              <a:t>would</a:t>
            </a:r>
            <a:r>
              <a:rPr lang="pl-PL" b="1" i="1" dirty="0" smtClean="0">
                <a:solidFill>
                  <a:srgbClr val="C2AD8D">
                    <a:lumMod val="20000"/>
                    <a:lumOff val="80000"/>
                  </a:srgbClr>
                </a:solidFill>
              </a:rPr>
              <a:t> </a:t>
            </a:r>
            <a:r>
              <a:rPr lang="pl-PL" b="1" i="1" dirty="0" err="1" smtClean="0">
                <a:solidFill>
                  <a:srgbClr val="C2AD8D">
                    <a:lumMod val="20000"/>
                    <a:lumOff val="80000"/>
                  </a:srgbClr>
                </a:solidFill>
              </a:rPr>
              <a:t>like</a:t>
            </a:r>
            <a:r>
              <a:rPr lang="pl-PL" b="1" i="1" dirty="0" smtClean="0">
                <a:solidFill>
                  <a:srgbClr val="C2AD8D">
                    <a:lumMod val="20000"/>
                    <a:lumOff val="80000"/>
                  </a:srgbClr>
                </a:solidFill>
              </a:rPr>
              <a:t> </a:t>
            </a:r>
            <a:r>
              <a:rPr lang="pl-PL" b="1" i="1" dirty="0" err="1" smtClean="0">
                <a:solidFill>
                  <a:srgbClr val="C2AD8D">
                    <a:lumMod val="20000"/>
                    <a:lumOff val="80000"/>
                  </a:srgbClr>
                </a:solidFill>
              </a:rPr>
              <a:t>it</a:t>
            </a:r>
            <a:r>
              <a:rPr lang="pl-PL" b="1" i="1" dirty="0" smtClean="0">
                <a:solidFill>
                  <a:srgbClr val="C2AD8D">
                    <a:lumMod val="20000"/>
                    <a:lumOff val="80000"/>
                  </a:srgbClr>
                </a:solidFill>
              </a:rPr>
              <a:t> to be </a:t>
            </a:r>
            <a:r>
              <a:rPr lang="pl-PL" b="1" i="1" dirty="0" err="1" smtClean="0">
                <a:solidFill>
                  <a:srgbClr val="C2AD8D">
                    <a:lumMod val="20000"/>
                    <a:lumOff val="80000"/>
                  </a:srgbClr>
                </a:solidFill>
              </a:rPr>
              <a:t>the</a:t>
            </a:r>
            <a:r>
              <a:rPr lang="pl-PL" b="1" i="1" dirty="0" smtClean="0">
                <a:solidFill>
                  <a:srgbClr val="C2AD8D">
                    <a:lumMod val="20000"/>
                    <a:lumOff val="80000"/>
                  </a:srgbClr>
                </a:solidFill>
              </a:rPr>
              <a:t> same in </a:t>
            </a:r>
            <a:r>
              <a:rPr lang="pl-PL" b="1" i="1" dirty="0" err="1" smtClean="0">
                <a:solidFill>
                  <a:srgbClr val="C2AD8D">
                    <a:lumMod val="20000"/>
                    <a:lumOff val="80000"/>
                  </a:srgbClr>
                </a:solidFill>
              </a:rPr>
              <a:t>Polish</a:t>
            </a:r>
            <a:r>
              <a:rPr lang="pl-PL" b="1" i="1" dirty="0" smtClean="0">
                <a:solidFill>
                  <a:srgbClr val="C2AD8D">
                    <a:lumMod val="20000"/>
                    <a:lumOff val="80000"/>
                  </a:srgbClr>
                </a:solidFill>
              </a:rPr>
              <a:t> </a:t>
            </a:r>
            <a:r>
              <a:rPr lang="pl-PL" b="1" i="1" dirty="0" err="1" smtClean="0">
                <a:solidFill>
                  <a:srgbClr val="C2AD8D">
                    <a:lumMod val="20000"/>
                    <a:lumOff val="80000"/>
                  </a:srgbClr>
                </a:solidFill>
              </a:rPr>
              <a:t>forests</a:t>
            </a:r>
            <a:r>
              <a:rPr lang="pl-PL" b="1" i="1" dirty="0" smtClean="0">
                <a:solidFill>
                  <a:srgbClr val="C2AD8D">
                    <a:lumMod val="20000"/>
                    <a:lumOff val="80000"/>
                  </a:srgbClr>
                </a:solidFill>
              </a:rPr>
              <a:t>...</a:t>
            </a:r>
            <a:endParaRPr lang="pl-PL" b="1" i="1" dirty="0">
              <a:solidFill>
                <a:srgbClr val="C2AD8D">
                  <a:lumMod val="20000"/>
                  <a:lumOff val="80000"/>
                </a:srgbClr>
              </a:solidFill>
            </a:endParaRPr>
          </a:p>
        </p:txBody>
      </p:sp>
      <p:pic>
        <p:nvPicPr>
          <p:cNvPr id="1027" name="Picture 3" descr="C:\Users\Kacper\Desktop\Nowy folder\1304201690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75146" y="4228920"/>
            <a:ext cx="3061350" cy="172220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1028" name="Picture 4" descr="E:\Zdjęcia\Foty\CERN 2016\P101029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3432" y="4656584"/>
            <a:ext cx="2528982" cy="1896625"/>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1030" name="Picture 6" descr="E:\Zdjęcia\Foty\CERN 2016\P101040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81212" y="1033000"/>
            <a:ext cx="1794465" cy="2392761"/>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11" name="Prostokąt 10"/>
          <p:cNvSpPr/>
          <p:nvPr/>
        </p:nvSpPr>
        <p:spPr>
          <a:xfrm>
            <a:off x="4449719" y="3593459"/>
            <a:ext cx="434734" cy="646331"/>
          </a:xfrm>
          <a:prstGeom prst="rect">
            <a:avLst/>
          </a:prstGeom>
        </p:spPr>
        <p:txBody>
          <a:bodyPr wrap="none">
            <a:spAutoFit/>
          </a:bodyPr>
          <a:lstStyle/>
          <a:p>
            <a:r>
              <a:rPr lang="pl-PL" sz="3600" b="1" dirty="0">
                <a:solidFill>
                  <a:srgbClr val="C00000"/>
                </a:solidFill>
                <a:latin typeface="Bernard MT Condensed" panose="02050806060905020404" pitchFamily="18" charset="0"/>
              </a:rPr>
              <a:t>P</a:t>
            </a:r>
            <a:endParaRPr lang="pl-PL" dirty="0"/>
          </a:p>
        </p:txBody>
      </p:sp>
      <p:sp>
        <p:nvSpPr>
          <p:cNvPr id="12" name="Prostokąt 11"/>
          <p:cNvSpPr/>
          <p:nvPr/>
        </p:nvSpPr>
        <p:spPr>
          <a:xfrm>
            <a:off x="4863531" y="3593459"/>
            <a:ext cx="377026" cy="646331"/>
          </a:xfrm>
          <a:prstGeom prst="rect">
            <a:avLst/>
          </a:prstGeom>
        </p:spPr>
        <p:txBody>
          <a:bodyPr wrap="none">
            <a:spAutoFit/>
          </a:bodyPr>
          <a:lstStyle/>
          <a:p>
            <a:r>
              <a:rPr lang="pl-PL" sz="3600" b="1" dirty="0">
                <a:solidFill>
                  <a:srgbClr val="C00000"/>
                </a:solidFill>
                <a:latin typeface="Bernard MT Condensed" panose="02050806060905020404" pitchFamily="18" charset="0"/>
              </a:rPr>
              <a:t>E</a:t>
            </a:r>
            <a:endParaRPr lang="pl-PL" dirty="0"/>
          </a:p>
        </p:txBody>
      </p:sp>
      <p:sp>
        <p:nvSpPr>
          <p:cNvPr id="13" name="Prostokąt 12"/>
          <p:cNvSpPr/>
          <p:nvPr/>
        </p:nvSpPr>
        <p:spPr>
          <a:xfrm>
            <a:off x="4091929" y="3593459"/>
            <a:ext cx="357790" cy="646331"/>
          </a:xfrm>
          <a:prstGeom prst="rect">
            <a:avLst/>
          </a:prstGeom>
        </p:spPr>
        <p:txBody>
          <a:bodyPr wrap="none">
            <a:spAutoFit/>
          </a:bodyPr>
          <a:lstStyle/>
          <a:p>
            <a:r>
              <a:rPr lang="pl-PL" sz="3600" b="1" dirty="0">
                <a:solidFill>
                  <a:srgbClr val="C00000"/>
                </a:solidFill>
                <a:latin typeface="Bernard MT Condensed" panose="02050806060905020404" pitchFamily="18" charset="0"/>
              </a:rPr>
              <a:t>S</a:t>
            </a:r>
            <a:endParaRPr lang="pl-PL" dirty="0"/>
          </a:p>
        </p:txBody>
      </p:sp>
      <p:sp>
        <p:nvSpPr>
          <p:cNvPr id="14" name="Prostokąt 13"/>
          <p:cNvSpPr/>
          <p:nvPr/>
        </p:nvSpPr>
        <p:spPr>
          <a:xfrm>
            <a:off x="5240557" y="3593459"/>
            <a:ext cx="372218" cy="646331"/>
          </a:xfrm>
          <a:prstGeom prst="rect">
            <a:avLst/>
          </a:prstGeom>
        </p:spPr>
        <p:txBody>
          <a:bodyPr wrap="none">
            <a:spAutoFit/>
          </a:bodyPr>
          <a:lstStyle/>
          <a:p>
            <a:pPr lvl="0"/>
            <a:r>
              <a:rPr lang="pl-PL" sz="3600" b="1" dirty="0">
                <a:solidFill>
                  <a:srgbClr val="C00000"/>
                </a:solidFill>
                <a:latin typeface="Bernard MT Condensed" panose="02050806060905020404" pitchFamily="18" charset="0"/>
              </a:rPr>
              <a:t>F</a:t>
            </a:r>
          </a:p>
        </p:txBody>
      </p:sp>
      <p:sp>
        <p:nvSpPr>
          <p:cNvPr id="15" name="pole tekstowe 14"/>
          <p:cNvSpPr txBox="1"/>
          <p:nvPr/>
        </p:nvSpPr>
        <p:spPr>
          <a:xfrm>
            <a:off x="4360114" y="3731958"/>
            <a:ext cx="4824536" cy="369332"/>
          </a:xfrm>
          <a:prstGeom prst="rect">
            <a:avLst/>
          </a:prstGeom>
          <a:noFill/>
        </p:spPr>
        <p:txBody>
          <a:bodyPr wrap="square" rtlCol="0">
            <a:spAutoFit/>
          </a:bodyPr>
          <a:lstStyle/>
          <a:p>
            <a:r>
              <a:rPr lang="pl-PL" dirty="0" err="1" smtClean="0">
                <a:latin typeface="Aharoni" panose="02010803020104030203" pitchFamily="2" charset="-79"/>
                <a:cs typeface="Aharoni" panose="02010803020104030203" pitchFamily="2" charset="-79"/>
              </a:rPr>
              <a:t>wiss</a:t>
            </a:r>
            <a:endParaRPr lang="pl-PL" dirty="0">
              <a:latin typeface="Aharoni" panose="02010803020104030203" pitchFamily="2" charset="-79"/>
              <a:cs typeface="Aharoni" panose="02010803020104030203" pitchFamily="2" charset="-79"/>
            </a:endParaRPr>
          </a:p>
        </p:txBody>
      </p:sp>
      <p:sp>
        <p:nvSpPr>
          <p:cNvPr id="16" name="pole tekstowe 15"/>
          <p:cNvSpPr txBox="1"/>
          <p:nvPr/>
        </p:nvSpPr>
        <p:spPr>
          <a:xfrm>
            <a:off x="4360114" y="4228920"/>
            <a:ext cx="2088232" cy="369332"/>
          </a:xfrm>
          <a:prstGeom prst="rect">
            <a:avLst/>
          </a:prstGeom>
          <a:noFill/>
        </p:spPr>
        <p:txBody>
          <a:bodyPr wrap="square" rtlCol="0">
            <a:spAutoFit/>
          </a:bodyPr>
          <a:lstStyle/>
          <a:p>
            <a:r>
              <a:rPr lang="pl-PL" dirty="0" smtClean="0">
                <a:latin typeface="Aharoni" panose="02010803020104030203" pitchFamily="2" charset="-79"/>
                <a:cs typeface="Aharoni" panose="02010803020104030203" pitchFamily="2" charset="-79"/>
              </a:rPr>
              <a:t>ople</a:t>
            </a:r>
            <a:endParaRPr lang="pl-PL" dirty="0">
              <a:latin typeface="Aharoni" panose="02010803020104030203" pitchFamily="2" charset="-79"/>
              <a:cs typeface="Aharoni" panose="02010803020104030203" pitchFamily="2" charset="-79"/>
            </a:endParaRPr>
          </a:p>
        </p:txBody>
      </p:sp>
      <p:sp>
        <p:nvSpPr>
          <p:cNvPr id="17" name="pole tekstowe 16"/>
          <p:cNvSpPr txBox="1"/>
          <p:nvPr/>
        </p:nvSpPr>
        <p:spPr>
          <a:xfrm>
            <a:off x="4540134" y="4509120"/>
            <a:ext cx="2232248" cy="369332"/>
          </a:xfrm>
          <a:prstGeom prst="rect">
            <a:avLst/>
          </a:prstGeom>
          <a:noFill/>
        </p:spPr>
        <p:txBody>
          <a:bodyPr wrap="square" rtlCol="0">
            <a:spAutoFit/>
          </a:bodyPr>
          <a:lstStyle/>
          <a:p>
            <a:r>
              <a:rPr lang="pl-PL" dirty="0" smtClean="0"/>
              <a:t>in</a:t>
            </a:r>
            <a:endParaRPr lang="pl-PL" dirty="0"/>
          </a:p>
        </p:txBody>
      </p:sp>
      <p:sp>
        <p:nvSpPr>
          <p:cNvPr id="18" name="pole tekstowe 17"/>
          <p:cNvSpPr txBox="1"/>
          <p:nvPr/>
        </p:nvSpPr>
        <p:spPr>
          <a:xfrm>
            <a:off x="4360114" y="4797152"/>
            <a:ext cx="1475656" cy="369332"/>
          </a:xfrm>
          <a:prstGeom prst="rect">
            <a:avLst/>
          </a:prstGeom>
          <a:noFill/>
        </p:spPr>
        <p:txBody>
          <a:bodyPr wrap="square" rtlCol="0">
            <a:spAutoFit/>
          </a:bodyPr>
          <a:lstStyle/>
          <a:p>
            <a:r>
              <a:rPr lang="pl-PL" dirty="0" err="1" smtClean="0">
                <a:latin typeface="Aharoni" panose="02010803020104030203" pitchFamily="2" charset="-79"/>
                <a:cs typeface="Aharoni" panose="02010803020104030203" pitchFamily="2" charset="-79"/>
              </a:rPr>
              <a:t>ropean</a:t>
            </a:r>
            <a:endParaRPr lang="pl-PL" dirty="0">
              <a:latin typeface="Aharoni" panose="02010803020104030203" pitchFamily="2" charset="-79"/>
              <a:cs typeface="Aharoni" panose="02010803020104030203" pitchFamily="2" charset="-79"/>
            </a:endParaRPr>
          </a:p>
        </p:txBody>
      </p:sp>
      <p:sp>
        <p:nvSpPr>
          <p:cNvPr id="19" name="pole tekstowe 18"/>
          <p:cNvSpPr txBox="1"/>
          <p:nvPr/>
        </p:nvSpPr>
        <p:spPr>
          <a:xfrm>
            <a:off x="4360114" y="5321182"/>
            <a:ext cx="2304256" cy="369332"/>
          </a:xfrm>
          <a:prstGeom prst="rect">
            <a:avLst/>
          </a:prstGeom>
          <a:noFill/>
        </p:spPr>
        <p:txBody>
          <a:bodyPr wrap="square" rtlCol="0">
            <a:spAutoFit/>
          </a:bodyPr>
          <a:lstStyle/>
          <a:p>
            <a:r>
              <a:rPr lang="pl-PL" dirty="0" err="1" smtClean="0">
                <a:latin typeface="Aharoni" panose="02010803020104030203" pitchFamily="2" charset="-79"/>
                <a:cs typeface="Aharoni" panose="02010803020104030203" pitchFamily="2" charset="-79"/>
              </a:rPr>
              <a:t>orests</a:t>
            </a:r>
            <a:endParaRPr lang="pl-PL" dirty="0">
              <a:latin typeface="Aharoni" panose="02010803020104030203" pitchFamily="2" charset="-79"/>
              <a:cs typeface="Aharoni" panose="02010803020104030203" pitchFamily="2" charset="-79"/>
            </a:endParaRPr>
          </a:p>
        </p:txBody>
      </p:sp>
      <p:sp>
        <p:nvSpPr>
          <p:cNvPr id="20" name="pole tekstowe 19"/>
          <p:cNvSpPr txBox="1"/>
          <p:nvPr/>
        </p:nvSpPr>
        <p:spPr>
          <a:xfrm>
            <a:off x="5127870" y="5303986"/>
            <a:ext cx="616206" cy="707886"/>
          </a:xfrm>
          <a:prstGeom prst="rect">
            <a:avLst/>
          </a:prstGeom>
          <a:noFill/>
        </p:spPr>
        <p:txBody>
          <a:bodyPr wrap="square" rtlCol="0">
            <a:spAutoFit/>
          </a:bodyPr>
          <a:lstStyle/>
          <a:p>
            <a:r>
              <a:rPr lang="pl-PL" sz="4000" b="1" dirty="0" smtClean="0">
                <a:sym typeface="Wingdings" panose="05000000000000000000" pitchFamily="2" charset="2"/>
              </a:rPr>
              <a:t></a:t>
            </a:r>
            <a:endParaRPr lang="pl-PL" sz="4000" b="1" dirty="0"/>
          </a:p>
        </p:txBody>
      </p:sp>
      <p:pic>
        <p:nvPicPr>
          <p:cNvPr id="1026" name="Picture 2" descr="E:\Zdjęcia\Foty\Przyroda\20150308_141759.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21168449">
            <a:off x="2773325" y="5900989"/>
            <a:ext cx="1538659" cy="865496"/>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21" name="pole tekstowe 20"/>
          <p:cNvSpPr txBox="1"/>
          <p:nvPr/>
        </p:nvSpPr>
        <p:spPr>
          <a:xfrm>
            <a:off x="4061224" y="6368543"/>
            <a:ext cx="1892599" cy="369332"/>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pl-PL" b="1" dirty="0" err="1">
                <a:solidFill>
                  <a:srgbClr val="C2AD8D">
                    <a:lumMod val="20000"/>
                    <a:lumOff val="80000"/>
                  </a:srgbClr>
                </a:solidFill>
              </a:rPr>
              <a:t>Polish</a:t>
            </a:r>
            <a:r>
              <a:rPr lang="pl-PL" b="1" dirty="0">
                <a:solidFill>
                  <a:srgbClr val="C2AD8D">
                    <a:lumMod val="20000"/>
                    <a:lumOff val="80000"/>
                  </a:srgbClr>
                </a:solidFill>
              </a:rPr>
              <a:t> </a:t>
            </a:r>
            <a:r>
              <a:rPr lang="pl-PL" b="1" dirty="0" err="1">
                <a:solidFill>
                  <a:srgbClr val="C2AD8D">
                    <a:lumMod val="20000"/>
                    <a:lumOff val="80000"/>
                  </a:srgbClr>
                </a:solidFill>
              </a:rPr>
              <a:t>reality</a:t>
            </a:r>
            <a:r>
              <a:rPr lang="pl-PL" b="1" dirty="0">
                <a:solidFill>
                  <a:srgbClr val="C2AD8D">
                    <a:lumMod val="20000"/>
                    <a:lumOff val="80000"/>
                  </a:srgbClr>
                </a:solidFill>
              </a:rPr>
              <a:t>...</a:t>
            </a:r>
          </a:p>
        </p:txBody>
      </p:sp>
      <p:sp>
        <p:nvSpPr>
          <p:cNvPr id="22" name="pole tekstowe 21"/>
          <p:cNvSpPr txBox="1"/>
          <p:nvPr/>
        </p:nvSpPr>
        <p:spPr>
          <a:xfrm>
            <a:off x="124297" y="4394974"/>
            <a:ext cx="3039430" cy="52322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pl-PL" sz="1400" b="1" smtClean="0">
                <a:solidFill>
                  <a:srgbClr val="C2AD8D">
                    <a:lumMod val="20000"/>
                    <a:lumOff val="80000"/>
                  </a:srgbClr>
                </a:solidFill>
              </a:rPr>
              <a:t>Parking somewhere in forest in Switzerland</a:t>
            </a:r>
            <a:endParaRPr lang="pl-PL" sz="1400" b="1" dirty="0">
              <a:solidFill>
                <a:srgbClr val="C2AD8D">
                  <a:lumMod val="20000"/>
                  <a:lumOff val="80000"/>
                </a:srgbClr>
              </a:solidFill>
            </a:endParaRPr>
          </a:p>
        </p:txBody>
      </p:sp>
      <p:sp>
        <p:nvSpPr>
          <p:cNvPr id="23" name="pole tekstowe 22"/>
          <p:cNvSpPr txBox="1"/>
          <p:nvPr/>
        </p:nvSpPr>
        <p:spPr>
          <a:xfrm>
            <a:off x="6023603" y="5888682"/>
            <a:ext cx="2794343" cy="36933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pl-PL" b="1" dirty="0" err="1">
                <a:solidFill>
                  <a:srgbClr val="C2AD8D">
                    <a:lumMod val="20000"/>
                    <a:lumOff val="80000"/>
                  </a:srgbClr>
                </a:solidFill>
              </a:rPr>
              <a:t>Alps</a:t>
            </a:r>
            <a:r>
              <a:rPr lang="pl-PL" b="1" dirty="0">
                <a:solidFill>
                  <a:srgbClr val="C2AD8D">
                    <a:lumMod val="20000"/>
                    <a:lumOff val="80000"/>
                  </a:srgbClr>
                </a:solidFill>
              </a:rPr>
              <a:t> + </a:t>
            </a:r>
            <a:r>
              <a:rPr lang="pl-PL" b="1" dirty="0" err="1">
                <a:solidFill>
                  <a:srgbClr val="C2AD8D">
                    <a:lumMod val="20000"/>
                    <a:lumOff val="80000"/>
                  </a:srgbClr>
                </a:solidFill>
              </a:rPr>
              <a:t>Forests</a:t>
            </a:r>
            <a:r>
              <a:rPr lang="pl-PL" b="1" dirty="0">
                <a:solidFill>
                  <a:srgbClr val="C2AD8D">
                    <a:lumMod val="20000"/>
                    <a:lumOff val="80000"/>
                  </a:srgbClr>
                </a:solidFill>
              </a:rPr>
              <a:t> = </a:t>
            </a:r>
            <a:r>
              <a:rPr lang="pl-PL" b="1" dirty="0" smtClean="0">
                <a:solidFill>
                  <a:srgbClr val="C2AD8D">
                    <a:lumMod val="20000"/>
                    <a:lumOff val="80000"/>
                  </a:srgbClr>
                </a:solidFill>
              </a:rPr>
              <a:t>Resort</a:t>
            </a:r>
            <a:endParaRPr lang="pl-PL" b="1" dirty="0">
              <a:solidFill>
                <a:srgbClr val="C2AD8D">
                  <a:lumMod val="20000"/>
                  <a:lumOff val="80000"/>
                </a:srgbClr>
              </a:solidFill>
            </a:endParaRPr>
          </a:p>
        </p:txBody>
      </p:sp>
      <p:sp>
        <p:nvSpPr>
          <p:cNvPr id="24" name="pole tekstowe 23"/>
          <p:cNvSpPr txBox="1"/>
          <p:nvPr/>
        </p:nvSpPr>
        <p:spPr>
          <a:xfrm>
            <a:off x="7308969" y="1117437"/>
            <a:ext cx="1759666" cy="2308324"/>
          </a:xfrm>
          <a:prstGeom prst="rect">
            <a:avLst/>
          </a:prstGeom>
          <a:noFill/>
        </p:spPr>
        <p:txBody>
          <a:bodyPr wrap="square" rtlCol="0">
            <a:spAutoFit/>
          </a:bodyPr>
          <a:lstStyle/>
          <a:p>
            <a:r>
              <a:rPr lang="pl-PL" b="1" dirty="0" err="1">
                <a:solidFill>
                  <a:srgbClr val="C2AD8D">
                    <a:lumMod val="20000"/>
                    <a:lumOff val="80000"/>
                  </a:srgbClr>
                </a:solidFill>
              </a:rPr>
              <a:t>Ecoturism</a:t>
            </a:r>
            <a:r>
              <a:rPr lang="pl-PL" b="1" dirty="0">
                <a:solidFill>
                  <a:srgbClr val="C2AD8D">
                    <a:lumMod val="20000"/>
                    <a:lumOff val="80000"/>
                  </a:srgbClr>
                </a:solidFill>
              </a:rPr>
              <a:t> </a:t>
            </a:r>
            <a:r>
              <a:rPr lang="pl-PL" b="1" dirty="0" err="1">
                <a:solidFill>
                  <a:srgbClr val="C2AD8D">
                    <a:lumMod val="20000"/>
                    <a:lumOff val="80000"/>
                  </a:srgbClr>
                </a:solidFill>
              </a:rPr>
              <a:t>has</a:t>
            </a:r>
            <a:r>
              <a:rPr lang="pl-PL" b="1" dirty="0">
                <a:solidFill>
                  <a:srgbClr val="C2AD8D">
                    <a:lumMod val="20000"/>
                    <a:lumOff val="80000"/>
                  </a:srgbClr>
                </a:solidFill>
              </a:rPr>
              <a:t> </a:t>
            </a:r>
            <a:r>
              <a:rPr lang="pl-PL" b="1" dirty="0" err="1">
                <a:solidFill>
                  <a:srgbClr val="C2AD8D">
                    <a:lumMod val="20000"/>
                    <a:lumOff val="80000"/>
                  </a:srgbClr>
                </a:solidFill>
              </a:rPr>
              <a:t>became</a:t>
            </a:r>
            <a:r>
              <a:rPr lang="pl-PL" b="1" dirty="0">
                <a:solidFill>
                  <a:srgbClr val="C2AD8D">
                    <a:lumMod val="20000"/>
                    <a:lumOff val="80000"/>
                  </a:srgbClr>
                </a:solidFill>
              </a:rPr>
              <a:t> </a:t>
            </a:r>
            <a:r>
              <a:rPr lang="pl-PL" b="1" dirty="0" err="1">
                <a:solidFill>
                  <a:srgbClr val="C2AD8D">
                    <a:lumMod val="20000"/>
                    <a:lumOff val="80000"/>
                  </a:srgbClr>
                </a:solidFill>
              </a:rPr>
              <a:t>very</a:t>
            </a:r>
            <a:r>
              <a:rPr lang="pl-PL" b="1" dirty="0">
                <a:solidFill>
                  <a:srgbClr val="C2AD8D">
                    <a:lumMod val="20000"/>
                    <a:lumOff val="80000"/>
                  </a:srgbClr>
                </a:solidFill>
              </a:rPr>
              <a:t> popular in </a:t>
            </a:r>
            <a:r>
              <a:rPr lang="pl-PL" b="1" dirty="0" err="1">
                <a:solidFill>
                  <a:srgbClr val="C2AD8D">
                    <a:lumMod val="20000"/>
                    <a:lumOff val="80000"/>
                  </a:srgbClr>
                </a:solidFill>
              </a:rPr>
              <a:t>Switzerland</a:t>
            </a:r>
            <a:r>
              <a:rPr lang="pl-PL" b="1" dirty="0">
                <a:solidFill>
                  <a:srgbClr val="C2AD8D">
                    <a:lumMod val="20000"/>
                    <a:lumOff val="80000"/>
                  </a:srgbClr>
                </a:solidFill>
              </a:rPr>
              <a:t> in the </a:t>
            </a:r>
            <a:r>
              <a:rPr lang="pl-PL" b="1" dirty="0" err="1">
                <a:solidFill>
                  <a:srgbClr val="C2AD8D">
                    <a:lumMod val="20000"/>
                    <a:lumOff val="80000"/>
                  </a:srgbClr>
                </a:solidFill>
              </a:rPr>
              <a:t>last</a:t>
            </a:r>
            <a:r>
              <a:rPr lang="pl-PL" b="1" dirty="0">
                <a:solidFill>
                  <a:srgbClr val="C2AD8D">
                    <a:lumMod val="20000"/>
                    <a:lumOff val="80000"/>
                  </a:srgbClr>
                </a:solidFill>
              </a:rPr>
              <a:t> </a:t>
            </a:r>
            <a:r>
              <a:rPr lang="pl-PL" b="1" dirty="0" err="1">
                <a:solidFill>
                  <a:srgbClr val="C2AD8D">
                    <a:lumMod val="20000"/>
                    <a:lumOff val="80000"/>
                  </a:srgbClr>
                </a:solidFill>
              </a:rPr>
              <a:t>years</a:t>
            </a:r>
            <a:r>
              <a:rPr lang="pl-PL" b="1" dirty="0">
                <a:solidFill>
                  <a:srgbClr val="C2AD8D">
                    <a:lumMod val="20000"/>
                    <a:lumOff val="80000"/>
                  </a:srgbClr>
                </a:solidFill>
              </a:rPr>
              <a:t>. It </a:t>
            </a:r>
            <a:r>
              <a:rPr lang="pl-PL" b="1" dirty="0" err="1">
                <a:solidFill>
                  <a:srgbClr val="C2AD8D">
                    <a:lumMod val="20000"/>
                    <a:lumOff val="80000"/>
                  </a:srgbClr>
                </a:solidFill>
              </a:rPr>
              <a:t>helps</a:t>
            </a:r>
            <a:r>
              <a:rPr lang="pl-PL" b="1" dirty="0">
                <a:solidFill>
                  <a:srgbClr val="C2AD8D">
                    <a:lumMod val="20000"/>
                    <a:lumOff val="80000"/>
                  </a:srgbClr>
                </a:solidFill>
              </a:rPr>
              <a:t> </a:t>
            </a:r>
            <a:r>
              <a:rPr lang="pl-PL" b="1" dirty="0" err="1">
                <a:solidFill>
                  <a:srgbClr val="C2AD8D">
                    <a:lumMod val="20000"/>
                    <a:lumOff val="80000"/>
                  </a:srgbClr>
                </a:solidFill>
              </a:rPr>
              <a:t>people</a:t>
            </a:r>
            <a:r>
              <a:rPr lang="pl-PL" b="1" dirty="0">
                <a:solidFill>
                  <a:srgbClr val="C2AD8D">
                    <a:lumMod val="20000"/>
                    <a:lumOff val="80000"/>
                  </a:srgbClr>
                </a:solidFill>
              </a:rPr>
              <a:t> to de-</a:t>
            </a:r>
            <a:r>
              <a:rPr lang="pl-PL" b="1" dirty="0" err="1">
                <a:solidFill>
                  <a:srgbClr val="C2AD8D">
                    <a:lumMod val="20000"/>
                    <a:lumOff val="80000"/>
                  </a:srgbClr>
                </a:solidFill>
              </a:rPr>
              <a:t>stress</a:t>
            </a:r>
            <a:r>
              <a:rPr lang="pl-PL" b="1" dirty="0" smtClean="0">
                <a:solidFill>
                  <a:srgbClr val="C2AD8D">
                    <a:lumMod val="20000"/>
                    <a:lumOff val="80000"/>
                  </a:srgbClr>
                </a:solidFill>
              </a:rPr>
              <a:t>. </a:t>
            </a:r>
            <a:endParaRPr lang="pl-PL" b="1" dirty="0">
              <a:solidFill>
                <a:srgbClr val="C2AD8D">
                  <a:lumMod val="20000"/>
                  <a:lumOff val="80000"/>
                </a:srgbClr>
              </a:solidFill>
            </a:endParaRPr>
          </a:p>
        </p:txBody>
      </p:sp>
      <p:pic>
        <p:nvPicPr>
          <p:cNvPr id="1031" name="Picture 7" descr="C:\Users\Kacper\Desktop\Nowy folder\13042016906.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3924" r="4733" b="15419"/>
          <a:stretch/>
        </p:blipFill>
        <p:spPr bwMode="auto">
          <a:xfrm>
            <a:off x="6014294" y="1111657"/>
            <a:ext cx="1300152" cy="2403143"/>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2" name="Prostokąt 1"/>
          <p:cNvSpPr/>
          <p:nvPr/>
        </p:nvSpPr>
        <p:spPr>
          <a:xfrm>
            <a:off x="6198322" y="3454959"/>
            <a:ext cx="2232247" cy="461665"/>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a:spAutoFit/>
          </a:bodyPr>
          <a:lstStyle/>
          <a:p>
            <a:r>
              <a:rPr lang="pl-PL" sz="1200" b="1" dirty="0" err="1">
                <a:solidFill>
                  <a:schemeClr val="accent5">
                    <a:lumMod val="20000"/>
                    <a:lumOff val="80000"/>
                  </a:schemeClr>
                </a:solidFill>
              </a:rPr>
              <a:t>Forests</a:t>
            </a:r>
            <a:r>
              <a:rPr lang="pl-PL" sz="1200" b="1" dirty="0">
                <a:solidFill>
                  <a:schemeClr val="accent5">
                    <a:lumMod val="20000"/>
                    <a:lumOff val="80000"/>
                  </a:schemeClr>
                </a:solidFill>
              </a:rPr>
              <a:t> </a:t>
            </a:r>
            <a:r>
              <a:rPr lang="pl-PL" sz="1200" b="1" dirty="0" err="1">
                <a:solidFill>
                  <a:schemeClr val="accent5">
                    <a:lumMod val="20000"/>
                    <a:lumOff val="80000"/>
                  </a:schemeClr>
                </a:solidFill>
              </a:rPr>
              <a:t>provide</a:t>
            </a:r>
            <a:r>
              <a:rPr lang="pl-PL" sz="1200" b="1" dirty="0">
                <a:solidFill>
                  <a:schemeClr val="accent5">
                    <a:lumMod val="20000"/>
                    <a:lumOff val="80000"/>
                  </a:schemeClr>
                </a:solidFill>
              </a:rPr>
              <a:t> </a:t>
            </a:r>
            <a:r>
              <a:rPr lang="pl-PL" sz="1200" b="1" dirty="0" err="1">
                <a:solidFill>
                  <a:schemeClr val="accent5">
                    <a:lumMod val="20000"/>
                    <a:lumOff val="80000"/>
                  </a:schemeClr>
                </a:solidFill>
              </a:rPr>
              <a:t>healthy</a:t>
            </a:r>
            <a:r>
              <a:rPr lang="pl-PL" sz="1200" b="1" dirty="0">
                <a:solidFill>
                  <a:schemeClr val="accent5">
                    <a:lumMod val="20000"/>
                    <a:lumOff val="80000"/>
                  </a:schemeClr>
                </a:solidFill>
              </a:rPr>
              <a:t> and </a:t>
            </a:r>
            <a:r>
              <a:rPr lang="pl-PL" sz="1200" b="1" dirty="0" err="1">
                <a:solidFill>
                  <a:schemeClr val="accent5">
                    <a:lumMod val="20000"/>
                    <a:lumOff val="80000"/>
                  </a:schemeClr>
                </a:solidFill>
              </a:rPr>
              <a:t>safe</a:t>
            </a:r>
            <a:r>
              <a:rPr lang="pl-PL" sz="1200" b="1" dirty="0">
                <a:solidFill>
                  <a:schemeClr val="accent5">
                    <a:lumMod val="20000"/>
                    <a:lumOff val="80000"/>
                  </a:schemeClr>
                </a:solidFill>
              </a:rPr>
              <a:t> place to </a:t>
            </a:r>
            <a:r>
              <a:rPr lang="pl-PL" sz="1200" b="1" dirty="0" err="1">
                <a:solidFill>
                  <a:schemeClr val="accent5">
                    <a:lumMod val="20000"/>
                    <a:lumOff val="80000"/>
                  </a:schemeClr>
                </a:solidFill>
              </a:rPr>
              <a:t>spend</a:t>
            </a:r>
            <a:r>
              <a:rPr lang="pl-PL" sz="1200" b="1" dirty="0">
                <a:solidFill>
                  <a:schemeClr val="accent5">
                    <a:lumMod val="20000"/>
                    <a:lumOff val="80000"/>
                  </a:schemeClr>
                </a:solidFill>
              </a:rPr>
              <a:t> </a:t>
            </a:r>
            <a:r>
              <a:rPr lang="pl-PL" sz="1200" b="1" dirty="0" err="1" smtClean="0">
                <a:solidFill>
                  <a:schemeClr val="accent5">
                    <a:lumMod val="20000"/>
                    <a:lumOff val="80000"/>
                  </a:schemeClr>
                </a:solidFill>
              </a:rPr>
              <a:t>time</a:t>
            </a:r>
            <a:endParaRPr lang="pl-PL" sz="1200" b="1" dirty="0">
              <a:solidFill>
                <a:schemeClr val="accent5">
                  <a:lumMod val="20000"/>
                  <a:lumOff val="80000"/>
                </a:schemeClr>
              </a:solidFill>
            </a:endParaRPr>
          </a:p>
        </p:txBody>
      </p:sp>
    </p:spTree>
    <p:extLst>
      <p:ext uri="{BB962C8B-B14F-4D97-AF65-F5344CB8AC3E}">
        <p14:creationId xmlns:p14="http://schemas.microsoft.com/office/powerpoint/2010/main" val="168005011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down)">
                                      <p:cBhvr>
                                        <p:cTn id="11" dur="500"/>
                                        <p:tgtEl>
                                          <p:spTgt spid="9"/>
                                        </p:tgtEl>
                                      </p:cBhvr>
                                    </p:animEffect>
                                  </p:childTnLst>
                                </p:cTn>
                              </p:par>
                            </p:childTnLst>
                          </p:cTn>
                        </p:par>
                        <p:par>
                          <p:cTn id="12" fill="hold">
                            <p:stCondLst>
                              <p:cond delay="1000"/>
                            </p:stCondLst>
                            <p:childTnLst>
                              <p:par>
                                <p:cTn id="13" presetID="16" presetClass="entr" presetSubtype="21" fill="hold" nodeType="afterEffect">
                                  <p:stCondLst>
                                    <p:cond delay="0"/>
                                  </p:stCondLst>
                                  <p:childTnLst>
                                    <p:set>
                                      <p:cBhvr>
                                        <p:cTn id="14" dur="1" fill="hold">
                                          <p:stCondLst>
                                            <p:cond delay="0"/>
                                          </p:stCondLst>
                                        </p:cTn>
                                        <p:tgtEl>
                                          <p:spTgt spid="1028"/>
                                        </p:tgtEl>
                                        <p:attrNameLst>
                                          <p:attrName>style.visibility</p:attrName>
                                        </p:attrNameLst>
                                      </p:cBhvr>
                                      <p:to>
                                        <p:strVal val="visible"/>
                                      </p:to>
                                    </p:set>
                                    <p:animEffect transition="in" filter="barn(inVertical)">
                                      <p:cBhvr>
                                        <p:cTn id="15" dur="500"/>
                                        <p:tgtEl>
                                          <p:spTgt spid="1028"/>
                                        </p:tgtEl>
                                      </p:cBhvr>
                                    </p:animEffect>
                                  </p:childTnLst>
                                </p:cTn>
                              </p:par>
                            </p:childTnLst>
                          </p:cTn>
                        </p:par>
                        <p:par>
                          <p:cTn id="16" fill="hold">
                            <p:stCondLst>
                              <p:cond delay="1500"/>
                            </p:stCondLst>
                            <p:childTnLst>
                              <p:par>
                                <p:cTn id="17" presetID="16" presetClass="entr" presetSubtype="21" fill="hold" nodeType="afterEffect">
                                  <p:stCondLst>
                                    <p:cond delay="0"/>
                                  </p:stCondLst>
                                  <p:childTnLst>
                                    <p:set>
                                      <p:cBhvr>
                                        <p:cTn id="18" dur="1" fill="hold">
                                          <p:stCondLst>
                                            <p:cond delay="0"/>
                                          </p:stCondLst>
                                        </p:cTn>
                                        <p:tgtEl>
                                          <p:spTgt spid="1026"/>
                                        </p:tgtEl>
                                        <p:attrNameLst>
                                          <p:attrName>style.visibility</p:attrName>
                                        </p:attrNameLst>
                                      </p:cBhvr>
                                      <p:to>
                                        <p:strVal val="visible"/>
                                      </p:to>
                                    </p:set>
                                    <p:animEffect transition="in" filter="barn(inVertical)">
                                      <p:cBhvr>
                                        <p:cTn id="19" dur="500"/>
                                        <p:tgtEl>
                                          <p:spTgt spid="1026"/>
                                        </p:tgtEl>
                                      </p:cBhvr>
                                    </p:animEffect>
                                  </p:childTnLst>
                                </p:cTn>
                              </p:par>
                            </p:childTnLst>
                          </p:cTn>
                        </p:par>
                      </p:childTnLst>
                    </p:cTn>
                  </p:par>
                  <p:par>
                    <p:cTn id="20" fill="hold">
                      <p:stCondLst>
                        <p:cond delay="indefinite"/>
                      </p:stCondLst>
                      <p:childTnLst>
                        <p:par>
                          <p:cTn id="21" fill="hold">
                            <p:stCondLst>
                              <p:cond delay="0"/>
                            </p:stCondLst>
                            <p:childTnLst>
                              <p:par>
                                <p:cTn id="22" presetID="31" presetClass="entr" presetSubtype="0" fill="hold" grpId="0" nodeType="clickEffect">
                                  <p:stCondLst>
                                    <p:cond delay="0"/>
                                  </p:stCondLst>
                                  <p:childTnLst>
                                    <p:set>
                                      <p:cBhvr>
                                        <p:cTn id="23" dur="1" fill="hold">
                                          <p:stCondLst>
                                            <p:cond delay="0"/>
                                          </p:stCondLst>
                                        </p:cTn>
                                        <p:tgtEl>
                                          <p:spTgt spid="22"/>
                                        </p:tgtEl>
                                        <p:attrNameLst>
                                          <p:attrName>style.visibility</p:attrName>
                                        </p:attrNameLst>
                                      </p:cBhvr>
                                      <p:to>
                                        <p:strVal val="visible"/>
                                      </p:to>
                                    </p:set>
                                    <p:anim calcmode="lin" valueType="num">
                                      <p:cBhvr>
                                        <p:cTn id="24" dur="1000" fill="hold"/>
                                        <p:tgtEl>
                                          <p:spTgt spid="22"/>
                                        </p:tgtEl>
                                        <p:attrNameLst>
                                          <p:attrName>ppt_w</p:attrName>
                                        </p:attrNameLst>
                                      </p:cBhvr>
                                      <p:tavLst>
                                        <p:tav tm="0">
                                          <p:val>
                                            <p:fltVal val="0"/>
                                          </p:val>
                                        </p:tav>
                                        <p:tav tm="100000">
                                          <p:val>
                                            <p:strVal val="#ppt_w"/>
                                          </p:val>
                                        </p:tav>
                                      </p:tavLst>
                                    </p:anim>
                                    <p:anim calcmode="lin" valueType="num">
                                      <p:cBhvr>
                                        <p:cTn id="25" dur="1000" fill="hold"/>
                                        <p:tgtEl>
                                          <p:spTgt spid="22"/>
                                        </p:tgtEl>
                                        <p:attrNameLst>
                                          <p:attrName>ppt_h</p:attrName>
                                        </p:attrNameLst>
                                      </p:cBhvr>
                                      <p:tavLst>
                                        <p:tav tm="0">
                                          <p:val>
                                            <p:fltVal val="0"/>
                                          </p:val>
                                        </p:tav>
                                        <p:tav tm="100000">
                                          <p:val>
                                            <p:strVal val="#ppt_h"/>
                                          </p:val>
                                        </p:tav>
                                      </p:tavLst>
                                    </p:anim>
                                    <p:anim calcmode="lin" valueType="num">
                                      <p:cBhvr>
                                        <p:cTn id="26" dur="1000" fill="hold"/>
                                        <p:tgtEl>
                                          <p:spTgt spid="22"/>
                                        </p:tgtEl>
                                        <p:attrNameLst>
                                          <p:attrName>style.rotation</p:attrName>
                                        </p:attrNameLst>
                                      </p:cBhvr>
                                      <p:tavLst>
                                        <p:tav tm="0">
                                          <p:val>
                                            <p:fltVal val="90"/>
                                          </p:val>
                                        </p:tav>
                                        <p:tav tm="100000">
                                          <p:val>
                                            <p:fltVal val="0"/>
                                          </p:val>
                                        </p:tav>
                                      </p:tavLst>
                                    </p:anim>
                                    <p:animEffect transition="in" filter="fade">
                                      <p:cBhvr>
                                        <p:cTn id="27" dur="1000"/>
                                        <p:tgtEl>
                                          <p:spTgt spid="22"/>
                                        </p:tgtEl>
                                      </p:cBhvr>
                                    </p:animEffect>
                                  </p:childTnLst>
                                </p:cTn>
                              </p:par>
                            </p:childTnLst>
                          </p:cTn>
                        </p:par>
                      </p:childTnLst>
                    </p:cTn>
                  </p:par>
                  <p:par>
                    <p:cTn id="28" fill="hold">
                      <p:stCondLst>
                        <p:cond delay="indefinite"/>
                      </p:stCondLst>
                      <p:childTnLst>
                        <p:par>
                          <p:cTn id="29" fill="hold">
                            <p:stCondLst>
                              <p:cond delay="0"/>
                            </p:stCondLst>
                            <p:childTnLst>
                              <p:par>
                                <p:cTn id="30" presetID="31" presetClass="entr" presetSubtype="0" fill="hold" grpId="0" nodeType="clickEffect">
                                  <p:stCondLst>
                                    <p:cond delay="0"/>
                                  </p:stCondLst>
                                  <p:childTnLst>
                                    <p:set>
                                      <p:cBhvr>
                                        <p:cTn id="31" dur="1" fill="hold">
                                          <p:stCondLst>
                                            <p:cond delay="0"/>
                                          </p:stCondLst>
                                        </p:cTn>
                                        <p:tgtEl>
                                          <p:spTgt spid="21"/>
                                        </p:tgtEl>
                                        <p:attrNameLst>
                                          <p:attrName>style.visibility</p:attrName>
                                        </p:attrNameLst>
                                      </p:cBhvr>
                                      <p:to>
                                        <p:strVal val="visible"/>
                                      </p:to>
                                    </p:set>
                                    <p:anim calcmode="lin" valueType="num">
                                      <p:cBhvr>
                                        <p:cTn id="32" dur="1000" fill="hold"/>
                                        <p:tgtEl>
                                          <p:spTgt spid="21"/>
                                        </p:tgtEl>
                                        <p:attrNameLst>
                                          <p:attrName>ppt_w</p:attrName>
                                        </p:attrNameLst>
                                      </p:cBhvr>
                                      <p:tavLst>
                                        <p:tav tm="0">
                                          <p:val>
                                            <p:fltVal val="0"/>
                                          </p:val>
                                        </p:tav>
                                        <p:tav tm="100000">
                                          <p:val>
                                            <p:strVal val="#ppt_w"/>
                                          </p:val>
                                        </p:tav>
                                      </p:tavLst>
                                    </p:anim>
                                    <p:anim calcmode="lin" valueType="num">
                                      <p:cBhvr>
                                        <p:cTn id="33" dur="1000" fill="hold"/>
                                        <p:tgtEl>
                                          <p:spTgt spid="21"/>
                                        </p:tgtEl>
                                        <p:attrNameLst>
                                          <p:attrName>ppt_h</p:attrName>
                                        </p:attrNameLst>
                                      </p:cBhvr>
                                      <p:tavLst>
                                        <p:tav tm="0">
                                          <p:val>
                                            <p:fltVal val="0"/>
                                          </p:val>
                                        </p:tav>
                                        <p:tav tm="100000">
                                          <p:val>
                                            <p:strVal val="#ppt_h"/>
                                          </p:val>
                                        </p:tav>
                                      </p:tavLst>
                                    </p:anim>
                                    <p:anim calcmode="lin" valueType="num">
                                      <p:cBhvr>
                                        <p:cTn id="34" dur="1000" fill="hold"/>
                                        <p:tgtEl>
                                          <p:spTgt spid="21"/>
                                        </p:tgtEl>
                                        <p:attrNameLst>
                                          <p:attrName>style.rotation</p:attrName>
                                        </p:attrNameLst>
                                      </p:cBhvr>
                                      <p:tavLst>
                                        <p:tav tm="0">
                                          <p:val>
                                            <p:fltVal val="90"/>
                                          </p:val>
                                        </p:tav>
                                        <p:tav tm="100000">
                                          <p:val>
                                            <p:fltVal val="0"/>
                                          </p:val>
                                        </p:tav>
                                      </p:tavLst>
                                    </p:anim>
                                    <p:animEffect transition="in" filter="fade">
                                      <p:cBhvr>
                                        <p:cTn id="35" dur="1000"/>
                                        <p:tgtEl>
                                          <p:spTgt spid="21"/>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1030"/>
                                        </p:tgtEl>
                                        <p:attrNameLst>
                                          <p:attrName>style.visibility</p:attrName>
                                        </p:attrNameLst>
                                      </p:cBhvr>
                                      <p:to>
                                        <p:strVal val="visible"/>
                                      </p:to>
                                    </p:set>
                                    <p:animEffect transition="in" filter="barn(inVertical)">
                                      <p:cBhvr>
                                        <p:cTn id="40" dur="500"/>
                                        <p:tgtEl>
                                          <p:spTgt spid="1030"/>
                                        </p:tgtEl>
                                      </p:cBhvr>
                                    </p:animEffect>
                                  </p:childTnLst>
                                </p:cTn>
                              </p:par>
                            </p:childTnLst>
                          </p:cTn>
                        </p:par>
                        <p:par>
                          <p:cTn id="41" fill="hold">
                            <p:stCondLst>
                              <p:cond delay="500"/>
                            </p:stCondLst>
                            <p:childTnLst>
                              <p:par>
                                <p:cTn id="42" presetID="10" presetClass="entr" presetSubtype="0" fill="hold" grpId="0" nodeType="after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fade">
                                      <p:cBhvr>
                                        <p:cTn id="44" dur="500"/>
                                        <p:tgtEl>
                                          <p:spTgt spid="13"/>
                                        </p:tgtEl>
                                      </p:cBhvr>
                                    </p:animEffect>
                                  </p:childTnLst>
                                </p:cTn>
                              </p:par>
                            </p:childTnLst>
                          </p:cTn>
                        </p:par>
                        <p:par>
                          <p:cTn id="45" fill="hold">
                            <p:stCondLst>
                              <p:cond delay="1000"/>
                            </p:stCondLst>
                            <p:childTnLst>
                              <p:par>
                                <p:cTn id="46" presetID="10" presetClass="entr" presetSubtype="0" fill="hold" grpId="1" nodeType="afterEffect">
                                  <p:stCondLst>
                                    <p:cond delay="0"/>
                                  </p:stCondLst>
                                  <p:childTnLst>
                                    <p:set>
                                      <p:cBhvr>
                                        <p:cTn id="47" dur="1" fill="hold">
                                          <p:stCondLst>
                                            <p:cond delay="0"/>
                                          </p:stCondLst>
                                        </p:cTn>
                                        <p:tgtEl>
                                          <p:spTgt spid="11"/>
                                        </p:tgtEl>
                                        <p:attrNameLst>
                                          <p:attrName>style.visibility</p:attrName>
                                        </p:attrNameLst>
                                      </p:cBhvr>
                                      <p:to>
                                        <p:strVal val="visible"/>
                                      </p:to>
                                    </p:set>
                                    <p:animEffect transition="in" filter="fade">
                                      <p:cBhvr>
                                        <p:cTn id="48" dur="500"/>
                                        <p:tgtEl>
                                          <p:spTgt spid="11"/>
                                        </p:tgtEl>
                                      </p:cBhvr>
                                    </p:animEffect>
                                  </p:childTnLst>
                                </p:cTn>
                              </p:par>
                            </p:childTnLst>
                          </p:cTn>
                        </p:par>
                        <p:par>
                          <p:cTn id="49" fill="hold">
                            <p:stCondLst>
                              <p:cond delay="1500"/>
                            </p:stCondLst>
                            <p:childTnLst>
                              <p:par>
                                <p:cTn id="50" presetID="10" presetClass="entr" presetSubtype="0" fill="hold" grpId="1" nodeType="after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fade">
                                      <p:cBhvr>
                                        <p:cTn id="52" dur="500"/>
                                        <p:tgtEl>
                                          <p:spTgt spid="12"/>
                                        </p:tgtEl>
                                      </p:cBhvr>
                                    </p:animEffect>
                                  </p:childTnLst>
                                </p:cTn>
                              </p:par>
                            </p:childTnLst>
                          </p:cTn>
                        </p:par>
                        <p:par>
                          <p:cTn id="53" fill="hold">
                            <p:stCondLst>
                              <p:cond delay="2000"/>
                            </p:stCondLst>
                            <p:childTnLst>
                              <p:par>
                                <p:cTn id="54" presetID="10" presetClass="entr" presetSubtype="0" fill="hold" grpId="1" nodeType="afterEffect">
                                  <p:stCondLst>
                                    <p:cond delay="0"/>
                                  </p:stCondLst>
                                  <p:childTnLst>
                                    <p:set>
                                      <p:cBhvr>
                                        <p:cTn id="55" dur="1" fill="hold">
                                          <p:stCondLst>
                                            <p:cond delay="0"/>
                                          </p:stCondLst>
                                        </p:cTn>
                                        <p:tgtEl>
                                          <p:spTgt spid="14"/>
                                        </p:tgtEl>
                                        <p:attrNameLst>
                                          <p:attrName>style.visibility</p:attrName>
                                        </p:attrNameLst>
                                      </p:cBhvr>
                                      <p:to>
                                        <p:strVal val="visible"/>
                                      </p:to>
                                    </p:set>
                                    <p:animEffect transition="in" filter="fade">
                                      <p:cBhvr>
                                        <p:cTn id="56" dur="500"/>
                                        <p:tgtEl>
                                          <p:spTgt spid="14"/>
                                        </p:tgtEl>
                                      </p:cBhvr>
                                    </p:animEffect>
                                  </p:childTnLst>
                                </p:cTn>
                              </p:par>
                            </p:childTnLst>
                          </p:cTn>
                        </p:par>
                        <p:par>
                          <p:cTn id="57" fill="hold">
                            <p:stCondLst>
                              <p:cond delay="2500"/>
                            </p:stCondLst>
                            <p:childTnLst>
                              <p:par>
                                <p:cTn id="58" presetID="42" presetClass="path" presetSubtype="0" accel="50000" decel="50000" fill="hold" grpId="0" nodeType="afterEffect">
                                  <p:stCondLst>
                                    <p:cond delay="0"/>
                                  </p:stCondLst>
                                  <p:childTnLst>
                                    <p:animMotion origin="layout" path="M 3.33333E-6 -4.81481E-6 L -0.04184 0.07593 " pathEditMode="relative" rAng="0" ptsTypes="AA">
                                      <p:cBhvr>
                                        <p:cTn id="59" dur="2000" fill="hold"/>
                                        <p:tgtEl>
                                          <p:spTgt spid="11"/>
                                        </p:tgtEl>
                                        <p:attrNameLst>
                                          <p:attrName>ppt_x</p:attrName>
                                          <p:attrName>ppt_y</p:attrName>
                                        </p:attrNameLst>
                                      </p:cBhvr>
                                      <p:rCtr x="-2101" y="3796"/>
                                    </p:animMotion>
                                  </p:childTnLst>
                                </p:cTn>
                              </p:par>
                            </p:childTnLst>
                          </p:cTn>
                        </p:par>
                        <p:par>
                          <p:cTn id="60" fill="hold">
                            <p:stCondLst>
                              <p:cond delay="4500"/>
                            </p:stCondLst>
                            <p:childTnLst>
                              <p:par>
                                <p:cTn id="61" presetID="42" presetClass="path" presetSubtype="0" accel="50000" decel="50000" fill="hold" grpId="0" nodeType="afterEffect">
                                  <p:stCondLst>
                                    <p:cond delay="0"/>
                                  </p:stCondLst>
                                  <p:childTnLst>
                                    <p:animMotion origin="layout" path="M -5.55556E-7 -4.81481E-6 L -0.08385 0.15996 " pathEditMode="relative" rAng="0" ptsTypes="AA">
                                      <p:cBhvr>
                                        <p:cTn id="62" dur="2000" fill="hold"/>
                                        <p:tgtEl>
                                          <p:spTgt spid="12"/>
                                        </p:tgtEl>
                                        <p:attrNameLst>
                                          <p:attrName>ppt_x</p:attrName>
                                          <p:attrName>ppt_y</p:attrName>
                                        </p:attrNameLst>
                                      </p:cBhvr>
                                      <p:rCtr x="-4201" y="7986"/>
                                    </p:animMotion>
                                  </p:childTnLst>
                                </p:cTn>
                              </p:par>
                            </p:childTnLst>
                          </p:cTn>
                        </p:par>
                        <p:par>
                          <p:cTn id="63" fill="hold">
                            <p:stCondLst>
                              <p:cond delay="6500"/>
                            </p:stCondLst>
                            <p:childTnLst>
                              <p:par>
                                <p:cTn id="64" presetID="42" presetClass="path" presetSubtype="0" accel="50000" decel="50000" fill="hold" grpId="0" nodeType="afterEffect">
                                  <p:stCondLst>
                                    <p:cond delay="0"/>
                                  </p:stCondLst>
                                  <p:childTnLst>
                                    <p:animMotion origin="layout" path="M -2.77778E-6 -4.81481E-6 L -0.12482 0.24399 " pathEditMode="relative" rAng="0" ptsTypes="AA">
                                      <p:cBhvr>
                                        <p:cTn id="65" dur="2000" fill="hold"/>
                                        <p:tgtEl>
                                          <p:spTgt spid="14"/>
                                        </p:tgtEl>
                                        <p:attrNameLst>
                                          <p:attrName>ppt_x</p:attrName>
                                          <p:attrName>ppt_y</p:attrName>
                                        </p:attrNameLst>
                                      </p:cBhvr>
                                      <p:rCtr x="-6250" y="12199"/>
                                    </p:animMotion>
                                  </p:childTnLst>
                                </p:cTn>
                              </p:par>
                            </p:childTnLst>
                          </p:cTn>
                        </p:par>
                        <p:par>
                          <p:cTn id="66" fill="hold">
                            <p:stCondLst>
                              <p:cond delay="8500"/>
                            </p:stCondLst>
                            <p:childTnLst>
                              <p:par>
                                <p:cTn id="67" presetID="22" presetClass="entr" presetSubtype="8"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9000"/>
                            </p:stCondLst>
                            <p:childTnLst>
                              <p:par>
                                <p:cTn id="71" presetID="22" presetClass="entr" presetSubtype="8" fill="hold" grpId="0" nodeType="afterEffect">
                                  <p:stCondLst>
                                    <p:cond delay="0"/>
                                  </p:stCondLst>
                                  <p:childTnLst>
                                    <p:set>
                                      <p:cBhvr>
                                        <p:cTn id="72" dur="1" fill="hold">
                                          <p:stCondLst>
                                            <p:cond delay="0"/>
                                          </p:stCondLst>
                                        </p:cTn>
                                        <p:tgtEl>
                                          <p:spTgt spid="16"/>
                                        </p:tgtEl>
                                        <p:attrNameLst>
                                          <p:attrName>style.visibility</p:attrName>
                                        </p:attrNameLst>
                                      </p:cBhvr>
                                      <p:to>
                                        <p:strVal val="visible"/>
                                      </p:to>
                                    </p:set>
                                    <p:animEffect transition="in" filter="wipe(left)">
                                      <p:cBhvr>
                                        <p:cTn id="73" dur="500"/>
                                        <p:tgtEl>
                                          <p:spTgt spid="16"/>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17"/>
                                        </p:tgtEl>
                                        <p:attrNameLst>
                                          <p:attrName>style.visibility</p:attrName>
                                        </p:attrNameLst>
                                      </p:cBhvr>
                                      <p:to>
                                        <p:strVal val="visible"/>
                                      </p:to>
                                    </p:set>
                                    <p:animEffect transition="in" filter="wipe(left)">
                                      <p:cBhvr>
                                        <p:cTn id="77" dur="500"/>
                                        <p:tgtEl>
                                          <p:spTgt spid="17"/>
                                        </p:tgtEl>
                                      </p:cBhvr>
                                    </p:animEffect>
                                  </p:childTnLst>
                                </p:cTn>
                              </p:par>
                            </p:childTnLst>
                          </p:cTn>
                        </p:par>
                        <p:par>
                          <p:cTn id="78" fill="hold">
                            <p:stCondLst>
                              <p:cond delay="10000"/>
                            </p:stCondLst>
                            <p:childTnLst>
                              <p:par>
                                <p:cTn id="79" presetID="22" presetClass="entr" presetSubtype="8" fill="hold" grpId="0" nodeType="afterEffect">
                                  <p:stCondLst>
                                    <p:cond delay="0"/>
                                  </p:stCondLst>
                                  <p:childTnLst>
                                    <p:set>
                                      <p:cBhvr>
                                        <p:cTn id="80" dur="1" fill="hold">
                                          <p:stCondLst>
                                            <p:cond delay="0"/>
                                          </p:stCondLst>
                                        </p:cTn>
                                        <p:tgtEl>
                                          <p:spTgt spid="18"/>
                                        </p:tgtEl>
                                        <p:attrNameLst>
                                          <p:attrName>style.visibility</p:attrName>
                                        </p:attrNameLst>
                                      </p:cBhvr>
                                      <p:to>
                                        <p:strVal val="visible"/>
                                      </p:to>
                                    </p:set>
                                    <p:animEffect transition="in" filter="wipe(left)">
                                      <p:cBhvr>
                                        <p:cTn id="81" dur="500"/>
                                        <p:tgtEl>
                                          <p:spTgt spid="18"/>
                                        </p:tgtEl>
                                      </p:cBhvr>
                                    </p:animEffect>
                                  </p:childTnLst>
                                </p:cTn>
                              </p:par>
                            </p:childTnLst>
                          </p:cTn>
                        </p:par>
                        <p:par>
                          <p:cTn id="82" fill="hold">
                            <p:stCondLst>
                              <p:cond delay="10500"/>
                            </p:stCondLst>
                            <p:childTnLst>
                              <p:par>
                                <p:cTn id="83" presetID="22" presetClass="entr" presetSubtype="8" fill="hold" grpId="0" nodeType="afterEffect">
                                  <p:stCondLst>
                                    <p:cond delay="0"/>
                                  </p:stCondLst>
                                  <p:childTnLst>
                                    <p:set>
                                      <p:cBhvr>
                                        <p:cTn id="84" dur="1" fill="hold">
                                          <p:stCondLst>
                                            <p:cond delay="0"/>
                                          </p:stCondLst>
                                        </p:cTn>
                                        <p:tgtEl>
                                          <p:spTgt spid="19"/>
                                        </p:tgtEl>
                                        <p:attrNameLst>
                                          <p:attrName>style.visibility</p:attrName>
                                        </p:attrNameLst>
                                      </p:cBhvr>
                                      <p:to>
                                        <p:strVal val="visible"/>
                                      </p:to>
                                    </p:set>
                                    <p:animEffect transition="in" filter="wipe(left)">
                                      <p:cBhvr>
                                        <p:cTn id="85" dur="500"/>
                                        <p:tgtEl>
                                          <p:spTgt spid="19"/>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Effect transition="in" filter="fade">
                                      <p:cBhvr>
                                        <p:cTn id="89" dur="1000"/>
                                        <p:tgtEl>
                                          <p:spTgt spid="20"/>
                                        </p:tgtEl>
                                      </p:cBhvr>
                                    </p:animEffect>
                                    <p:anim calcmode="lin" valueType="num">
                                      <p:cBhvr>
                                        <p:cTn id="90" dur="1000" fill="hold"/>
                                        <p:tgtEl>
                                          <p:spTgt spid="20"/>
                                        </p:tgtEl>
                                        <p:attrNameLst>
                                          <p:attrName>ppt_x</p:attrName>
                                        </p:attrNameLst>
                                      </p:cBhvr>
                                      <p:tavLst>
                                        <p:tav tm="0">
                                          <p:val>
                                            <p:strVal val="#ppt_x"/>
                                          </p:val>
                                        </p:tav>
                                        <p:tav tm="100000">
                                          <p:val>
                                            <p:strVal val="#ppt_x"/>
                                          </p:val>
                                        </p:tav>
                                      </p:tavLst>
                                    </p:anim>
                                    <p:anim calcmode="lin" valueType="num">
                                      <p:cBhvr>
                                        <p:cTn id="9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92" fill="hold">
                      <p:stCondLst>
                        <p:cond delay="indefinite"/>
                      </p:stCondLst>
                      <p:childTnLst>
                        <p:par>
                          <p:cTn id="93" fill="hold">
                            <p:stCondLst>
                              <p:cond delay="0"/>
                            </p:stCondLst>
                            <p:childTnLst>
                              <p:par>
                                <p:cTn id="94" presetID="22" presetClass="entr" presetSubtype="4" fill="hold" grpId="0" nodeType="clickEffect">
                                  <p:stCondLst>
                                    <p:cond delay="0"/>
                                  </p:stCondLst>
                                  <p:childTnLst>
                                    <p:set>
                                      <p:cBhvr>
                                        <p:cTn id="95" dur="1" fill="hold">
                                          <p:stCondLst>
                                            <p:cond delay="0"/>
                                          </p:stCondLst>
                                        </p:cTn>
                                        <p:tgtEl>
                                          <p:spTgt spid="24"/>
                                        </p:tgtEl>
                                        <p:attrNameLst>
                                          <p:attrName>style.visibility</p:attrName>
                                        </p:attrNameLst>
                                      </p:cBhvr>
                                      <p:to>
                                        <p:strVal val="visible"/>
                                      </p:to>
                                    </p:set>
                                    <p:animEffect transition="in" filter="wipe(down)">
                                      <p:cBhvr>
                                        <p:cTn id="96" dur="500"/>
                                        <p:tgtEl>
                                          <p:spTgt spid="24"/>
                                        </p:tgtEl>
                                      </p:cBhvr>
                                    </p:animEffect>
                                  </p:childTnLst>
                                </p:cTn>
                              </p:par>
                            </p:childTnLst>
                          </p:cTn>
                        </p:par>
                        <p:par>
                          <p:cTn id="97" fill="hold">
                            <p:stCondLst>
                              <p:cond delay="500"/>
                            </p:stCondLst>
                            <p:childTnLst>
                              <p:par>
                                <p:cTn id="98" presetID="16" presetClass="entr" presetSubtype="21" fill="hold" nodeType="afterEffect">
                                  <p:stCondLst>
                                    <p:cond delay="0"/>
                                  </p:stCondLst>
                                  <p:childTnLst>
                                    <p:set>
                                      <p:cBhvr>
                                        <p:cTn id="99" dur="1" fill="hold">
                                          <p:stCondLst>
                                            <p:cond delay="0"/>
                                          </p:stCondLst>
                                        </p:cTn>
                                        <p:tgtEl>
                                          <p:spTgt spid="1031"/>
                                        </p:tgtEl>
                                        <p:attrNameLst>
                                          <p:attrName>style.visibility</p:attrName>
                                        </p:attrNameLst>
                                      </p:cBhvr>
                                      <p:to>
                                        <p:strVal val="visible"/>
                                      </p:to>
                                    </p:set>
                                    <p:animEffect transition="in" filter="barn(inVertical)">
                                      <p:cBhvr>
                                        <p:cTn id="100" dur="500"/>
                                        <p:tgtEl>
                                          <p:spTgt spid="1031"/>
                                        </p:tgtEl>
                                      </p:cBhvr>
                                    </p:animEffect>
                                  </p:childTnLst>
                                </p:cTn>
                              </p:par>
                            </p:childTnLst>
                          </p:cTn>
                        </p:par>
                        <p:par>
                          <p:cTn id="101" fill="hold">
                            <p:stCondLst>
                              <p:cond delay="1000"/>
                            </p:stCondLst>
                            <p:childTnLst>
                              <p:par>
                                <p:cTn id="102" presetID="53" presetClass="entr" presetSubtype="16" fill="hold" grpId="0" nodeType="afterEffect">
                                  <p:stCondLst>
                                    <p:cond delay="0"/>
                                  </p:stCondLst>
                                  <p:childTnLst>
                                    <p:set>
                                      <p:cBhvr>
                                        <p:cTn id="103" dur="1" fill="hold">
                                          <p:stCondLst>
                                            <p:cond delay="0"/>
                                          </p:stCondLst>
                                        </p:cTn>
                                        <p:tgtEl>
                                          <p:spTgt spid="2"/>
                                        </p:tgtEl>
                                        <p:attrNameLst>
                                          <p:attrName>style.visibility</p:attrName>
                                        </p:attrNameLst>
                                      </p:cBhvr>
                                      <p:to>
                                        <p:strVal val="visible"/>
                                      </p:to>
                                    </p:set>
                                    <p:anim calcmode="lin" valueType="num">
                                      <p:cBhvr>
                                        <p:cTn id="104" dur="500" fill="hold"/>
                                        <p:tgtEl>
                                          <p:spTgt spid="2"/>
                                        </p:tgtEl>
                                        <p:attrNameLst>
                                          <p:attrName>ppt_w</p:attrName>
                                        </p:attrNameLst>
                                      </p:cBhvr>
                                      <p:tavLst>
                                        <p:tav tm="0">
                                          <p:val>
                                            <p:fltVal val="0"/>
                                          </p:val>
                                        </p:tav>
                                        <p:tav tm="100000">
                                          <p:val>
                                            <p:strVal val="#ppt_w"/>
                                          </p:val>
                                        </p:tav>
                                      </p:tavLst>
                                    </p:anim>
                                    <p:anim calcmode="lin" valueType="num">
                                      <p:cBhvr>
                                        <p:cTn id="105" dur="500" fill="hold"/>
                                        <p:tgtEl>
                                          <p:spTgt spid="2"/>
                                        </p:tgtEl>
                                        <p:attrNameLst>
                                          <p:attrName>ppt_h</p:attrName>
                                        </p:attrNameLst>
                                      </p:cBhvr>
                                      <p:tavLst>
                                        <p:tav tm="0">
                                          <p:val>
                                            <p:fltVal val="0"/>
                                          </p:val>
                                        </p:tav>
                                        <p:tav tm="100000">
                                          <p:val>
                                            <p:strVal val="#ppt_h"/>
                                          </p:val>
                                        </p:tav>
                                      </p:tavLst>
                                    </p:anim>
                                    <p:animEffect transition="in" filter="fade">
                                      <p:cBhvr>
                                        <p:cTn id="106" dur="500"/>
                                        <p:tgtEl>
                                          <p:spTgt spid="2"/>
                                        </p:tgtEl>
                                      </p:cBhvr>
                                    </p:animEffect>
                                  </p:childTnLst>
                                </p:cTn>
                              </p:par>
                            </p:childTnLst>
                          </p:cTn>
                        </p:par>
                        <p:par>
                          <p:cTn id="107" fill="hold">
                            <p:stCondLst>
                              <p:cond delay="1500"/>
                            </p:stCondLst>
                            <p:childTnLst>
                              <p:par>
                                <p:cTn id="108" presetID="16" presetClass="entr" presetSubtype="21" fill="hold" nodeType="afterEffect">
                                  <p:stCondLst>
                                    <p:cond delay="0"/>
                                  </p:stCondLst>
                                  <p:childTnLst>
                                    <p:set>
                                      <p:cBhvr>
                                        <p:cTn id="109" dur="1" fill="hold">
                                          <p:stCondLst>
                                            <p:cond delay="0"/>
                                          </p:stCondLst>
                                        </p:cTn>
                                        <p:tgtEl>
                                          <p:spTgt spid="1027"/>
                                        </p:tgtEl>
                                        <p:attrNameLst>
                                          <p:attrName>style.visibility</p:attrName>
                                        </p:attrNameLst>
                                      </p:cBhvr>
                                      <p:to>
                                        <p:strVal val="visible"/>
                                      </p:to>
                                    </p:set>
                                    <p:animEffect transition="in" filter="barn(inVertical)">
                                      <p:cBhvr>
                                        <p:cTn id="110" dur="500"/>
                                        <p:tgtEl>
                                          <p:spTgt spid="1027"/>
                                        </p:tgtEl>
                                      </p:cBhvr>
                                    </p:animEffect>
                                  </p:childTnLst>
                                </p:cTn>
                              </p:par>
                            </p:childTnLst>
                          </p:cTn>
                        </p:par>
                        <p:par>
                          <p:cTn id="111" fill="hold">
                            <p:stCondLst>
                              <p:cond delay="2000"/>
                            </p:stCondLst>
                            <p:childTnLst>
                              <p:par>
                                <p:cTn id="112" presetID="31" presetClass="entr" presetSubtype="0" fill="hold" grpId="0" nodeType="afterEffect">
                                  <p:stCondLst>
                                    <p:cond delay="0"/>
                                  </p:stCondLst>
                                  <p:childTnLst>
                                    <p:set>
                                      <p:cBhvr>
                                        <p:cTn id="113" dur="1" fill="hold">
                                          <p:stCondLst>
                                            <p:cond delay="0"/>
                                          </p:stCondLst>
                                        </p:cTn>
                                        <p:tgtEl>
                                          <p:spTgt spid="23"/>
                                        </p:tgtEl>
                                        <p:attrNameLst>
                                          <p:attrName>style.visibility</p:attrName>
                                        </p:attrNameLst>
                                      </p:cBhvr>
                                      <p:to>
                                        <p:strVal val="visible"/>
                                      </p:to>
                                    </p:set>
                                    <p:anim calcmode="lin" valueType="num">
                                      <p:cBhvr>
                                        <p:cTn id="114" dur="1000" fill="hold"/>
                                        <p:tgtEl>
                                          <p:spTgt spid="23"/>
                                        </p:tgtEl>
                                        <p:attrNameLst>
                                          <p:attrName>ppt_w</p:attrName>
                                        </p:attrNameLst>
                                      </p:cBhvr>
                                      <p:tavLst>
                                        <p:tav tm="0">
                                          <p:val>
                                            <p:fltVal val="0"/>
                                          </p:val>
                                        </p:tav>
                                        <p:tav tm="100000">
                                          <p:val>
                                            <p:strVal val="#ppt_w"/>
                                          </p:val>
                                        </p:tav>
                                      </p:tavLst>
                                    </p:anim>
                                    <p:anim calcmode="lin" valueType="num">
                                      <p:cBhvr>
                                        <p:cTn id="115" dur="1000" fill="hold"/>
                                        <p:tgtEl>
                                          <p:spTgt spid="23"/>
                                        </p:tgtEl>
                                        <p:attrNameLst>
                                          <p:attrName>ppt_h</p:attrName>
                                        </p:attrNameLst>
                                      </p:cBhvr>
                                      <p:tavLst>
                                        <p:tav tm="0">
                                          <p:val>
                                            <p:fltVal val="0"/>
                                          </p:val>
                                        </p:tav>
                                        <p:tav tm="100000">
                                          <p:val>
                                            <p:strVal val="#ppt_h"/>
                                          </p:val>
                                        </p:tav>
                                      </p:tavLst>
                                    </p:anim>
                                    <p:anim calcmode="lin" valueType="num">
                                      <p:cBhvr>
                                        <p:cTn id="116" dur="1000" fill="hold"/>
                                        <p:tgtEl>
                                          <p:spTgt spid="23"/>
                                        </p:tgtEl>
                                        <p:attrNameLst>
                                          <p:attrName>style.rotation</p:attrName>
                                        </p:attrNameLst>
                                      </p:cBhvr>
                                      <p:tavLst>
                                        <p:tav tm="0">
                                          <p:val>
                                            <p:fltVal val="90"/>
                                          </p:val>
                                        </p:tav>
                                        <p:tav tm="100000">
                                          <p:val>
                                            <p:fltVal val="0"/>
                                          </p:val>
                                        </p:tav>
                                      </p:tavLst>
                                    </p:anim>
                                    <p:animEffect transition="in" filter="fade">
                                      <p:cBhvr>
                                        <p:cTn id="117"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P spid="11" grpId="0"/>
      <p:bldP spid="11" grpId="1"/>
      <p:bldP spid="12" grpId="0"/>
      <p:bldP spid="12" grpId="1"/>
      <p:bldP spid="13" grpId="0"/>
      <p:bldP spid="14" grpId="0"/>
      <p:bldP spid="14" grpId="1"/>
      <p:bldP spid="15" grpId="0"/>
      <p:bldP spid="16" grpId="0"/>
      <p:bldP spid="17" grpId="0"/>
      <p:bldP spid="18" grpId="0"/>
      <p:bldP spid="19" grpId="0"/>
      <p:bldP spid="20" grpId="0"/>
      <p:bldP spid="21" grpId="0" animBg="1"/>
      <p:bldP spid="22" grpId="0" animBg="1"/>
      <p:bldP spid="23" grpId="0" animBg="1"/>
      <p:bldP spid="24" grpId="0"/>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txBox="1">
            <a:spLocks noGrp="1"/>
          </p:cNvSpPr>
          <p:nvPr>
            <p:ph type="title" idx="4294967295"/>
          </p:nvPr>
        </p:nvSpPr>
        <p:spPr>
          <a:xfrm>
            <a:off x="-8731" y="0"/>
            <a:ext cx="9152731" cy="523220"/>
          </a:xfrm>
        </p:spPr>
        <p:txBody>
          <a:bodyPr wrap="square">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ctr">
              <a:buNone/>
            </a:pPr>
            <a:r>
              <a:rPr lang="pl-PL" dirty="0"/>
              <a:t>Swiss </a:t>
            </a:r>
            <a:r>
              <a:rPr lang="pl-PL" dirty="0" err="1"/>
              <a:t>National</a:t>
            </a:r>
            <a:r>
              <a:rPr lang="pl-PL" dirty="0"/>
              <a:t> Park</a:t>
            </a:r>
          </a:p>
        </p:txBody>
      </p:sp>
      <p:sp>
        <p:nvSpPr>
          <p:cNvPr id="4" name="Symbol zastępczy tekstu 3"/>
          <p:cNvSpPr txBox="1">
            <a:spLocks noGrp="1"/>
          </p:cNvSpPr>
          <p:nvPr>
            <p:ph type="body" idx="4294967295"/>
          </p:nvPr>
        </p:nvSpPr>
        <p:spPr>
          <a:xfrm rot="410400">
            <a:off x="7023122" y="307623"/>
            <a:ext cx="2053680" cy="930441"/>
          </a:xfrm>
        </p:spPr>
        <p:txBody>
          <a:bodyPr>
            <a:noAutofit/>
          </a:bodyPr>
          <a:lstStyle>
            <a:defPPr marL="432000" marR="0" lvl="0" indent="-324000">
              <a:spcBef>
                <a:spcPts val="0"/>
              </a:spcBef>
              <a:spcAft>
                <a:spcPts val="1414"/>
              </a:spcAft>
              <a:buSzPct val="45000"/>
              <a:buFont typeface="StarSymbol"/>
              <a:buNone/>
              <a:defRPr lang="pl-PL" sz="3200" b="0" i="0" u="none" strike="noStrike" kern="1200">
                <a:ln>
                  <a:noFill/>
                </a:ln>
                <a:latin typeface="Arial" pitchFamily="18"/>
                <a:ea typeface="Microsoft YaHei" pitchFamily="2"/>
                <a:cs typeface="Mangal" pitchFamily="2"/>
              </a:defRPr>
            </a:defPPr>
            <a:lvl1pPr marL="432000" marR="0" lvl="0" indent="-324000">
              <a:spcBef>
                <a:spcPts val="0"/>
              </a:spcBef>
              <a:spcAft>
                <a:spcPts val="1414"/>
              </a:spcAft>
              <a:buSzPct val="45000"/>
              <a:buFont typeface="StarSymbol"/>
              <a:buChar char="●"/>
              <a:defRPr lang="pl-PL" sz="3200" b="0" i="0" u="none" strike="noStrike" kern="1200">
                <a:ln>
                  <a:noFill/>
                </a:ln>
                <a:latin typeface="Arial" pitchFamily="18"/>
                <a:ea typeface="Microsoft YaHei" pitchFamily="2"/>
                <a:cs typeface="Mangal" pitchFamily="2"/>
              </a:defRPr>
            </a:lvl1pPr>
            <a:lvl2pPr marL="864000" marR="0" lvl="1" indent="-324000">
              <a:spcBef>
                <a:spcPts val="0"/>
              </a:spcBef>
              <a:spcAft>
                <a:spcPts val="1134"/>
              </a:spcAft>
              <a:buSzPct val="75000"/>
              <a:buFont typeface="StarSymbol"/>
              <a:buChar char="–"/>
              <a:defRPr lang="pl-PL" sz="2800" b="0" i="0" u="none" strike="noStrike" kern="1200">
                <a:ln>
                  <a:noFill/>
                </a:ln>
                <a:latin typeface="Arial" pitchFamily="18"/>
                <a:ea typeface="Microsoft YaHei" pitchFamily="2"/>
                <a:cs typeface="Mangal" pitchFamily="2"/>
              </a:defRPr>
            </a:lvl2pPr>
            <a:lvl3pPr marL="1295999" marR="0" lvl="2" indent="-288000">
              <a:spcBef>
                <a:spcPts val="0"/>
              </a:spcBef>
              <a:spcAft>
                <a:spcPts val="850"/>
              </a:spcAft>
              <a:buSzPct val="45000"/>
              <a:buFont typeface="StarSymbol"/>
              <a:buChar char="●"/>
              <a:defRPr lang="pl-PL" sz="2400" b="0" i="0" u="none" strike="noStrike" kern="1200">
                <a:ln>
                  <a:noFill/>
                </a:ln>
                <a:latin typeface="Arial" pitchFamily="18"/>
                <a:ea typeface="Microsoft YaHei" pitchFamily="2"/>
                <a:cs typeface="Mangal" pitchFamily="2"/>
              </a:defRPr>
            </a:lvl3pPr>
            <a:lvl4pPr marL="1728000" marR="0" lvl="3" indent="-216000">
              <a:spcBef>
                <a:spcPts val="0"/>
              </a:spcBef>
              <a:spcAft>
                <a:spcPts val="567"/>
              </a:spcAft>
              <a:buSzPct val="75000"/>
              <a:buFont typeface="StarSymbol"/>
              <a:buChar char="–"/>
              <a:defRPr lang="pl-PL" sz="2000" b="0" i="0" u="none" strike="noStrike" kern="1200">
                <a:ln>
                  <a:noFill/>
                </a:ln>
                <a:latin typeface="Arial" pitchFamily="18"/>
                <a:ea typeface="Microsoft YaHei" pitchFamily="2"/>
                <a:cs typeface="Mangal" pitchFamily="2"/>
              </a:defRPr>
            </a:lvl4pPr>
            <a:lvl5pPr marL="2160000" marR="0" lvl="4" indent="-216000">
              <a:spcBef>
                <a:spcPts val="0"/>
              </a:spcBef>
              <a:spcAft>
                <a:spcPts val="283"/>
              </a:spcAft>
              <a:buSzPct val="45000"/>
              <a:buFont typeface="StarSymbol"/>
              <a:buChar char="●"/>
              <a:defRPr lang="pl-PL" sz="2000" b="0" i="0" u="none" strike="noStrike" kern="1200">
                <a:ln>
                  <a:noFill/>
                </a:ln>
                <a:latin typeface="Arial" pitchFamily="18"/>
                <a:ea typeface="Microsoft YaHei" pitchFamily="2"/>
                <a:cs typeface="Mangal" pitchFamily="2"/>
              </a:defRPr>
            </a:lvl5pPr>
            <a:lvl6pPr marL="2592000" marR="0" lvl="5" indent="-216000">
              <a:spcBef>
                <a:spcPts val="0"/>
              </a:spcBef>
              <a:spcAft>
                <a:spcPts val="283"/>
              </a:spcAft>
              <a:buSzPct val="45000"/>
              <a:buFont typeface="StarSymbol"/>
              <a:buChar char="●"/>
              <a:defRPr lang="pl-PL" sz="2000" b="0" i="0" u="none" strike="noStrike" kern="1200">
                <a:ln>
                  <a:noFill/>
                </a:ln>
                <a:latin typeface="Arial" pitchFamily="18"/>
                <a:ea typeface="Microsoft YaHei" pitchFamily="2"/>
                <a:cs typeface="Mangal" pitchFamily="2"/>
              </a:defRPr>
            </a:lvl6pPr>
            <a:lvl7pPr marL="3024000" marR="0" lvl="6" indent="-216000">
              <a:spcBef>
                <a:spcPts val="0"/>
              </a:spcBef>
              <a:spcAft>
                <a:spcPts val="283"/>
              </a:spcAft>
              <a:buSzPct val="45000"/>
              <a:buFont typeface="StarSymbol"/>
              <a:buChar char="●"/>
              <a:defRPr lang="pl-PL" sz="2000" b="0" i="0" u="none" strike="noStrike" kern="1200">
                <a:ln>
                  <a:noFill/>
                </a:ln>
                <a:latin typeface="Arial" pitchFamily="18"/>
                <a:ea typeface="Microsoft YaHei" pitchFamily="2"/>
                <a:cs typeface="Mangal" pitchFamily="2"/>
              </a:defRPr>
            </a:lvl7pPr>
            <a:lvl8pPr marL="3456000" marR="0" lvl="7" indent="-216000">
              <a:spcBef>
                <a:spcPts val="0"/>
              </a:spcBef>
              <a:spcAft>
                <a:spcPts val="283"/>
              </a:spcAft>
              <a:buSzPct val="45000"/>
              <a:buFont typeface="StarSymbol"/>
              <a:buChar char="●"/>
              <a:defRPr lang="pl-PL" sz="2000" b="0" i="0" u="none" strike="noStrike" kern="1200">
                <a:ln>
                  <a:noFill/>
                </a:ln>
                <a:latin typeface="Arial" pitchFamily="18"/>
                <a:ea typeface="Microsoft YaHei" pitchFamily="2"/>
                <a:cs typeface="Mangal" pitchFamily="2"/>
              </a:defRPr>
            </a:lvl8pPr>
            <a:lvl9pPr marL="3887999" marR="0" lvl="8" indent="-216000">
              <a:spcBef>
                <a:spcPts val="0"/>
              </a:spcBef>
              <a:spcAft>
                <a:spcPts val="283"/>
              </a:spcAft>
              <a:buSzPct val="45000"/>
              <a:buFont typeface="StarSymbol"/>
              <a:buChar char="●"/>
              <a:defRPr lang="pl-PL" sz="2000" b="0" i="0" u="none" strike="noStrike" kern="1200">
                <a:ln>
                  <a:noFill/>
                </a:ln>
                <a:latin typeface="Arial" pitchFamily="18"/>
                <a:ea typeface="Microsoft YaHei" pitchFamily="2"/>
                <a:cs typeface="Mangal" pitchFamily="2"/>
              </a:defRPr>
            </a:lvl9pPr>
          </a:lstStyle>
          <a:p>
            <a:pPr lvl="0">
              <a:buNone/>
            </a:pPr>
            <a:r>
              <a:rPr lang="pl-PL" sz="1600" b="1" dirty="0">
                <a:solidFill>
                  <a:schemeClr val="accent5">
                    <a:lumMod val="20000"/>
                    <a:lumOff val="80000"/>
                  </a:schemeClr>
                </a:solidFill>
                <a:latin typeface="+mn-lt"/>
                <a:ea typeface="+mn-ea"/>
                <a:cs typeface="+mn-cs"/>
              </a:rPr>
              <a:t>With </a:t>
            </a:r>
            <a:r>
              <a:rPr lang="pl-PL" sz="1600" b="1" dirty="0" err="1">
                <a:solidFill>
                  <a:schemeClr val="accent5">
                    <a:lumMod val="20000"/>
                    <a:lumOff val="80000"/>
                  </a:schemeClr>
                </a:solidFill>
                <a:latin typeface="+mn-lt"/>
                <a:ea typeface="+mn-ea"/>
                <a:cs typeface="+mn-cs"/>
              </a:rPr>
              <a:t>its</a:t>
            </a:r>
            <a:r>
              <a:rPr lang="pl-PL" sz="1600" b="1" dirty="0">
                <a:solidFill>
                  <a:schemeClr val="accent5">
                    <a:lumMod val="20000"/>
                    <a:lumOff val="80000"/>
                  </a:schemeClr>
                </a:solidFill>
                <a:latin typeface="+mn-lt"/>
                <a:ea typeface="+mn-ea"/>
                <a:cs typeface="+mn-cs"/>
              </a:rPr>
              <a:t> </a:t>
            </a:r>
            <a:r>
              <a:rPr lang="pl-PL" sz="1600" b="1" dirty="0" err="1">
                <a:solidFill>
                  <a:schemeClr val="accent5">
                    <a:lumMod val="20000"/>
                    <a:lumOff val="80000"/>
                  </a:schemeClr>
                </a:solidFill>
                <a:latin typeface="+mn-lt"/>
                <a:ea typeface="+mn-ea"/>
                <a:cs typeface="+mn-cs"/>
              </a:rPr>
              <a:t>80km</a:t>
            </a:r>
            <a:r>
              <a:rPr lang="pl-PL" sz="1600" b="1" dirty="0">
                <a:solidFill>
                  <a:schemeClr val="accent5">
                    <a:lumMod val="20000"/>
                    <a:lumOff val="80000"/>
                  </a:schemeClr>
                </a:solidFill>
                <a:latin typeface="+mn-lt"/>
                <a:ea typeface="+mn-ea"/>
                <a:cs typeface="+mn-cs"/>
              </a:rPr>
              <a:t> of </a:t>
            </a:r>
            <a:r>
              <a:rPr lang="pl-PL" sz="1600" b="1" dirty="0" err="1">
                <a:solidFill>
                  <a:schemeClr val="accent5">
                    <a:lumMod val="20000"/>
                    <a:lumOff val="80000"/>
                  </a:schemeClr>
                </a:solidFill>
                <a:latin typeface="+mn-lt"/>
                <a:ea typeface="+mn-ea"/>
                <a:cs typeface="+mn-cs"/>
              </a:rPr>
              <a:t>trails</a:t>
            </a:r>
            <a:r>
              <a:rPr lang="pl-PL" sz="1600" b="1" dirty="0">
                <a:solidFill>
                  <a:schemeClr val="accent5">
                    <a:lumMod val="20000"/>
                    <a:lumOff val="80000"/>
                  </a:schemeClr>
                </a:solidFill>
                <a:latin typeface="+mn-lt"/>
                <a:ea typeface="+mn-ea"/>
                <a:cs typeface="+mn-cs"/>
              </a:rPr>
              <a:t>, the Swiss </a:t>
            </a:r>
            <a:r>
              <a:rPr lang="pl-PL" sz="1600" b="1" dirty="0" err="1">
                <a:solidFill>
                  <a:schemeClr val="accent5">
                    <a:lumMod val="20000"/>
                    <a:lumOff val="80000"/>
                  </a:schemeClr>
                </a:solidFill>
                <a:latin typeface="+mn-lt"/>
                <a:ea typeface="+mn-ea"/>
                <a:cs typeface="+mn-cs"/>
              </a:rPr>
              <a:t>National</a:t>
            </a:r>
            <a:r>
              <a:rPr lang="pl-PL" sz="1600" b="1" dirty="0">
                <a:solidFill>
                  <a:schemeClr val="accent5">
                    <a:lumMod val="20000"/>
                    <a:lumOff val="80000"/>
                  </a:schemeClr>
                </a:solidFill>
                <a:latin typeface="+mn-lt"/>
                <a:ea typeface="+mn-ea"/>
                <a:cs typeface="+mn-cs"/>
              </a:rPr>
              <a:t> Park </a:t>
            </a:r>
            <a:r>
              <a:rPr lang="pl-PL" sz="1600" b="1" dirty="0" err="1">
                <a:solidFill>
                  <a:schemeClr val="accent5">
                    <a:lumMod val="20000"/>
                    <a:lumOff val="80000"/>
                  </a:schemeClr>
                </a:solidFill>
                <a:latin typeface="+mn-lt"/>
                <a:ea typeface="+mn-ea"/>
                <a:cs typeface="+mn-cs"/>
              </a:rPr>
              <a:t>is</a:t>
            </a:r>
            <a:r>
              <a:rPr lang="pl-PL" sz="1600" b="1" dirty="0">
                <a:solidFill>
                  <a:schemeClr val="accent5">
                    <a:lumMod val="20000"/>
                    <a:lumOff val="80000"/>
                  </a:schemeClr>
                </a:solidFill>
                <a:latin typeface="+mn-lt"/>
                <a:ea typeface="+mn-ea"/>
                <a:cs typeface="+mn-cs"/>
              </a:rPr>
              <a:t> a </a:t>
            </a:r>
            <a:r>
              <a:rPr lang="pl-PL" sz="1600" b="1" dirty="0" err="1">
                <a:solidFill>
                  <a:schemeClr val="accent5">
                    <a:lumMod val="20000"/>
                    <a:lumOff val="80000"/>
                  </a:schemeClr>
                </a:solidFill>
                <a:latin typeface="+mn-lt"/>
                <a:ea typeface="+mn-ea"/>
                <a:cs typeface="+mn-cs"/>
              </a:rPr>
              <a:t>hiking</a:t>
            </a:r>
            <a:r>
              <a:rPr lang="pl-PL" sz="1600" b="1" dirty="0">
                <a:solidFill>
                  <a:schemeClr val="accent5">
                    <a:lumMod val="20000"/>
                    <a:lumOff val="80000"/>
                  </a:schemeClr>
                </a:solidFill>
                <a:latin typeface="+mn-lt"/>
                <a:ea typeface="+mn-ea"/>
                <a:cs typeface="+mn-cs"/>
              </a:rPr>
              <a:t> </a:t>
            </a:r>
            <a:r>
              <a:rPr lang="pl-PL" sz="1600" b="1" dirty="0" err="1">
                <a:solidFill>
                  <a:schemeClr val="accent5">
                    <a:lumMod val="20000"/>
                    <a:lumOff val="80000"/>
                  </a:schemeClr>
                </a:solidFill>
                <a:latin typeface="+mn-lt"/>
                <a:ea typeface="+mn-ea"/>
                <a:cs typeface="+mn-cs"/>
              </a:rPr>
              <a:t>paradise</a:t>
            </a:r>
            <a:r>
              <a:rPr lang="pl-PL" sz="1600" b="1" dirty="0">
                <a:solidFill>
                  <a:schemeClr val="accent5">
                    <a:lumMod val="20000"/>
                    <a:lumOff val="80000"/>
                  </a:schemeClr>
                </a:solidFill>
                <a:latin typeface="+mn-lt"/>
                <a:ea typeface="+mn-ea"/>
                <a:cs typeface="+mn-cs"/>
              </a:rPr>
              <a:t>!</a:t>
            </a:r>
          </a:p>
        </p:txBody>
      </p:sp>
      <p:pic>
        <p:nvPicPr>
          <p:cNvPr id="7" name="Obraz 6"/>
          <p:cNvPicPr>
            <a:picLocks noChangeAspect="1"/>
          </p:cNvPicPr>
          <p:nvPr/>
        </p:nvPicPr>
        <p:blipFill>
          <a:blip r:embed="rId3" cstate="print">
            <a:lum/>
            <a:alphaModFix/>
          </a:blip>
          <a:srcRect/>
          <a:stretch>
            <a:fillRect/>
          </a:stretch>
        </p:blipFill>
        <p:spPr>
          <a:xfrm rot="13800">
            <a:off x="5079070" y="598367"/>
            <a:ext cx="2132773" cy="1506182"/>
          </a:xfrm>
          <a:prstGeom prst="rect">
            <a:avLst/>
          </a:prstGeom>
          <a:ln>
            <a:noFill/>
          </a:ln>
          <a:effectLst>
            <a:outerShdw blurRad="190500" algn="tl" rotWithShape="0">
              <a:srgbClr val="000000">
                <a:alpha val="70000"/>
              </a:srgbClr>
            </a:outerShdw>
          </a:effectLst>
        </p:spPr>
      </p:pic>
      <p:sp>
        <p:nvSpPr>
          <p:cNvPr id="11" name="Prostokąt 10"/>
          <p:cNvSpPr/>
          <p:nvPr/>
        </p:nvSpPr>
        <p:spPr>
          <a:xfrm>
            <a:off x="4828366" y="2145808"/>
            <a:ext cx="4315634" cy="4524315"/>
          </a:xfrm>
          <a:prstGeom prst="rect">
            <a:avLst/>
          </a:prstGeom>
        </p:spPr>
        <p:txBody>
          <a:bodyPr wrap="square">
            <a:spAutoFit/>
          </a:bodyPr>
          <a:lstStyle/>
          <a:p>
            <a:r>
              <a:rPr lang="pl-PL" sz="1600" b="1" dirty="0" err="1">
                <a:solidFill>
                  <a:schemeClr val="accent5">
                    <a:lumMod val="20000"/>
                    <a:lumOff val="80000"/>
                  </a:schemeClr>
                </a:solidFill>
              </a:rPr>
              <a:t>There</a:t>
            </a:r>
            <a:r>
              <a:rPr lang="pl-PL" sz="1600" b="1" dirty="0">
                <a:solidFill>
                  <a:schemeClr val="accent5">
                    <a:lumMod val="20000"/>
                    <a:lumOff val="80000"/>
                  </a:schemeClr>
                </a:solidFill>
              </a:rPr>
              <a:t> </a:t>
            </a:r>
            <a:r>
              <a:rPr lang="pl-PL" sz="1600" b="1" dirty="0" err="1">
                <a:solidFill>
                  <a:schemeClr val="accent5">
                    <a:lumMod val="20000"/>
                    <a:lumOff val="80000"/>
                  </a:schemeClr>
                </a:solidFill>
              </a:rPr>
              <a:t>are</a:t>
            </a:r>
            <a:r>
              <a:rPr lang="pl-PL" sz="1600" b="1" dirty="0">
                <a:solidFill>
                  <a:schemeClr val="accent5">
                    <a:lumMod val="20000"/>
                    <a:lumOff val="80000"/>
                  </a:schemeClr>
                </a:solidFill>
              </a:rPr>
              <a:t> 21 </a:t>
            </a:r>
            <a:r>
              <a:rPr lang="pl-PL" sz="1600" b="1" dirty="0" err="1">
                <a:solidFill>
                  <a:schemeClr val="accent5">
                    <a:lumMod val="20000"/>
                    <a:lumOff val="80000"/>
                  </a:schemeClr>
                </a:solidFill>
              </a:rPr>
              <a:t>walking</a:t>
            </a:r>
            <a:r>
              <a:rPr lang="pl-PL" sz="1600" b="1" dirty="0">
                <a:solidFill>
                  <a:schemeClr val="accent5">
                    <a:lumMod val="20000"/>
                    <a:lumOff val="80000"/>
                  </a:schemeClr>
                </a:solidFill>
              </a:rPr>
              <a:t> </a:t>
            </a:r>
            <a:r>
              <a:rPr lang="pl-PL" sz="1600" b="1" dirty="0" err="1">
                <a:solidFill>
                  <a:schemeClr val="accent5">
                    <a:lumMod val="20000"/>
                    <a:lumOff val="80000"/>
                  </a:schemeClr>
                </a:solidFill>
              </a:rPr>
              <a:t>routes</a:t>
            </a:r>
            <a:r>
              <a:rPr lang="pl-PL" sz="1600" b="1" dirty="0">
                <a:solidFill>
                  <a:schemeClr val="accent5">
                    <a:lumMod val="20000"/>
                    <a:lumOff val="80000"/>
                  </a:schemeClr>
                </a:solidFill>
              </a:rPr>
              <a:t> in the SNP in </a:t>
            </a:r>
            <a:r>
              <a:rPr lang="pl-PL" sz="1600" b="1" dirty="0" err="1">
                <a:solidFill>
                  <a:schemeClr val="accent5">
                    <a:lumMod val="20000"/>
                    <a:lumOff val="80000"/>
                  </a:schemeClr>
                </a:solidFill>
              </a:rPr>
              <a:t>three</a:t>
            </a:r>
            <a:r>
              <a:rPr lang="pl-PL" sz="1600" b="1" dirty="0">
                <a:solidFill>
                  <a:schemeClr val="accent5">
                    <a:lumMod val="20000"/>
                    <a:lumOff val="80000"/>
                  </a:schemeClr>
                </a:solidFill>
              </a:rPr>
              <a:t> </a:t>
            </a:r>
            <a:r>
              <a:rPr lang="pl-PL" sz="1600" b="1" dirty="0" err="1">
                <a:solidFill>
                  <a:schemeClr val="accent5">
                    <a:lumMod val="20000"/>
                    <a:lumOff val="80000"/>
                  </a:schemeClr>
                </a:solidFill>
              </a:rPr>
              <a:t>grades</a:t>
            </a:r>
            <a:r>
              <a:rPr lang="pl-PL" sz="1600" b="1" dirty="0">
                <a:solidFill>
                  <a:schemeClr val="accent5">
                    <a:lumMod val="20000"/>
                    <a:lumOff val="80000"/>
                  </a:schemeClr>
                </a:solidFill>
              </a:rPr>
              <a:t> of </a:t>
            </a:r>
            <a:r>
              <a:rPr lang="pl-PL" sz="1600" b="1" dirty="0" err="1">
                <a:solidFill>
                  <a:schemeClr val="accent5">
                    <a:lumMod val="20000"/>
                    <a:lumOff val="80000"/>
                  </a:schemeClr>
                </a:solidFill>
              </a:rPr>
              <a:t>difficulty</a:t>
            </a:r>
            <a:r>
              <a:rPr lang="pl-PL" sz="1600" b="1" dirty="0">
                <a:solidFill>
                  <a:schemeClr val="accent5">
                    <a:lumMod val="20000"/>
                    <a:lumOff val="80000"/>
                  </a:schemeClr>
                </a:solidFill>
              </a:rPr>
              <a:t>: </a:t>
            </a:r>
            <a:r>
              <a:rPr lang="pl-PL" sz="1600" b="1" dirty="0" err="1">
                <a:solidFill>
                  <a:schemeClr val="accent5">
                    <a:lumMod val="20000"/>
                    <a:lumOff val="80000"/>
                  </a:schemeClr>
                </a:solidFill>
              </a:rPr>
              <a:t>easy</a:t>
            </a:r>
            <a:r>
              <a:rPr lang="pl-PL" sz="1600" b="1" dirty="0">
                <a:solidFill>
                  <a:schemeClr val="accent5">
                    <a:lumMod val="20000"/>
                    <a:lumOff val="80000"/>
                  </a:schemeClr>
                </a:solidFill>
              </a:rPr>
              <a:t>, medium and </a:t>
            </a:r>
            <a:r>
              <a:rPr lang="pl-PL" sz="1600" b="1" dirty="0" err="1">
                <a:solidFill>
                  <a:schemeClr val="accent5">
                    <a:lumMod val="20000"/>
                    <a:lumOff val="80000"/>
                  </a:schemeClr>
                </a:solidFill>
              </a:rPr>
              <a:t>difficult</a:t>
            </a:r>
            <a:r>
              <a:rPr lang="pl-PL" sz="1600" b="1" dirty="0">
                <a:solidFill>
                  <a:schemeClr val="accent5">
                    <a:lumMod val="20000"/>
                    <a:lumOff val="80000"/>
                  </a:schemeClr>
                </a:solidFill>
              </a:rPr>
              <a:t>.</a:t>
            </a:r>
            <a:br>
              <a:rPr lang="pl-PL" sz="1600" b="1" dirty="0">
                <a:solidFill>
                  <a:schemeClr val="accent5">
                    <a:lumMod val="20000"/>
                    <a:lumOff val="80000"/>
                  </a:schemeClr>
                </a:solidFill>
              </a:rPr>
            </a:br>
            <a:r>
              <a:rPr lang="pl-PL" sz="1600" b="1" dirty="0" err="1">
                <a:solidFill>
                  <a:schemeClr val="accent5">
                    <a:lumMod val="20000"/>
                    <a:lumOff val="80000"/>
                  </a:schemeClr>
                </a:solidFill>
              </a:rPr>
              <a:t>Throughout</a:t>
            </a:r>
            <a:r>
              <a:rPr lang="pl-PL" sz="1600" b="1" dirty="0">
                <a:solidFill>
                  <a:schemeClr val="accent5">
                    <a:lumMod val="20000"/>
                    <a:lumOff val="80000"/>
                  </a:schemeClr>
                </a:solidFill>
              </a:rPr>
              <a:t> the </a:t>
            </a:r>
            <a:r>
              <a:rPr lang="pl-PL" sz="1600" b="1" dirty="0" err="1">
                <a:solidFill>
                  <a:schemeClr val="accent5">
                    <a:lumMod val="20000"/>
                    <a:lumOff val="80000"/>
                  </a:schemeClr>
                </a:solidFill>
              </a:rPr>
              <a:t>year</a:t>
            </a:r>
            <a:r>
              <a:rPr lang="pl-PL" sz="1600" b="1" dirty="0">
                <a:solidFill>
                  <a:schemeClr val="accent5">
                    <a:lumMod val="20000"/>
                    <a:lumOff val="80000"/>
                  </a:schemeClr>
                </a:solidFill>
              </a:rPr>
              <a:t> the Park </a:t>
            </a:r>
            <a:r>
              <a:rPr lang="pl-PL" sz="1600" b="1" dirty="0" err="1">
                <a:solidFill>
                  <a:schemeClr val="accent5">
                    <a:lumMod val="20000"/>
                    <a:lumOff val="80000"/>
                  </a:schemeClr>
                </a:solidFill>
              </a:rPr>
              <a:t>offers</a:t>
            </a:r>
            <a:r>
              <a:rPr lang="pl-PL" sz="1600" b="1" dirty="0">
                <a:solidFill>
                  <a:schemeClr val="accent5">
                    <a:lumMod val="20000"/>
                    <a:lumOff val="80000"/>
                  </a:schemeClr>
                </a:solidFill>
              </a:rPr>
              <a:t> a </a:t>
            </a:r>
            <a:r>
              <a:rPr lang="pl-PL" sz="1600" b="1" dirty="0" err="1">
                <a:solidFill>
                  <a:schemeClr val="accent5">
                    <a:lumMod val="20000"/>
                    <a:lumOff val="80000"/>
                  </a:schemeClr>
                </a:solidFill>
              </a:rPr>
              <a:t>variety</a:t>
            </a:r>
            <a:r>
              <a:rPr lang="pl-PL" sz="1600" b="1" dirty="0">
                <a:solidFill>
                  <a:schemeClr val="accent5">
                    <a:lumMod val="20000"/>
                    <a:lumOff val="80000"/>
                  </a:schemeClr>
                </a:solidFill>
              </a:rPr>
              <a:t> of </a:t>
            </a:r>
            <a:r>
              <a:rPr lang="pl-PL" sz="1600" b="1" dirty="0" err="1">
                <a:solidFill>
                  <a:schemeClr val="accent5">
                    <a:lumMod val="20000"/>
                    <a:lumOff val="80000"/>
                  </a:schemeClr>
                </a:solidFill>
              </a:rPr>
              <a:t>events</a:t>
            </a:r>
            <a:r>
              <a:rPr lang="pl-PL" sz="1600" b="1" dirty="0">
                <a:solidFill>
                  <a:schemeClr val="accent5">
                    <a:lumMod val="20000"/>
                    <a:lumOff val="80000"/>
                  </a:schemeClr>
                </a:solidFill>
              </a:rPr>
              <a:t>, for </a:t>
            </a:r>
            <a:r>
              <a:rPr lang="pl-PL" sz="1600" b="1" dirty="0" err="1">
                <a:solidFill>
                  <a:schemeClr val="accent5">
                    <a:lumMod val="20000"/>
                    <a:lumOff val="80000"/>
                  </a:schemeClr>
                </a:solidFill>
              </a:rPr>
              <a:t>example</a:t>
            </a:r>
            <a:r>
              <a:rPr lang="pl-PL" sz="1600" b="1" dirty="0">
                <a:solidFill>
                  <a:schemeClr val="accent5">
                    <a:lumMod val="20000"/>
                    <a:lumOff val="80000"/>
                  </a:schemeClr>
                </a:solidFill>
              </a:rPr>
              <a:t> </a:t>
            </a:r>
            <a:r>
              <a:rPr lang="pl-PL" sz="1600" b="1" dirty="0" err="1">
                <a:solidFill>
                  <a:schemeClr val="accent5">
                    <a:lumMod val="20000"/>
                    <a:lumOff val="80000"/>
                  </a:schemeClr>
                </a:solidFill>
              </a:rPr>
              <a:t>lectures</a:t>
            </a:r>
            <a:r>
              <a:rPr lang="pl-PL" sz="1600" b="1" dirty="0">
                <a:solidFill>
                  <a:schemeClr val="accent5">
                    <a:lumMod val="20000"/>
                    <a:lumOff val="80000"/>
                  </a:schemeClr>
                </a:solidFill>
              </a:rPr>
              <a:t> of a </a:t>
            </a:r>
            <a:r>
              <a:rPr lang="pl-PL" sz="1600" b="1" dirty="0" err="1">
                <a:solidFill>
                  <a:schemeClr val="accent5">
                    <a:lumMod val="20000"/>
                    <a:lumOff val="80000"/>
                  </a:schemeClr>
                </a:solidFill>
              </a:rPr>
              <a:t>wide</a:t>
            </a:r>
            <a:r>
              <a:rPr lang="pl-PL" sz="1600" b="1" dirty="0">
                <a:solidFill>
                  <a:schemeClr val="accent5">
                    <a:lumMod val="20000"/>
                    <a:lumOff val="80000"/>
                  </a:schemeClr>
                </a:solidFill>
              </a:rPr>
              <a:t> choice of </a:t>
            </a:r>
            <a:r>
              <a:rPr lang="pl-PL" sz="1600" b="1" dirty="0" err="1">
                <a:solidFill>
                  <a:schemeClr val="accent5">
                    <a:lumMod val="20000"/>
                    <a:lumOff val="80000"/>
                  </a:schemeClr>
                </a:solidFill>
              </a:rPr>
              <a:t>natural</a:t>
            </a:r>
            <a:r>
              <a:rPr lang="pl-PL" sz="1600" b="1" dirty="0">
                <a:solidFill>
                  <a:schemeClr val="accent5">
                    <a:lumMod val="20000"/>
                    <a:lumOff val="80000"/>
                  </a:schemeClr>
                </a:solidFill>
              </a:rPr>
              <a:t> </a:t>
            </a:r>
            <a:r>
              <a:rPr lang="pl-PL" sz="1600" b="1" dirty="0" err="1">
                <a:solidFill>
                  <a:schemeClr val="accent5">
                    <a:lumMod val="20000"/>
                    <a:lumOff val="80000"/>
                  </a:schemeClr>
                </a:solidFill>
              </a:rPr>
              <a:t>history</a:t>
            </a:r>
            <a:r>
              <a:rPr lang="pl-PL" sz="1600" b="1" dirty="0">
                <a:solidFill>
                  <a:schemeClr val="accent5">
                    <a:lumMod val="20000"/>
                    <a:lumOff val="80000"/>
                  </a:schemeClr>
                </a:solidFill>
              </a:rPr>
              <a:t> </a:t>
            </a:r>
            <a:r>
              <a:rPr lang="pl-PL" sz="1600" b="1" dirty="0" err="1">
                <a:solidFill>
                  <a:schemeClr val="accent5">
                    <a:lumMod val="20000"/>
                    <a:lumOff val="80000"/>
                  </a:schemeClr>
                </a:solidFill>
              </a:rPr>
              <a:t>topics</a:t>
            </a:r>
            <a:r>
              <a:rPr lang="pl-PL" sz="1600" b="1" dirty="0">
                <a:solidFill>
                  <a:schemeClr val="accent5">
                    <a:lumMod val="20000"/>
                    <a:lumOff val="80000"/>
                  </a:schemeClr>
                </a:solidFill>
              </a:rPr>
              <a:t> </a:t>
            </a:r>
            <a:r>
              <a:rPr lang="pl-PL" sz="1600" b="1" dirty="0" err="1">
                <a:solidFill>
                  <a:schemeClr val="accent5">
                    <a:lumMod val="20000"/>
                    <a:lumOff val="80000"/>
                  </a:schemeClr>
                </a:solidFill>
              </a:rPr>
              <a:t>during</a:t>
            </a:r>
            <a:r>
              <a:rPr lang="pl-PL" sz="1600" b="1" dirty="0">
                <a:solidFill>
                  <a:schemeClr val="accent5">
                    <a:lumMod val="20000"/>
                    <a:lumOff val="80000"/>
                  </a:schemeClr>
                </a:solidFill>
              </a:rPr>
              <a:t> the </a:t>
            </a:r>
            <a:r>
              <a:rPr lang="pl-PL" sz="1600" b="1" dirty="0" err="1">
                <a:solidFill>
                  <a:schemeClr val="accent5">
                    <a:lumMod val="20000"/>
                    <a:lumOff val="80000"/>
                  </a:schemeClr>
                </a:solidFill>
              </a:rPr>
              <a:t>Zernez</a:t>
            </a:r>
            <a:r>
              <a:rPr lang="pl-PL" sz="1600" b="1" dirty="0">
                <a:solidFill>
                  <a:schemeClr val="accent5">
                    <a:lumMod val="20000"/>
                    <a:lumOff val="80000"/>
                  </a:schemeClr>
                </a:solidFill>
              </a:rPr>
              <a:t> </a:t>
            </a:r>
            <a:r>
              <a:rPr lang="pl-PL" sz="1600" b="1" dirty="0" err="1">
                <a:solidFill>
                  <a:schemeClr val="accent5">
                    <a:lumMod val="20000"/>
                    <a:lumOff val="80000"/>
                  </a:schemeClr>
                </a:solidFill>
              </a:rPr>
              <a:t>National</a:t>
            </a:r>
            <a:r>
              <a:rPr lang="pl-PL" sz="1600" b="1" dirty="0">
                <a:solidFill>
                  <a:schemeClr val="accent5">
                    <a:lumMod val="20000"/>
                    <a:lumOff val="80000"/>
                  </a:schemeClr>
                </a:solidFill>
              </a:rPr>
              <a:t> Park </a:t>
            </a:r>
            <a:r>
              <a:rPr lang="pl-PL" sz="1600" b="1" dirty="0" err="1">
                <a:solidFill>
                  <a:schemeClr val="accent5">
                    <a:lumMod val="20000"/>
                    <a:lumOff val="80000"/>
                  </a:schemeClr>
                </a:solidFill>
              </a:rPr>
              <a:t>Days</a:t>
            </a:r>
            <a:r>
              <a:rPr lang="pl-PL" sz="1600" b="1" dirty="0">
                <a:solidFill>
                  <a:schemeClr val="accent5">
                    <a:lumMod val="20000"/>
                    <a:lumOff val="80000"/>
                  </a:schemeClr>
                </a:solidFill>
              </a:rPr>
              <a:t>.</a:t>
            </a:r>
            <a:br>
              <a:rPr lang="pl-PL" sz="1600" b="1" dirty="0">
                <a:solidFill>
                  <a:schemeClr val="accent5">
                    <a:lumMod val="20000"/>
                    <a:lumOff val="80000"/>
                  </a:schemeClr>
                </a:solidFill>
              </a:rPr>
            </a:br>
            <a:r>
              <a:rPr lang="pl-PL" sz="1600" b="1" dirty="0" err="1">
                <a:solidFill>
                  <a:schemeClr val="accent5">
                    <a:lumMod val="20000"/>
                    <a:lumOff val="80000"/>
                  </a:schemeClr>
                </a:solidFill>
              </a:rPr>
              <a:t>There</a:t>
            </a:r>
            <a:r>
              <a:rPr lang="pl-PL" sz="1600" b="1" dirty="0">
                <a:solidFill>
                  <a:schemeClr val="accent5">
                    <a:lumMod val="20000"/>
                    <a:lumOff val="80000"/>
                  </a:schemeClr>
                </a:solidFill>
              </a:rPr>
              <a:t> </a:t>
            </a:r>
            <a:r>
              <a:rPr lang="pl-PL" sz="1600" b="1" dirty="0" err="1">
                <a:solidFill>
                  <a:schemeClr val="accent5">
                    <a:lumMod val="20000"/>
                    <a:lumOff val="80000"/>
                  </a:schemeClr>
                </a:solidFill>
              </a:rPr>
              <a:t>are</a:t>
            </a:r>
            <a:r>
              <a:rPr lang="pl-PL" sz="1600" b="1" dirty="0">
                <a:solidFill>
                  <a:schemeClr val="accent5">
                    <a:lumMod val="20000"/>
                    <a:lumOff val="80000"/>
                  </a:schemeClr>
                </a:solidFill>
              </a:rPr>
              <a:t> </a:t>
            </a:r>
            <a:r>
              <a:rPr lang="pl-PL" sz="1600" b="1" dirty="0" err="1">
                <a:solidFill>
                  <a:schemeClr val="accent5">
                    <a:lumMod val="20000"/>
                    <a:lumOff val="80000"/>
                  </a:schemeClr>
                </a:solidFill>
              </a:rPr>
              <a:t>many</a:t>
            </a:r>
            <a:r>
              <a:rPr lang="pl-PL" sz="1600" b="1" dirty="0">
                <a:solidFill>
                  <a:schemeClr val="accent5">
                    <a:lumMod val="20000"/>
                    <a:lumOff val="80000"/>
                  </a:schemeClr>
                </a:solidFill>
              </a:rPr>
              <a:t> flora and fauna </a:t>
            </a:r>
            <a:r>
              <a:rPr lang="pl-PL" sz="1600" b="1" dirty="0" err="1">
                <a:solidFill>
                  <a:schemeClr val="accent5">
                    <a:lumMod val="20000"/>
                    <a:lumOff val="80000"/>
                  </a:schemeClr>
                </a:solidFill>
              </a:rPr>
              <a:t>species</a:t>
            </a:r>
            <a:r>
              <a:rPr lang="pl-PL" sz="1600" b="1" dirty="0">
                <a:solidFill>
                  <a:schemeClr val="accent5">
                    <a:lumMod val="20000"/>
                    <a:lumOff val="80000"/>
                  </a:schemeClr>
                </a:solidFill>
              </a:rPr>
              <a:t> in the SNP. </a:t>
            </a:r>
            <a:r>
              <a:rPr lang="pl-PL" sz="1600" b="1" dirty="0" err="1">
                <a:solidFill>
                  <a:schemeClr val="accent5">
                    <a:lumMod val="20000"/>
                    <a:lumOff val="80000"/>
                  </a:schemeClr>
                </a:solidFill>
              </a:rPr>
              <a:t>If</a:t>
            </a:r>
            <a:r>
              <a:rPr lang="pl-PL" sz="1600" b="1" dirty="0">
                <a:solidFill>
                  <a:schemeClr val="accent5">
                    <a:lumMod val="20000"/>
                    <a:lumOff val="80000"/>
                  </a:schemeClr>
                </a:solidFill>
              </a:rPr>
              <a:t> </a:t>
            </a:r>
            <a:r>
              <a:rPr lang="pl-PL" sz="1600" b="1" dirty="0" err="1">
                <a:solidFill>
                  <a:schemeClr val="accent5">
                    <a:lumMod val="20000"/>
                    <a:lumOff val="80000"/>
                  </a:schemeClr>
                </a:solidFill>
              </a:rPr>
              <a:t>you</a:t>
            </a:r>
            <a:r>
              <a:rPr lang="pl-PL" sz="1600" b="1" dirty="0">
                <a:solidFill>
                  <a:schemeClr val="accent5">
                    <a:lumMod val="20000"/>
                    <a:lumOff val="80000"/>
                  </a:schemeClr>
                </a:solidFill>
              </a:rPr>
              <a:t> </a:t>
            </a:r>
            <a:r>
              <a:rPr lang="pl-PL" sz="1600" b="1" dirty="0" err="1">
                <a:solidFill>
                  <a:schemeClr val="accent5">
                    <a:lumMod val="20000"/>
                    <a:lumOff val="80000"/>
                  </a:schemeClr>
                </a:solidFill>
              </a:rPr>
              <a:t>have</a:t>
            </a:r>
            <a:r>
              <a:rPr lang="pl-PL" sz="1600" b="1" dirty="0">
                <a:solidFill>
                  <a:schemeClr val="accent5">
                    <a:lumMod val="20000"/>
                    <a:lumOff val="80000"/>
                  </a:schemeClr>
                </a:solidFill>
              </a:rPr>
              <a:t> </a:t>
            </a:r>
            <a:r>
              <a:rPr lang="pl-PL" sz="1600" b="1" dirty="0" err="1">
                <a:solidFill>
                  <a:schemeClr val="accent5">
                    <a:lumMod val="20000"/>
                    <a:lumOff val="80000"/>
                  </a:schemeClr>
                </a:solidFill>
              </a:rPr>
              <a:t>some</a:t>
            </a:r>
            <a:r>
              <a:rPr lang="pl-PL" sz="1600" b="1" dirty="0">
                <a:solidFill>
                  <a:schemeClr val="accent5">
                    <a:lumMod val="20000"/>
                    <a:lumOff val="80000"/>
                  </a:schemeClr>
                </a:solidFill>
              </a:rPr>
              <a:t> </a:t>
            </a:r>
            <a:r>
              <a:rPr lang="pl-PL" sz="1600" b="1" dirty="0" err="1">
                <a:solidFill>
                  <a:schemeClr val="accent5">
                    <a:lumMod val="20000"/>
                    <a:lumOff val="80000"/>
                  </a:schemeClr>
                </a:solidFill>
              </a:rPr>
              <a:t>luck</a:t>
            </a:r>
            <a:r>
              <a:rPr lang="pl-PL" sz="1600" b="1" dirty="0">
                <a:solidFill>
                  <a:schemeClr val="accent5">
                    <a:lumMod val="20000"/>
                    <a:lumOff val="80000"/>
                  </a:schemeClr>
                </a:solidFill>
              </a:rPr>
              <a:t>, </a:t>
            </a:r>
            <a:r>
              <a:rPr lang="pl-PL" sz="1600" b="1" dirty="0" err="1">
                <a:solidFill>
                  <a:schemeClr val="accent5">
                    <a:lumMod val="20000"/>
                    <a:lumOff val="80000"/>
                  </a:schemeClr>
                </a:solidFill>
              </a:rPr>
              <a:t>you</a:t>
            </a:r>
            <a:r>
              <a:rPr lang="pl-PL" sz="1600" b="1" dirty="0">
                <a:solidFill>
                  <a:schemeClr val="accent5">
                    <a:lumMod val="20000"/>
                    <a:lumOff val="80000"/>
                  </a:schemeClr>
                </a:solidFill>
              </a:rPr>
              <a:t> </a:t>
            </a:r>
            <a:r>
              <a:rPr lang="pl-PL" sz="1600" b="1" dirty="0" err="1">
                <a:solidFill>
                  <a:schemeClr val="accent5">
                    <a:lumMod val="20000"/>
                    <a:lumOff val="80000"/>
                  </a:schemeClr>
                </a:solidFill>
              </a:rPr>
              <a:t>can</a:t>
            </a:r>
            <a:r>
              <a:rPr lang="pl-PL" sz="1600" b="1" dirty="0">
                <a:solidFill>
                  <a:schemeClr val="accent5">
                    <a:lumMod val="20000"/>
                    <a:lumOff val="80000"/>
                  </a:schemeClr>
                </a:solidFill>
              </a:rPr>
              <a:t> </a:t>
            </a:r>
            <a:r>
              <a:rPr lang="pl-PL" sz="1600" b="1" dirty="0" err="1">
                <a:solidFill>
                  <a:schemeClr val="accent5">
                    <a:lumMod val="20000"/>
                    <a:lumOff val="80000"/>
                  </a:schemeClr>
                </a:solidFill>
              </a:rPr>
              <a:t>meet</a:t>
            </a:r>
            <a:r>
              <a:rPr lang="pl-PL" sz="1600" b="1" dirty="0">
                <a:solidFill>
                  <a:schemeClr val="accent5">
                    <a:lumMod val="20000"/>
                    <a:lumOff val="80000"/>
                  </a:schemeClr>
                </a:solidFill>
              </a:rPr>
              <a:t> a </a:t>
            </a:r>
            <a:r>
              <a:rPr lang="pl-PL" sz="1600" b="1" dirty="0" err="1">
                <a:solidFill>
                  <a:schemeClr val="accent5">
                    <a:lumMod val="20000"/>
                    <a:lumOff val="80000"/>
                  </a:schemeClr>
                </a:solidFill>
              </a:rPr>
              <a:t>wolf</a:t>
            </a:r>
            <a:r>
              <a:rPr lang="pl-PL" sz="1600" b="1" dirty="0">
                <a:solidFill>
                  <a:schemeClr val="accent5">
                    <a:lumMod val="20000"/>
                    <a:lumOff val="80000"/>
                  </a:schemeClr>
                </a:solidFill>
              </a:rPr>
              <a:t>, a </a:t>
            </a:r>
            <a:r>
              <a:rPr lang="pl-PL" sz="1600" b="1" dirty="0" err="1">
                <a:solidFill>
                  <a:schemeClr val="accent5">
                    <a:lumMod val="20000"/>
                    <a:lumOff val="80000"/>
                  </a:schemeClr>
                </a:solidFill>
              </a:rPr>
              <a:t>brown</a:t>
            </a:r>
            <a:r>
              <a:rPr lang="pl-PL" sz="1600" b="1" dirty="0">
                <a:solidFill>
                  <a:schemeClr val="accent5">
                    <a:lumMod val="20000"/>
                    <a:lumOff val="80000"/>
                  </a:schemeClr>
                </a:solidFill>
              </a:rPr>
              <a:t> </a:t>
            </a:r>
            <a:r>
              <a:rPr lang="pl-PL" sz="1600" b="1" dirty="0" err="1">
                <a:solidFill>
                  <a:schemeClr val="accent5">
                    <a:lumMod val="20000"/>
                    <a:lumOff val="80000"/>
                  </a:schemeClr>
                </a:solidFill>
              </a:rPr>
              <a:t>bear</a:t>
            </a:r>
            <a:r>
              <a:rPr lang="pl-PL" sz="1600" b="1" dirty="0">
                <a:solidFill>
                  <a:schemeClr val="accent5">
                    <a:lumMod val="20000"/>
                    <a:lumOff val="80000"/>
                  </a:schemeClr>
                </a:solidFill>
              </a:rPr>
              <a:t> and a </a:t>
            </a:r>
            <a:r>
              <a:rPr lang="pl-PL" sz="1600" b="1" dirty="0" err="1">
                <a:solidFill>
                  <a:schemeClr val="accent5">
                    <a:lumMod val="20000"/>
                    <a:lumOff val="80000"/>
                  </a:schemeClr>
                </a:solidFill>
              </a:rPr>
              <a:t>lynx</a:t>
            </a:r>
            <a:r>
              <a:rPr lang="pl-PL" sz="1600" b="1" dirty="0">
                <a:solidFill>
                  <a:schemeClr val="accent5">
                    <a:lumMod val="20000"/>
                    <a:lumOff val="80000"/>
                  </a:schemeClr>
                </a:solidFill>
              </a:rPr>
              <a:t> </a:t>
            </a:r>
            <a:r>
              <a:rPr lang="pl-PL" sz="1600" b="1" dirty="0" err="1">
                <a:solidFill>
                  <a:schemeClr val="accent5">
                    <a:lumMod val="20000"/>
                    <a:lumOff val="80000"/>
                  </a:schemeClr>
                </a:solidFill>
              </a:rPr>
              <a:t>or</a:t>
            </a:r>
            <a:r>
              <a:rPr lang="pl-PL" sz="1600" b="1" dirty="0">
                <a:solidFill>
                  <a:schemeClr val="accent5">
                    <a:lumMod val="20000"/>
                    <a:lumOff val="80000"/>
                  </a:schemeClr>
                </a:solidFill>
              </a:rPr>
              <a:t> </a:t>
            </a:r>
            <a:r>
              <a:rPr lang="pl-PL" sz="1600" b="1" dirty="0" err="1">
                <a:solidFill>
                  <a:schemeClr val="accent5">
                    <a:lumMod val="20000"/>
                    <a:lumOff val="80000"/>
                  </a:schemeClr>
                </a:solidFill>
              </a:rPr>
              <a:t>see</a:t>
            </a:r>
            <a:r>
              <a:rPr lang="pl-PL" sz="1600" b="1" dirty="0">
                <a:solidFill>
                  <a:schemeClr val="accent5">
                    <a:lumMod val="20000"/>
                    <a:lumOff val="80000"/>
                  </a:schemeClr>
                </a:solidFill>
              </a:rPr>
              <a:t> </a:t>
            </a:r>
            <a:r>
              <a:rPr lang="pl-PL" sz="1600" b="1" dirty="0" err="1">
                <a:solidFill>
                  <a:schemeClr val="accent5">
                    <a:lumMod val="20000"/>
                    <a:lumOff val="80000"/>
                  </a:schemeClr>
                </a:solidFill>
              </a:rPr>
              <a:t>several</a:t>
            </a:r>
            <a:r>
              <a:rPr lang="pl-PL" sz="1600" b="1" dirty="0">
                <a:solidFill>
                  <a:schemeClr val="accent5">
                    <a:lumMod val="20000"/>
                    <a:lumOff val="80000"/>
                  </a:schemeClr>
                </a:solidFill>
              </a:rPr>
              <a:t> </a:t>
            </a:r>
            <a:r>
              <a:rPr lang="pl-PL" sz="1600" b="1" dirty="0" err="1">
                <a:solidFill>
                  <a:schemeClr val="accent5">
                    <a:lumMod val="20000"/>
                    <a:lumOff val="80000"/>
                  </a:schemeClr>
                </a:solidFill>
              </a:rPr>
              <a:t>kinds</a:t>
            </a:r>
            <a:r>
              <a:rPr lang="pl-PL" sz="1600" b="1" dirty="0">
                <a:solidFill>
                  <a:schemeClr val="accent5">
                    <a:lumMod val="20000"/>
                    <a:lumOff val="80000"/>
                  </a:schemeClr>
                </a:solidFill>
              </a:rPr>
              <a:t> of </a:t>
            </a:r>
            <a:r>
              <a:rPr lang="pl-PL" sz="1600" b="1" dirty="0" err="1">
                <a:solidFill>
                  <a:schemeClr val="accent5">
                    <a:lumMod val="20000"/>
                    <a:lumOff val="80000"/>
                  </a:schemeClr>
                </a:solidFill>
              </a:rPr>
              <a:t>birds</a:t>
            </a:r>
            <a:r>
              <a:rPr lang="pl-PL" sz="1600" b="1" dirty="0">
                <a:solidFill>
                  <a:schemeClr val="accent5">
                    <a:lumMod val="20000"/>
                    <a:lumOff val="80000"/>
                  </a:schemeClr>
                </a:solidFill>
              </a:rPr>
              <a:t> </a:t>
            </a:r>
            <a:r>
              <a:rPr lang="pl-PL" sz="1600" b="1" dirty="0" err="1">
                <a:solidFill>
                  <a:schemeClr val="accent5">
                    <a:lumMod val="20000"/>
                    <a:lumOff val="80000"/>
                  </a:schemeClr>
                </a:solidFill>
              </a:rPr>
              <a:t>flying</a:t>
            </a:r>
            <a:r>
              <a:rPr lang="pl-PL" sz="1600" b="1" dirty="0">
                <a:solidFill>
                  <a:schemeClr val="accent5">
                    <a:lumMod val="20000"/>
                    <a:lumOff val="80000"/>
                  </a:schemeClr>
                </a:solidFill>
              </a:rPr>
              <a:t> </a:t>
            </a:r>
            <a:r>
              <a:rPr lang="pl-PL" sz="1600" b="1" dirty="0" err="1">
                <a:solidFill>
                  <a:schemeClr val="accent5">
                    <a:lumMod val="20000"/>
                    <a:lumOff val="80000"/>
                  </a:schemeClr>
                </a:solidFill>
              </a:rPr>
              <a:t>above</a:t>
            </a:r>
            <a:r>
              <a:rPr lang="pl-PL" sz="1600" b="1" dirty="0">
                <a:solidFill>
                  <a:schemeClr val="accent5">
                    <a:lumMod val="20000"/>
                    <a:lumOff val="80000"/>
                  </a:schemeClr>
                </a:solidFill>
              </a:rPr>
              <a:t> </a:t>
            </a:r>
            <a:r>
              <a:rPr lang="pl-PL" sz="1600" b="1" dirty="0" err="1">
                <a:solidFill>
                  <a:schemeClr val="accent5">
                    <a:lumMod val="20000"/>
                    <a:lumOff val="80000"/>
                  </a:schemeClr>
                </a:solidFill>
              </a:rPr>
              <a:t>your</a:t>
            </a:r>
            <a:r>
              <a:rPr lang="pl-PL" sz="1600" b="1" dirty="0">
                <a:solidFill>
                  <a:schemeClr val="accent5">
                    <a:lumMod val="20000"/>
                    <a:lumOff val="80000"/>
                  </a:schemeClr>
                </a:solidFill>
              </a:rPr>
              <a:t> </a:t>
            </a:r>
            <a:r>
              <a:rPr lang="pl-PL" sz="1600" b="1" dirty="0" err="1">
                <a:solidFill>
                  <a:schemeClr val="accent5">
                    <a:lumMod val="20000"/>
                    <a:lumOff val="80000"/>
                  </a:schemeClr>
                </a:solidFill>
              </a:rPr>
              <a:t>head</a:t>
            </a:r>
            <a:r>
              <a:rPr lang="pl-PL" sz="1600" b="1" dirty="0">
                <a:solidFill>
                  <a:schemeClr val="accent5">
                    <a:lumMod val="20000"/>
                    <a:lumOff val="80000"/>
                  </a:schemeClr>
                </a:solidFill>
              </a:rPr>
              <a:t> </a:t>
            </a:r>
            <a:r>
              <a:rPr lang="pl-PL" sz="1600" b="1" dirty="0" err="1">
                <a:solidFill>
                  <a:schemeClr val="accent5">
                    <a:lumMod val="20000"/>
                    <a:lumOff val="80000"/>
                  </a:schemeClr>
                </a:solidFill>
              </a:rPr>
              <a:t>such</a:t>
            </a:r>
            <a:r>
              <a:rPr lang="pl-PL" sz="1600" b="1" dirty="0">
                <a:solidFill>
                  <a:schemeClr val="accent5">
                    <a:lumMod val="20000"/>
                    <a:lumOff val="80000"/>
                  </a:schemeClr>
                </a:solidFill>
              </a:rPr>
              <a:t> as a </a:t>
            </a:r>
            <a:r>
              <a:rPr lang="pl-PL" sz="1600" b="1" dirty="0" err="1">
                <a:solidFill>
                  <a:schemeClr val="accent5">
                    <a:lumMod val="20000"/>
                    <a:lumOff val="80000"/>
                  </a:schemeClr>
                </a:solidFill>
              </a:rPr>
              <a:t>bearded</a:t>
            </a:r>
            <a:r>
              <a:rPr lang="pl-PL" sz="1600" b="1" dirty="0">
                <a:solidFill>
                  <a:schemeClr val="accent5">
                    <a:lumMod val="20000"/>
                    <a:lumOff val="80000"/>
                  </a:schemeClr>
                </a:solidFill>
              </a:rPr>
              <a:t> </a:t>
            </a:r>
            <a:r>
              <a:rPr lang="pl-PL" sz="1600" b="1" dirty="0" err="1">
                <a:solidFill>
                  <a:schemeClr val="accent5">
                    <a:lumMod val="20000"/>
                    <a:lumOff val="80000"/>
                  </a:schemeClr>
                </a:solidFill>
              </a:rPr>
              <a:t>volture</a:t>
            </a:r>
            <a:r>
              <a:rPr lang="pl-PL" sz="1600" b="1" dirty="0">
                <a:solidFill>
                  <a:schemeClr val="accent5">
                    <a:lumMod val="20000"/>
                    <a:lumOff val="80000"/>
                  </a:schemeClr>
                </a:solidFill>
              </a:rPr>
              <a:t> </a:t>
            </a:r>
            <a:r>
              <a:rPr lang="pl-PL" sz="1600" b="1" dirty="0" err="1">
                <a:solidFill>
                  <a:schemeClr val="accent5">
                    <a:lumMod val="20000"/>
                    <a:lumOff val="80000"/>
                  </a:schemeClr>
                </a:solidFill>
              </a:rPr>
              <a:t>or</a:t>
            </a:r>
            <a:r>
              <a:rPr lang="pl-PL" sz="1600" b="1" dirty="0">
                <a:solidFill>
                  <a:schemeClr val="accent5">
                    <a:lumMod val="20000"/>
                    <a:lumOff val="80000"/>
                  </a:schemeClr>
                </a:solidFill>
              </a:rPr>
              <a:t> a </a:t>
            </a:r>
            <a:r>
              <a:rPr lang="pl-PL" sz="1600" b="1" dirty="0" err="1">
                <a:solidFill>
                  <a:schemeClr val="accent5">
                    <a:lumMod val="20000"/>
                    <a:lumOff val="80000"/>
                  </a:schemeClr>
                </a:solidFill>
              </a:rPr>
              <a:t>golden</a:t>
            </a:r>
            <a:r>
              <a:rPr lang="pl-PL" sz="1600" b="1" dirty="0">
                <a:solidFill>
                  <a:schemeClr val="accent5">
                    <a:lumMod val="20000"/>
                    <a:lumOff val="80000"/>
                  </a:schemeClr>
                </a:solidFill>
              </a:rPr>
              <a:t> </a:t>
            </a:r>
            <a:r>
              <a:rPr lang="pl-PL" sz="1600" b="1" dirty="0" err="1">
                <a:solidFill>
                  <a:schemeClr val="accent5">
                    <a:lumMod val="20000"/>
                    <a:lumOff val="80000"/>
                  </a:schemeClr>
                </a:solidFill>
              </a:rPr>
              <a:t>eagle</a:t>
            </a:r>
            <a:r>
              <a:rPr lang="pl-PL" sz="1600" b="1" dirty="0">
                <a:solidFill>
                  <a:schemeClr val="accent5">
                    <a:lumMod val="20000"/>
                    <a:lumOff val="80000"/>
                  </a:schemeClr>
                </a:solidFill>
              </a:rPr>
              <a:t> </a:t>
            </a:r>
            <a:r>
              <a:rPr lang="pl-PL" sz="1600" b="1" dirty="0" err="1">
                <a:solidFill>
                  <a:schemeClr val="accent5">
                    <a:lumMod val="20000"/>
                    <a:lumOff val="80000"/>
                  </a:schemeClr>
                </a:solidFill>
              </a:rPr>
              <a:t>while</a:t>
            </a:r>
            <a:r>
              <a:rPr lang="pl-PL" sz="1600" b="1" dirty="0">
                <a:solidFill>
                  <a:schemeClr val="accent5">
                    <a:lumMod val="20000"/>
                    <a:lumOff val="80000"/>
                  </a:schemeClr>
                </a:solidFill>
              </a:rPr>
              <a:t> </a:t>
            </a:r>
            <a:r>
              <a:rPr lang="pl-PL" sz="1600" b="1" dirty="0" err="1">
                <a:solidFill>
                  <a:schemeClr val="accent5">
                    <a:lumMod val="20000"/>
                    <a:lumOff val="80000"/>
                  </a:schemeClr>
                </a:solidFill>
              </a:rPr>
              <a:t>hiking</a:t>
            </a:r>
            <a:r>
              <a:rPr lang="pl-PL" sz="1600" b="1" dirty="0">
                <a:solidFill>
                  <a:schemeClr val="accent5">
                    <a:lumMod val="20000"/>
                    <a:lumOff val="80000"/>
                  </a:schemeClr>
                </a:solidFill>
              </a:rPr>
              <a:t>. And </a:t>
            </a:r>
            <a:r>
              <a:rPr lang="pl-PL" sz="1600" b="1" dirty="0" err="1">
                <a:solidFill>
                  <a:schemeClr val="accent5">
                    <a:lumMod val="20000"/>
                    <a:lumOff val="80000"/>
                  </a:schemeClr>
                </a:solidFill>
              </a:rPr>
              <a:t>if</a:t>
            </a:r>
            <a:r>
              <a:rPr lang="pl-PL" sz="1600" b="1" dirty="0">
                <a:solidFill>
                  <a:schemeClr val="accent5">
                    <a:lumMod val="20000"/>
                    <a:lumOff val="80000"/>
                  </a:schemeClr>
                </a:solidFill>
              </a:rPr>
              <a:t> </a:t>
            </a:r>
            <a:r>
              <a:rPr lang="pl-PL" sz="1600" b="1" dirty="0" err="1">
                <a:solidFill>
                  <a:schemeClr val="accent5">
                    <a:lumMod val="20000"/>
                    <a:lumOff val="80000"/>
                  </a:schemeClr>
                </a:solidFill>
              </a:rPr>
              <a:t>you're</a:t>
            </a:r>
            <a:r>
              <a:rPr lang="pl-PL" sz="1600" b="1" dirty="0">
                <a:solidFill>
                  <a:schemeClr val="accent5">
                    <a:lumMod val="20000"/>
                    <a:lumOff val="80000"/>
                  </a:schemeClr>
                </a:solidFill>
              </a:rPr>
              <a:t> </a:t>
            </a:r>
            <a:r>
              <a:rPr lang="pl-PL" sz="1600" b="1" dirty="0" err="1">
                <a:solidFill>
                  <a:schemeClr val="accent5">
                    <a:lumMod val="20000"/>
                    <a:lumOff val="80000"/>
                  </a:schemeClr>
                </a:solidFill>
              </a:rPr>
              <a:t>observant</a:t>
            </a:r>
            <a:r>
              <a:rPr lang="pl-PL" sz="1600" b="1" dirty="0">
                <a:solidFill>
                  <a:schemeClr val="accent5">
                    <a:lumMod val="20000"/>
                    <a:lumOff val="80000"/>
                  </a:schemeClr>
                </a:solidFill>
              </a:rPr>
              <a:t> </a:t>
            </a:r>
            <a:r>
              <a:rPr lang="pl-PL" sz="1600" b="1" dirty="0" err="1">
                <a:solidFill>
                  <a:schemeClr val="accent5">
                    <a:lumMod val="20000"/>
                    <a:lumOff val="80000"/>
                  </a:schemeClr>
                </a:solidFill>
              </a:rPr>
              <a:t>enough</a:t>
            </a:r>
            <a:r>
              <a:rPr lang="pl-PL" sz="1600" b="1" dirty="0">
                <a:solidFill>
                  <a:schemeClr val="accent5">
                    <a:lumMod val="20000"/>
                    <a:lumOff val="80000"/>
                  </a:schemeClr>
                </a:solidFill>
              </a:rPr>
              <a:t> </a:t>
            </a:r>
            <a:r>
              <a:rPr lang="pl-PL" sz="1600" b="1" dirty="0" err="1">
                <a:solidFill>
                  <a:schemeClr val="accent5">
                    <a:lumMod val="20000"/>
                    <a:lumOff val="80000"/>
                  </a:schemeClr>
                </a:solidFill>
              </a:rPr>
              <a:t>you</a:t>
            </a:r>
            <a:r>
              <a:rPr lang="pl-PL" sz="1600" b="1" dirty="0">
                <a:solidFill>
                  <a:schemeClr val="accent5">
                    <a:lumMod val="20000"/>
                    <a:lumOff val="80000"/>
                  </a:schemeClr>
                </a:solidFill>
              </a:rPr>
              <a:t> </a:t>
            </a:r>
            <a:r>
              <a:rPr lang="pl-PL" sz="1600" b="1" dirty="0" err="1">
                <a:solidFill>
                  <a:schemeClr val="accent5">
                    <a:lumMod val="20000"/>
                    <a:lumOff val="80000"/>
                  </a:schemeClr>
                </a:solidFill>
              </a:rPr>
              <a:t>may</a:t>
            </a:r>
            <a:r>
              <a:rPr lang="pl-PL" sz="1600" b="1" dirty="0">
                <a:solidFill>
                  <a:schemeClr val="accent5">
                    <a:lumMod val="20000"/>
                    <a:lumOff val="80000"/>
                  </a:schemeClr>
                </a:solidFill>
              </a:rPr>
              <a:t> </a:t>
            </a:r>
            <a:r>
              <a:rPr lang="pl-PL" sz="1600" b="1" dirty="0" err="1">
                <a:solidFill>
                  <a:schemeClr val="accent5">
                    <a:lumMod val="20000"/>
                    <a:lumOff val="80000"/>
                  </a:schemeClr>
                </a:solidFill>
              </a:rPr>
              <a:t>notice</a:t>
            </a:r>
            <a:r>
              <a:rPr lang="pl-PL" sz="1600" b="1" dirty="0">
                <a:solidFill>
                  <a:schemeClr val="accent5">
                    <a:lumMod val="20000"/>
                    <a:lumOff val="80000"/>
                  </a:schemeClr>
                </a:solidFill>
              </a:rPr>
              <a:t> </a:t>
            </a:r>
            <a:r>
              <a:rPr lang="pl-PL" sz="1600" b="1" dirty="0" err="1">
                <a:solidFill>
                  <a:schemeClr val="accent5">
                    <a:lumMod val="20000"/>
                    <a:lumOff val="80000"/>
                  </a:schemeClr>
                </a:solidFill>
              </a:rPr>
              <a:t>plants</a:t>
            </a:r>
            <a:r>
              <a:rPr lang="pl-PL" sz="1600" b="1" dirty="0">
                <a:solidFill>
                  <a:schemeClr val="accent5">
                    <a:lumMod val="20000"/>
                    <a:lumOff val="80000"/>
                  </a:schemeClr>
                </a:solidFill>
              </a:rPr>
              <a:t> </a:t>
            </a:r>
            <a:r>
              <a:rPr lang="pl-PL" sz="1600" b="1" dirty="0" err="1">
                <a:solidFill>
                  <a:schemeClr val="accent5">
                    <a:lumMod val="20000"/>
                    <a:lumOff val="80000"/>
                  </a:schemeClr>
                </a:solidFill>
              </a:rPr>
              <a:t>like</a:t>
            </a:r>
            <a:r>
              <a:rPr lang="pl-PL" sz="1600" b="1" dirty="0">
                <a:solidFill>
                  <a:schemeClr val="accent5">
                    <a:lumMod val="20000"/>
                    <a:lumOff val="80000"/>
                  </a:schemeClr>
                </a:solidFill>
              </a:rPr>
              <a:t> </a:t>
            </a:r>
            <a:r>
              <a:rPr lang="pl-PL" sz="1600" b="1" dirty="0" err="1">
                <a:solidFill>
                  <a:schemeClr val="accent5">
                    <a:lumMod val="20000"/>
                    <a:lumOff val="80000"/>
                  </a:schemeClr>
                </a:solidFill>
              </a:rPr>
              <a:t>alpine</a:t>
            </a:r>
            <a:r>
              <a:rPr lang="pl-PL" sz="1600" b="1" dirty="0">
                <a:solidFill>
                  <a:schemeClr val="accent5">
                    <a:lumMod val="20000"/>
                    <a:lumOff val="80000"/>
                  </a:schemeClr>
                </a:solidFill>
              </a:rPr>
              <a:t> </a:t>
            </a:r>
            <a:r>
              <a:rPr lang="pl-PL" sz="1600" b="1" dirty="0" err="1">
                <a:solidFill>
                  <a:schemeClr val="accent5">
                    <a:lumMod val="20000"/>
                    <a:lumOff val="80000"/>
                  </a:schemeClr>
                </a:solidFill>
              </a:rPr>
              <a:t>clematis</a:t>
            </a:r>
            <a:r>
              <a:rPr lang="pl-PL" sz="1600" b="1" dirty="0">
                <a:solidFill>
                  <a:schemeClr val="accent5">
                    <a:lumMod val="20000"/>
                    <a:lumOff val="80000"/>
                  </a:schemeClr>
                </a:solidFill>
              </a:rPr>
              <a:t>, </a:t>
            </a:r>
            <a:r>
              <a:rPr lang="pl-PL" sz="1600" b="1" dirty="0" err="1">
                <a:solidFill>
                  <a:schemeClr val="accent5">
                    <a:lumMod val="20000"/>
                    <a:lumOff val="80000"/>
                  </a:schemeClr>
                </a:solidFill>
              </a:rPr>
              <a:t>poisonous</a:t>
            </a:r>
            <a:r>
              <a:rPr lang="pl-PL" sz="1600" b="1" dirty="0">
                <a:solidFill>
                  <a:schemeClr val="accent5">
                    <a:lumMod val="20000"/>
                    <a:lumOff val="80000"/>
                  </a:schemeClr>
                </a:solidFill>
              </a:rPr>
              <a:t> </a:t>
            </a:r>
            <a:r>
              <a:rPr lang="pl-PL" sz="1600" b="1" dirty="0" err="1">
                <a:solidFill>
                  <a:schemeClr val="accent5">
                    <a:lumMod val="20000"/>
                    <a:lumOff val="80000"/>
                  </a:schemeClr>
                </a:solidFill>
              </a:rPr>
              <a:t>striated</a:t>
            </a:r>
            <a:r>
              <a:rPr lang="pl-PL" sz="1600" b="1" dirty="0">
                <a:solidFill>
                  <a:schemeClr val="accent5">
                    <a:lumMod val="20000"/>
                    <a:lumOff val="80000"/>
                  </a:schemeClr>
                </a:solidFill>
              </a:rPr>
              <a:t> </a:t>
            </a:r>
            <a:r>
              <a:rPr lang="pl-PL" sz="1600" b="1" dirty="0" err="1">
                <a:solidFill>
                  <a:schemeClr val="accent5">
                    <a:lumMod val="20000"/>
                    <a:lumOff val="80000"/>
                  </a:schemeClr>
                </a:solidFill>
              </a:rPr>
              <a:t>mezereon</a:t>
            </a:r>
            <a:r>
              <a:rPr lang="pl-PL" sz="1600" b="1" dirty="0">
                <a:solidFill>
                  <a:schemeClr val="accent5">
                    <a:lumMod val="20000"/>
                    <a:lumOff val="80000"/>
                  </a:schemeClr>
                </a:solidFill>
              </a:rPr>
              <a:t> </a:t>
            </a:r>
            <a:r>
              <a:rPr lang="pl-PL" sz="1600" b="1" dirty="0" err="1">
                <a:solidFill>
                  <a:schemeClr val="accent5">
                    <a:lumMod val="20000"/>
                    <a:lumOff val="80000"/>
                  </a:schemeClr>
                </a:solidFill>
              </a:rPr>
              <a:t>among</a:t>
            </a:r>
            <a:r>
              <a:rPr lang="pl-PL" sz="1600" b="1" dirty="0">
                <a:solidFill>
                  <a:schemeClr val="accent5">
                    <a:lumMod val="20000"/>
                    <a:lumOff val="80000"/>
                  </a:schemeClr>
                </a:solidFill>
              </a:rPr>
              <a:t> </a:t>
            </a:r>
            <a:r>
              <a:rPr lang="pl-PL" sz="1600" b="1" dirty="0" err="1">
                <a:solidFill>
                  <a:schemeClr val="accent5">
                    <a:lumMod val="20000"/>
                    <a:lumOff val="80000"/>
                  </a:schemeClr>
                </a:solidFill>
              </a:rPr>
              <a:t>pines</a:t>
            </a:r>
            <a:r>
              <a:rPr lang="pl-PL" sz="1600" b="1" dirty="0">
                <a:solidFill>
                  <a:schemeClr val="accent5">
                    <a:lumMod val="20000"/>
                    <a:lumOff val="80000"/>
                  </a:schemeClr>
                </a:solidFill>
              </a:rPr>
              <a:t> </a:t>
            </a:r>
            <a:r>
              <a:rPr lang="pl-PL" sz="1600" b="1" dirty="0" err="1">
                <a:solidFill>
                  <a:schemeClr val="accent5">
                    <a:lumMod val="20000"/>
                    <a:lumOff val="80000"/>
                  </a:schemeClr>
                </a:solidFill>
              </a:rPr>
              <a:t>or</a:t>
            </a:r>
            <a:r>
              <a:rPr lang="pl-PL" sz="1600" b="1" dirty="0">
                <a:solidFill>
                  <a:schemeClr val="accent5">
                    <a:lumMod val="20000"/>
                    <a:lumOff val="80000"/>
                  </a:schemeClr>
                </a:solidFill>
              </a:rPr>
              <a:t> </a:t>
            </a:r>
            <a:r>
              <a:rPr lang="pl-PL" sz="1600" b="1" dirty="0" err="1">
                <a:solidFill>
                  <a:schemeClr val="accent5">
                    <a:lumMod val="20000"/>
                    <a:lumOff val="80000"/>
                  </a:schemeClr>
                </a:solidFill>
              </a:rPr>
              <a:t>representatives</a:t>
            </a:r>
            <a:r>
              <a:rPr lang="pl-PL" sz="1600" b="1" dirty="0">
                <a:solidFill>
                  <a:schemeClr val="accent5">
                    <a:lumMod val="20000"/>
                    <a:lumOff val="80000"/>
                  </a:schemeClr>
                </a:solidFill>
              </a:rPr>
              <a:t> </a:t>
            </a:r>
            <a:r>
              <a:rPr lang="pl-PL" sz="1600" b="1" dirty="0" err="1">
                <a:solidFill>
                  <a:schemeClr val="accent5">
                    <a:lumMod val="20000"/>
                    <a:lumOff val="80000"/>
                  </a:schemeClr>
                </a:solidFill>
              </a:rPr>
              <a:t>mountain</a:t>
            </a:r>
            <a:r>
              <a:rPr lang="pl-PL" sz="1600" b="1" dirty="0">
                <a:solidFill>
                  <a:schemeClr val="accent5">
                    <a:lumMod val="20000"/>
                    <a:lumOff val="80000"/>
                  </a:schemeClr>
                </a:solidFill>
              </a:rPr>
              <a:t> </a:t>
            </a:r>
            <a:r>
              <a:rPr lang="pl-PL" sz="1600" b="1" dirty="0" err="1">
                <a:solidFill>
                  <a:schemeClr val="accent5">
                    <a:lumMod val="20000"/>
                    <a:lumOff val="80000"/>
                  </a:schemeClr>
                </a:solidFill>
              </a:rPr>
              <a:t>avens</a:t>
            </a:r>
            <a:r>
              <a:rPr lang="pl-PL" sz="1600" b="1" dirty="0">
                <a:solidFill>
                  <a:schemeClr val="accent5">
                    <a:lumMod val="20000"/>
                    <a:lumOff val="80000"/>
                  </a:schemeClr>
                </a:solidFill>
              </a:rPr>
              <a:t> on the </a:t>
            </a:r>
            <a:r>
              <a:rPr lang="pl-PL" sz="1600" b="1" dirty="0" err="1">
                <a:solidFill>
                  <a:schemeClr val="accent5">
                    <a:lumMod val="20000"/>
                    <a:lumOff val="80000"/>
                  </a:schemeClr>
                </a:solidFill>
              </a:rPr>
              <a:t>Park's</a:t>
            </a:r>
            <a:r>
              <a:rPr lang="pl-PL" sz="1600" b="1" dirty="0">
                <a:solidFill>
                  <a:schemeClr val="accent5">
                    <a:lumMod val="20000"/>
                    <a:lumOff val="80000"/>
                  </a:schemeClr>
                </a:solidFill>
              </a:rPr>
              <a:t> </a:t>
            </a:r>
            <a:r>
              <a:rPr lang="pl-PL" sz="1600" b="1" dirty="0" err="1">
                <a:solidFill>
                  <a:schemeClr val="accent5">
                    <a:lumMod val="20000"/>
                    <a:lumOff val="80000"/>
                  </a:schemeClr>
                </a:solidFill>
              </a:rPr>
              <a:t>alpine</a:t>
            </a:r>
            <a:r>
              <a:rPr lang="pl-PL" sz="1600" b="1" dirty="0">
                <a:solidFill>
                  <a:schemeClr val="accent5">
                    <a:lumMod val="20000"/>
                    <a:lumOff val="80000"/>
                  </a:schemeClr>
                </a:solidFill>
              </a:rPr>
              <a:t> </a:t>
            </a:r>
            <a:r>
              <a:rPr lang="pl-PL" sz="1600" b="1" dirty="0" err="1">
                <a:solidFill>
                  <a:schemeClr val="accent5">
                    <a:lumMod val="20000"/>
                    <a:lumOff val="80000"/>
                  </a:schemeClr>
                </a:solidFill>
              </a:rPr>
              <a:t>meadows</a:t>
            </a:r>
            <a:endParaRPr lang="en-US" sz="1600" dirty="0"/>
          </a:p>
        </p:txBody>
      </p:sp>
      <p:pic>
        <p:nvPicPr>
          <p:cNvPr id="1029"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30950">
            <a:off x="2396459" y="5040149"/>
            <a:ext cx="2381993" cy="15671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Prostokąt 11"/>
          <p:cNvSpPr/>
          <p:nvPr/>
        </p:nvSpPr>
        <p:spPr>
          <a:xfrm>
            <a:off x="81706" y="620688"/>
            <a:ext cx="4850334" cy="2062103"/>
          </a:xfrm>
          <a:prstGeom prst="rect">
            <a:avLst/>
          </a:prstGeom>
        </p:spPr>
        <p:txBody>
          <a:bodyPr wrap="square">
            <a:spAutoFit/>
          </a:bodyPr>
          <a:lstStyle/>
          <a:p>
            <a:r>
              <a:rPr lang="pl-PL" sz="1600" b="1" dirty="0">
                <a:solidFill>
                  <a:srgbClr val="C2AD8D">
                    <a:lumMod val="20000"/>
                    <a:lumOff val="80000"/>
                  </a:srgbClr>
                </a:solidFill>
              </a:rPr>
              <a:t>The SNP </a:t>
            </a:r>
            <a:r>
              <a:rPr lang="pl-PL" sz="1600" b="1" dirty="0" err="1">
                <a:solidFill>
                  <a:srgbClr val="C2AD8D">
                    <a:lumMod val="20000"/>
                    <a:lumOff val="80000"/>
                  </a:srgbClr>
                </a:solidFill>
              </a:rPr>
              <a:t>is</a:t>
            </a:r>
            <a:r>
              <a:rPr lang="pl-PL" sz="1600" b="1" dirty="0">
                <a:solidFill>
                  <a:srgbClr val="C2AD8D">
                    <a:lumMod val="20000"/>
                    <a:lumOff val="80000"/>
                  </a:srgbClr>
                </a:solidFill>
              </a:rPr>
              <a:t> one of the </a:t>
            </a:r>
            <a:r>
              <a:rPr lang="pl-PL" sz="1600" b="1" dirty="0" err="1">
                <a:solidFill>
                  <a:srgbClr val="C2AD8D">
                    <a:lumMod val="20000"/>
                    <a:lumOff val="80000"/>
                  </a:srgbClr>
                </a:solidFill>
              </a:rPr>
              <a:t>best</a:t>
            </a:r>
            <a:r>
              <a:rPr lang="pl-PL" sz="1600" b="1" dirty="0">
                <a:solidFill>
                  <a:srgbClr val="C2AD8D">
                    <a:lumMod val="20000"/>
                    <a:lumOff val="80000"/>
                  </a:srgbClr>
                </a:solidFill>
              </a:rPr>
              <a:t> </a:t>
            </a:r>
            <a:r>
              <a:rPr lang="pl-PL" sz="1600" b="1" dirty="0" err="1">
                <a:solidFill>
                  <a:srgbClr val="C2AD8D">
                    <a:lumMod val="20000"/>
                    <a:lumOff val="80000"/>
                  </a:srgbClr>
                </a:solidFill>
              </a:rPr>
              <a:t>protected</a:t>
            </a:r>
            <a:r>
              <a:rPr lang="pl-PL" sz="1600" b="1" dirty="0">
                <a:solidFill>
                  <a:srgbClr val="C2AD8D">
                    <a:lumMod val="20000"/>
                    <a:lumOff val="80000"/>
                  </a:srgbClr>
                </a:solidFill>
              </a:rPr>
              <a:t> </a:t>
            </a:r>
            <a:r>
              <a:rPr lang="pl-PL" sz="1600" b="1" dirty="0" err="1">
                <a:solidFill>
                  <a:srgbClr val="C2AD8D">
                    <a:lumMod val="20000"/>
                    <a:lumOff val="80000"/>
                  </a:srgbClr>
                </a:solidFill>
              </a:rPr>
              <a:t>areas</a:t>
            </a:r>
            <a:r>
              <a:rPr lang="pl-PL" sz="1600" b="1" dirty="0">
                <a:solidFill>
                  <a:srgbClr val="C2AD8D">
                    <a:lumMod val="20000"/>
                    <a:lumOff val="80000"/>
                  </a:srgbClr>
                </a:solidFill>
              </a:rPr>
              <a:t> in the </a:t>
            </a:r>
            <a:r>
              <a:rPr lang="pl-PL" sz="1600" b="1" dirty="0" err="1">
                <a:solidFill>
                  <a:srgbClr val="C2AD8D">
                    <a:lumMod val="20000"/>
                    <a:lumOff val="80000"/>
                  </a:srgbClr>
                </a:solidFill>
              </a:rPr>
              <a:t>Alps</a:t>
            </a:r>
            <a:r>
              <a:rPr lang="pl-PL" sz="1600" b="1" dirty="0">
                <a:solidFill>
                  <a:srgbClr val="C2AD8D">
                    <a:lumMod val="20000"/>
                    <a:lumOff val="80000"/>
                  </a:srgbClr>
                </a:solidFill>
              </a:rPr>
              <a:t>. The </a:t>
            </a:r>
            <a:r>
              <a:rPr lang="pl-PL" sz="1600" b="1" dirty="0" err="1">
                <a:solidFill>
                  <a:srgbClr val="C2AD8D">
                    <a:lumMod val="20000"/>
                    <a:lumOff val="80000"/>
                  </a:srgbClr>
                </a:solidFill>
              </a:rPr>
              <a:t>visitors</a:t>
            </a:r>
            <a:r>
              <a:rPr lang="pl-PL" sz="1600" b="1" dirty="0">
                <a:solidFill>
                  <a:srgbClr val="C2AD8D">
                    <a:lumMod val="20000"/>
                    <a:lumOff val="80000"/>
                  </a:srgbClr>
                </a:solidFill>
              </a:rPr>
              <a:t> </a:t>
            </a:r>
            <a:r>
              <a:rPr lang="pl-PL" sz="1600" b="1" dirty="0" err="1">
                <a:solidFill>
                  <a:srgbClr val="C2AD8D">
                    <a:lumMod val="20000"/>
                    <a:lumOff val="80000"/>
                  </a:srgbClr>
                </a:solidFill>
              </a:rPr>
              <a:t>are</a:t>
            </a:r>
            <a:r>
              <a:rPr lang="pl-PL" sz="1600" b="1" dirty="0">
                <a:solidFill>
                  <a:srgbClr val="C2AD8D">
                    <a:lumMod val="20000"/>
                    <a:lumOff val="80000"/>
                  </a:srgbClr>
                </a:solidFill>
              </a:rPr>
              <a:t> </a:t>
            </a:r>
            <a:r>
              <a:rPr lang="pl-PL" sz="1600" b="1" dirty="0" err="1">
                <a:solidFill>
                  <a:srgbClr val="C2AD8D">
                    <a:lumMod val="20000"/>
                    <a:lumOff val="80000"/>
                  </a:srgbClr>
                </a:solidFill>
              </a:rPr>
              <a:t>able</a:t>
            </a:r>
            <a:r>
              <a:rPr lang="pl-PL" sz="1600" b="1" dirty="0">
                <a:solidFill>
                  <a:srgbClr val="C2AD8D">
                    <a:lumMod val="20000"/>
                    <a:lumOff val="80000"/>
                  </a:srgbClr>
                </a:solidFill>
              </a:rPr>
              <a:t> to </a:t>
            </a:r>
            <a:r>
              <a:rPr lang="pl-PL" sz="1600" b="1" dirty="0" err="1">
                <a:solidFill>
                  <a:srgbClr val="C2AD8D">
                    <a:lumMod val="20000"/>
                    <a:lumOff val="80000"/>
                  </a:srgbClr>
                </a:solidFill>
              </a:rPr>
              <a:t>witness</a:t>
            </a:r>
            <a:r>
              <a:rPr lang="pl-PL" sz="1600" b="1" dirty="0">
                <a:solidFill>
                  <a:srgbClr val="C2AD8D">
                    <a:lumMod val="20000"/>
                    <a:lumOff val="80000"/>
                  </a:srgbClr>
                </a:solidFill>
              </a:rPr>
              <a:t> the </a:t>
            </a:r>
            <a:r>
              <a:rPr lang="pl-PL" sz="1600" b="1" dirty="0" err="1">
                <a:solidFill>
                  <a:srgbClr val="C2AD8D">
                    <a:lumMod val="20000"/>
                    <a:lumOff val="80000"/>
                  </a:srgbClr>
                </a:solidFill>
              </a:rPr>
              <a:t>dynamic</a:t>
            </a:r>
            <a:r>
              <a:rPr lang="pl-PL" sz="1600" b="1" dirty="0">
                <a:solidFill>
                  <a:srgbClr val="C2AD8D">
                    <a:lumMod val="20000"/>
                    <a:lumOff val="80000"/>
                  </a:srgbClr>
                </a:solidFill>
              </a:rPr>
              <a:t> </a:t>
            </a:r>
            <a:r>
              <a:rPr lang="pl-PL" sz="1600" b="1" dirty="0" err="1">
                <a:solidFill>
                  <a:srgbClr val="C2AD8D">
                    <a:lumMod val="20000"/>
                    <a:lumOff val="80000"/>
                  </a:srgbClr>
                </a:solidFill>
              </a:rPr>
              <a:t>processes</a:t>
            </a:r>
            <a:r>
              <a:rPr lang="pl-PL" sz="1600" b="1" dirty="0">
                <a:solidFill>
                  <a:srgbClr val="C2AD8D">
                    <a:lumMod val="20000"/>
                    <a:lumOff val="80000"/>
                  </a:srgbClr>
                </a:solidFill>
              </a:rPr>
              <a:t> </a:t>
            </a:r>
            <a:r>
              <a:rPr lang="pl-PL" sz="1600" b="1" dirty="0" err="1">
                <a:solidFill>
                  <a:srgbClr val="C2AD8D">
                    <a:lumMod val="20000"/>
                    <a:lumOff val="80000"/>
                  </a:srgbClr>
                </a:solidFill>
              </a:rPr>
              <a:t>that</a:t>
            </a:r>
            <a:r>
              <a:rPr lang="pl-PL" sz="1600" b="1" dirty="0">
                <a:solidFill>
                  <a:srgbClr val="C2AD8D">
                    <a:lumMod val="20000"/>
                    <a:lumOff val="80000"/>
                  </a:srgbClr>
                </a:solidFill>
              </a:rPr>
              <a:t> </a:t>
            </a:r>
            <a:r>
              <a:rPr lang="pl-PL" sz="1600" b="1" dirty="0" err="1">
                <a:solidFill>
                  <a:srgbClr val="C2AD8D">
                    <a:lumMod val="20000"/>
                    <a:lumOff val="80000"/>
                  </a:srgbClr>
                </a:solidFill>
              </a:rPr>
              <a:t>lend</a:t>
            </a:r>
            <a:r>
              <a:rPr lang="pl-PL" sz="1600" b="1" dirty="0">
                <a:solidFill>
                  <a:srgbClr val="C2AD8D">
                    <a:lumMod val="20000"/>
                    <a:lumOff val="80000"/>
                  </a:srgbClr>
                </a:solidFill>
              </a:rPr>
              <a:t> </a:t>
            </a:r>
            <a:r>
              <a:rPr lang="pl-PL" sz="1600" b="1" dirty="0" err="1">
                <a:solidFill>
                  <a:srgbClr val="C2AD8D">
                    <a:lumMod val="20000"/>
                    <a:lumOff val="80000"/>
                  </a:srgbClr>
                </a:solidFill>
              </a:rPr>
              <a:t>this</a:t>
            </a:r>
            <a:r>
              <a:rPr lang="pl-PL" sz="1600" b="1" dirty="0">
                <a:solidFill>
                  <a:srgbClr val="C2AD8D">
                    <a:lumMod val="20000"/>
                    <a:lumOff val="80000"/>
                  </a:srgbClr>
                </a:solidFill>
              </a:rPr>
              <a:t> </a:t>
            </a:r>
            <a:r>
              <a:rPr lang="pl-PL" sz="1600" b="1" dirty="0" err="1">
                <a:solidFill>
                  <a:srgbClr val="C2AD8D">
                    <a:lumMod val="20000"/>
                    <a:lumOff val="80000"/>
                  </a:srgbClr>
                </a:solidFill>
              </a:rPr>
              <a:t>landscape</a:t>
            </a:r>
            <a:r>
              <a:rPr lang="pl-PL" sz="1600" b="1" dirty="0">
                <a:solidFill>
                  <a:srgbClr val="C2AD8D">
                    <a:lumMod val="20000"/>
                    <a:lumOff val="80000"/>
                  </a:srgbClr>
                </a:solidFill>
              </a:rPr>
              <a:t> </a:t>
            </a:r>
            <a:r>
              <a:rPr lang="pl-PL" sz="1600" b="1" dirty="0" err="1">
                <a:solidFill>
                  <a:srgbClr val="C2AD8D">
                    <a:lumMod val="20000"/>
                    <a:lumOff val="80000"/>
                  </a:srgbClr>
                </a:solidFill>
              </a:rPr>
              <a:t>its</a:t>
            </a:r>
            <a:r>
              <a:rPr lang="pl-PL" sz="1600" b="1" dirty="0">
                <a:solidFill>
                  <a:srgbClr val="C2AD8D">
                    <a:lumMod val="20000"/>
                    <a:lumOff val="80000"/>
                  </a:srgbClr>
                </a:solidFill>
              </a:rPr>
              <a:t> </a:t>
            </a:r>
            <a:r>
              <a:rPr lang="pl-PL" sz="1600" b="1" dirty="0" err="1">
                <a:solidFill>
                  <a:srgbClr val="C2AD8D">
                    <a:lumMod val="20000"/>
                    <a:lumOff val="80000"/>
                  </a:srgbClr>
                </a:solidFill>
              </a:rPr>
              <a:t>unique</a:t>
            </a:r>
            <a:r>
              <a:rPr lang="pl-PL" sz="1600" b="1" dirty="0">
                <a:solidFill>
                  <a:srgbClr val="C2AD8D">
                    <a:lumMod val="20000"/>
                    <a:lumOff val="80000"/>
                  </a:srgbClr>
                </a:solidFill>
              </a:rPr>
              <a:t> </a:t>
            </a:r>
            <a:r>
              <a:rPr lang="pl-PL" sz="1600" b="1" dirty="0" err="1">
                <a:solidFill>
                  <a:srgbClr val="C2AD8D">
                    <a:lumMod val="20000"/>
                    <a:lumOff val="80000"/>
                  </a:srgbClr>
                </a:solidFill>
              </a:rPr>
              <a:t>character</a:t>
            </a:r>
            <a:r>
              <a:rPr lang="pl-PL" sz="1600" b="1" dirty="0">
                <a:solidFill>
                  <a:srgbClr val="C2AD8D">
                    <a:lumMod val="20000"/>
                    <a:lumOff val="80000"/>
                  </a:srgbClr>
                </a:solidFill>
              </a:rPr>
              <a:t>. To </a:t>
            </a:r>
            <a:r>
              <a:rPr lang="pl-PL" sz="1600" b="1" dirty="0" err="1">
                <a:solidFill>
                  <a:srgbClr val="C2AD8D">
                    <a:lumMod val="20000"/>
                    <a:lumOff val="80000"/>
                  </a:srgbClr>
                </a:solidFill>
              </a:rPr>
              <a:t>keep</a:t>
            </a:r>
            <a:r>
              <a:rPr lang="pl-PL" sz="1600" b="1" dirty="0">
                <a:solidFill>
                  <a:srgbClr val="C2AD8D">
                    <a:lumMod val="20000"/>
                    <a:lumOff val="80000"/>
                  </a:srgbClr>
                </a:solidFill>
              </a:rPr>
              <a:t> </a:t>
            </a:r>
            <a:r>
              <a:rPr lang="pl-PL" sz="1600" b="1" dirty="0" err="1">
                <a:solidFill>
                  <a:srgbClr val="C2AD8D">
                    <a:lumMod val="20000"/>
                    <a:lumOff val="80000"/>
                  </a:srgbClr>
                </a:solidFill>
              </a:rPr>
              <a:t>this</a:t>
            </a:r>
            <a:r>
              <a:rPr lang="pl-PL" sz="1600" b="1" dirty="0">
                <a:solidFill>
                  <a:srgbClr val="C2AD8D">
                    <a:lumMod val="20000"/>
                    <a:lumOff val="80000"/>
                  </a:srgbClr>
                </a:solidFill>
              </a:rPr>
              <a:t> place </a:t>
            </a:r>
            <a:r>
              <a:rPr lang="pl-PL" sz="1600" b="1" dirty="0" err="1">
                <a:solidFill>
                  <a:srgbClr val="C2AD8D">
                    <a:lumMod val="20000"/>
                    <a:lumOff val="80000"/>
                  </a:srgbClr>
                </a:solidFill>
              </a:rPr>
              <a:t>undisturbed</a:t>
            </a:r>
            <a:r>
              <a:rPr lang="pl-PL" sz="1600" b="1" dirty="0">
                <a:solidFill>
                  <a:srgbClr val="C2AD8D">
                    <a:lumMod val="20000"/>
                    <a:lumOff val="80000"/>
                  </a:srgbClr>
                </a:solidFill>
              </a:rPr>
              <a:t> </a:t>
            </a:r>
            <a:r>
              <a:rPr lang="pl-PL" sz="1600" b="1" dirty="0" err="1">
                <a:solidFill>
                  <a:srgbClr val="C2AD8D">
                    <a:lumMod val="20000"/>
                    <a:lumOff val="80000"/>
                  </a:srgbClr>
                </a:solidFill>
              </a:rPr>
              <a:t>there</a:t>
            </a:r>
            <a:r>
              <a:rPr lang="pl-PL" sz="1600" b="1" dirty="0">
                <a:solidFill>
                  <a:srgbClr val="C2AD8D">
                    <a:lumMod val="20000"/>
                    <a:lumOff val="80000"/>
                  </a:srgbClr>
                </a:solidFill>
              </a:rPr>
              <a:t> </a:t>
            </a:r>
            <a:r>
              <a:rPr lang="pl-PL" sz="1600" b="1" dirty="0" err="1">
                <a:solidFill>
                  <a:srgbClr val="C2AD8D">
                    <a:lumMod val="20000"/>
                    <a:lumOff val="80000"/>
                  </a:srgbClr>
                </a:solidFill>
              </a:rPr>
              <a:t>are</a:t>
            </a:r>
            <a:r>
              <a:rPr lang="pl-PL" sz="1600" b="1" dirty="0">
                <a:solidFill>
                  <a:srgbClr val="C2AD8D">
                    <a:lumMod val="20000"/>
                    <a:lumOff val="80000"/>
                  </a:srgbClr>
                </a:solidFill>
              </a:rPr>
              <a:t> </a:t>
            </a:r>
            <a:r>
              <a:rPr lang="pl-PL" sz="1600" b="1" dirty="0" err="1">
                <a:solidFill>
                  <a:srgbClr val="C2AD8D">
                    <a:lumMod val="20000"/>
                    <a:lumOff val="80000"/>
                  </a:srgbClr>
                </a:solidFill>
              </a:rPr>
              <a:t>many</a:t>
            </a:r>
            <a:r>
              <a:rPr lang="pl-PL" sz="1600" b="1" dirty="0">
                <a:solidFill>
                  <a:srgbClr val="C2AD8D">
                    <a:lumMod val="20000"/>
                    <a:lumOff val="80000"/>
                  </a:srgbClr>
                </a:solidFill>
              </a:rPr>
              <a:t> </a:t>
            </a:r>
            <a:r>
              <a:rPr lang="pl-PL" sz="1600" b="1" dirty="0" err="1">
                <a:solidFill>
                  <a:srgbClr val="C2AD8D">
                    <a:lumMod val="20000"/>
                    <a:lumOff val="80000"/>
                  </a:srgbClr>
                </a:solidFill>
              </a:rPr>
              <a:t>strict</a:t>
            </a:r>
            <a:r>
              <a:rPr lang="pl-PL" sz="1600" b="1" dirty="0">
                <a:solidFill>
                  <a:srgbClr val="C2AD8D">
                    <a:lumMod val="20000"/>
                    <a:lumOff val="80000"/>
                  </a:srgbClr>
                </a:solidFill>
              </a:rPr>
              <a:t> </a:t>
            </a:r>
            <a:r>
              <a:rPr lang="pl-PL" sz="1600" b="1" dirty="0" err="1">
                <a:solidFill>
                  <a:srgbClr val="C2AD8D">
                    <a:lumMod val="20000"/>
                    <a:lumOff val="80000"/>
                  </a:srgbClr>
                </a:solidFill>
              </a:rPr>
              <a:t>regulations</a:t>
            </a:r>
            <a:r>
              <a:rPr lang="pl-PL" sz="1600" b="1" dirty="0">
                <a:solidFill>
                  <a:srgbClr val="C2AD8D">
                    <a:lumMod val="20000"/>
                    <a:lumOff val="80000"/>
                  </a:srgbClr>
                </a:solidFill>
              </a:rPr>
              <a:t> </a:t>
            </a:r>
            <a:r>
              <a:rPr lang="pl-PL" sz="1600" b="1" dirty="0" err="1">
                <a:solidFill>
                  <a:srgbClr val="C2AD8D">
                    <a:lumMod val="20000"/>
                    <a:lumOff val="80000"/>
                  </a:srgbClr>
                </a:solidFill>
              </a:rPr>
              <a:t>which</a:t>
            </a:r>
            <a:r>
              <a:rPr lang="pl-PL" sz="1600" b="1" dirty="0">
                <a:solidFill>
                  <a:srgbClr val="C2AD8D">
                    <a:lumMod val="20000"/>
                    <a:lumOff val="80000"/>
                  </a:srgbClr>
                </a:solidFill>
              </a:rPr>
              <a:t> </a:t>
            </a:r>
            <a:r>
              <a:rPr lang="pl-PL" sz="1600" b="1" dirty="0" err="1">
                <a:solidFill>
                  <a:srgbClr val="C2AD8D">
                    <a:lumMod val="20000"/>
                    <a:lumOff val="80000"/>
                  </a:srgbClr>
                </a:solidFill>
              </a:rPr>
              <a:t>forbide</a:t>
            </a:r>
            <a:r>
              <a:rPr lang="pl-PL" sz="1600" b="1" dirty="0">
                <a:solidFill>
                  <a:srgbClr val="C2AD8D">
                    <a:lumMod val="20000"/>
                    <a:lumOff val="80000"/>
                  </a:srgbClr>
                </a:solidFill>
              </a:rPr>
              <a:t> </a:t>
            </a:r>
            <a:r>
              <a:rPr lang="pl-PL" sz="1600" b="1" dirty="0" err="1">
                <a:solidFill>
                  <a:srgbClr val="C2AD8D">
                    <a:lumMod val="20000"/>
                    <a:lumOff val="80000"/>
                  </a:srgbClr>
                </a:solidFill>
              </a:rPr>
              <a:t>taking</a:t>
            </a:r>
            <a:r>
              <a:rPr lang="pl-PL" sz="1600" b="1" dirty="0">
                <a:solidFill>
                  <a:srgbClr val="C2AD8D">
                    <a:lumMod val="20000"/>
                    <a:lumOff val="80000"/>
                  </a:srgbClr>
                </a:solidFill>
              </a:rPr>
              <a:t> a dog with </a:t>
            </a:r>
            <a:r>
              <a:rPr lang="pl-PL" sz="1600" b="1" dirty="0" err="1">
                <a:solidFill>
                  <a:srgbClr val="C2AD8D">
                    <a:lumMod val="20000"/>
                    <a:lumOff val="80000"/>
                  </a:srgbClr>
                </a:solidFill>
              </a:rPr>
              <a:t>you</a:t>
            </a:r>
            <a:r>
              <a:rPr lang="pl-PL" sz="1600" b="1" dirty="0">
                <a:solidFill>
                  <a:srgbClr val="C2AD8D">
                    <a:lumMod val="20000"/>
                    <a:lumOff val="80000"/>
                  </a:srgbClr>
                </a:solidFill>
              </a:rPr>
              <a:t>, </a:t>
            </a:r>
            <a:r>
              <a:rPr lang="pl-PL" sz="1600" b="1" dirty="0" err="1">
                <a:solidFill>
                  <a:srgbClr val="C2AD8D">
                    <a:lumMod val="20000"/>
                    <a:lumOff val="80000"/>
                  </a:srgbClr>
                </a:solidFill>
              </a:rPr>
              <a:t>swimming</a:t>
            </a:r>
            <a:r>
              <a:rPr lang="pl-PL" sz="1600" b="1" dirty="0">
                <a:solidFill>
                  <a:srgbClr val="C2AD8D">
                    <a:lumMod val="20000"/>
                    <a:lumOff val="80000"/>
                  </a:srgbClr>
                </a:solidFill>
              </a:rPr>
              <a:t> in the </a:t>
            </a:r>
            <a:r>
              <a:rPr lang="pl-PL" sz="1600" b="1" dirty="0" err="1">
                <a:solidFill>
                  <a:srgbClr val="C2AD8D">
                    <a:lumMod val="20000"/>
                    <a:lumOff val="80000"/>
                  </a:srgbClr>
                </a:solidFill>
              </a:rPr>
              <a:t>lakes</a:t>
            </a:r>
            <a:r>
              <a:rPr lang="pl-PL" sz="1600" b="1" dirty="0">
                <a:solidFill>
                  <a:srgbClr val="C2AD8D">
                    <a:lumMod val="20000"/>
                    <a:lumOff val="80000"/>
                  </a:srgbClr>
                </a:solidFill>
              </a:rPr>
              <a:t>, </a:t>
            </a:r>
            <a:r>
              <a:rPr lang="pl-PL" sz="1600" b="1" dirty="0" err="1">
                <a:solidFill>
                  <a:srgbClr val="C2AD8D">
                    <a:lumMod val="20000"/>
                    <a:lumOff val="80000"/>
                  </a:srgbClr>
                </a:solidFill>
              </a:rPr>
              <a:t>leaving</a:t>
            </a:r>
            <a:r>
              <a:rPr lang="pl-PL" sz="1600" b="1" dirty="0">
                <a:solidFill>
                  <a:srgbClr val="C2AD8D">
                    <a:lumMod val="20000"/>
                    <a:lumOff val="80000"/>
                  </a:srgbClr>
                </a:solidFill>
              </a:rPr>
              <a:t> </a:t>
            </a:r>
            <a:r>
              <a:rPr lang="pl-PL" sz="1600" b="1" dirty="0" err="1">
                <a:solidFill>
                  <a:srgbClr val="C2AD8D">
                    <a:lumMod val="20000"/>
                    <a:lumOff val="80000"/>
                  </a:srgbClr>
                </a:solidFill>
              </a:rPr>
              <a:t>marked</a:t>
            </a:r>
            <a:r>
              <a:rPr lang="pl-PL" sz="1600" b="1" dirty="0">
                <a:solidFill>
                  <a:srgbClr val="C2AD8D">
                    <a:lumMod val="20000"/>
                    <a:lumOff val="80000"/>
                  </a:srgbClr>
                </a:solidFill>
              </a:rPr>
              <a:t> </a:t>
            </a:r>
            <a:r>
              <a:rPr lang="pl-PL" sz="1600" b="1" dirty="0" err="1">
                <a:solidFill>
                  <a:srgbClr val="C2AD8D">
                    <a:lumMod val="20000"/>
                    <a:lumOff val="80000"/>
                  </a:srgbClr>
                </a:solidFill>
              </a:rPr>
              <a:t>paths</a:t>
            </a:r>
            <a:r>
              <a:rPr lang="pl-PL" sz="1600" b="1" dirty="0">
                <a:solidFill>
                  <a:srgbClr val="C2AD8D">
                    <a:lumMod val="20000"/>
                    <a:lumOff val="80000"/>
                  </a:srgbClr>
                </a:solidFill>
              </a:rPr>
              <a:t>, </a:t>
            </a:r>
            <a:r>
              <a:rPr lang="pl-PL" sz="1600" b="1" dirty="0" err="1">
                <a:solidFill>
                  <a:srgbClr val="C2AD8D">
                    <a:lumMod val="20000"/>
                    <a:lumOff val="80000"/>
                  </a:srgbClr>
                </a:solidFill>
              </a:rPr>
              <a:t>throwing</a:t>
            </a:r>
            <a:r>
              <a:rPr lang="pl-PL" sz="1600" b="1" dirty="0">
                <a:solidFill>
                  <a:srgbClr val="C2AD8D">
                    <a:lumMod val="20000"/>
                    <a:lumOff val="80000"/>
                  </a:srgbClr>
                </a:solidFill>
              </a:rPr>
              <a:t> out </a:t>
            </a:r>
            <a:r>
              <a:rPr lang="pl-PL" sz="1600" b="1" dirty="0" err="1">
                <a:solidFill>
                  <a:srgbClr val="C2AD8D">
                    <a:lumMod val="20000"/>
                    <a:lumOff val="80000"/>
                  </a:srgbClr>
                </a:solidFill>
              </a:rPr>
              <a:t>litter</a:t>
            </a:r>
            <a:r>
              <a:rPr lang="pl-PL" sz="1600" b="1" dirty="0">
                <a:solidFill>
                  <a:srgbClr val="C2AD8D">
                    <a:lumMod val="20000"/>
                    <a:lumOff val="80000"/>
                  </a:srgbClr>
                </a:solidFill>
              </a:rPr>
              <a:t> and </a:t>
            </a:r>
            <a:r>
              <a:rPr lang="pl-PL" sz="1600" b="1" dirty="0" err="1">
                <a:solidFill>
                  <a:srgbClr val="C2AD8D">
                    <a:lumMod val="20000"/>
                    <a:lumOff val="80000"/>
                  </a:srgbClr>
                </a:solidFill>
              </a:rPr>
              <a:t>so</a:t>
            </a:r>
            <a:r>
              <a:rPr lang="pl-PL" sz="1600" b="1" dirty="0">
                <a:solidFill>
                  <a:srgbClr val="C2AD8D">
                    <a:lumMod val="20000"/>
                    <a:lumOff val="80000"/>
                  </a:srgbClr>
                </a:solidFill>
              </a:rPr>
              <a:t> on</a:t>
            </a:r>
            <a:endParaRPr lang="en-US" dirty="0"/>
          </a:p>
        </p:txBody>
      </p:sp>
      <p:sp>
        <p:nvSpPr>
          <p:cNvPr id="13" name="Prostokąt 12"/>
          <p:cNvSpPr/>
          <p:nvPr/>
        </p:nvSpPr>
        <p:spPr>
          <a:xfrm>
            <a:off x="1443847" y="2869273"/>
            <a:ext cx="3404239" cy="1815882"/>
          </a:xfrm>
          <a:prstGeom prst="rect">
            <a:avLst/>
          </a:prstGeom>
        </p:spPr>
        <p:txBody>
          <a:bodyPr wrap="square">
            <a:spAutoFit/>
          </a:bodyPr>
          <a:lstStyle/>
          <a:p>
            <a:r>
              <a:rPr lang="pl-PL" sz="1600" b="1" dirty="0" err="1">
                <a:solidFill>
                  <a:srgbClr val="C2AD8D">
                    <a:lumMod val="20000"/>
                    <a:lumOff val="80000"/>
                  </a:srgbClr>
                </a:solidFill>
              </a:rPr>
              <a:t>Over</a:t>
            </a:r>
            <a:r>
              <a:rPr lang="pl-PL" sz="1600" b="1" dirty="0">
                <a:solidFill>
                  <a:srgbClr val="C2AD8D">
                    <a:lumMod val="20000"/>
                    <a:lumOff val="80000"/>
                  </a:srgbClr>
                </a:solidFill>
              </a:rPr>
              <a:t> 150 000 </a:t>
            </a:r>
            <a:r>
              <a:rPr lang="pl-PL" sz="1600" b="1" dirty="0" err="1">
                <a:solidFill>
                  <a:srgbClr val="C2AD8D">
                    <a:lumMod val="20000"/>
                    <a:lumOff val="80000"/>
                  </a:srgbClr>
                </a:solidFill>
              </a:rPr>
              <a:t>people</a:t>
            </a:r>
            <a:r>
              <a:rPr lang="pl-PL" sz="1600" b="1" dirty="0">
                <a:solidFill>
                  <a:srgbClr val="C2AD8D">
                    <a:lumMod val="20000"/>
                    <a:lumOff val="80000"/>
                  </a:srgbClr>
                </a:solidFill>
              </a:rPr>
              <a:t> </a:t>
            </a:r>
            <a:r>
              <a:rPr lang="pl-PL" sz="1600" b="1" dirty="0" err="1">
                <a:solidFill>
                  <a:srgbClr val="C2AD8D">
                    <a:lumMod val="20000"/>
                    <a:lumOff val="80000"/>
                  </a:srgbClr>
                </a:solidFill>
              </a:rPr>
              <a:t>visit</a:t>
            </a:r>
            <a:r>
              <a:rPr lang="pl-PL" sz="1600" b="1" dirty="0">
                <a:solidFill>
                  <a:srgbClr val="C2AD8D">
                    <a:lumMod val="20000"/>
                    <a:lumOff val="80000"/>
                  </a:srgbClr>
                </a:solidFill>
              </a:rPr>
              <a:t> the SNP </a:t>
            </a:r>
            <a:r>
              <a:rPr lang="pl-PL" sz="1600" b="1" dirty="0" err="1">
                <a:solidFill>
                  <a:srgbClr val="C2AD8D">
                    <a:lumMod val="20000"/>
                    <a:lumOff val="80000"/>
                  </a:srgbClr>
                </a:solidFill>
              </a:rPr>
              <a:t>each</a:t>
            </a:r>
            <a:r>
              <a:rPr lang="pl-PL" sz="1600" b="1" dirty="0">
                <a:solidFill>
                  <a:srgbClr val="C2AD8D">
                    <a:lumMod val="20000"/>
                    <a:lumOff val="80000"/>
                  </a:srgbClr>
                </a:solidFill>
              </a:rPr>
              <a:t> </a:t>
            </a:r>
            <a:r>
              <a:rPr lang="pl-PL" sz="1600" b="1" dirty="0" err="1">
                <a:solidFill>
                  <a:srgbClr val="C2AD8D">
                    <a:lumMod val="20000"/>
                    <a:lumOff val="80000"/>
                  </a:srgbClr>
                </a:solidFill>
              </a:rPr>
              <a:t>year</a:t>
            </a:r>
            <a:r>
              <a:rPr lang="pl-PL" sz="1600" b="1" dirty="0">
                <a:solidFill>
                  <a:srgbClr val="C2AD8D">
                    <a:lumMod val="20000"/>
                    <a:lumOff val="80000"/>
                  </a:srgbClr>
                </a:solidFill>
              </a:rPr>
              <a:t> and </a:t>
            </a:r>
            <a:r>
              <a:rPr lang="pl-PL" sz="1600" b="1" dirty="0" err="1">
                <a:solidFill>
                  <a:srgbClr val="C2AD8D">
                    <a:lumMod val="20000"/>
                    <a:lumOff val="80000"/>
                  </a:srgbClr>
                </a:solidFill>
              </a:rPr>
              <a:t>it's</a:t>
            </a:r>
            <a:r>
              <a:rPr lang="pl-PL" sz="1600" b="1" dirty="0">
                <a:solidFill>
                  <a:srgbClr val="C2AD8D">
                    <a:lumMod val="20000"/>
                    <a:lumOff val="80000"/>
                  </a:srgbClr>
                </a:solidFill>
              </a:rPr>
              <a:t> </a:t>
            </a:r>
            <a:r>
              <a:rPr lang="pl-PL" sz="1600" b="1" dirty="0" err="1">
                <a:solidFill>
                  <a:srgbClr val="C2AD8D">
                    <a:lumMod val="20000"/>
                    <a:lumOff val="80000"/>
                  </a:srgbClr>
                </a:solidFill>
              </a:rPr>
              <a:t>essential</a:t>
            </a:r>
            <a:r>
              <a:rPr lang="pl-PL" sz="1600" b="1" dirty="0">
                <a:solidFill>
                  <a:srgbClr val="C2AD8D">
                    <a:lumMod val="20000"/>
                    <a:lumOff val="80000"/>
                  </a:srgbClr>
                </a:solidFill>
              </a:rPr>
              <a:t> for </a:t>
            </a:r>
            <a:r>
              <a:rPr lang="pl-PL" sz="1600" b="1" dirty="0" err="1">
                <a:solidFill>
                  <a:srgbClr val="C2AD8D">
                    <a:lumMod val="20000"/>
                    <a:lumOff val="80000"/>
                  </a:srgbClr>
                </a:solidFill>
              </a:rPr>
              <a:t>all</a:t>
            </a:r>
            <a:r>
              <a:rPr lang="pl-PL" sz="1600" b="1" dirty="0">
                <a:solidFill>
                  <a:srgbClr val="C2AD8D">
                    <a:lumMod val="20000"/>
                    <a:lumOff val="80000"/>
                  </a:srgbClr>
                </a:solidFill>
              </a:rPr>
              <a:t> of </a:t>
            </a:r>
            <a:r>
              <a:rPr lang="pl-PL" sz="1600" b="1" dirty="0" err="1">
                <a:solidFill>
                  <a:srgbClr val="C2AD8D">
                    <a:lumMod val="20000"/>
                    <a:lumOff val="80000"/>
                  </a:srgbClr>
                </a:solidFill>
              </a:rPr>
              <a:t>them</a:t>
            </a:r>
            <a:r>
              <a:rPr lang="pl-PL" sz="1600" b="1" dirty="0">
                <a:solidFill>
                  <a:srgbClr val="C2AD8D">
                    <a:lumMod val="20000"/>
                    <a:lumOff val="80000"/>
                  </a:srgbClr>
                </a:solidFill>
              </a:rPr>
              <a:t> to </a:t>
            </a:r>
            <a:r>
              <a:rPr lang="pl-PL" sz="1600" b="1" dirty="0" err="1">
                <a:solidFill>
                  <a:srgbClr val="C2AD8D">
                    <a:lumMod val="20000"/>
                    <a:lumOff val="80000"/>
                  </a:srgbClr>
                </a:solidFill>
              </a:rPr>
              <a:t>respect</a:t>
            </a:r>
            <a:r>
              <a:rPr lang="pl-PL" sz="1600" b="1" dirty="0">
                <a:solidFill>
                  <a:srgbClr val="C2AD8D">
                    <a:lumMod val="20000"/>
                    <a:lumOff val="80000"/>
                  </a:srgbClr>
                </a:solidFill>
              </a:rPr>
              <a:t> </a:t>
            </a:r>
            <a:r>
              <a:rPr lang="pl-PL" sz="1600" b="1" dirty="0" err="1">
                <a:solidFill>
                  <a:srgbClr val="C2AD8D">
                    <a:lumMod val="20000"/>
                    <a:lumOff val="80000"/>
                  </a:srgbClr>
                </a:solidFill>
              </a:rPr>
              <a:t>all</a:t>
            </a:r>
            <a:r>
              <a:rPr lang="pl-PL" sz="1600" b="1" dirty="0">
                <a:solidFill>
                  <a:srgbClr val="C2AD8D">
                    <a:lumMod val="20000"/>
                    <a:lumOff val="80000"/>
                  </a:srgbClr>
                </a:solidFill>
              </a:rPr>
              <a:t> the </a:t>
            </a:r>
            <a:r>
              <a:rPr lang="pl-PL" sz="1600" b="1" dirty="0" err="1">
                <a:solidFill>
                  <a:srgbClr val="C2AD8D">
                    <a:lumMod val="20000"/>
                    <a:lumOff val="80000"/>
                  </a:srgbClr>
                </a:solidFill>
              </a:rPr>
              <a:t>regulations</a:t>
            </a:r>
            <a:r>
              <a:rPr lang="pl-PL" sz="1600" b="1" dirty="0">
                <a:solidFill>
                  <a:srgbClr val="C2AD8D">
                    <a:lumMod val="20000"/>
                    <a:lumOff val="80000"/>
                  </a:srgbClr>
                </a:solidFill>
              </a:rPr>
              <a:t> </a:t>
            </a:r>
            <a:r>
              <a:rPr lang="pl-PL" sz="1600" b="1" dirty="0" err="1">
                <a:solidFill>
                  <a:srgbClr val="C2AD8D">
                    <a:lumMod val="20000"/>
                    <a:lumOff val="80000"/>
                  </a:srgbClr>
                </a:solidFill>
              </a:rPr>
              <a:t>so</a:t>
            </a:r>
            <a:r>
              <a:rPr lang="pl-PL" sz="1600" b="1" dirty="0">
                <a:solidFill>
                  <a:srgbClr val="C2AD8D">
                    <a:lumMod val="20000"/>
                    <a:lumOff val="80000"/>
                  </a:srgbClr>
                </a:solidFill>
              </a:rPr>
              <a:t> </a:t>
            </a:r>
            <a:r>
              <a:rPr lang="pl-PL" sz="1600" b="1" dirty="0" err="1">
                <a:solidFill>
                  <a:srgbClr val="C2AD8D">
                    <a:lumMod val="20000"/>
                    <a:lumOff val="80000"/>
                  </a:srgbClr>
                </a:solidFill>
              </a:rPr>
              <a:t>that</a:t>
            </a:r>
            <a:r>
              <a:rPr lang="pl-PL" sz="1600" b="1" dirty="0">
                <a:solidFill>
                  <a:srgbClr val="C2AD8D">
                    <a:lumMod val="20000"/>
                    <a:lumOff val="80000"/>
                  </a:srgbClr>
                </a:solidFill>
              </a:rPr>
              <a:t> </a:t>
            </a:r>
            <a:r>
              <a:rPr lang="pl-PL" sz="1600" b="1" dirty="0" err="1">
                <a:solidFill>
                  <a:srgbClr val="C2AD8D">
                    <a:lumMod val="20000"/>
                    <a:lumOff val="80000"/>
                  </a:srgbClr>
                </a:solidFill>
              </a:rPr>
              <a:t>everyone</a:t>
            </a:r>
            <a:r>
              <a:rPr lang="pl-PL" sz="1600" b="1" dirty="0">
                <a:solidFill>
                  <a:srgbClr val="C2AD8D">
                    <a:lumMod val="20000"/>
                    <a:lumOff val="80000"/>
                  </a:srgbClr>
                </a:solidFill>
              </a:rPr>
              <a:t> </a:t>
            </a:r>
            <a:r>
              <a:rPr lang="pl-PL" sz="1600" b="1" dirty="0" err="1">
                <a:solidFill>
                  <a:srgbClr val="C2AD8D">
                    <a:lumMod val="20000"/>
                    <a:lumOff val="80000"/>
                  </a:srgbClr>
                </a:solidFill>
              </a:rPr>
              <a:t>has</a:t>
            </a:r>
            <a:r>
              <a:rPr lang="pl-PL" sz="1600" b="1" dirty="0">
                <a:solidFill>
                  <a:srgbClr val="C2AD8D">
                    <a:lumMod val="20000"/>
                    <a:lumOff val="80000"/>
                  </a:srgbClr>
                </a:solidFill>
              </a:rPr>
              <a:t> </a:t>
            </a:r>
            <a:r>
              <a:rPr lang="pl-PL" sz="1600" b="1" dirty="0" err="1">
                <a:solidFill>
                  <a:srgbClr val="C2AD8D">
                    <a:lumMod val="20000"/>
                    <a:lumOff val="80000"/>
                  </a:srgbClr>
                </a:solidFill>
              </a:rPr>
              <a:t>an</a:t>
            </a:r>
            <a:r>
              <a:rPr lang="pl-PL" sz="1600" b="1" dirty="0">
                <a:solidFill>
                  <a:srgbClr val="C2AD8D">
                    <a:lumMod val="20000"/>
                    <a:lumOff val="80000"/>
                  </a:srgbClr>
                </a:solidFill>
              </a:rPr>
              <a:t> </a:t>
            </a:r>
            <a:r>
              <a:rPr lang="pl-PL" sz="1600" b="1" dirty="0" err="1">
                <a:solidFill>
                  <a:srgbClr val="C2AD8D">
                    <a:lumMod val="20000"/>
                    <a:lumOff val="80000"/>
                  </a:srgbClr>
                </a:solidFill>
              </a:rPr>
              <a:t>equal</a:t>
            </a:r>
            <a:r>
              <a:rPr lang="pl-PL" sz="1600" b="1" dirty="0">
                <a:solidFill>
                  <a:srgbClr val="C2AD8D">
                    <a:lumMod val="20000"/>
                    <a:lumOff val="80000"/>
                  </a:srgbClr>
                </a:solidFill>
              </a:rPr>
              <a:t> </a:t>
            </a:r>
            <a:r>
              <a:rPr lang="pl-PL" sz="1600" b="1" dirty="0" err="1">
                <a:solidFill>
                  <a:srgbClr val="C2AD8D">
                    <a:lumMod val="20000"/>
                    <a:lumOff val="80000"/>
                  </a:srgbClr>
                </a:solidFill>
              </a:rPr>
              <a:t>chance</a:t>
            </a:r>
            <a:r>
              <a:rPr lang="pl-PL" sz="1600" b="1" dirty="0">
                <a:solidFill>
                  <a:srgbClr val="C2AD8D">
                    <a:lumMod val="20000"/>
                    <a:lumOff val="80000"/>
                  </a:srgbClr>
                </a:solidFill>
              </a:rPr>
              <a:t> to </a:t>
            </a:r>
            <a:r>
              <a:rPr lang="pl-PL" sz="1600" b="1" dirty="0" err="1">
                <a:solidFill>
                  <a:srgbClr val="C2AD8D">
                    <a:lumMod val="20000"/>
                    <a:lumOff val="80000"/>
                  </a:srgbClr>
                </a:solidFill>
              </a:rPr>
              <a:t>observe</a:t>
            </a:r>
            <a:r>
              <a:rPr lang="pl-PL" sz="1600" b="1" dirty="0">
                <a:solidFill>
                  <a:srgbClr val="C2AD8D">
                    <a:lumMod val="20000"/>
                    <a:lumOff val="80000"/>
                  </a:srgbClr>
                </a:solidFill>
              </a:rPr>
              <a:t> the </a:t>
            </a:r>
            <a:r>
              <a:rPr lang="pl-PL" sz="1600" b="1" dirty="0" err="1">
                <a:solidFill>
                  <a:srgbClr val="C2AD8D">
                    <a:lumMod val="20000"/>
                    <a:lumOff val="80000"/>
                  </a:srgbClr>
                </a:solidFill>
              </a:rPr>
              <a:t>wonders</a:t>
            </a:r>
            <a:r>
              <a:rPr lang="pl-PL" sz="1600" b="1" dirty="0">
                <a:solidFill>
                  <a:srgbClr val="C2AD8D">
                    <a:lumMod val="20000"/>
                    <a:lumOff val="80000"/>
                  </a:srgbClr>
                </a:solidFill>
              </a:rPr>
              <a:t> of </a:t>
            </a:r>
            <a:r>
              <a:rPr lang="pl-PL" sz="1600" b="1" dirty="0" err="1">
                <a:solidFill>
                  <a:srgbClr val="C2AD8D">
                    <a:lumMod val="20000"/>
                    <a:lumOff val="80000"/>
                  </a:srgbClr>
                </a:solidFill>
              </a:rPr>
              <a:t>nature</a:t>
            </a:r>
            <a:r>
              <a:rPr lang="pl-PL" sz="1600" b="1" dirty="0">
                <a:solidFill>
                  <a:srgbClr val="C2AD8D">
                    <a:lumMod val="20000"/>
                    <a:lumOff val="80000"/>
                  </a:srgbClr>
                </a:solidFill>
              </a:rPr>
              <a:t> – </a:t>
            </a:r>
            <a:r>
              <a:rPr lang="pl-PL" sz="1600" b="1" dirty="0" err="1">
                <a:solidFill>
                  <a:srgbClr val="C2AD8D">
                    <a:lumMod val="20000"/>
                    <a:lumOff val="80000"/>
                  </a:srgbClr>
                </a:solidFill>
              </a:rPr>
              <a:t>now</a:t>
            </a:r>
            <a:r>
              <a:rPr lang="pl-PL" sz="1600" b="1" dirty="0">
                <a:solidFill>
                  <a:srgbClr val="C2AD8D">
                    <a:lumMod val="20000"/>
                    <a:lumOff val="80000"/>
                  </a:srgbClr>
                </a:solidFill>
              </a:rPr>
              <a:t> and for </a:t>
            </a:r>
            <a:r>
              <a:rPr lang="pl-PL" sz="1600" b="1" dirty="0" err="1">
                <a:solidFill>
                  <a:srgbClr val="C2AD8D">
                    <a:lumMod val="20000"/>
                    <a:lumOff val="80000"/>
                  </a:srgbClr>
                </a:solidFill>
              </a:rPr>
              <a:t>years</a:t>
            </a:r>
            <a:r>
              <a:rPr lang="pl-PL" sz="1600" b="1" dirty="0">
                <a:solidFill>
                  <a:srgbClr val="C2AD8D">
                    <a:lumMod val="20000"/>
                    <a:lumOff val="80000"/>
                  </a:srgbClr>
                </a:solidFill>
              </a:rPr>
              <a:t> to </a:t>
            </a:r>
            <a:r>
              <a:rPr lang="pl-PL" sz="1600" b="1" dirty="0" err="1">
                <a:solidFill>
                  <a:srgbClr val="C2AD8D">
                    <a:lumMod val="20000"/>
                    <a:lumOff val="80000"/>
                  </a:srgbClr>
                </a:solidFill>
              </a:rPr>
              <a:t>come</a:t>
            </a:r>
            <a:endParaRPr lang="en-US" dirty="0"/>
          </a:p>
        </p:txBody>
      </p:sp>
      <p:pic>
        <p:nvPicPr>
          <p:cNvPr id="1028"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21325213">
            <a:off x="189091" y="4900405"/>
            <a:ext cx="2217092" cy="1689213"/>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l="16898" t="12943" r="13504" b="10868"/>
          <a:stretch/>
        </p:blipFill>
        <p:spPr bwMode="auto">
          <a:xfrm>
            <a:off x="149623" y="3029583"/>
            <a:ext cx="1250980" cy="17850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4275925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00"/>
                                        <p:tgtEl>
                                          <p:spTgt spid="1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wipe(down)">
                                      <p:cBhvr>
                                        <p:cTn id="16" dur="500"/>
                                        <p:tgtEl>
                                          <p:spTgt spid="13"/>
                                        </p:tgtEl>
                                      </p:cBhvr>
                                    </p:animEffect>
                                  </p:childTnLst>
                                </p:cTn>
                              </p:par>
                            </p:childTnLst>
                          </p:cTn>
                        </p:par>
                        <p:par>
                          <p:cTn id="17" fill="hold">
                            <p:stCondLst>
                              <p:cond delay="500"/>
                            </p:stCondLst>
                            <p:childTnLst>
                              <p:par>
                                <p:cTn id="18" presetID="16" presetClass="entr" presetSubtype="21" fill="hold" nodeType="afterEffect">
                                  <p:stCondLst>
                                    <p:cond delay="0"/>
                                  </p:stCondLst>
                                  <p:childTnLst>
                                    <p:set>
                                      <p:cBhvr>
                                        <p:cTn id="19" dur="1" fill="hold">
                                          <p:stCondLst>
                                            <p:cond delay="0"/>
                                          </p:stCondLst>
                                        </p:cTn>
                                        <p:tgtEl>
                                          <p:spTgt spid="1026"/>
                                        </p:tgtEl>
                                        <p:attrNameLst>
                                          <p:attrName>style.visibility</p:attrName>
                                        </p:attrNameLst>
                                      </p:cBhvr>
                                      <p:to>
                                        <p:strVal val="visible"/>
                                      </p:to>
                                    </p:set>
                                    <p:animEffect transition="in" filter="barn(inVertical)">
                                      <p:cBhvr>
                                        <p:cTn id="20" dur="500"/>
                                        <p:tgtEl>
                                          <p:spTgt spid="1026"/>
                                        </p:tgtEl>
                                      </p:cBhvr>
                                    </p:animEffect>
                                  </p:childTnLst>
                                </p:cTn>
                              </p:par>
                            </p:childTnLst>
                          </p:cTn>
                        </p:par>
                        <p:par>
                          <p:cTn id="21" fill="hold">
                            <p:stCondLst>
                              <p:cond delay="1000"/>
                            </p:stCondLst>
                            <p:childTnLst>
                              <p:par>
                                <p:cTn id="22" presetID="16" presetClass="entr" presetSubtype="21" fill="hold" nodeType="afterEffect">
                                  <p:stCondLst>
                                    <p:cond delay="0"/>
                                  </p:stCondLst>
                                  <p:childTnLst>
                                    <p:set>
                                      <p:cBhvr>
                                        <p:cTn id="23" dur="1" fill="hold">
                                          <p:stCondLst>
                                            <p:cond delay="0"/>
                                          </p:stCondLst>
                                        </p:cTn>
                                        <p:tgtEl>
                                          <p:spTgt spid="1029"/>
                                        </p:tgtEl>
                                        <p:attrNameLst>
                                          <p:attrName>style.visibility</p:attrName>
                                        </p:attrNameLst>
                                      </p:cBhvr>
                                      <p:to>
                                        <p:strVal val="visible"/>
                                      </p:to>
                                    </p:set>
                                    <p:animEffect transition="in" filter="barn(inVertical)">
                                      <p:cBhvr>
                                        <p:cTn id="24" dur="500"/>
                                        <p:tgtEl>
                                          <p:spTgt spid="1029"/>
                                        </p:tgtEl>
                                      </p:cBhvr>
                                    </p:animEffect>
                                  </p:childTnLst>
                                </p:cTn>
                              </p:par>
                            </p:childTnLst>
                          </p:cTn>
                        </p:par>
                        <p:par>
                          <p:cTn id="25" fill="hold">
                            <p:stCondLst>
                              <p:cond delay="1500"/>
                            </p:stCondLst>
                            <p:childTnLst>
                              <p:par>
                                <p:cTn id="26" presetID="16" presetClass="entr" presetSubtype="21" fill="hold" nodeType="afterEffect">
                                  <p:stCondLst>
                                    <p:cond delay="0"/>
                                  </p:stCondLst>
                                  <p:childTnLst>
                                    <p:set>
                                      <p:cBhvr>
                                        <p:cTn id="27" dur="1" fill="hold">
                                          <p:stCondLst>
                                            <p:cond delay="0"/>
                                          </p:stCondLst>
                                        </p:cTn>
                                        <p:tgtEl>
                                          <p:spTgt spid="1028"/>
                                        </p:tgtEl>
                                        <p:attrNameLst>
                                          <p:attrName>style.visibility</p:attrName>
                                        </p:attrNameLst>
                                      </p:cBhvr>
                                      <p:to>
                                        <p:strVal val="visible"/>
                                      </p:to>
                                    </p:set>
                                    <p:animEffect transition="in" filter="barn(inVertical)">
                                      <p:cBhvr>
                                        <p:cTn id="28" dur="500"/>
                                        <p:tgtEl>
                                          <p:spTgt spid="1028"/>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wipe(down)">
                                      <p:cBhvr>
                                        <p:cTn id="33" dur="500"/>
                                        <p:tgtEl>
                                          <p:spTgt spid="11"/>
                                        </p:tgtEl>
                                      </p:cBhvr>
                                    </p:animEffect>
                                  </p:childTnLst>
                                </p:cTn>
                              </p:par>
                            </p:childTnLst>
                          </p:cTn>
                        </p:par>
                        <p:par>
                          <p:cTn id="34" fill="hold">
                            <p:stCondLst>
                              <p:cond delay="500"/>
                            </p:stCondLst>
                            <p:childTnLst>
                              <p:par>
                                <p:cTn id="35" presetID="16" presetClass="entr" presetSubtype="21" fill="hold" nodeType="after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barn(inVertical)">
                                      <p:cBhvr>
                                        <p:cTn id="37" dur="5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26" presetClass="entr" presetSubtype="0" fill="hold" grpId="0" nodeType="clickEffect">
                                  <p:stCondLst>
                                    <p:cond delay="0"/>
                                  </p:stCondLst>
                                  <p:childTnLst>
                                    <p:set>
                                      <p:cBhvr>
                                        <p:cTn id="41" dur="1" fill="hold">
                                          <p:stCondLst>
                                            <p:cond delay="0"/>
                                          </p:stCondLst>
                                        </p:cTn>
                                        <p:tgtEl>
                                          <p:spTgt spid="4">
                                            <p:txEl>
                                              <p:pRg st="0" end="0"/>
                                            </p:txEl>
                                          </p:spTgt>
                                        </p:tgtEl>
                                        <p:attrNameLst>
                                          <p:attrName>style.visibility</p:attrName>
                                        </p:attrNameLst>
                                      </p:cBhvr>
                                      <p:to>
                                        <p:strVal val="visible"/>
                                      </p:to>
                                    </p:set>
                                    <p:animEffect transition="in" filter="wipe(down)">
                                      <p:cBhvr>
                                        <p:cTn id="42" dur="580">
                                          <p:stCondLst>
                                            <p:cond delay="0"/>
                                          </p:stCondLst>
                                        </p:cTn>
                                        <p:tgtEl>
                                          <p:spTgt spid="4">
                                            <p:txEl>
                                              <p:pRg st="0" end="0"/>
                                            </p:txEl>
                                          </p:spTgt>
                                        </p:tgtEl>
                                      </p:cBhvr>
                                    </p:animEffect>
                                    <p:anim calcmode="lin" valueType="num">
                                      <p:cBhvr>
                                        <p:cTn id="43" dur="1822" tmFilter="0,0; 0.14,0.36; 0.43,0.73; 0.71,0.91; 1.0,1.0">
                                          <p:stCondLst>
                                            <p:cond delay="0"/>
                                          </p:stCondLst>
                                        </p:cTn>
                                        <p:tgtEl>
                                          <p:spTgt spid="4">
                                            <p:txEl>
                                              <p:pRg st="0" end="0"/>
                                            </p:txEl>
                                          </p:spTgt>
                                        </p:tgtEl>
                                        <p:attrNameLst>
                                          <p:attrName>ppt_x</p:attrName>
                                        </p:attrNameLst>
                                      </p:cBhvr>
                                      <p:tavLst>
                                        <p:tav tm="0">
                                          <p:val>
                                            <p:strVal val="#ppt_x-0.25"/>
                                          </p:val>
                                        </p:tav>
                                        <p:tav tm="100000">
                                          <p:val>
                                            <p:strVal val="#ppt_x"/>
                                          </p:val>
                                        </p:tav>
                                      </p:tavLst>
                                    </p:anim>
                                    <p:anim calcmode="lin" valueType="num">
                                      <p:cBhvr>
                                        <p:cTn id="44" dur="664" tmFilter="0.0,0.0; 0.25,0.07; 0.50,0.2; 0.75,0.467; 1.0,1.0">
                                          <p:stCondLst>
                                            <p:cond delay="0"/>
                                          </p:stCondLst>
                                        </p:cTn>
                                        <p:tgtEl>
                                          <p:spTgt spid="4">
                                            <p:txEl>
                                              <p:pRg st="0" end="0"/>
                                            </p:txEl>
                                          </p:spTgt>
                                        </p:tgtEl>
                                        <p:attrNameLst>
                                          <p:attrName>ppt_y</p:attrName>
                                        </p:attrNameLst>
                                      </p:cBhvr>
                                      <p:tavLst>
                                        <p:tav tm="0" fmla="#ppt_y-sin(pi*$)/3">
                                          <p:val>
                                            <p:fltVal val="0.5"/>
                                          </p:val>
                                        </p:tav>
                                        <p:tav tm="100000">
                                          <p:val>
                                            <p:fltVal val="1"/>
                                          </p:val>
                                        </p:tav>
                                      </p:tavLst>
                                    </p:anim>
                                    <p:anim calcmode="lin" valueType="num">
                                      <p:cBhvr>
                                        <p:cTn id="45" dur="664" tmFilter="0, 0; 0.125,0.2665; 0.25,0.4; 0.375,0.465; 0.5,0.5;  0.625,0.535; 0.75,0.6; 0.875,0.7335; 1,1">
                                          <p:stCondLst>
                                            <p:cond delay="664"/>
                                          </p:stCondLst>
                                        </p:cTn>
                                        <p:tgtEl>
                                          <p:spTgt spid="4">
                                            <p:txEl>
                                              <p:pRg st="0" end="0"/>
                                            </p:txEl>
                                          </p:spTgt>
                                        </p:tgtEl>
                                        <p:attrNameLst>
                                          <p:attrName>ppt_y</p:attrName>
                                        </p:attrNameLst>
                                      </p:cBhvr>
                                      <p:tavLst>
                                        <p:tav tm="0" fmla="#ppt_y-sin(pi*$)/9">
                                          <p:val>
                                            <p:fltVal val="0"/>
                                          </p:val>
                                        </p:tav>
                                        <p:tav tm="100000">
                                          <p:val>
                                            <p:fltVal val="1"/>
                                          </p:val>
                                        </p:tav>
                                      </p:tavLst>
                                    </p:anim>
                                    <p:anim calcmode="lin" valueType="num">
                                      <p:cBhvr>
                                        <p:cTn id="46" dur="332" tmFilter="0, 0; 0.125,0.2665; 0.25,0.4; 0.375,0.465; 0.5,0.5;  0.625,0.535; 0.75,0.6; 0.875,0.7335; 1,1">
                                          <p:stCondLst>
                                            <p:cond delay="1324"/>
                                          </p:stCondLst>
                                        </p:cTn>
                                        <p:tgtEl>
                                          <p:spTgt spid="4">
                                            <p:txEl>
                                              <p:pRg st="0" end="0"/>
                                            </p:txEl>
                                          </p:spTgt>
                                        </p:tgtEl>
                                        <p:attrNameLst>
                                          <p:attrName>ppt_y</p:attrName>
                                        </p:attrNameLst>
                                      </p:cBhvr>
                                      <p:tavLst>
                                        <p:tav tm="0" fmla="#ppt_y-sin(pi*$)/27">
                                          <p:val>
                                            <p:fltVal val="0"/>
                                          </p:val>
                                        </p:tav>
                                        <p:tav tm="100000">
                                          <p:val>
                                            <p:fltVal val="1"/>
                                          </p:val>
                                        </p:tav>
                                      </p:tavLst>
                                    </p:anim>
                                    <p:anim calcmode="lin" valueType="num">
                                      <p:cBhvr>
                                        <p:cTn id="47" dur="164" tmFilter="0, 0; 0.125,0.2665; 0.25,0.4; 0.375,0.465; 0.5,0.5;  0.625,0.535; 0.75,0.6; 0.875,0.7335; 1,1">
                                          <p:stCondLst>
                                            <p:cond delay="1656"/>
                                          </p:stCondLst>
                                        </p:cTn>
                                        <p:tgtEl>
                                          <p:spTgt spid="4">
                                            <p:txEl>
                                              <p:pRg st="0" end="0"/>
                                            </p:txEl>
                                          </p:spTgt>
                                        </p:tgtEl>
                                        <p:attrNameLst>
                                          <p:attrName>ppt_y</p:attrName>
                                        </p:attrNameLst>
                                      </p:cBhvr>
                                      <p:tavLst>
                                        <p:tav tm="0" fmla="#ppt_y-sin(pi*$)/81">
                                          <p:val>
                                            <p:fltVal val="0"/>
                                          </p:val>
                                        </p:tav>
                                        <p:tav tm="100000">
                                          <p:val>
                                            <p:fltVal val="1"/>
                                          </p:val>
                                        </p:tav>
                                      </p:tavLst>
                                    </p:anim>
                                    <p:animScale>
                                      <p:cBhvr>
                                        <p:cTn id="48" dur="26">
                                          <p:stCondLst>
                                            <p:cond delay="650"/>
                                          </p:stCondLst>
                                        </p:cTn>
                                        <p:tgtEl>
                                          <p:spTgt spid="4">
                                            <p:txEl>
                                              <p:pRg st="0" end="0"/>
                                            </p:txEl>
                                          </p:spTgt>
                                        </p:tgtEl>
                                      </p:cBhvr>
                                      <p:to x="100000" y="60000"/>
                                    </p:animScale>
                                    <p:animScale>
                                      <p:cBhvr>
                                        <p:cTn id="49" dur="166" decel="50000">
                                          <p:stCondLst>
                                            <p:cond delay="676"/>
                                          </p:stCondLst>
                                        </p:cTn>
                                        <p:tgtEl>
                                          <p:spTgt spid="4">
                                            <p:txEl>
                                              <p:pRg st="0" end="0"/>
                                            </p:txEl>
                                          </p:spTgt>
                                        </p:tgtEl>
                                      </p:cBhvr>
                                      <p:to x="100000" y="100000"/>
                                    </p:animScale>
                                    <p:animScale>
                                      <p:cBhvr>
                                        <p:cTn id="50" dur="26">
                                          <p:stCondLst>
                                            <p:cond delay="1312"/>
                                          </p:stCondLst>
                                        </p:cTn>
                                        <p:tgtEl>
                                          <p:spTgt spid="4">
                                            <p:txEl>
                                              <p:pRg st="0" end="0"/>
                                            </p:txEl>
                                          </p:spTgt>
                                        </p:tgtEl>
                                      </p:cBhvr>
                                      <p:to x="100000" y="80000"/>
                                    </p:animScale>
                                    <p:animScale>
                                      <p:cBhvr>
                                        <p:cTn id="51" dur="166" decel="50000">
                                          <p:stCondLst>
                                            <p:cond delay="1338"/>
                                          </p:stCondLst>
                                        </p:cTn>
                                        <p:tgtEl>
                                          <p:spTgt spid="4">
                                            <p:txEl>
                                              <p:pRg st="0" end="0"/>
                                            </p:txEl>
                                          </p:spTgt>
                                        </p:tgtEl>
                                      </p:cBhvr>
                                      <p:to x="100000" y="100000"/>
                                    </p:animScale>
                                    <p:animScale>
                                      <p:cBhvr>
                                        <p:cTn id="52" dur="26">
                                          <p:stCondLst>
                                            <p:cond delay="1642"/>
                                          </p:stCondLst>
                                        </p:cTn>
                                        <p:tgtEl>
                                          <p:spTgt spid="4">
                                            <p:txEl>
                                              <p:pRg st="0" end="0"/>
                                            </p:txEl>
                                          </p:spTgt>
                                        </p:tgtEl>
                                      </p:cBhvr>
                                      <p:to x="100000" y="90000"/>
                                    </p:animScale>
                                    <p:animScale>
                                      <p:cBhvr>
                                        <p:cTn id="53" dur="166" decel="50000">
                                          <p:stCondLst>
                                            <p:cond delay="1668"/>
                                          </p:stCondLst>
                                        </p:cTn>
                                        <p:tgtEl>
                                          <p:spTgt spid="4">
                                            <p:txEl>
                                              <p:pRg st="0" end="0"/>
                                            </p:txEl>
                                          </p:spTgt>
                                        </p:tgtEl>
                                      </p:cBhvr>
                                      <p:to x="100000" y="100000"/>
                                    </p:animScale>
                                    <p:animScale>
                                      <p:cBhvr>
                                        <p:cTn id="54" dur="26">
                                          <p:stCondLst>
                                            <p:cond delay="1808"/>
                                          </p:stCondLst>
                                        </p:cTn>
                                        <p:tgtEl>
                                          <p:spTgt spid="4">
                                            <p:txEl>
                                              <p:pRg st="0" end="0"/>
                                            </p:txEl>
                                          </p:spTgt>
                                        </p:tgtEl>
                                      </p:cBhvr>
                                      <p:to x="100000" y="95000"/>
                                    </p:animScale>
                                    <p:animScale>
                                      <p:cBhvr>
                                        <p:cTn id="55" dur="166" decel="50000">
                                          <p:stCondLst>
                                            <p:cond delay="1834"/>
                                          </p:stCondLst>
                                        </p:cTn>
                                        <p:tgtEl>
                                          <p:spTgt spid="4">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P spid="11" grpId="0"/>
      <p:bldP spid="12" grpId="0"/>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40419" y="0"/>
            <a:ext cx="8928992" cy="737280"/>
          </a:xfrm>
        </p:spPr>
        <p:txBody>
          <a:bodyPr/>
          <a:lstStyle/>
          <a:p>
            <a:pPr algn="ctr"/>
            <a:r>
              <a:rPr lang="pl-PL" dirty="0"/>
              <a:t>General Information</a:t>
            </a:r>
            <a:r>
              <a:rPr lang="en-US" dirty="0"/>
              <a:t>s</a:t>
            </a:r>
            <a:r>
              <a:rPr lang="pl-PL" dirty="0"/>
              <a:t> </a:t>
            </a:r>
            <a:r>
              <a:rPr lang="pl-PL" dirty="0" err="1"/>
              <a:t>About</a:t>
            </a:r>
            <a:r>
              <a:rPr lang="pl-PL" dirty="0"/>
              <a:t> </a:t>
            </a:r>
            <a:r>
              <a:rPr lang="pl-PL" dirty="0" err="1"/>
              <a:t>Polish</a:t>
            </a:r>
            <a:r>
              <a:rPr lang="pl-PL" dirty="0"/>
              <a:t> </a:t>
            </a:r>
            <a:r>
              <a:rPr lang="pl-PL" dirty="0" err="1"/>
              <a:t>Forests</a:t>
            </a:r>
            <a:r>
              <a:rPr lang="en-US" dirty="0"/>
              <a:t> #1</a:t>
            </a:r>
            <a:endParaRPr lang="pl-PL" dirty="0"/>
          </a:p>
        </p:txBody>
      </p:sp>
      <p:pic>
        <p:nvPicPr>
          <p:cNvPr id="2051" name="Picture 3"/>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0" b="94032" l="0" r="94189">
                        <a14:foregroundMark x1="11622" y1="51383" x2="7568" y2="20524"/>
                        <a14:foregroundMark x1="9324" y1="21689" x2="38919" y2="9316"/>
                        <a14:foregroundMark x1="36892" y1="15575" x2="44865" y2="48180"/>
                        <a14:foregroundMark x1="15405" y1="45124" x2="48378" y2="45560"/>
                        <a14:foregroundMark x1="40811" y1="7715" x2="42838" y2="8879"/>
                        <a14:backgroundMark x1="48919" y1="13246" x2="49865" y2="12955"/>
                      </a14:backgroundRemoval>
                    </a14:imgEffect>
                  </a14:imgLayer>
                </a14:imgProps>
              </a:ext>
              <a:ext uri="{28A0092B-C50C-407E-A947-70E740481C1C}">
                <a14:useLocalDpi xmlns:a14="http://schemas.microsoft.com/office/drawing/2010/main" val="0"/>
              </a:ext>
            </a:extLst>
          </a:blip>
          <a:srcRect/>
          <a:stretch>
            <a:fillRect/>
          </a:stretch>
        </p:blipFill>
        <p:spPr bwMode="auto">
          <a:xfrm>
            <a:off x="266844" y="1322487"/>
            <a:ext cx="2406926" cy="2234538"/>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Symbol zastępczy zawartości 2"/>
          <p:cNvSpPr txBox="1">
            <a:spLocks/>
          </p:cNvSpPr>
          <p:nvPr/>
        </p:nvSpPr>
        <p:spPr>
          <a:xfrm>
            <a:off x="179512" y="908720"/>
            <a:ext cx="4608512" cy="432048"/>
          </a:xfrm>
          <a:prstGeom prst="rect">
            <a:avLst/>
          </a:prstGeom>
        </p:spPr>
        <p:txBody>
          <a:bodyPr>
            <a:normAutofit fontScale="92500"/>
          </a:bodyPr>
          <a:lst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a:lstStyle>
          <a:p>
            <a:r>
              <a:rPr lang="pl-PL" dirty="0" err="1">
                <a:solidFill>
                  <a:schemeClr val="accent5">
                    <a:lumMod val="20000"/>
                    <a:lumOff val="80000"/>
                  </a:schemeClr>
                </a:solidFill>
              </a:rPr>
              <a:t>Forests</a:t>
            </a:r>
            <a:r>
              <a:rPr lang="pl-PL" dirty="0">
                <a:solidFill>
                  <a:schemeClr val="accent5">
                    <a:lumMod val="20000"/>
                    <a:lumOff val="80000"/>
                  </a:schemeClr>
                </a:solidFill>
              </a:rPr>
              <a:t> </a:t>
            </a:r>
            <a:r>
              <a:rPr lang="pl-PL" dirty="0" err="1">
                <a:solidFill>
                  <a:schemeClr val="accent5">
                    <a:lumMod val="20000"/>
                    <a:lumOff val="80000"/>
                  </a:schemeClr>
                </a:solidFill>
              </a:rPr>
              <a:t>cover</a:t>
            </a:r>
            <a:r>
              <a:rPr lang="pl-PL" dirty="0">
                <a:solidFill>
                  <a:schemeClr val="accent5">
                    <a:lumMod val="20000"/>
                    <a:lumOff val="80000"/>
                  </a:schemeClr>
                </a:solidFill>
              </a:rPr>
              <a:t> </a:t>
            </a:r>
            <a:r>
              <a:rPr lang="pl-PL" dirty="0" err="1">
                <a:solidFill>
                  <a:schemeClr val="accent5">
                    <a:lumMod val="20000"/>
                    <a:lumOff val="80000"/>
                  </a:schemeClr>
                </a:solidFill>
              </a:rPr>
              <a:t>about</a:t>
            </a:r>
            <a:r>
              <a:rPr lang="pl-PL" dirty="0">
                <a:solidFill>
                  <a:schemeClr val="accent5">
                    <a:lumMod val="20000"/>
                    <a:lumOff val="80000"/>
                  </a:schemeClr>
                </a:solidFill>
              </a:rPr>
              <a:t> 30% of </a:t>
            </a:r>
            <a:r>
              <a:rPr lang="pl-PL" dirty="0" err="1">
                <a:solidFill>
                  <a:schemeClr val="accent5">
                    <a:lumMod val="20000"/>
                    <a:lumOff val="80000"/>
                  </a:schemeClr>
                </a:solidFill>
              </a:rPr>
              <a:t>Poland’s</a:t>
            </a:r>
            <a:r>
              <a:rPr lang="pl-PL" dirty="0">
                <a:solidFill>
                  <a:schemeClr val="accent5">
                    <a:lumMod val="20000"/>
                    <a:lumOff val="80000"/>
                  </a:schemeClr>
                </a:solidFill>
              </a:rPr>
              <a:t> </a:t>
            </a:r>
            <a:r>
              <a:rPr lang="pl-PL" dirty="0" err="1" smtClean="0">
                <a:solidFill>
                  <a:schemeClr val="accent5">
                    <a:lumMod val="20000"/>
                    <a:lumOff val="80000"/>
                  </a:schemeClr>
                </a:solidFill>
              </a:rPr>
              <a:t>territory</a:t>
            </a:r>
            <a:r>
              <a:rPr lang="en-US" dirty="0" smtClean="0">
                <a:solidFill>
                  <a:schemeClr val="accent5">
                    <a:lumMod val="20000"/>
                    <a:lumOff val="80000"/>
                  </a:schemeClr>
                </a:solidFill>
              </a:rPr>
              <a:t>.</a:t>
            </a:r>
            <a:endParaRPr lang="pl-PL" dirty="0">
              <a:solidFill>
                <a:schemeClr val="accent5">
                  <a:lumMod val="20000"/>
                  <a:lumOff val="80000"/>
                </a:schemeClr>
              </a:solidFill>
            </a:endParaRPr>
          </a:p>
          <a:p>
            <a:endParaRPr lang="pl-PL" dirty="0">
              <a:solidFill>
                <a:schemeClr val="accent5">
                  <a:lumMod val="20000"/>
                  <a:lumOff val="80000"/>
                </a:schemeClr>
              </a:solidFill>
            </a:endParaRPr>
          </a:p>
        </p:txBody>
      </p:sp>
      <p:sp>
        <p:nvSpPr>
          <p:cNvPr id="8" name="Symbol zastępczy tekstu 5"/>
          <p:cNvSpPr txBox="1">
            <a:spLocks/>
          </p:cNvSpPr>
          <p:nvPr/>
        </p:nvSpPr>
        <p:spPr>
          <a:xfrm>
            <a:off x="2312795" y="1347273"/>
            <a:ext cx="3759581" cy="1733808"/>
          </a:xfrm>
          <a:prstGeom prst="rect">
            <a:avLst/>
          </a:prstGeom>
          <a:noFill/>
        </p:spPr>
        <p:txBody>
          <a:bodyPr wrap="square" rtlCol="0">
            <a:spAutoFit/>
          </a:bodyPr>
          <a:lst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a:lstStyle>
          <a:p>
            <a:pPr algn="ctr"/>
            <a:r>
              <a:rPr lang="en-US" dirty="0" smtClean="0">
                <a:solidFill>
                  <a:schemeClr val="accent5">
                    <a:lumMod val="20000"/>
                    <a:lumOff val="80000"/>
                  </a:schemeClr>
                </a:solidFill>
              </a:rPr>
              <a:t>The m</a:t>
            </a:r>
            <a:r>
              <a:rPr lang="pl-PL" dirty="0" err="1" smtClean="0">
                <a:solidFill>
                  <a:schemeClr val="accent5">
                    <a:lumMod val="20000"/>
                    <a:lumOff val="80000"/>
                  </a:schemeClr>
                </a:solidFill>
              </a:rPr>
              <a:t>ost</a:t>
            </a:r>
            <a:r>
              <a:rPr lang="pl-PL" dirty="0" smtClean="0">
                <a:solidFill>
                  <a:schemeClr val="accent5">
                    <a:lumMod val="20000"/>
                    <a:lumOff val="80000"/>
                  </a:schemeClr>
                </a:solidFill>
              </a:rPr>
              <a:t> </a:t>
            </a:r>
            <a:r>
              <a:rPr lang="pl-PL" dirty="0" err="1" smtClean="0">
                <a:solidFill>
                  <a:schemeClr val="accent5">
                    <a:lumMod val="20000"/>
                    <a:lumOff val="80000"/>
                  </a:schemeClr>
                </a:solidFill>
              </a:rPr>
              <a:t>forested</a:t>
            </a:r>
            <a:r>
              <a:rPr lang="pl-PL" dirty="0" smtClean="0">
                <a:solidFill>
                  <a:schemeClr val="accent5">
                    <a:lumMod val="20000"/>
                    <a:lumOff val="80000"/>
                  </a:schemeClr>
                </a:solidFill>
              </a:rPr>
              <a:t> </a:t>
            </a:r>
            <a:r>
              <a:rPr lang="pl-PL" dirty="0" err="1" smtClean="0">
                <a:solidFill>
                  <a:schemeClr val="accent5">
                    <a:lumMod val="20000"/>
                    <a:lumOff val="80000"/>
                  </a:schemeClr>
                </a:solidFill>
              </a:rPr>
              <a:t>Voivodeship</a:t>
            </a:r>
            <a:r>
              <a:rPr lang="en-US" dirty="0" smtClean="0">
                <a:solidFill>
                  <a:schemeClr val="accent5">
                    <a:lumMod val="20000"/>
                    <a:lumOff val="80000"/>
                  </a:schemeClr>
                </a:solidFill>
              </a:rPr>
              <a:t>s are:</a:t>
            </a:r>
          </a:p>
          <a:p>
            <a:pPr marL="285750" indent="-285750">
              <a:buFont typeface="Wingdings" panose="05000000000000000000" pitchFamily="2" charset="2"/>
              <a:buChar char="ü"/>
            </a:pPr>
            <a:r>
              <a:rPr lang="pl-PL" dirty="0" err="1">
                <a:solidFill>
                  <a:schemeClr val="accent5">
                    <a:lumMod val="20000"/>
                    <a:lumOff val="80000"/>
                  </a:schemeClr>
                </a:solidFill>
              </a:rPr>
              <a:t>Lubusz</a:t>
            </a:r>
            <a:r>
              <a:rPr lang="pl-PL" dirty="0">
                <a:solidFill>
                  <a:schemeClr val="accent5">
                    <a:lumMod val="20000"/>
                    <a:lumOff val="80000"/>
                  </a:schemeClr>
                </a:solidFill>
              </a:rPr>
              <a:t> </a:t>
            </a:r>
            <a:r>
              <a:rPr lang="pl-PL" dirty="0" err="1">
                <a:solidFill>
                  <a:schemeClr val="accent5">
                    <a:lumMod val="20000"/>
                    <a:lumOff val="80000"/>
                  </a:schemeClr>
                </a:solidFill>
              </a:rPr>
              <a:t>Voivodeship</a:t>
            </a:r>
            <a:r>
              <a:rPr lang="pl-PL" dirty="0">
                <a:solidFill>
                  <a:schemeClr val="accent5">
                    <a:lumMod val="20000"/>
                    <a:lumOff val="80000"/>
                  </a:schemeClr>
                </a:solidFill>
              </a:rPr>
              <a:t> (49,2%)</a:t>
            </a:r>
          </a:p>
          <a:p>
            <a:pPr marL="285750" indent="-285750">
              <a:buFont typeface="Wingdings" panose="05000000000000000000" pitchFamily="2" charset="2"/>
              <a:buChar char="ü"/>
            </a:pPr>
            <a:r>
              <a:rPr lang="pl-PL" dirty="0" err="1">
                <a:solidFill>
                  <a:schemeClr val="accent5">
                    <a:lumMod val="20000"/>
                    <a:lumOff val="80000"/>
                  </a:schemeClr>
                </a:solidFill>
              </a:rPr>
              <a:t>Subcarpathian</a:t>
            </a:r>
            <a:r>
              <a:rPr lang="pl-PL" dirty="0">
                <a:solidFill>
                  <a:schemeClr val="accent5">
                    <a:lumMod val="20000"/>
                    <a:lumOff val="80000"/>
                  </a:schemeClr>
                </a:solidFill>
              </a:rPr>
              <a:t> </a:t>
            </a:r>
            <a:r>
              <a:rPr lang="pl-PL" dirty="0" err="1">
                <a:solidFill>
                  <a:schemeClr val="accent5">
                    <a:lumMod val="20000"/>
                    <a:lumOff val="80000"/>
                  </a:schemeClr>
                </a:solidFill>
              </a:rPr>
              <a:t>Voivodeship</a:t>
            </a:r>
            <a:r>
              <a:rPr lang="pl-PL" dirty="0">
                <a:solidFill>
                  <a:schemeClr val="accent5">
                    <a:lumMod val="20000"/>
                    <a:lumOff val="80000"/>
                  </a:schemeClr>
                </a:solidFill>
              </a:rPr>
              <a:t> (38%)</a:t>
            </a:r>
          </a:p>
          <a:p>
            <a:pPr marL="285750" indent="-285750">
              <a:buFont typeface="Wingdings" panose="05000000000000000000" pitchFamily="2" charset="2"/>
              <a:buChar char="ü"/>
            </a:pPr>
            <a:r>
              <a:rPr lang="pl-PL" dirty="0" err="1">
                <a:solidFill>
                  <a:schemeClr val="accent5">
                    <a:lumMod val="20000"/>
                    <a:lumOff val="80000"/>
                  </a:schemeClr>
                </a:solidFill>
              </a:rPr>
              <a:t>Pomeranian</a:t>
            </a:r>
            <a:r>
              <a:rPr lang="pl-PL" dirty="0">
                <a:solidFill>
                  <a:schemeClr val="accent5">
                    <a:lumMod val="20000"/>
                    <a:lumOff val="80000"/>
                  </a:schemeClr>
                </a:solidFill>
              </a:rPr>
              <a:t> </a:t>
            </a:r>
            <a:r>
              <a:rPr lang="pl-PL" dirty="0" err="1">
                <a:solidFill>
                  <a:schemeClr val="accent5">
                    <a:lumMod val="20000"/>
                    <a:lumOff val="80000"/>
                  </a:schemeClr>
                </a:solidFill>
              </a:rPr>
              <a:t>Voivodeship</a:t>
            </a:r>
            <a:r>
              <a:rPr lang="pl-PL" dirty="0">
                <a:solidFill>
                  <a:schemeClr val="accent5">
                    <a:lumMod val="20000"/>
                    <a:lumOff val="80000"/>
                  </a:schemeClr>
                </a:solidFill>
              </a:rPr>
              <a:t> (36,3%)</a:t>
            </a:r>
          </a:p>
          <a:p>
            <a:pPr algn="ctr"/>
            <a:endParaRPr lang="pl-PL" dirty="0">
              <a:solidFill>
                <a:schemeClr val="accent5">
                  <a:lumMod val="20000"/>
                  <a:lumOff val="80000"/>
                </a:schemeClr>
              </a:solidFill>
            </a:endParaRPr>
          </a:p>
        </p:txBody>
      </p:sp>
      <p:sp>
        <p:nvSpPr>
          <p:cNvPr id="9" name="Symbol zastępczy zawartości 6"/>
          <p:cNvSpPr txBox="1">
            <a:spLocks/>
          </p:cNvSpPr>
          <p:nvPr/>
        </p:nvSpPr>
        <p:spPr>
          <a:xfrm>
            <a:off x="3707904" y="3999745"/>
            <a:ext cx="4040188" cy="338554"/>
          </a:xfrm>
          <a:prstGeom prst="rect">
            <a:avLst/>
          </a:prstGeom>
          <a:noFill/>
        </p:spPr>
        <p:txBody>
          <a:bodyPr vert="horz" wrap="square" lIns="91440" tIns="45720" rIns="91440" bIns="45720" rtlCol="0" anchor="b">
            <a:spAutoFit/>
          </a:bodyPr>
          <a:lst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a:lstStyle>
          <a:p>
            <a:pPr marL="0" indent="0" algn="ctr"/>
            <a:endParaRPr lang="pl-PL" dirty="0">
              <a:solidFill>
                <a:schemeClr val="accent5">
                  <a:lumMod val="20000"/>
                  <a:lumOff val="80000"/>
                </a:schemeClr>
              </a:solidFill>
            </a:endParaRPr>
          </a:p>
        </p:txBody>
      </p:sp>
      <p:pic>
        <p:nvPicPr>
          <p:cNvPr id="10" name="Picture 6">
            <a:hlinkClick r:id="rId4" action="ppaction://hlinksldjump"/>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3109" b="91710" l="9816" r="89571"/>
                    </a14:imgEffect>
                  </a14:imgLayer>
                </a14:imgProps>
              </a:ext>
              <a:ext uri="{28A0092B-C50C-407E-A947-70E740481C1C}">
                <a14:useLocalDpi xmlns:a14="http://schemas.microsoft.com/office/drawing/2010/main" val="0"/>
              </a:ext>
            </a:extLst>
          </a:blip>
          <a:srcRect/>
          <a:stretch>
            <a:fillRect/>
          </a:stretch>
        </p:blipFill>
        <p:spPr bwMode="auto">
          <a:xfrm>
            <a:off x="749518" y="1214357"/>
            <a:ext cx="560263" cy="6633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6">
            <a:hlinkClick r:id="rId4" action="ppaction://hlinksldjump"/>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3109" b="91710" l="9816" r="89571"/>
                    </a14:imgEffect>
                  </a14:imgLayer>
                </a14:imgProps>
              </a:ext>
              <a:ext uri="{28A0092B-C50C-407E-A947-70E740481C1C}">
                <a14:useLocalDpi xmlns:a14="http://schemas.microsoft.com/office/drawing/2010/main" val="0"/>
              </a:ext>
            </a:extLst>
          </a:blip>
          <a:srcRect/>
          <a:stretch>
            <a:fillRect/>
          </a:stretch>
        </p:blipFill>
        <p:spPr bwMode="auto">
          <a:xfrm>
            <a:off x="395536" y="1776377"/>
            <a:ext cx="560263" cy="6633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6">
            <a:hlinkClick r:id="rId4" action="ppaction://hlinksldjump"/>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3109" b="91710" l="9816" r="89571"/>
                    </a14:imgEffect>
                  </a14:imgLayer>
                </a14:imgProps>
              </a:ext>
              <a:ext uri="{28A0092B-C50C-407E-A947-70E740481C1C}">
                <a14:useLocalDpi xmlns:a14="http://schemas.microsoft.com/office/drawing/2010/main" val="0"/>
              </a:ext>
            </a:extLst>
          </a:blip>
          <a:srcRect/>
          <a:stretch>
            <a:fillRect/>
          </a:stretch>
        </p:blipFill>
        <p:spPr bwMode="auto">
          <a:xfrm>
            <a:off x="1742904" y="2636912"/>
            <a:ext cx="560263" cy="6633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pole tekstowe 14"/>
          <p:cNvSpPr txBox="1"/>
          <p:nvPr/>
        </p:nvSpPr>
        <p:spPr>
          <a:xfrm>
            <a:off x="140419" y="3520345"/>
            <a:ext cx="2952328" cy="1569660"/>
          </a:xfrm>
          <a:prstGeom prst="rect">
            <a:avLst/>
          </a:prstGeom>
          <a:noFill/>
        </p:spPr>
        <p:txBody>
          <a:bodyPr wrap="square" rtlCol="0">
            <a:spAutoFit/>
          </a:bodyPr>
          <a:lstStyle/>
          <a:p>
            <a:r>
              <a:rPr lang="pl-PL" sz="1600" b="1" dirty="0">
                <a:solidFill>
                  <a:schemeClr val="accent5">
                    <a:lumMod val="20000"/>
                    <a:lumOff val="80000"/>
                  </a:schemeClr>
                </a:solidFill>
              </a:rPr>
              <a:t>81,0% of </a:t>
            </a:r>
            <a:r>
              <a:rPr lang="pl-PL" sz="1600" b="1" dirty="0" err="1">
                <a:solidFill>
                  <a:schemeClr val="accent5">
                    <a:lumMod val="20000"/>
                    <a:lumOff val="80000"/>
                  </a:schemeClr>
                </a:solidFill>
              </a:rPr>
              <a:t>Polish</a:t>
            </a:r>
            <a:r>
              <a:rPr lang="pl-PL" sz="1600" b="1" dirty="0">
                <a:solidFill>
                  <a:schemeClr val="accent5">
                    <a:lumMod val="20000"/>
                    <a:lumOff val="80000"/>
                  </a:schemeClr>
                </a:solidFill>
              </a:rPr>
              <a:t> </a:t>
            </a:r>
            <a:r>
              <a:rPr lang="pl-PL" sz="1600" b="1" dirty="0" err="1">
                <a:solidFill>
                  <a:schemeClr val="accent5">
                    <a:lumMod val="20000"/>
                    <a:lumOff val="80000"/>
                  </a:schemeClr>
                </a:solidFill>
              </a:rPr>
              <a:t>forests</a:t>
            </a:r>
            <a:r>
              <a:rPr lang="pl-PL" sz="1600" b="1" dirty="0">
                <a:solidFill>
                  <a:schemeClr val="accent5">
                    <a:lumMod val="20000"/>
                    <a:lumOff val="80000"/>
                  </a:schemeClr>
                </a:solidFill>
              </a:rPr>
              <a:t> </a:t>
            </a:r>
            <a:r>
              <a:rPr lang="pl-PL" sz="1600" b="1" dirty="0" err="1">
                <a:solidFill>
                  <a:schemeClr val="accent5">
                    <a:lumMod val="20000"/>
                    <a:lumOff val="80000"/>
                  </a:schemeClr>
                </a:solidFill>
              </a:rPr>
              <a:t>are</a:t>
            </a:r>
            <a:r>
              <a:rPr lang="en-US" sz="1600" b="1" dirty="0">
                <a:solidFill>
                  <a:schemeClr val="accent5">
                    <a:lumMod val="20000"/>
                    <a:lumOff val="80000"/>
                  </a:schemeClr>
                </a:solidFill>
              </a:rPr>
              <a:t> </a:t>
            </a:r>
            <a:r>
              <a:rPr lang="pl-PL" sz="1600" b="1" dirty="0">
                <a:solidFill>
                  <a:schemeClr val="accent5">
                    <a:lumMod val="20000"/>
                    <a:lumOff val="80000"/>
                  </a:schemeClr>
                </a:solidFill>
              </a:rPr>
              <a:t>public</a:t>
            </a:r>
            <a:r>
              <a:rPr lang="en-US" sz="1600" b="1" dirty="0">
                <a:solidFill>
                  <a:schemeClr val="accent5">
                    <a:lumMod val="20000"/>
                    <a:lumOff val="80000"/>
                  </a:schemeClr>
                </a:solidFill>
              </a:rPr>
              <a:t> </a:t>
            </a:r>
            <a:r>
              <a:rPr lang="pl-PL" sz="1600" b="1" dirty="0">
                <a:solidFill>
                  <a:schemeClr val="accent5">
                    <a:lumMod val="20000"/>
                    <a:lumOff val="80000"/>
                  </a:schemeClr>
                </a:solidFill>
              </a:rPr>
              <a:t>(</a:t>
            </a:r>
            <a:r>
              <a:rPr lang="en-US" sz="1600" b="1" dirty="0">
                <a:solidFill>
                  <a:schemeClr val="accent5">
                    <a:lumMod val="20000"/>
                    <a:lumOff val="80000"/>
                  </a:schemeClr>
                </a:solidFill>
              </a:rPr>
              <a:t>The State Forests National Forest Holding </a:t>
            </a:r>
            <a:r>
              <a:rPr lang="pl-PL" sz="1600" b="1" dirty="0" err="1">
                <a:solidFill>
                  <a:schemeClr val="accent5">
                    <a:lumMod val="20000"/>
                    <a:lumOff val="80000"/>
                  </a:schemeClr>
                </a:solidFill>
              </a:rPr>
              <a:t>owns</a:t>
            </a:r>
            <a:r>
              <a:rPr lang="pl-PL" sz="1600" b="1" dirty="0">
                <a:solidFill>
                  <a:schemeClr val="accent5">
                    <a:lumMod val="20000"/>
                    <a:lumOff val="80000"/>
                  </a:schemeClr>
                </a:solidFill>
              </a:rPr>
              <a:t> 77,1%</a:t>
            </a:r>
            <a:r>
              <a:rPr lang="en-US" sz="1600" b="1" dirty="0">
                <a:solidFill>
                  <a:schemeClr val="accent5">
                    <a:lumMod val="20000"/>
                    <a:lumOff val="80000"/>
                  </a:schemeClr>
                </a:solidFill>
              </a:rPr>
              <a:t> of all forest areas</a:t>
            </a:r>
            <a:r>
              <a:rPr lang="pl-PL" sz="1600" b="1" dirty="0">
                <a:solidFill>
                  <a:schemeClr val="accent5">
                    <a:lumMod val="20000"/>
                    <a:lumOff val="80000"/>
                  </a:schemeClr>
                </a:solidFill>
              </a:rPr>
              <a:t>) and 19% </a:t>
            </a:r>
            <a:r>
              <a:rPr lang="pl-PL" sz="1600" b="1" dirty="0" err="1">
                <a:solidFill>
                  <a:schemeClr val="accent5">
                    <a:lumMod val="20000"/>
                    <a:lumOff val="80000"/>
                  </a:schemeClr>
                </a:solidFill>
              </a:rPr>
              <a:t>belong</a:t>
            </a:r>
            <a:r>
              <a:rPr lang="en-US" sz="1600" b="1" dirty="0">
                <a:solidFill>
                  <a:schemeClr val="accent5">
                    <a:lumMod val="20000"/>
                    <a:lumOff val="80000"/>
                  </a:schemeClr>
                </a:solidFill>
              </a:rPr>
              <a:t>s </a:t>
            </a:r>
            <a:r>
              <a:rPr lang="pl-PL" sz="1600" b="1" dirty="0">
                <a:solidFill>
                  <a:schemeClr val="accent5">
                    <a:lumMod val="20000"/>
                    <a:lumOff val="80000"/>
                  </a:schemeClr>
                </a:solidFill>
              </a:rPr>
              <a:t>to </a:t>
            </a:r>
            <a:r>
              <a:rPr lang="pl-PL" sz="1600" b="1" dirty="0" err="1">
                <a:solidFill>
                  <a:schemeClr val="accent5">
                    <a:lumMod val="20000"/>
                    <a:lumOff val="80000"/>
                  </a:schemeClr>
                </a:solidFill>
              </a:rPr>
              <a:t>private</a:t>
            </a:r>
            <a:r>
              <a:rPr lang="pl-PL" sz="1600" b="1" dirty="0">
                <a:solidFill>
                  <a:schemeClr val="accent5">
                    <a:lumMod val="20000"/>
                    <a:lumOff val="80000"/>
                  </a:schemeClr>
                </a:solidFill>
              </a:rPr>
              <a:t> </a:t>
            </a:r>
            <a:r>
              <a:rPr lang="pl-PL" sz="1600" b="1" dirty="0" err="1">
                <a:solidFill>
                  <a:schemeClr val="accent5">
                    <a:lumMod val="20000"/>
                    <a:lumOff val="80000"/>
                  </a:schemeClr>
                </a:solidFill>
              </a:rPr>
              <a:t>owners</a:t>
            </a:r>
            <a:r>
              <a:rPr lang="pl-PL" sz="1600" b="1" dirty="0">
                <a:solidFill>
                  <a:schemeClr val="accent5">
                    <a:lumMod val="20000"/>
                    <a:lumOff val="80000"/>
                  </a:schemeClr>
                </a:solidFill>
              </a:rPr>
              <a:t>.</a:t>
            </a:r>
          </a:p>
        </p:txBody>
      </p:sp>
      <p:graphicFrame>
        <p:nvGraphicFramePr>
          <p:cNvPr id="19" name="Wykres 18"/>
          <p:cNvGraphicFramePr>
            <a:graphicFrameLocks/>
          </p:cNvGraphicFramePr>
          <p:nvPr>
            <p:extLst>
              <p:ext uri="{D42A27DB-BD31-4B8C-83A1-F6EECF244321}">
                <p14:modId xmlns:p14="http://schemas.microsoft.com/office/powerpoint/2010/main" val="2035271151"/>
              </p:ext>
            </p:extLst>
          </p:nvPr>
        </p:nvGraphicFramePr>
        <p:xfrm>
          <a:off x="2826570" y="4741982"/>
          <a:ext cx="2592288" cy="2081094"/>
        </p:xfrm>
        <a:graphic>
          <a:graphicData uri="http://schemas.openxmlformats.org/drawingml/2006/chart">
            <c:chart xmlns:c="http://schemas.openxmlformats.org/drawingml/2006/chart" xmlns:r="http://schemas.openxmlformats.org/officeDocument/2006/relationships" r:id="rId7"/>
          </a:graphicData>
        </a:graphic>
      </p:graphicFrame>
      <p:pic>
        <p:nvPicPr>
          <p:cNvPr id="2053" name="Picture 5"/>
          <p:cNvPicPr>
            <a:picLocks noChangeAspect="1" noChangeArrowheads="1"/>
          </p:cNvPicPr>
          <p:nvPr/>
        </p:nvPicPr>
        <p:blipFill rotWithShape="1">
          <a:blip r:embed="rId8" cstate="print">
            <a:extLst>
              <a:ext uri="{BEBA8EAE-BF5A-486C-A8C5-ECC9F3942E4B}">
                <a14:imgProps xmlns:a14="http://schemas.microsoft.com/office/drawing/2010/main">
                  <a14:imgLayer r:embed="rId9">
                    <a14:imgEffect>
                      <a14:backgroundRemoval t="0" b="100000" l="0" r="100000">
                        <a14:backgroundMark x1="11163" y1="50800" x2="44884" y2="2800"/>
                      </a14:backgroundRemoval>
                    </a14:imgEffect>
                  </a14:imgLayer>
                </a14:imgProps>
              </a:ext>
              <a:ext uri="{28A0092B-C50C-407E-A947-70E740481C1C}">
                <a14:useLocalDpi xmlns:a14="http://schemas.microsoft.com/office/drawing/2010/main" val="0"/>
              </a:ext>
            </a:extLst>
          </a:blip>
          <a:srcRect l="28654" t="4489" r="2116" b="1685"/>
          <a:stretch/>
        </p:blipFill>
        <p:spPr bwMode="auto">
          <a:xfrm>
            <a:off x="5385851" y="3861048"/>
            <a:ext cx="1055869" cy="2640136"/>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8" name="Picture 6"/>
          <p:cNvPicPr>
            <a:picLocks noChangeAspect="1" noChangeArrowheads="1"/>
          </p:cNvPicPr>
          <p:nvPr/>
        </p:nvPicPr>
        <p:blipFill rotWithShape="1">
          <a:blip r:embed="rId10" cstate="print">
            <a:extLst>
              <a:ext uri="{BEBA8EAE-BF5A-486C-A8C5-ECC9F3942E4B}">
                <a14:imgProps xmlns:a14="http://schemas.microsoft.com/office/drawing/2010/main">
                  <a14:imgLayer r:embed="rId11">
                    <a14:imgEffect>
                      <a14:backgroundRemoval t="0" b="80030" l="0" r="80000"/>
                    </a14:imgEffect>
                    <a14:imgEffect>
                      <a14:artisticCrisscrossEtching/>
                    </a14:imgEffect>
                    <a14:imgEffect>
                      <a14:saturation sat="300000"/>
                    </a14:imgEffect>
                  </a14:imgLayer>
                </a14:imgProps>
              </a:ext>
              <a:ext uri="{28A0092B-C50C-407E-A947-70E740481C1C}">
                <a14:useLocalDpi xmlns:a14="http://schemas.microsoft.com/office/drawing/2010/main" val="0"/>
              </a:ext>
            </a:extLst>
          </a:blip>
          <a:srcRect t="2678" r="58235" b="40205"/>
          <a:stretch/>
        </p:blipFill>
        <p:spPr bwMode="auto">
          <a:xfrm rot="12223644">
            <a:off x="178805" y="5397635"/>
            <a:ext cx="1399748" cy="1334331"/>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 name="Picture 5"/>
          <p:cNvPicPr>
            <a:picLocks noChangeAspect="1" noChangeArrowheads="1"/>
          </p:cNvPicPr>
          <p:nvPr/>
        </p:nvPicPr>
        <p:blipFill rotWithShape="1">
          <a:blip r:embed="rId12" cstate="print">
            <a:extLst>
              <a:ext uri="{BEBA8EAE-BF5A-486C-A8C5-ECC9F3942E4B}">
                <a14:imgProps xmlns:a14="http://schemas.microsoft.com/office/drawing/2010/main">
                  <a14:imgLayer r:embed="rId13">
                    <a14:imgEffect>
                      <a14:backgroundRemoval t="0" b="100000" l="0" r="100000">
                        <a14:backgroundMark x1="11163" y1="50800" x2="44884" y2="2800"/>
                        <a14:backgroundMark x1="45355" y1="10137" x2="28689" y2="48493"/>
                      </a14:backgroundRemoval>
                    </a14:imgEffect>
                  </a14:imgLayer>
                </a14:imgProps>
              </a:ext>
              <a:ext uri="{28A0092B-C50C-407E-A947-70E740481C1C}">
                <a14:useLocalDpi xmlns:a14="http://schemas.microsoft.com/office/drawing/2010/main" val="0"/>
              </a:ext>
            </a:extLst>
          </a:blip>
          <a:srcRect l="28654" t="4489" r="2116" b="1685"/>
          <a:stretch/>
        </p:blipFill>
        <p:spPr bwMode="auto">
          <a:xfrm>
            <a:off x="6277626" y="5018464"/>
            <a:ext cx="1055870" cy="1422837"/>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4" name="Picture 5"/>
          <p:cNvPicPr>
            <a:picLocks noChangeAspect="1" noChangeArrowheads="1"/>
          </p:cNvPicPr>
          <p:nvPr/>
        </p:nvPicPr>
        <p:blipFill rotWithShape="1">
          <a:blip r:embed="rId8" cstate="print">
            <a:extLst>
              <a:ext uri="{BEBA8EAE-BF5A-486C-A8C5-ECC9F3942E4B}">
                <a14:imgProps xmlns:a14="http://schemas.microsoft.com/office/drawing/2010/main">
                  <a14:imgLayer r:embed="rId9">
                    <a14:imgEffect>
                      <a14:backgroundRemoval t="0" b="100000" l="0" r="100000">
                        <a14:backgroundMark x1="11163" y1="50800" x2="44884" y2="2800"/>
                      </a14:backgroundRemoval>
                    </a14:imgEffect>
                  </a14:imgLayer>
                </a14:imgProps>
              </a:ext>
              <a:ext uri="{28A0092B-C50C-407E-A947-70E740481C1C}">
                <a14:useLocalDpi xmlns:a14="http://schemas.microsoft.com/office/drawing/2010/main" val="0"/>
              </a:ext>
            </a:extLst>
          </a:blip>
          <a:srcRect l="28654" t="4489" r="2116" b="1685"/>
          <a:stretch/>
        </p:blipFill>
        <p:spPr bwMode="auto">
          <a:xfrm>
            <a:off x="7337968" y="4487456"/>
            <a:ext cx="1055869" cy="1999452"/>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pole tekstowe 17"/>
          <p:cNvSpPr txBox="1"/>
          <p:nvPr/>
        </p:nvSpPr>
        <p:spPr>
          <a:xfrm>
            <a:off x="5546187" y="6486908"/>
            <a:ext cx="4104456" cy="369332"/>
          </a:xfrm>
          <a:prstGeom prst="rect">
            <a:avLst/>
          </a:prstGeom>
          <a:noFill/>
        </p:spPr>
        <p:txBody>
          <a:bodyPr wrap="square" rtlCol="0">
            <a:spAutoFit/>
          </a:bodyPr>
          <a:lstStyle/>
          <a:p>
            <a:r>
              <a:rPr lang="en-US" dirty="0" smtClean="0"/>
              <a:t>1700 	 1945 	  actually</a:t>
            </a:r>
            <a:endParaRPr lang="pl-PL" dirty="0"/>
          </a:p>
        </p:txBody>
      </p:sp>
      <p:sp>
        <p:nvSpPr>
          <p:cNvPr id="20" name="pole tekstowe 19"/>
          <p:cNvSpPr txBox="1"/>
          <p:nvPr/>
        </p:nvSpPr>
        <p:spPr>
          <a:xfrm>
            <a:off x="6228184" y="980728"/>
            <a:ext cx="2520280" cy="2800767"/>
          </a:xfrm>
          <a:prstGeom prst="rect">
            <a:avLst/>
          </a:prstGeom>
          <a:noFill/>
        </p:spPr>
        <p:txBody>
          <a:bodyPr wrap="square" rtlCol="0">
            <a:spAutoFit/>
          </a:bodyPr>
          <a:lstStyle/>
          <a:p>
            <a:r>
              <a:rPr lang="en-US" sz="1600" b="1" dirty="0">
                <a:solidFill>
                  <a:schemeClr val="accent5">
                    <a:lumMod val="20000"/>
                    <a:lumOff val="80000"/>
                  </a:schemeClr>
                </a:solidFill>
              </a:rPr>
              <a:t>Forest cover in Poland has diametrically changed since </a:t>
            </a:r>
            <a:r>
              <a:rPr lang="en-US" sz="1600" b="1" dirty="0" err="1">
                <a:solidFill>
                  <a:schemeClr val="accent5">
                    <a:lumMod val="20000"/>
                    <a:lumOff val="80000"/>
                  </a:schemeClr>
                </a:solidFill>
              </a:rPr>
              <a:t>tye</a:t>
            </a:r>
            <a:r>
              <a:rPr lang="en-US" sz="1600" b="1" dirty="0">
                <a:solidFill>
                  <a:schemeClr val="accent5">
                    <a:lumMod val="20000"/>
                    <a:lumOff val="80000"/>
                  </a:schemeClr>
                </a:solidFill>
              </a:rPr>
              <a:t> last 300 years. The main reason was development of industry and finally two World Wars. Now forest cover is increasing and in 2050 it will achieve </a:t>
            </a:r>
            <a:r>
              <a:rPr lang="pl-PL" sz="1600" b="1" dirty="0" err="1" smtClean="0">
                <a:solidFill>
                  <a:schemeClr val="accent5">
                    <a:lumMod val="20000"/>
                    <a:lumOff val="80000"/>
                  </a:schemeClr>
                </a:solidFill>
              </a:rPr>
              <a:t>the</a:t>
            </a:r>
            <a:r>
              <a:rPr lang="pl-PL" sz="1600" b="1" dirty="0" smtClean="0">
                <a:solidFill>
                  <a:schemeClr val="accent5">
                    <a:lumMod val="20000"/>
                    <a:lumOff val="80000"/>
                  </a:schemeClr>
                </a:solidFill>
              </a:rPr>
              <a:t> </a:t>
            </a:r>
            <a:r>
              <a:rPr lang="pl-PL" sz="1600" b="1" dirty="0" err="1" smtClean="0">
                <a:solidFill>
                  <a:schemeClr val="accent5">
                    <a:lumMod val="20000"/>
                    <a:lumOff val="80000"/>
                  </a:schemeClr>
                </a:solidFill>
              </a:rPr>
              <a:t>reach</a:t>
            </a:r>
            <a:r>
              <a:rPr lang="pl-PL" sz="1600" b="1" dirty="0" smtClean="0">
                <a:solidFill>
                  <a:schemeClr val="accent5">
                    <a:lumMod val="20000"/>
                    <a:lumOff val="80000"/>
                  </a:schemeClr>
                </a:solidFill>
              </a:rPr>
              <a:t> of </a:t>
            </a:r>
            <a:r>
              <a:rPr lang="pl-PL" sz="1600" b="1" dirty="0" err="1" smtClean="0">
                <a:solidFill>
                  <a:schemeClr val="accent5">
                    <a:lumMod val="20000"/>
                    <a:lumOff val="80000"/>
                  </a:schemeClr>
                </a:solidFill>
              </a:rPr>
              <a:t>approximately</a:t>
            </a:r>
            <a:r>
              <a:rPr lang="pl-PL" sz="1600" b="1" dirty="0" smtClean="0">
                <a:solidFill>
                  <a:schemeClr val="accent5">
                    <a:lumMod val="20000"/>
                    <a:lumOff val="80000"/>
                  </a:schemeClr>
                </a:solidFill>
              </a:rPr>
              <a:t> 33% of </a:t>
            </a:r>
            <a:r>
              <a:rPr lang="pl-PL" sz="1600" b="1" dirty="0" err="1" smtClean="0">
                <a:solidFill>
                  <a:schemeClr val="accent5">
                    <a:lumMod val="20000"/>
                    <a:lumOff val="80000"/>
                  </a:schemeClr>
                </a:solidFill>
              </a:rPr>
              <a:t>total</a:t>
            </a:r>
            <a:r>
              <a:rPr lang="pl-PL" sz="1600" b="1" dirty="0" smtClean="0">
                <a:solidFill>
                  <a:schemeClr val="accent5">
                    <a:lumMod val="20000"/>
                    <a:lumOff val="80000"/>
                  </a:schemeClr>
                </a:solidFill>
              </a:rPr>
              <a:t> </a:t>
            </a:r>
            <a:r>
              <a:rPr lang="pl-PL" sz="1600" b="1" dirty="0" err="1" smtClean="0">
                <a:solidFill>
                  <a:schemeClr val="accent5">
                    <a:lumMod val="20000"/>
                    <a:lumOff val="80000"/>
                  </a:schemeClr>
                </a:solidFill>
              </a:rPr>
              <a:t>Polish</a:t>
            </a:r>
            <a:r>
              <a:rPr lang="pl-PL" sz="1600" b="1" dirty="0" smtClean="0">
                <a:solidFill>
                  <a:schemeClr val="accent5">
                    <a:lumMod val="20000"/>
                    <a:lumOff val="80000"/>
                  </a:schemeClr>
                </a:solidFill>
              </a:rPr>
              <a:t> </a:t>
            </a:r>
            <a:r>
              <a:rPr lang="pl-PL" sz="1600" b="1" dirty="0" err="1" smtClean="0">
                <a:solidFill>
                  <a:schemeClr val="accent5">
                    <a:lumMod val="20000"/>
                    <a:lumOff val="80000"/>
                  </a:schemeClr>
                </a:solidFill>
              </a:rPr>
              <a:t>territory</a:t>
            </a:r>
            <a:r>
              <a:rPr lang="pl-PL" sz="1600" b="1" dirty="0" smtClean="0">
                <a:solidFill>
                  <a:schemeClr val="accent5">
                    <a:lumMod val="20000"/>
                    <a:lumOff val="80000"/>
                  </a:schemeClr>
                </a:solidFill>
              </a:rPr>
              <a:t>.</a:t>
            </a:r>
            <a:endParaRPr lang="pl-PL" sz="1600" b="1" dirty="0">
              <a:solidFill>
                <a:schemeClr val="accent5">
                  <a:lumMod val="20000"/>
                  <a:lumOff val="80000"/>
                </a:schemeClr>
              </a:solidFill>
            </a:endParaRPr>
          </a:p>
        </p:txBody>
      </p:sp>
      <p:pic>
        <p:nvPicPr>
          <p:cNvPr id="2054" name="Picture 6"/>
          <p:cNvPicPr>
            <a:picLocks noChangeAspect="1" noChangeArrowheads="1"/>
          </p:cNvPicPr>
          <p:nvPr/>
        </p:nvPicPr>
        <p:blipFill rotWithShape="1">
          <a:blip r:embed="rId14" cstate="print">
            <a:extLst>
              <a:ext uri="{BEBA8EAE-BF5A-486C-A8C5-ECC9F3942E4B}">
                <a14:imgProps xmlns:a14="http://schemas.microsoft.com/office/drawing/2010/main">
                  <a14:imgLayer r:embed="rId11">
                    <a14:imgEffect>
                      <a14:backgroundRemoval t="0" b="80030" l="0" r="80000"/>
                    </a14:imgEffect>
                    <a14:imgEffect>
                      <a14:artisticCrisscrossEtching/>
                    </a14:imgEffect>
                  </a14:imgLayer>
                </a14:imgProps>
              </a:ext>
              <a:ext uri="{28A0092B-C50C-407E-A947-70E740481C1C}">
                <a14:useLocalDpi xmlns:a14="http://schemas.microsoft.com/office/drawing/2010/main" val="0"/>
              </a:ext>
            </a:extLst>
          </a:blip>
          <a:srcRect t="2678" r="58235" b="40205"/>
          <a:stretch/>
        </p:blipFill>
        <p:spPr bwMode="auto">
          <a:xfrm rot="9761812">
            <a:off x="609908" y="5234895"/>
            <a:ext cx="1399748" cy="1334331"/>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1" name="pole tekstowe 20"/>
          <p:cNvSpPr txBox="1"/>
          <p:nvPr/>
        </p:nvSpPr>
        <p:spPr>
          <a:xfrm>
            <a:off x="3834682" y="6242191"/>
            <a:ext cx="576064" cy="307777"/>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ctr"/>
            <a:r>
              <a:rPr lang="en-US" sz="1400" dirty="0" smtClean="0">
                <a:solidFill>
                  <a:schemeClr val="bg1">
                    <a:lumMod val="95000"/>
                  </a:schemeClr>
                </a:solidFill>
              </a:rPr>
              <a:t>81%</a:t>
            </a:r>
          </a:p>
        </p:txBody>
      </p:sp>
      <p:sp>
        <p:nvSpPr>
          <p:cNvPr id="22" name="Prostokąt 21"/>
          <p:cNvSpPr/>
          <p:nvPr/>
        </p:nvSpPr>
        <p:spPr>
          <a:xfrm>
            <a:off x="2917953" y="4945639"/>
            <a:ext cx="630974" cy="307777"/>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p>
            <a:pPr lvl="0" algn="ctr"/>
            <a:r>
              <a:rPr lang="en-US" sz="1400" dirty="0" smtClean="0">
                <a:solidFill>
                  <a:schemeClr val="bg1">
                    <a:lumMod val="95000"/>
                  </a:schemeClr>
                </a:solidFill>
              </a:rPr>
              <a:t>19%</a:t>
            </a:r>
            <a:endParaRPr lang="pl-PL" sz="1400" dirty="0">
              <a:solidFill>
                <a:schemeClr val="bg1">
                  <a:lumMod val="95000"/>
                </a:schemeClr>
              </a:solidFill>
            </a:endParaRPr>
          </a:p>
        </p:txBody>
      </p:sp>
      <p:sp>
        <p:nvSpPr>
          <p:cNvPr id="25" name="Prostokąt 24"/>
          <p:cNvSpPr/>
          <p:nvPr/>
        </p:nvSpPr>
        <p:spPr>
          <a:xfrm>
            <a:off x="2907706" y="3141526"/>
            <a:ext cx="3006080" cy="830997"/>
          </a:xfrm>
          <a:prstGeom prst="rect">
            <a:avLst/>
          </a:prstGeom>
        </p:spPr>
        <p:txBody>
          <a:bodyPr wrap="square">
            <a:spAutoFit/>
          </a:bodyPr>
          <a:lstStyle/>
          <a:p>
            <a:r>
              <a:rPr lang="en-US" sz="1600" b="1" dirty="0">
                <a:solidFill>
                  <a:schemeClr val="accent5">
                    <a:lumMod val="20000"/>
                    <a:lumOff val="80000"/>
                  </a:schemeClr>
                </a:solidFill>
              </a:rPr>
              <a:t>Majority</a:t>
            </a:r>
            <a:r>
              <a:rPr lang="pl-PL" sz="1600" b="1" dirty="0">
                <a:solidFill>
                  <a:schemeClr val="accent5">
                    <a:lumMod val="20000"/>
                    <a:lumOff val="80000"/>
                  </a:schemeClr>
                </a:solidFill>
              </a:rPr>
              <a:t> </a:t>
            </a:r>
            <a:r>
              <a:rPr lang="en-US" sz="1600" b="1" dirty="0">
                <a:solidFill>
                  <a:schemeClr val="accent5">
                    <a:lumMod val="20000"/>
                    <a:lumOff val="80000"/>
                  </a:schemeClr>
                </a:solidFill>
              </a:rPr>
              <a:t>of </a:t>
            </a:r>
            <a:r>
              <a:rPr lang="pl-PL" sz="1600" b="1" dirty="0" err="1">
                <a:solidFill>
                  <a:schemeClr val="accent5">
                    <a:lumMod val="20000"/>
                    <a:lumOff val="80000"/>
                  </a:schemeClr>
                </a:solidFill>
              </a:rPr>
              <a:t>forests</a:t>
            </a:r>
            <a:r>
              <a:rPr lang="pl-PL" sz="1600" b="1" dirty="0">
                <a:solidFill>
                  <a:schemeClr val="accent5">
                    <a:lumMod val="20000"/>
                    <a:lumOff val="80000"/>
                  </a:schemeClr>
                </a:solidFill>
              </a:rPr>
              <a:t> in Poland </a:t>
            </a:r>
            <a:r>
              <a:rPr lang="pl-PL" sz="1600" b="1" dirty="0" err="1">
                <a:solidFill>
                  <a:schemeClr val="accent5">
                    <a:lumMod val="20000"/>
                    <a:lumOff val="80000"/>
                  </a:schemeClr>
                </a:solidFill>
              </a:rPr>
              <a:t>occur</a:t>
            </a:r>
            <a:r>
              <a:rPr lang="pl-PL" sz="1600" b="1" dirty="0">
                <a:solidFill>
                  <a:schemeClr val="accent5">
                    <a:lumMod val="20000"/>
                    <a:lumOff val="80000"/>
                  </a:schemeClr>
                </a:solidFill>
              </a:rPr>
              <a:t> </a:t>
            </a:r>
            <a:r>
              <a:rPr lang="en-US" sz="1600" b="1" dirty="0">
                <a:solidFill>
                  <a:schemeClr val="accent5">
                    <a:lumMod val="20000"/>
                    <a:lumOff val="80000"/>
                  </a:schemeClr>
                </a:solidFill>
              </a:rPr>
              <a:t>on the </a:t>
            </a:r>
            <a:r>
              <a:rPr lang="pl-PL" sz="1600" b="1" dirty="0" err="1">
                <a:solidFill>
                  <a:schemeClr val="accent5">
                    <a:lumMod val="20000"/>
                    <a:lumOff val="80000"/>
                  </a:schemeClr>
                </a:solidFill>
              </a:rPr>
              <a:t>poorest</a:t>
            </a:r>
            <a:r>
              <a:rPr lang="pl-PL" sz="1600" b="1" dirty="0">
                <a:solidFill>
                  <a:schemeClr val="accent5">
                    <a:lumMod val="20000"/>
                    <a:lumOff val="80000"/>
                  </a:schemeClr>
                </a:solidFill>
              </a:rPr>
              <a:t> </a:t>
            </a:r>
            <a:r>
              <a:rPr lang="pl-PL" sz="1600" b="1" dirty="0" err="1">
                <a:solidFill>
                  <a:schemeClr val="accent5">
                    <a:lumMod val="20000"/>
                    <a:lumOff val="80000"/>
                  </a:schemeClr>
                </a:solidFill>
              </a:rPr>
              <a:t>soils</a:t>
            </a:r>
            <a:r>
              <a:rPr lang="pl-PL" sz="1600" b="1" dirty="0">
                <a:solidFill>
                  <a:schemeClr val="accent5">
                    <a:lumMod val="20000"/>
                    <a:lumOff val="80000"/>
                  </a:schemeClr>
                </a:solidFill>
              </a:rPr>
              <a:t>. Most of </a:t>
            </a:r>
            <a:r>
              <a:rPr lang="en-US" sz="1600" b="1" dirty="0">
                <a:solidFill>
                  <a:schemeClr val="accent5">
                    <a:lumMod val="20000"/>
                    <a:lumOff val="80000"/>
                  </a:schemeClr>
                </a:solidFill>
              </a:rPr>
              <a:t>them </a:t>
            </a:r>
            <a:r>
              <a:rPr lang="pl-PL" sz="1600" b="1" dirty="0" err="1">
                <a:solidFill>
                  <a:schemeClr val="accent5">
                    <a:lumMod val="20000"/>
                    <a:lumOff val="80000"/>
                  </a:schemeClr>
                </a:solidFill>
              </a:rPr>
              <a:t>are</a:t>
            </a:r>
            <a:r>
              <a:rPr lang="pl-PL" sz="1600" b="1" dirty="0">
                <a:solidFill>
                  <a:schemeClr val="accent5">
                    <a:lumMod val="20000"/>
                    <a:lumOff val="80000"/>
                  </a:schemeClr>
                </a:solidFill>
              </a:rPr>
              <a:t> </a:t>
            </a:r>
            <a:r>
              <a:rPr lang="pl-PL" sz="1600" b="1" dirty="0" err="1">
                <a:solidFill>
                  <a:schemeClr val="accent5">
                    <a:lumMod val="20000"/>
                    <a:lumOff val="80000"/>
                  </a:schemeClr>
                </a:solidFill>
              </a:rPr>
              <a:t>aged</a:t>
            </a:r>
            <a:r>
              <a:rPr lang="pl-PL" sz="1600" b="1" dirty="0">
                <a:solidFill>
                  <a:schemeClr val="accent5">
                    <a:lumMod val="20000"/>
                    <a:lumOff val="80000"/>
                  </a:schemeClr>
                </a:solidFill>
              </a:rPr>
              <a:t> 41-80 </a:t>
            </a:r>
          </a:p>
        </p:txBody>
      </p:sp>
      <p:sp>
        <p:nvSpPr>
          <p:cNvPr id="26" name="pole tekstowe 25"/>
          <p:cNvSpPr txBox="1"/>
          <p:nvPr/>
        </p:nvSpPr>
        <p:spPr>
          <a:xfrm rot="21034374">
            <a:off x="237561" y="5745615"/>
            <a:ext cx="1584176" cy="369332"/>
          </a:xfrm>
          <a:prstGeom prst="rect">
            <a:avLst/>
          </a:prstGeom>
          <a:noFill/>
        </p:spPr>
        <p:txBody>
          <a:bodyPr wrap="square" rtlCol="0">
            <a:spAutoFit/>
          </a:bodyPr>
          <a:lstStyle/>
          <a:p>
            <a:r>
              <a:rPr lang="en-US" dirty="0" smtClean="0"/>
              <a:t>41 – 80 years</a:t>
            </a:r>
            <a:endParaRPr lang="pl-PL" dirty="0"/>
          </a:p>
        </p:txBody>
      </p:sp>
      <p:pic>
        <p:nvPicPr>
          <p:cNvPr id="2056" name="Picture 8"/>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14557108" y="-7543800"/>
            <a:ext cx="4645291" cy="34839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3467448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500"/>
                                        <p:tgtEl>
                                          <p:spTgt spid="7"/>
                                        </p:tgtEl>
                                      </p:cBhvr>
                                    </p:animEffect>
                                  </p:childTnLst>
                                </p:cTn>
                              </p:par>
                            </p:childTnLst>
                          </p:cTn>
                        </p:par>
                        <p:par>
                          <p:cTn id="12" fill="hold">
                            <p:stCondLst>
                              <p:cond delay="1000"/>
                            </p:stCondLst>
                            <p:childTnLst>
                              <p:par>
                                <p:cTn id="13" presetID="21" presetClass="entr" presetSubtype="1" fill="hold" nodeType="afterEffect">
                                  <p:stCondLst>
                                    <p:cond delay="0"/>
                                  </p:stCondLst>
                                  <p:childTnLst>
                                    <p:set>
                                      <p:cBhvr>
                                        <p:cTn id="14" dur="1" fill="hold">
                                          <p:stCondLst>
                                            <p:cond delay="0"/>
                                          </p:stCondLst>
                                        </p:cTn>
                                        <p:tgtEl>
                                          <p:spTgt spid="2051"/>
                                        </p:tgtEl>
                                        <p:attrNameLst>
                                          <p:attrName>style.visibility</p:attrName>
                                        </p:attrNameLst>
                                      </p:cBhvr>
                                      <p:to>
                                        <p:strVal val="visible"/>
                                      </p:to>
                                    </p:set>
                                    <p:animEffect transition="in" filter="wheel(1)">
                                      <p:cBhvr>
                                        <p:cTn id="15" dur="2000"/>
                                        <p:tgtEl>
                                          <p:spTgt spid="2051"/>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4000"/>
                                        <p:tgtEl>
                                          <p:spTgt spid="8"/>
                                        </p:tgtEl>
                                      </p:cBhvr>
                                    </p:animEffect>
                                  </p:childTnLst>
                                </p:cTn>
                              </p:par>
                              <p:par>
                                <p:cTn id="21" presetID="53" presetClass="entr" presetSubtype="16" fill="hold" nodeType="withEffect">
                                  <p:stCondLst>
                                    <p:cond delay="1500"/>
                                  </p:stCondLst>
                                  <p:childTnLst>
                                    <p:set>
                                      <p:cBhvr>
                                        <p:cTn id="22" dur="1" fill="hold">
                                          <p:stCondLst>
                                            <p:cond delay="0"/>
                                          </p:stCondLst>
                                        </p:cTn>
                                        <p:tgtEl>
                                          <p:spTgt spid="11"/>
                                        </p:tgtEl>
                                        <p:attrNameLst>
                                          <p:attrName>style.visibility</p:attrName>
                                        </p:attrNameLst>
                                      </p:cBhvr>
                                      <p:to>
                                        <p:strVal val="visible"/>
                                      </p:to>
                                    </p:set>
                                    <p:anim calcmode="lin" valueType="num">
                                      <p:cBhvr>
                                        <p:cTn id="23" dur="200" fill="hold"/>
                                        <p:tgtEl>
                                          <p:spTgt spid="11"/>
                                        </p:tgtEl>
                                        <p:attrNameLst>
                                          <p:attrName>ppt_w</p:attrName>
                                        </p:attrNameLst>
                                      </p:cBhvr>
                                      <p:tavLst>
                                        <p:tav tm="0">
                                          <p:val>
                                            <p:fltVal val="0"/>
                                          </p:val>
                                        </p:tav>
                                        <p:tav tm="100000">
                                          <p:val>
                                            <p:strVal val="#ppt_w"/>
                                          </p:val>
                                        </p:tav>
                                      </p:tavLst>
                                    </p:anim>
                                    <p:anim calcmode="lin" valueType="num">
                                      <p:cBhvr>
                                        <p:cTn id="24" dur="200" fill="hold"/>
                                        <p:tgtEl>
                                          <p:spTgt spid="11"/>
                                        </p:tgtEl>
                                        <p:attrNameLst>
                                          <p:attrName>ppt_h</p:attrName>
                                        </p:attrNameLst>
                                      </p:cBhvr>
                                      <p:tavLst>
                                        <p:tav tm="0">
                                          <p:val>
                                            <p:fltVal val="0"/>
                                          </p:val>
                                        </p:tav>
                                        <p:tav tm="100000">
                                          <p:val>
                                            <p:strVal val="#ppt_h"/>
                                          </p:val>
                                        </p:tav>
                                      </p:tavLst>
                                    </p:anim>
                                    <p:animEffect transition="in" filter="fade">
                                      <p:cBhvr>
                                        <p:cTn id="25" dur="200"/>
                                        <p:tgtEl>
                                          <p:spTgt spid="11"/>
                                        </p:tgtEl>
                                      </p:cBhvr>
                                    </p:animEffect>
                                  </p:childTnLst>
                                </p:cTn>
                              </p:par>
                              <p:par>
                                <p:cTn id="26" presetID="53" presetClass="entr" presetSubtype="16" fill="hold" nodeType="withEffect">
                                  <p:stCondLst>
                                    <p:cond delay="2250"/>
                                  </p:stCondLst>
                                  <p:childTnLst>
                                    <p:set>
                                      <p:cBhvr>
                                        <p:cTn id="27" dur="1" fill="hold">
                                          <p:stCondLst>
                                            <p:cond delay="0"/>
                                          </p:stCondLst>
                                        </p:cTn>
                                        <p:tgtEl>
                                          <p:spTgt spid="12"/>
                                        </p:tgtEl>
                                        <p:attrNameLst>
                                          <p:attrName>style.visibility</p:attrName>
                                        </p:attrNameLst>
                                      </p:cBhvr>
                                      <p:to>
                                        <p:strVal val="visible"/>
                                      </p:to>
                                    </p:set>
                                    <p:anim calcmode="lin" valueType="num">
                                      <p:cBhvr>
                                        <p:cTn id="28" dur="200" fill="hold"/>
                                        <p:tgtEl>
                                          <p:spTgt spid="12"/>
                                        </p:tgtEl>
                                        <p:attrNameLst>
                                          <p:attrName>ppt_w</p:attrName>
                                        </p:attrNameLst>
                                      </p:cBhvr>
                                      <p:tavLst>
                                        <p:tav tm="0">
                                          <p:val>
                                            <p:fltVal val="0"/>
                                          </p:val>
                                        </p:tav>
                                        <p:tav tm="100000">
                                          <p:val>
                                            <p:strVal val="#ppt_w"/>
                                          </p:val>
                                        </p:tav>
                                      </p:tavLst>
                                    </p:anim>
                                    <p:anim calcmode="lin" valueType="num">
                                      <p:cBhvr>
                                        <p:cTn id="29" dur="200" fill="hold"/>
                                        <p:tgtEl>
                                          <p:spTgt spid="12"/>
                                        </p:tgtEl>
                                        <p:attrNameLst>
                                          <p:attrName>ppt_h</p:attrName>
                                        </p:attrNameLst>
                                      </p:cBhvr>
                                      <p:tavLst>
                                        <p:tav tm="0">
                                          <p:val>
                                            <p:fltVal val="0"/>
                                          </p:val>
                                        </p:tav>
                                        <p:tav tm="100000">
                                          <p:val>
                                            <p:strVal val="#ppt_h"/>
                                          </p:val>
                                        </p:tav>
                                      </p:tavLst>
                                    </p:anim>
                                    <p:animEffect transition="in" filter="fade">
                                      <p:cBhvr>
                                        <p:cTn id="30" dur="200"/>
                                        <p:tgtEl>
                                          <p:spTgt spid="12"/>
                                        </p:tgtEl>
                                      </p:cBhvr>
                                    </p:animEffect>
                                  </p:childTnLst>
                                </p:cTn>
                              </p:par>
                              <p:par>
                                <p:cTn id="31" presetID="53" presetClass="entr" presetSubtype="16" fill="hold" nodeType="withEffect">
                                  <p:stCondLst>
                                    <p:cond delay="3000"/>
                                  </p:stCondLst>
                                  <p:childTnLst>
                                    <p:set>
                                      <p:cBhvr>
                                        <p:cTn id="32" dur="1" fill="hold">
                                          <p:stCondLst>
                                            <p:cond delay="0"/>
                                          </p:stCondLst>
                                        </p:cTn>
                                        <p:tgtEl>
                                          <p:spTgt spid="10"/>
                                        </p:tgtEl>
                                        <p:attrNameLst>
                                          <p:attrName>style.visibility</p:attrName>
                                        </p:attrNameLst>
                                      </p:cBhvr>
                                      <p:to>
                                        <p:strVal val="visible"/>
                                      </p:to>
                                    </p:set>
                                    <p:anim calcmode="lin" valueType="num">
                                      <p:cBhvr>
                                        <p:cTn id="33" dur="200" fill="hold"/>
                                        <p:tgtEl>
                                          <p:spTgt spid="10"/>
                                        </p:tgtEl>
                                        <p:attrNameLst>
                                          <p:attrName>ppt_w</p:attrName>
                                        </p:attrNameLst>
                                      </p:cBhvr>
                                      <p:tavLst>
                                        <p:tav tm="0">
                                          <p:val>
                                            <p:fltVal val="0"/>
                                          </p:val>
                                        </p:tav>
                                        <p:tav tm="100000">
                                          <p:val>
                                            <p:strVal val="#ppt_w"/>
                                          </p:val>
                                        </p:tav>
                                      </p:tavLst>
                                    </p:anim>
                                    <p:anim calcmode="lin" valueType="num">
                                      <p:cBhvr>
                                        <p:cTn id="34" dur="200" fill="hold"/>
                                        <p:tgtEl>
                                          <p:spTgt spid="10"/>
                                        </p:tgtEl>
                                        <p:attrNameLst>
                                          <p:attrName>ppt_h</p:attrName>
                                        </p:attrNameLst>
                                      </p:cBhvr>
                                      <p:tavLst>
                                        <p:tav tm="0">
                                          <p:val>
                                            <p:fltVal val="0"/>
                                          </p:val>
                                        </p:tav>
                                        <p:tav tm="100000">
                                          <p:val>
                                            <p:strVal val="#ppt_h"/>
                                          </p:val>
                                        </p:tav>
                                      </p:tavLst>
                                    </p:anim>
                                    <p:animEffect transition="in" filter="fade">
                                      <p:cBhvr>
                                        <p:cTn id="35" dur="200"/>
                                        <p:tgtEl>
                                          <p:spTgt spid="10"/>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25"/>
                                        </p:tgtEl>
                                        <p:attrNameLst>
                                          <p:attrName>style.visibility</p:attrName>
                                        </p:attrNameLst>
                                      </p:cBhvr>
                                      <p:to>
                                        <p:strVal val="visible"/>
                                      </p:to>
                                    </p:set>
                                    <p:animEffect transition="in" filter="wipe(down)">
                                      <p:cBhvr>
                                        <p:cTn id="40" dur="500"/>
                                        <p:tgtEl>
                                          <p:spTgt spid="25"/>
                                        </p:tgtEl>
                                      </p:cBhvr>
                                    </p:animEffect>
                                  </p:childTnLst>
                                </p:cTn>
                              </p:par>
                            </p:childTnLst>
                          </p:cTn>
                        </p:par>
                        <p:par>
                          <p:cTn id="41" fill="hold">
                            <p:stCondLst>
                              <p:cond delay="500"/>
                            </p:stCondLst>
                            <p:childTnLst>
                              <p:par>
                                <p:cTn id="42" presetID="26" presetClass="entr" presetSubtype="0" fill="hold" nodeType="afterEffect">
                                  <p:stCondLst>
                                    <p:cond delay="0"/>
                                  </p:stCondLst>
                                  <p:childTnLst>
                                    <p:set>
                                      <p:cBhvr>
                                        <p:cTn id="43" dur="1" fill="hold">
                                          <p:stCondLst>
                                            <p:cond delay="0"/>
                                          </p:stCondLst>
                                        </p:cTn>
                                        <p:tgtEl>
                                          <p:spTgt spid="2054"/>
                                        </p:tgtEl>
                                        <p:attrNameLst>
                                          <p:attrName>style.visibility</p:attrName>
                                        </p:attrNameLst>
                                      </p:cBhvr>
                                      <p:to>
                                        <p:strVal val="visible"/>
                                      </p:to>
                                    </p:set>
                                    <p:animEffect transition="in" filter="wipe(down)">
                                      <p:cBhvr>
                                        <p:cTn id="44" dur="580">
                                          <p:stCondLst>
                                            <p:cond delay="0"/>
                                          </p:stCondLst>
                                        </p:cTn>
                                        <p:tgtEl>
                                          <p:spTgt spid="2054"/>
                                        </p:tgtEl>
                                      </p:cBhvr>
                                    </p:animEffect>
                                    <p:anim calcmode="lin" valueType="num">
                                      <p:cBhvr>
                                        <p:cTn id="45" dur="1822" tmFilter="0,0; 0.14,0.36; 0.43,0.73; 0.71,0.91; 1.0,1.0">
                                          <p:stCondLst>
                                            <p:cond delay="0"/>
                                          </p:stCondLst>
                                        </p:cTn>
                                        <p:tgtEl>
                                          <p:spTgt spid="2054"/>
                                        </p:tgtEl>
                                        <p:attrNameLst>
                                          <p:attrName>ppt_x</p:attrName>
                                        </p:attrNameLst>
                                      </p:cBhvr>
                                      <p:tavLst>
                                        <p:tav tm="0">
                                          <p:val>
                                            <p:strVal val="#ppt_x-0.25"/>
                                          </p:val>
                                        </p:tav>
                                        <p:tav tm="100000">
                                          <p:val>
                                            <p:strVal val="#ppt_x"/>
                                          </p:val>
                                        </p:tav>
                                      </p:tavLst>
                                    </p:anim>
                                    <p:anim calcmode="lin" valueType="num">
                                      <p:cBhvr>
                                        <p:cTn id="46" dur="664" tmFilter="0.0,0.0; 0.25,0.07; 0.50,0.2; 0.75,0.467; 1.0,1.0">
                                          <p:stCondLst>
                                            <p:cond delay="0"/>
                                          </p:stCondLst>
                                        </p:cTn>
                                        <p:tgtEl>
                                          <p:spTgt spid="2054"/>
                                        </p:tgtEl>
                                        <p:attrNameLst>
                                          <p:attrName>ppt_y</p:attrName>
                                        </p:attrNameLst>
                                      </p:cBhvr>
                                      <p:tavLst>
                                        <p:tav tm="0" fmla="#ppt_y-sin(pi*$)/3">
                                          <p:val>
                                            <p:fltVal val="0.5"/>
                                          </p:val>
                                        </p:tav>
                                        <p:tav tm="100000">
                                          <p:val>
                                            <p:fltVal val="1"/>
                                          </p:val>
                                        </p:tav>
                                      </p:tavLst>
                                    </p:anim>
                                    <p:anim calcmode="lin" valueType="num">
                                      <p:cBhvr>
                                        <p:cTn id="47" dur="664" tmFilter="0, 0; 0.125,0.2665; 0.25,0.4; 0.375,0.465; 0.5,0.5;  0.625,0.535; 0.75,0.6; 0.875,0.7335; 1,1">
                                          <p:stCondLst>
                                            <p:cond delay="664"/>
                                          </p:stCondLst>
                                        </p:cTn>
                                        <p:tgtEl>
                                          <p:spTgt spid="2054"/>
                                        </p:tgtEl>
                                        <p:attrNameLst>
                                          <p:attrName>ppt_y</p:attrName>
                                        </p:attrNameLst>
                                      </p:cBhvr>
                                      <p:tavLst>
                                        <p:tav tm="0" fmla="#ppt_y-sin(pi*$)/9">
                                          <p:val>
                                            <p:fltVal val="0"/>
                                          </p:val>
                                        </p:tav>
                                        <p:tav tm="100000">
                                          <p:val>
                                            <p:fltVal val="1"/>
                                          </p:val>
                                        </p:tav>
                                      </p:tavLst>
                                    </p:anim>
                                    <p:anim calcmode="lin" valueType="num">
                                      <p:cBhvr>
                                        <p:cTn id="48" dur="332" tmFilter="0, 0; 0.125,0.2665; 0.25,0.4; 0.375,0.465; 0.5,0.5;  0.625,0.535; 0.75,0.6; 0.875,0.7335; 1,1">
                                          <p:stCondLst>
                                            <p:cond delay="1324"/>
                                          </p:stCondLst>
                                        </p:cTn>
                                        <p:tgtEl>
                                          <p:spTgt spid="2054"/>
                                        </p:tgtEl>
                                        <p:attrNameLst>
                                          <p:attrName>ppt_y</p:attrName>
                                        </p:attrNameLst>
                                      </p:cBhvr>
                                      <p:tavLst>
                                        <p:tav tm="0" fmla="#ppt_y-sin(pi*$)/27">
                                          <p:val>
                                            <p:fltVal val="0"/>
                                          </p:val>
                                        </p:tav>
                                        <p:tav tm="100000">
                                          <p:val>
                                            <p:fltVal val="1"/>
                                          </p:val>
                                        </p:tav>
                                      </p:tavLst>
                                    </p:anim>
                                    <p:anim calcmode="lin" valueType="num">
                                      <p:cBhvr>
                                        <p:cTn id="49" dur="164" tmFilter="0, 0; 0.125,0.2665; 0.25,0.4; 0.375,0.465; 0.5,0.5;  0.625,0.535; 0.75,0.6; 0.875,0.7335; 1,1">
                                          <p:stCondLst>
                                            <p:cond delay="1656"/>
                                          </p:stCondLst>
                                        </p:cTn>
                                        <p:tgtEl>
                                          <p:spTgt spid="2054"/>
                                        </p:tgtEl>
                                        <p:attrNameLst>
                                          <p:attrName>ppt_y</p:attrName>
                                        </p:attrNameLst>
                                      </p:cBhvr>
                                      <p:tavLst>
                                        <p:tav tm="0" fmla="#ppt_y-sin(pi*$)/81">
                                          <p:val>
                                            <p:fltVal val="0"/>
                                          </p:val>
                                        </p:tav>
                                        <p:tav tm="100000">
                                          <p:val>
                                            <p:fltVal val="1"/>
                                          </p:val>
                                        </p:tav>
                                      </p:tavLst>
                                    </p:anim>
                                    <p:animScale>
                                      <p:cBhvr>
                                        <p:cTn id="50" dur="26">
                                          <p:stCondLst>
                                            <p:cond delay="650"/>
                                          </p:stCondLst>
                                        </p:cTn>
                                        <p:tgtEl>
                                          <p:spTgt spid="2054"/>
                                        </p:tgtEl>
                                      </p:cBhvr>
                                      <p:to x="100000" y="60000"/>
                                    </p:animScale>
                                    <p:animScale>
                                      <p:cBhvr>
                                        <p:cTn id="51" dur="166" decel="50000">
                                          <p:stCondLst>
                                            <p:cond delay="676"/>
                                          </p:stCondLst>
                                        </p:cTn>
                                        <p:tgtEl>
                                          <p:spTgt spid="2054"/>
                                        </p:tgtEl>
                                      </p:cBhvr>
                                      <p:to x="100000" y="100000"/>
                                    </p:animScale>
                                    <p:animScale>
                                      <p:cBhvr>
                                        <p:cTn id="52" dur="26">
                                          <p:stCondLst>
                                            <p:cond delay="1312"/>
                                          </p:stCondLst>
                                        </p:cTn>
                                        <p:tgtEl>
                                          <p:spTgt spid="2054"/>
                                        </p:tgtEl>
                                      </p:cBhvr>
                                      <p:to x="100000" y="80000"/>
                                    </p:animScale>
                                    <p:animScale>
                                      <p:cBhvr>
                                        <p:cTn id="53" dur="166" decel="50000">
                                          <p:stCondLst>
                                            <p:cond delay="1338"/>
                                          </p:stCondLst>
                                        </p:cTn>
                                        <p:tgtEl>
                                          <p:spTgt spid="2054"/>
                                        </p:tgtEl>
                                      </p:cBhvr>
                                      <p:to x="100000" y="100000"/>
                                    </p:animScale>
                                    <p:animScale>
                                      <p:cBhvr>
                                        <p:cTn id="54" dur="26">
                                          <p:stCondLst>
                                            <p:cond delay="1642"/>
                                          </p:stCondLst>
                                        </p:cTn>
                                        <p:tgtEl>
                                          <p:spTgt spid="2054"/>
                                        </p:tgtEl>
                                      </p:cBhvr>
                                      <p:to x="100000" y="90000"/>
                                    </p:animScale>
                                    <p:animScale>
                                      <p:cBhvr>
                                        <p:cTn id="55" dur="166" decel="50000">
                                          <p:stCondLst>
                                            <p:cond delay="1668"/>
                                          </p:stCondLst>
                                        </p:cTn>
                                        <p:tgtEl>
                                          <p:spTgt spid="2054"/>
                                        </p:tgtEl>
                                      </p:cBhvr>
                                      <p:to x="100000" y="100000"/>
                                    </p:animScale>
                                    <p:animScale>
                                      <p:cBhvr>
                                        <p:cTn id="56" dur="26">
                                          <p:stCondLst>
                                            <p:cond delay="1808"/>
                                          </p:stCondLst>
                                        </p:cTn>
                                        <p:tgtEl>
                                          <p:spTgt spid="2054"/>
                                        </p:tgtEl>
                                      </p:cBhvr>
                                      <p:to x="100000" y="95000"/>
                                    </p:animScale>
                                    <p:animScale>
                                      <p:cBhvr>
                                        <p:cTn id="57" dur="166" decel="50000">
                                          <p:stCondLst>
                                            <p:cond delay="1834"/>
                                          </p:stCondLst>
                                        </p:cTn>
                                        <p:tgtEl>
                                          <p:spTgt spid="2054"/>
                                        </p:tgtEl>
                                      </p:cBhvr>
                                      <p:to x="100000" y="100000"/>
                                    </p:animScale>
                                  </p:childTnLst>
                                </p:cTn>
                              </p:par>
                              <p:par>
                                <p:cTn id="58" presetID="26" presetClass="entr" presetSubtype="0" fill="hold" nodeType="withEffect">
                                  <p:stCondLst>
                                    <p:cond delay="500"/>
                                  </p:stCondLst>
                                  <p:childTnLst>
                                    <p:set>
                                      <p:cBhvr>
                                        <p:cTn id="59" dur="1" fill="hold">
                                          <p:stCondLst>
                                            <p:cond delay="0"/>
                                          </p:stCondLst>
                                        </p:cTn>
                                        <p:tgtEl>
                                          <p:spTgt spid="28"/>
                                        </p:tgtEl>
                                        <p:attrNameLst>
                                          <p:attrName>style.visibility</p:attrName>
                                        </p:attrNameLst>
                                      </p:cBhvr>
                                      <p:to>
                                        <p:strVal val="visible"/>
                                      </p:to>
                                    </p:set>
                                    <p:animEffect transition="in" filter="wipe(down)">
                                      <p:cBhvr>
                                        <p:cTn id="60" dur="580">
                                          <p:stCondLst>
                                            <p:cond delay="0"/>
                                          </p:stCondLst>
                                        </p:cTn>
                                        <p:tgtEl>
                                          <p:spTgt spid="28"/>
                                        </p:tgtEl>
                                      </p:cBhvr>
                                    </p:animEffect>
                                    <p:anim calcmode="lin" valueType="num">
                                      <p:cBhvr>
                                        <p:cTn id="61"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2"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3"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4"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5"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6" dur="26">
                                          <p:stCondLst>
                                            <p:cond delay="650"/>
                                          </p:stCondLst>
                                        </p:cTn>
                                        <p:tgtEl>
                                          <p:spTgt spid="28"/>
                                        </p:tgtEl>
                                      </p:cBhvr>
                                      <p:to x="100000" y="60000"/>
                                    </p:animScale>
                                    <p:animScale>
                                      <p:cBhvr>
                                        <p:cTn id="67" dur="166" decel="50000">
                                          <p:stCondLst>
                                            <p:cond delay="676"/>
                                          </p:stCondLst>
                                        </p:cTn>
                                        <p:tgtEl>
                                          <p:spTgt spid="28"/>
                                        </p:tgtEl>
                                      </p:cBhvr>
                                      <p:to x="100000" y="100000"/>
                                    </p:animScale>
                                    <p:animScale>
                                      <p:cBhvr>
                                        <p:cTn id="68" dur="26">
                                          <p:stCondLst>
                                            <p:cond delay="1312"/>
                                          </p:stCondLst>
                                        </p:cTn>
                                        <p:tgtEl>
                                          <p:spTgt spid="28"/>
                                        </p:tgtEl>
                                      </p:cBhvr>
                                      <p:to x="100000" y="80000"/>
                                    </p:animScale>
                                    <p:animScale>
                                      <p:cBhvr>
                                        <p:cTn id="69" dur="166" decel="50000">
                                          <p:stCondLst>
                                            <p:cond delay="1338"/>
                                          </p:stCondLst>
                                        </p:cTn>
                                        <p:tgtEl>
                                          <p:spTgt spid="28"/>
                                        </p:tgtEl>
                                      </p:cBhvr>
                                      <p:to x="100000" y="100000"/>
                                    </p:animScale>
                                    <p:animScale>
                                      <p:cBhvr>
                                        <p:cTn id="70" dur="26">
                                          <p:stCondLst>
                                            <p:cond delay="1642"/>
                                          </p:stCondLst>
                                        </p:cTn>
                                        <p:tgtEl>
                                          <p:spTgt spid="28"/>
                                        </p:tgtEl>
                                      </p:cBhvr>
                                      <p:to x="100000" y="90000"/>
                                    </p:animScale>
                                    <p:animScale>
                                      <p:cBhvr>
                                        <p:cTn id="71" dur="166" decel="50000">
                                          <p:stCondLst>
                                            <p:cond delay="1668"/>
                                          </p:stCondLst>
                                        </p:cTn>
                                        <p:tgtEl>
                                          <p:spTgt spid="28"/>
                                        </p:tgtEl>
                                      </p:cBhvr>
                                      <p:to x="100000" y="100000"/>
                                    </p:animScale>
                                    <p:animScale>
                                      <p:cBhvr>
                                        <p:cTn id="72" dur="26">
                                          <p:stCondLst>
                                            <p:cond delay="1808"/>
                                          </p:stCondLst>
                                        </p:cTn>
                                        <p:tgtEl>
                                          <p:spTgt spid="28"/>
                                        </p:tgtEl>
                                      </p:cBhvr>
                                      <p:to x="100000" y="95000"/>
                                    </p:animScale>
                                    <p:animScale>
                                      <p:cBhvr>
                                        <p:cTn id="73" dur="166" decel="50000">
                                          <p:stCondLst>
                                            <p:cond delay="1834"/>
                                          </p:stCondLst>
                                        </p:cTn>
                                        <p:tgtEl>
                                          <p:spTgt spid="28"/>
                                        </p:tgtEl>
                                      </p:cBhvr>
                                      <p:to x="100000" y="100000"/>
                                    </p:animScale>
                                  </p:childTnLst>
                                </p:cTn>
                              </p:par>
                            </p:childTnLst>
                          </p:cTn>
                        </p:par>
                        <p:par>
                          <p:cTn id="74" fill="hold">
                            <p:stCondLst>
                              <p:cond delay="3000"/>
                            </p:stCondLst>
                            <p:childTnLst>
                              <p:par>
                                <p:cTn id="75" presetID="22" presetClass="entr" presetSubtype="4"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wipe(down)">
                                      <p:cBhvr>
                                        <p:cTn id="77" dur="500"/>
                                        <p:tgtEl>
                                          <p:spTgt spid="26"/>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4" fill="hold" grpId="0" nodeType="clickEffect">
                                  <p:stCondLst>
                                    <p:cond delay="0"/>
                                  </p:stCondLst>
                                  <p:childTnLst>
                                    <p:set>
                                      <p:cBhvr>
                                        <p:cTn id="81" dur="1" fill="hold">
                                          <p:stCondLst>
                                            <p:cond delay="0"/>
                                          </p:stCondLst>
                                        </p:cTn>
                                        <p:tgtEl>
                                          <p:spTgt spid="15"/>
                                        </p:tgtEl>
                                        <p:attrNameLst>
                                          <p:attrName>style.visibility</p:attrName>
                                        </p:attrNameLst>
                                      </p:cBhvr>
                                      <p:to>
                                        <p:strVal val="visible"/>
                                      </p:to>
                                    </p:set>
                                    <p:animEffect transition="in" filter="wipe(down)">
                                      <p:cBhvr>
                                        <p:cTn id="82" dur="500"/>
                                        <p:tgtEl>
                                          <p:spTgt spid="15"/>
                                        </p:tgtEl>
                                      </p:cBhvr>
                                    </p:animEffect>
                                  </p:childTnLst>
                                </p:cTn>
                              </p:par>
                            </p:childTnLst>
                          </p:cTn>
                        </p:par>
                        <p:par>
                          <p:cTn id="83" fill="hold">
                            <p:stCondLst>
                              <p:cond delay="500"/>
                            </p:stCondLst>
                            <p:childTnLst>
                              <p:par>
                                <p:cTn id="84" presetID="21" presetClass="entr" presetSubtype="1" fill="hold" grpId="0" nodeType="afterEffect">
                                  <p:stCondLst>
                                    <p:cond delay="1000"/>
                                  </p:stCondLst>
                                  <p:childTnLst>
                                    <p:set>
                                      <p:cBhvr>
                                        <p:cTn id="85" dur="1" fill="hold">
                                          <p:stCondLst>
                                            <p:cond delay="0"/>
                                          </p:stCondLst>
                                        </p:cTn>
                                        <p:tgtEl>
                                          <p:spTgt spid="19"/>
                                        </p:tgtEl>
                                        <p:attrNameLst>
                                          <p:attrName>style.visibility</p:attrName>
                                        </p:attrNameLst>
                                      </p:cBhvr>
                                      <p:to>
                                        <p:strVal val="visible"/>
                                      </p:to>
                                    </p:set>
                                    <p:animEffect transition="in" filter="wheel(1)">
                                      <p:cBhvr>
                                        <p:cTn id="86" dur="2000"/>
                                        <p:tgtEl>
                                          <p:spTgt spid="19"/>
                                        </p:tgtEl>
                                      </p:cBhvr>
                                    </p:animEffect>
                                  </p:childTnLst>
                                </p:cTn>
                              </p:par>
                            </p:childTnLst>
                          </p:cTn>
                        </p:par>
                        <p:par>
                          <p:cTn id="87" fill="hold">
                            <p:stCondLst>
                              <p:cond delay="3500"/>
                            </p:stCondLst>
                            <p:childTnLst>
                              <p:par>
                                <p:cTn id="88" presetID="26" presetClass="entr" presetSubtype="0" fill="hold" grpId="0" nodeType="afterEffect">
                                  <p:stCondLst>
                                    <p:cond delay="0"/>
                                  </p:stCondLst>
                                  <p:childTnLst>
                                    <p:set>
                                      <p:cBhvr>
                                        <p:cTn id="89" dur="1" fill="hold">
                                          <p:stCondLst>
                                            <p:cond delay="0"/>
                                          </p:stCondLst>
                                        </p:cTn>
                                        <p:tgtEl>
                                          <p:spTgt spid="22"/>
                                        </p:tgtEl>
                                        <p:attrNameLst>
                                          <p:attrName>style.visibility</p:attrName>
                                        </p:attrNameLst>
                                      </p:cBhvr>
                                      <p:to>
                                        <p:strVal val="visible"/>
                                      </p:to>
                                    </p:set>
                                    <p:animEffect transition="in" filter="wipe(down)">
                                      <p:cBhvr>
                                        <p:cTn id="90" dur="580">
                                          <p:stCondLst>
                                            <p:cond delay="0"/>
                                          </p:stCondLst>
                                        </p:cTn>
                                        <p:tgtEl>
                                          <p:spTgt spid="22"/>
                                        </p:tgtEl>
                                      </p:cBhvr>
                                    </p:animEffect>
                                    <p:anim calcmode="lin" valueType="num">
                                      <p:cBhvr>
                                        <p:cTn id="91"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92"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93"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94"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95"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96" dur="26">
                                          <p:stCondLst>
                                            <p:cond delay="650"/>
                                          </p:stCondLst>
                                        </p:cTn>
                                        <p:tgtEl>
                                          <p:spTgt spid="22"/>
                                        </p:tgtEl>
                                      </p:cBhvr>
                                      <p:to x="100000" y="60000"/>
                                    </p:animScale>
                                    <p:animScale>
                                      <p:cBhvr>
                                        <p:cTn id="97" dur="166" decel="50000">
                                          <p:stCondLst>
                                            <p:cond delay="676"/>
                                          </p:stCondLst>
                                        </p:cTn>
                                        <p:tgtEl>
                                          <p:spTgt spid="22"/>
                                        </p:tgtEl>
                                      </p:cBhvr>
                                      <p:to x="100000" y="100000"/>
                                    </p:animScale>
                                    <p:animScale>
                                      <p:cBhvr>
                                        <p:cTn id="98" dur="26">
                                          <p:stCondLst>
                                            <p:cond delay="1312"/>
                                          </p:stCondLst>
                                        </p:cTn>
                                        <p:tgtEl>
                                          <p:spTgt spid="22"/>
                                        </p:tgtEl>
                                      </p:cBhvr>
                                      <p:to x="100000" y="80000"/>
                                    </p:animScale>
                                    <p:animScale>
                                      <p:cBhvr>
                                        <p:cTn id="99" dur="166" decel="50000">
                                          <p:stCondLst>
                                            <p:cond delay="1338"/>
                                          </p:stCondLst>
                                        </p:cTn>
                                        <p:tgtEl>
                                          <p:spTgt spid="22"/>
                                        </p:tgtEl>
                                      </p:cBhvr>
                                      <p:to x="100000" y="100000"/>
                                    </p:animScale>
                                    <p:animScale>
                                      <p:cBhvr>
                                        <p:cTn id="100" dur="26">
                                          <p:stCondLst>
                                            <p:cond delay="1642"/>
                                          </p:stCondLst>
                                        </p:cTn>
                                        <p:tgtEl>
                                          <p:spTgt spid="22"/>
                                        </p:tgtEl>
                                      </p:cBhvr>
                                      <p:to x="100000" y="90000"/>
                                    </p:animScale>
                                    <p:animScale>
                                      <p:cBhvr>
                                        <p:cTn id="101" dur="166" decel="50000">
                                          <p:stCondLst>
                                            <p:cond delay="1668"/>
                                          </p:stCondLst>
                                        </p:cTn>
                                        <p:tgtEl>
                                          <p:spTgt spid="22"/>
                                        </p:tgtEl>
                                      </p:cBhvr>
                                      <p:to x="100000" y="100000"/>
                                    </p:animScale>
                                    <p:animScale>
                                      <p:cBhvr>
                                        <p:cTn id="102" dur="26">
                                          <p:stCondLst>
                                            <p:cond delay="1808"/>
                                          </p:stCondLst>
                                        </p:cTn>
                                        <p:tgtEl>
                                          <p:spTgt spid="22"/>
                                        </p:tgtEl>
                                      </p:cBhvr>
                                      <p:to x="100000" y="95000"/>
                                    </p:animScale>
                                    <p:animScale>
                                      <p:cBhvr>
                                        <p:cTn id="103" dur="166" decel="50000">
                                          <p:stCondLst>
                                            <p:cond delay="1834"/>
                                          </p:stCondLst>
                                        </p:cTn>
                                        <p:tgtEl>
                                          <p:spTgt spid="22"/>
                                        </p:tgtEl>
                                      </p:cBhvr>
                                      <p:to x="100000" y="100000"/>
                                    </p:animScale>
                                  </p:childTnLst>
                                </p:cTn>
                              </p:par>
                              <p:par>
                                <p:cTn id="104" presetID="26" presetClass="entr" presetSubtype="0" fill="hold" grpId="0" nodeType="withEffect">
                                  <p:stCondLst>
                                    <p:cond delay="500"/>
                                  </p:stCondLst>
                                  <p:childTnLst>
                                    <p:set>
                                      <p:cBhvr>
                                        <p:cTn id="105" dur="1" fill="hold">
                                          <p:stCondLst>
                                            <p:cond delay="0"/>
                                          </p:stCondLst>
                                        </p:cTn>
                                        <p:tgtEl>
                                          <p:spTgt spid="21"/>
                                        </p:tgtEl>
                                        <p:attrNameLst>
                                          <p:attrName>style.visibility</p:attrName>
                                        </p:attrNameLst>
                                      </p:cBhvr>
                                      <p:to>
                                        <p:strVal val="visible"/>
                                      </p:to>
                                    </p:set>
                                    <p:animEffect transition="in" filter="wipe(down)">
                                      <p:cBhvr>
                                        <p:cTn id="106" dur="580">
                                          <p:stCondLst>
                                            <p:cond delay="0"/>
                                          </p:stCondLst>
                                        </p:cTn>
                                        <p:tgtEl>
                                          <p:spTgt spid="21"/>
                                        </p:tgtEl>
                                      </p:cBhvr>
                                    </p:animEffect>
                                    <p:anim calcmode="lin" valueType="num">
                                      <p:cBhvr>
                                        <p:cTn id="107" dur="1822" tmFilter="0,0; 0.14,0.36; 0.43,0.73; 0.71,0.91; 1.0,1.0">
                                          <p:stCondLst>
                                            <p:cond delay="0"/>
                                          </p:stCondLst>
                                        </p:cTn>
                                        <p:tgtEl>
                                          <p:spTgt spid="21"/>
                                        </p:tgtEl>
                                        <p:attrNameLst>
                                          <p:attrName>ppt_x</p:attrName>
                                        </p:attrNameLst>
                                      </p:cBhvr>
                                      <p:tavLst>
                                        <p:tav tm="0">
                                          <p:val>
                                            <p:strVal val="#ppt_x-0.25"/>
                                          </p:val>
                                        </p:tav>
                                        <p:tav tm="100000">
                                          <p:val>
                                            <p:strVal val="#ppt_x"/>
                                          </p:val>
                                        </p:tav>
                                      </p:tavLst>
                                    </p:anim>
                                    <p:anim calcmode="lin" valueType="num">
                                      <p:cBhvr>
                                        <p:cTn id="108" dur="664" tmFilter="0.0,0.0; 0.25,0.07; 0.50,0.2; 0.75,0.467; 1.0,1.0">
                                          <p:stCondLst>
                                            <p:cond delay="0"/>
                                          </p:stCondLst>
                                        </p:cTn>
                                        <p:tgtEl>
                                          <p:spTgt spid="21"/>
                                        </p:tgtEl>
                                        <p:attrNameLst>
                                          <p:attrName>ppt_y</p:attrName>
                                        </p:attrNameLst>
                                      </p:cBhvr>
                                      <p:tavLst>
                                        <p:tav tm="0" fmla="#ppt_y-sin(pi*$)/3">
                                          <p:val>
                                            <p:fltVal val="0.5"/>
                                          </p:val>
                                        </p:tav>
                                        <p:tav tm="100000">
                                          <p:val>
                                            <p:fltVal val="1"/>
                                          </p:val>
                                        </p:tav>
                                      </p:tavLst>
                                    </p:anim>
                                    <p:anim calcmode="lin" valueType="num">
                                      <p:cBhvr>
                                        <p:cTn id="109" dur="664" tmFilter="0, 0; 0.125,0.2665; 0.25,0.4; 0.375,0.465; 0.5,0.5;  0.625,0.535; 0.75,0.6; 0.875,0.7335; 1,1">
                                          <p:stCondLst>
                                            <p:cond delay="664"/>
                                          </p:stCondLst>
                                        </p:cTn>
                                        <p:tgtEl>
                                          <p:spTgt spid="21"/>
                                        </p:tgtEl>
                                        <p:attrNameLst>
                                          <p:attrName>ppt_y</p:attrName>
                                        </p:attrNameLst>
                                      </p:cBhvr>
                                      <p:tavLst>
                                        <p:tav tm="0" fmla="#ppt_y-sin(pi*$)/9">
                                          <p:val>
                                            <p:fltVal val="0"/>
                                          </p:val>
                                        </p:tav>
                                        <p:tav tm="100000">
                                          <p:val>
                                            <p:fltVal val="1"/>
                                          </p:val>
                                        </p:tav>
                                      </p:tavLst>
                                    </p:anim>
                                    <p:anim calcmode="lin" valueType="num">
                                      <p:cBhvr>
                                        <p:cTn id="110" dur="332" tmFilter="0, 0; 0.125,0.2665; 0.25,0.4; 0.375,0.465; 0.5,0.5;  0.625,0.535; 0.75,0.6; 0.875,0.7335; 1,1">
                                          <p:stCondLst>
                                            <p:cond delay="1324"/>
                                          </p:stCondLst>
                                        </p:cTn>
                                        <p:tgtEl>
                                          <p:spTgt spid="21"/>
                                        </p:tgtEl>
                                        <p:attrNameLst>
                                          <p:attrName>ppt_y</p:attrName>
                                        </p:attrNameLst>
                                      </p:cBhvr>
                                      <p:tavLst>
                                        <p:tav tm="0" fmla="#ppt_y-sin(pi*$)/27">
                                          <p:val>
                                            <p:fltVal val="0"/>
                                          </p:val>
                                        </p:tav>
                                        <p:tav tm="100000">
                                          <p:val>
                                            <p:fltVal val="1"/>
                                          </p:val>
                                        </p:tav>
                                      </p:tavLst>
                                    </p:anim>
                                    <p:anim calcmode="lin" valueType="num">
                                      <p:cBhvr>
                                        <p:cTn id="111" dur="164" tmFilter="0, 0; 0.125,0.2665; 0.25,0.4; 0.375,0.465; 0.5,0.5;  0.625,0.535; 0.75,0.6; 0.875,0.7335; 1,1">
                                          <p:stCondLst>
                                            <p:cond delay="1656"/>
                                          </p:stCondLst>
                                        </p:cTn>
                                        <p:tgtEl>
                                          <p:spTgt spid="21"/>
                                        </p:tgtEl>
                                        <p:attrNameLst>
                                          <p:attrName>ppt_y</p:attrName>
                                        </p:attrNameLst>
                                      </p:cBhvr>
                                      <p:tavLst>
                                        <p:tav tm="0" fmla="#ppt_y-sin(pi*$)/81">
                                          <p:val>
                                            <p:fltVal val="0"/>
                                          </p:val>
                                        </p:tav>
                                        <p:tav tm="100000">
                                          <p:val>
                                            <p:fltVal val="1"/>
                                          </p:val>
                                        </p:tav>
                                      </p:tavLst>
                                    </p:anim>
                                    <p:animScale>
                                      <p:cBhvr>
                                        <p:cTn id="112" dur="26">
                                          <p:stCondLst>
                                            <p:cond delay="650"/>
                                          </p:stCondLst>
                                        </p:cTn>
                                        <p:tgtEl>
                                          <p:spTgt spid="21"/>
                                        </p:tgtEl>
                                      </p:cBhvr>
                                      <p:to x="100000" y="60000"/>
                                    </p:animScale>
                                    <p:animScale>
                                      <p:cBhvr>
                                        <p:cTn id="113" dur="166" decel="50000">
                                          <p:stCondLst>
                                            <p:cond delay="676"/>
                                          </p:stCondLst>
                                        </p:cTn>
                                        <p:tgtEl>
                                          <p:spTgt spid="21"/>
                                        </p:tgtEl>
                                      </p:cBhvr>
                                      <p:to x="100000" y="100000"/>
                                    </p:animScale>
                                    <p:animScale>
                                      <p:cBhvr>
                                        <p:cTn id="114" dur="26">
                                          <p:stCondLst>
                                            <p:cond delay="1312"/>
                                          </p:stCondLst>
                                        </p:cTn>
                                        <p:tgtEl>
                                          <p:spTgt spid="21"/>
                                        </p:tgtEl>
                                      </p:cBhvr>
                                      <p:to x="100000" y="80000"/>
                                    </p:animScale>
                                    <p:animScale>
                                      <p:cBhvr>
                                        <p:cTn id="115" dur="166" decel="50000">
                                          <p:stCondLst>
                                            <p:cond delay="1338"/>
                                          </p:stCondLst>
                                        </p:cTn>
                                        <p:tgtEl>
                                          <p:spTgt spid="21"/>
                                        </p:tgtEl>
                                      </p:cBhvr>
                                      <p:to x="100000" y="100000"/>
                                    </p:animScale>
                                    <p:animScale>
                                      <p:cBhvr>
                                        <p:cTn id="116" dur="26">
                                          <p:stCondLst>
                                            <p:cond delay="1642"/>
                                          </p:stCondLst>
                                        </p:cTn>
                                        <p:tgtEl>
                                          <p:spTgt spid="21"/>
                                        </p:tgtEl>
                                      </p:cBhvr>
                                      <p:to x="100000" y="90000"/>
                                    </p:animScale>
                                    <p:animScale>
                                      <p:cBhvr>
                                        <p:cTn id="117" dur="166" decel="50000">
                                          <p:stCondLst>
                                            <p:cond delay="1668"/>
                                          </p:stCondLst>
                                        </p:cTn>
                                        <p:tgtEl>
                                          <p:spTgt spid="21"/>
                                        </p:tgtEl>
                                      </p:cBhvr>
                                      <p:to x="100000" y="100000"/>
                                    </p:animScale>
                                    <p:animScale>
                                      <p:cBhvr>
                                        <p:cTn id="118" dur="26">
                                          <p:stCondLst>
                                            <p:cond delay="1808"/>
                                          </p:stCondLst>
                                        </p:cTn>
                                        <p:tgtEl>
                                          <p:spTgt spid="21"/>
                                        </p:tgtEl>
                                      </p:cBhvr>
                                      <p:to x="100000" y="95000"/>
                                    </p:animScale>
                                    <p:animScale>
                                      <p:cBhvr>
                                        <p:cTn id="119" dur="166" decel="50000">
                                          <p:stCondLst>
                                            <p:cond delay="1834"/>
                                          </p:stCondLst>
                                        </p:cTn>
                                        <p:tgtEl>
                                          <p:spTgt spid="21"/>
                                        </p:tgtEl>
                                      </p:cBhvr>
                                      <p:to x="100000" y="100000"/>
                                    </p:animScale>
                                  </p:childTnLst>
                                </p:cTn>
                              </p:par>
                            </p:childTnLst>
                          </p:cTn>
                        </p:par>
                      </p:childTnLst>
                    </p:cTn>
                  </p:par>
                  <p:par>
                    <p:cTn id="120" fill="hold">
                      <p:stCondLst>
                        <p:cond delay="indefinite"/>
                      </p:stCondLst>
                      <p:childTnLst>
                        <p:par>
                          <p:cTn id="121" fill="hold">
                            <p:stCondLst>
                              <p:cond delay="0"/>
                            </p:stCondLst>
                            <p:childTnLst>
                              <p:par>
                                <p:cTn id="122" presetID="22" presetClass="entr" presetSubtype="4" fill="hold" grpId="0" nodeType="clickEffect">
                                  <p:stCondLst>
                                    <p:cond delay="0"/>
                                  </p:stCondLst>
                                  <p:childTnLst>
                                    <p:set>
                                      <p:cBhvr>
                                        <p:cTn id="123" dur="1" fill="hold">
                                          <p:stCondLst>
                                            <p:cond delay="0"/>
                                          </p:stCondLst>
                                        </p:cTn>
                                        <p:tgtEl>
                                          <p:spTgt spid="20"/>
                                        </p:tgtEl>
                                        <p:attrNameLst>
                                          <p:attrName>style.visibility</p:attrName>
                                        </p:attrNameLst>
                                      </p:cBhvr>
                                      <p:to>
                                        <p:strVal val="visible"/>
                                      </p:to>
                                    </p:set>
                                    <p:animEffect transition="in" filter="wipe(down)">
                                      <p:cBhvr>
                                        <p:cTn id="124" dur="500"/>
                                        <p:tgtEl>
                                          <p:spTgt spid="20"/>
                                        </p:tgtEl>
                                      </p:cBhvr>
                                    </p:animEffect>
                                  </p:childTnLst>
                                </p:cTn>
                              </p:par>
                            </p:childTnLst>
                          </p:cTn>
                        </p:par>
                        <p:par>
                          <p:cTn id="125" fill="hold">
                            <p:stCondLst>
                              <p:cond delay="500"/>
                            </p:stCondLst>
                            <p:childTnLst>
                              <p:par>
                                <p:cTn id="126" presetID="42"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1000" fill="hold"/>
                                        <p:tgtEl>
                                          <p:spTgt spid="18"/>
                                        </p:tgtEl>
                                        <p:attrNameLst>
                                          <p:attrName>ppt_y</p:attrName>
                                        </p:attrNameLst>
                                      </p:cBhvr>
                                      <p:tavLst>
                                        <p:tav tm="0">
                                          <p:val>
                                            <p:strVal val="#ppt_y+.1"/>
                                          </p:val>
                                        </p:tav>
                                        <p:tav tm="100000">
                                          <p:val>
                                            <p:strVal val="#ppt_y"/>
                                          </p:val>
                                        </p:tav>
                                      </p:tavLst>
                                    </p:anim>
                                  </p:childTnLst>
                                </p:cTn>
                              </p:par>
                            </p:childTnLst>
                          </p:cTn>
                        </p:par>
                        <p:par>
                          <p:cTn id="131" fill="hold">
                            <p:stCondLst>
                              <p:cond delay="1500"/>
                            </p:stCondLst>
                            <p:childTnLst>
                              <p:par>
                                <p:cTn id="132" presetID="22" presetClass="entr" presetSubtype="4" fill="hold" nodeType="afterEffect">
                                  <p:stCondLst>
                                    <p:cond delay="0"/>
                                  </p:stCondLst>
                                  <p:childTnLst>
                                    <p:set>
                                      <p:cBhvr>
                                        <p:cTn id="133" dur="1" fill="hold">
                                          <p:stCondLst>
                                            <p:cond delay="0"/>
                                          </p:stCondLst>
                                        </p:cTn>
                                        <p:tgtEl>
                                          <p:spTgt spid="2053"/>
                                        </p:tgtEl>
                                        <p:attrNameLst>
                                          <p:attrName>style.visibility</p:attrName>
                                        </p:attrNameLst>
                                      </p:cBhvr>
                                      <p:to>
                                        <p:strVal val="visible"/>
                                      </p:to>
                                    </p:set>
                                    <p:animEffect transition="in" filter="wipe(down)">
                                      <p:cBhvr>
                                        <p:cTn id="134" dur="500"/>
                                        <p:tgtEl>
                                          <p:spTgt spid="2053"/>
                                        </p:tgtEl>
                                      </p:cBhvr>
                                    </p:animEffect>
                                  </p:childTnLst>
                                </p:cTn>
                              </p:par>
                              <p:par>
                                <p:cTn id="135" presetID="22" presetClass="entr" presetSubtype="4" fill="hold" nodeType="withEffect">
                                  <p:stCondLst>
                                    <p:cond delay="500"/>
                                  </p:stCondLst>
                                  <p:childTnLst>
                                    <p:set>
                                      <p:cBhvr>
                                        <p:cTn id="136" dur="1" fill="hold">
                                          <p:stCondLst>
                                            <p:cond delay="0"/>
                                          </p:stCondLst>
                                        </p:cTn>
                                        <p:tgtEl>
                                          <p:spTgt spid="23"/>
                                        </p:tgtEl>
                                        <p:attrNameLst>
                                          <p:attrName>style.visibility</p:attrName>
                                        </p:attrNameLst>
                                      </p:cBhvr>
                                      <p:to>
                                        <p:strVal val="visible"/>
                                      </p:to>
                                    </p:set>
                                    <p:animEffect transition="in" filter="wipe(down)">
                                      <p:cBhvr>
                                        <p:cTn id="137" dur="500"/>
                                        <p:tgtEl>
                                          <p:spTgt spid="23"/>
                                        </p:tgtEl>
                                      </p:cBhvr>
                                    </p:animEffect>
                                  </p:childTnLst>
                                </p:cTn>
                              </p:par>
                              <p:par>
                                <p:cTn id="138" presetID="22" presetClass="entr" presetSubtype="4" fill="hold" nodeType="withEffect">
                                  <p:stCondLst>
                                    <p:cond delay="1000"/>
                                  </p:stCondLst>
                                  <p:childTnLst>
                                    <p:set>
                                      <p:cBhvr>
                                        <p:cTn id="139" dur="1" fill="hold">
                                          <p:stCondLst>
                                            <p:cond delay="0"/>
                                          </p:stCondLst>
                                        </p:cTn>
                                        <p:tgtEl>
                                          <p:spTgt spid="24"/>
                                        </p:tgtEl>
                                        <p:attrNameLst>
                                          <p:attrName>style.visibility</p:attrName>
                                        </p:attrNameLst>
                                      </p:cBhvr>
                                      <p:to>
                                        <p:strVal val="visible"/>
                                      </p:to>
                                    </p:set>
                                    <p:animEffect transition="in" filter="wipe(down)">
                                      <p:cBhvr>
                                        <p:cTn id="140"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8" grpId="0"/>
      <p:bldP spid="15" grpId="0"/>
      <p:bldGraphic spid="19" grpId="0">
        <p:bldAsOne/>
      </p:bldGraphic>
      <p:bldP spid="18" grpId="0"/>
      <p:bldP spid="20" grpId="0"/>
      <p:bldP spid="21" grpId="0" animBg="1"/>
      <p:bldP spid="22" grpId="0" animBg="1"/>
      <p:bldP spid="25" grpId="0"/>
      <p:bldP spid="26" grpId="0"/>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Kąty">
  <a:themeElements>
    <a:clrScheme name="Niestandardowy 90">
      <a:dk1>
        <a:srgbClr val="C00000"/>
      </a:dk1>
      <a:lt1>
        <a:srgbClr val="FFFFFF"/>
      </a:lt1>
      <a:dk2>
        <a:srgbClr val="434342"/>
      </a:dk2>
      <a:lt2>
        <a:srgbClr val="CDD7D9"/>
      </a:lt2>
      <a:accent1>
        <a:srgbClr val="797B7E"/>
      </a:accent1>
      <a:accent2>
        <a:srgbClr val="C00000"/>
      </a:accent2>
      <a:accent3>
        <a:srgbClr val="D8D8D8"/>
      </a:accent3>
      <a:accent4>
        <a:srgbClr val="7C984A"/>
      </a:accent4>
      <a:accent5>
        <a:srgbClr val="C2AD8D"/>
      </a:accent5>
      <a:accent6>
        <a:srgbClr val="506E94"/>
      </a:accent6>
      <a:hlink>
        <a:srgbClr val="E6DED1"/>
      </a:hlink>
      <a:folHlink>
        <a:srgbClr val="E6DED1"/>
      </a:folHlink>
    </a:clrScheme>
    <a:fontScheme name="Kąty">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ąty">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Niestandardowy 90">
    <a:dk1>
      <a:srgbClr val="C00000"/>
    </a:dk1>
    <a:lt1>
      <a:srgbClr val="FFFFFF"/>
    </a:lt1>
    <a:dk2>
      <a:srgbClr val="434342"/>
    </a:dk2>
    <a:lt2>
      <a:srgbClr val="CDD7D9"/>
    </a:lt2>
    <a:accent1>
      <a:srgbClr val="797B7E"/>
    </a:accent1>
    <a:accent2>
      <a:srgbClr val="C00000"/>
    </a:accent2>
    <a:accent3>
      <a:srgbClr val="D8D8D8"/>
    </a:accent3>
    <a:accent4>
      <a:srgbClr val="7C984A"/>
    </a:accent4>
    <a:accent5>
      <a:srgbClr val="C2AD8D"/>
    </a:accent5>
    <a:accent6>
      <a:srgbClr val="506E94"/>
    </a:accent6>
    <a:hlink>
      <a:srgbClr val="E6DED1"/>
    </a:hlink>
    <a:folHlink>
      <a:srgbClr val="E6DED1"/>
    </a:folHlink>
  </a:clrScheme>
</a:themeOverride>
</file>

<file path=docProps/app.xml><?xml version="1.0" encoding="utf-8"?>
<Properties xmlns="http://schemas.openxmlformats.org/officeDocument/2006/extended-properties" xmlns:vt="http://schemas.openxmlformats.org/officeDocument/2006/docPropsVTypes">
  <Template/>
  <TotalTime>1462</TotalTime>
  <Words>2315</Words>
  <Application>Microsoft Office PowerPoint</Application>
  <PresentationFormat>Pokaz na ekranie (4:3)</PresentationFormat>
  <Paragraphs>240</Paragraphs>
  <Slides>17</Slides>
  <Notes>3</Notes>
  <HiddenSlides>0</HiddenSlides>
  <MMClips>0</MMClips>
  <ScaleCrop>false</ScaleCrop>
  <HeadingPairs>
    <vt:vector size="4" baseType="variant">
      <vt:variant>
        <vt:lpstr>Motyw</vt:lpstr>
      </vt:variant>
      <vt:variant>
        <vt:i4>1</vt:i4>
      </vt:variant>
      <vt:variant>
        <vt:lpstr>Tytuły slajdów</vt:lpstr>
      </vt:variant>
      <vt:variant>
        <vt:i4>17</vt:i4>
      </vt:variant>
    </vt:vector>
  </HeadingPairs>
  <TitlesOfParts>
    <vt:vector size="18" baseType="lpstr">
      <vt:lpstr>Kąty</vt:lpstr>
      <vt:lpstr> Forests in Poland and Europe. Characteristics and management</vt:lpstr>
      <vt:lpstr>About forests in Switzerland</vt:lpstr>
      <vt:lpstr>Climate of Switzerland</vt:lpstr>
      <vt:lpstr>Protecting Forests in Switzerland</vt:lpstr>
      <vt:lpstr>Prezentacja programu PowerPoint</vt:lpstr>
      <vt:lpstr>Forests in Switzerland in our opinion</vt:lpstr>
      <vt:lpstr>Prezentacja programu PowerPoint</vt:lpstr>
      <vt:lpstr>Swiss National Park</vt:lpstr>
      <vt:lpstr>General Informations About Polish Forests #1</vt:lpstr>
      <vt:lpstr>General Informations About Polish Forests #2</vt:lpstr>
      <vt:lpstr>Prezentacja programu PowerPoint</vt:lpstr>
      <vt:lpstr>Prezentacja programu PowerPoint</vt:lpstr>
      <vt:lpstr>Prezentacja programu PowerPoint</vt:lpstr>
      <vt:lpstr>Prezentacja programu PowerPoint</vt:lpstr>
      <vt:lpstr>Thank you fow watching!</vt:lpstr>
      <vt:lpstr>Prezentacja programu PowerPoint</vt:lpstr>
      <vt:lpstr>Prezentacja programu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„Forests in Poland and Europe. Characteristics and management”</dc:title>
  <dc:creator>Kacper</dc:creator>
  <cp:lastModifiedBy>Kacper</cp:lastModifiedBy>
  <cp:revision>241</cp:revision>
  <dcterms:created xsi:type="dcterms:W3CDTF">2016-03-20T16:43:31Z</dcterms:created>
  <dcterms:modified xsi:type="dcterms:W3CDTF">2016-04-22T20:15:16Z</dcterms:modified>
</cp:coreProperties>
</file>