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mp3" ContentType="audio/mpe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56" r:id="rId3"/>
    <p:sldId id="262" r:id="rId4"/>
    <p:sldId id="263" r:id="rId5"/>
    <p:sldId id="264" r:id="rId6"/>
    <p:sldId id="265" r:id="rId7"/>
    <p:sldId id="272" r:id="rId8"/>
    <p:sldId id="273" r:id="rId9"/>
    <p:sldId id="269" r:id="rId10"/>
    <p:sldId id="275"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2" autoAdjust="0"/>
    <p:restoredTop sz="94660"/>
  </p:normalViewPr>
  <p:slideViewPr>
    <p:cSldViewPr>
      <p:cViewPr varScale="1">
        <p:scale>
          <a:sx n="69" d="100"/>
          <a:sy n="69" d="100"/>
        </p:scale>
        <p:origin x="-544" y="-6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2" d="100"/>
          <a:sy n="82" d="100"/>
        </p:scale>
        <p:origin x="130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pl-PL" smtClean="0"/>
              <a:pPr/>
              <a:t>21.04.2016</a:t>
            </a:fld>
            <a:endParaRPr lang="pl-PL" dirty="0"/>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pl-PL" smtClean="0"/>
              <a:pPr/>
              <a:t>‹#›</a:t>
            </a:fld>
            <a:endParaRPr lang="pl-PL" dirty="0"/>
          </a:p>
        </p:txBody>
      </p:sp>
    </p:spTree>
    <p:extLst>
      <p:ext uri="{BB962C8B-B14F-4D97-AF65-F5344CB8AC3E}">
        <p14:creationId xmlns=""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pl-PL" smtClean="0"/>
              <a:pPr/>
              <a:t>21.04.2016</a:t>
            </a:fld>
            <a:endParaRPr lang="pl-PL" dirty="0"/>
          </a:p>
        </p:txBody>
      </p:sp>
      <p:sp>
        <p:nvSpPr>
          <p:cNvPr id="4" name="Symbol zastępczy obrazu slajd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pl-PL" smtClean="0"/>
              <a:pPr/>
              <a:t>‹#›</a:t>
            </a:fld>
            <a:endParaRPr lang="pl-PL" dirty="0"/>
          </a:p>
        </p:txBody>
      </p:sp>
    </p:spTree>
    <p:extLst>
      <p:ext uri="{BB962C8B-B14F-4D97-AF65-F5344CB8AC3E}">
        <p14:creationId xmlns=""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2</a:t>
            </a:fld>
            <a:endParaRPr lang="en-US" sz="1200" b="0" i="0">
              <a:latin typeface="Century Gothic"/>
              <a:ea typeface="+mn-ea"/>
              <a:cs typeface="+mn-cs"/>
            </a:endParaRPr>
          </a:p>
        </p:txBody>
      </p:sp>
    </p:spTree>
    <p:extLst>
      <p:ext uri="{BB962C8B-B14F-4D97-AF65-F5344CB8AC3E}">
        <p14:creationId xmlns=""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ymbol zastępczy numeru slajdu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5</a:t>
            </a:fld>
            <a:endParaRPr lang="en-US" sz="1200" b="0" i="0">
              <a:latin typeface="Century Gothic"/>
              <a:ea typeface="+mn-ea"/>
              <a:cs typeface="+mn-cs"/>
            </a:endParaRPr>
          </a:p>
        </p:txBody>
      </p:sp>
    </p:spTree>
    <p:extLst>
      <p:ext uri="{BB962C8B-B14F-4D97-AF65-F5344CB8AC3E}">
        <p14:creationId xmlns=""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5" name="Dowolny kształt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pl-PL" dirty="0">
              <a:solidFill>
                <a:schemeClr val="lt1"/>
              </a:solidFill>
            </a:endParaRPr>
          </a:p>
        </p:txBody>
      </p:sp>
      <p:sp>
        <p:nvSpPr>
          <p:cNvPr id="2" name="Tytuł 1"/>
          <p:cNvSpPr>
            <a:spLocks noGrp="1"/>
          </p:cNvSpPr>
          <p:nvPr>
            <p:ph type="ctrTitle"/>
          </p:nvPr>
        </p:nvSpPr>
        <p:spPr>
          <a:xfrm>
            <a:off x="1217613" y="1828799"/>
            <a:ext cx="9753600" cy="3048001"/>
          </a:xfrm>
        </p:spPr>
        <p:txBody>
          <a:bodyPr>
            <a:normAutofit/>
          </a:bodyPr>
          <a:lstStyle>
            <a:lvl1pPr>
              <a:defRPr sz="4400"/>
            </a:lvl1pPr>
          </a:lstStyle>
          <a:p>
            <a:r>
              <a:rPr lang="pl-PL"/>
              <a:t>Kliknij, aby edytować styl</a:t>
            </a:r>
            <a:endParaRPr lang="pl-PL" dirty="0"/>
          </a:p>
        </p:txBody>
      </p:sp>
      <p:sp>
        <p:nvSpPr>
          <p:cNvPr id="3" name="Podtytuł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pl-PL" dirty="0"/>
          </a:p>
        </p:txBody>
      </p:sp>
    </p:spTree>
    <p:extLst>
      <p:ext uri="{BB962C8B-B14F-4D97-AF65-F5344CB8AC3E}">
        <p14:creationId xmlns="" xmlns:p14="http://schemas.microsoft.com/office/powerpoint/2010/main" val="9252458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tytułu pionowego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29448548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6898" y="685800"/>
            <a:ext cx="2134315" cy="5486400"/>
          </a:xfrm>
        </p:spPr>
        <p:txBody>
          <a:bodyPr vert="eaVert"/>
          <a:lstStyle/>
          <a:p>
            <a:r>
              <a:rPr lang="pl-PL"/>
              <a:t>Kliknij, aby edytować styl</a:t>
            </a:r>
            <a:endParaRPr lang="pl-PL" dirty="0"/>
          </a:p>
        </p:txBody>
      </p:sp>
      <p:sp>
        <p:nvSpPr>
          <p:cNvPr id="3" name="Symbol zastępczy tytułu pionowego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28294243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7946422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217614" y="3429000"/>
            <a:ext cx="9753600" cy="2362199"/>
          </a:xfrm>
        </p:spPr>
        <p:txBody>
          <a:bodyPr anchor="b">
            <a:normAutofit/>
          </a:bodyPr>
          <a:lstStyle>
            <a:lvl1pPr algn="l">
              <a:defRPr sz="4400" b="0" cap="all"/>
            </a:lvl1pPr>
          </a:lstStyle>
          <a:p>
            <a:r>
              <a:rPr lang="pl-PL"/>
              <a:t>Kliknij, aby edytować styl</a:t>
            </a:r>
            <a:endParaRPr lang="pl-PL" dirty="0"/>
          </a:p>
        </p:txBody>
      </p:sp>
      <p:sp>
        <p:nvSpPr>
          <p:cNvPr id="3" name="Symbol zastępczy tekstu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9456923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4"/>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7977842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217614" y="274638"/>
            <a:ext cx="9753600" cy="1325562"/>
          </a:xfrm>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6"/>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8624473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2"/>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13362238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25534117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p>
        </p:txBody>
      </p:sp>
      <p:sp>
        <p:nvSpPr>
          <p:cNvPr id="2" name="Tytuł 1"/>
          <p:cNvSpPr>
            <a:spLocks noGrp="1"/>
          </p:cNvSpPr>
          <p:nvPr>
            <p:ph type="title"/>
          </p:nvPr>
        </p:nvSpPr>
        <p:spPr>
          <a:xfrm>
            <a:off x="684213" y="685800"/>
            <a:ext cx="3886200" cy="4038600"/>
          </a:xfrm>
        </p:spPr>
        <p:txBody>
          <a:bodyPr anchor="b">
            <a:noAutofit/>
          </a:bodyPr>
          <a:lstStyle>
            <a:lvl1pPr algn="l">
              <a:defRPr sz="4000" b="0"/>
            </a:lvl1pPr>
          </a:lstStyle>
          <a:p>
            <a:r>
              <a:rPr lang="pl-PL"/>
              <a:t>Kliknij, aby edytować styl</a:t>
            </a:r>
            <a:endParaRPr lang="pl-PL" dirty="0"/>
          </a:p>
        </p:txBody>
      </p:sp>
      <p:sp>
        <p:nvSpPr>
          <p:cNvPr id="3" name="Symbol zastępczy zawartości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26584830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p>
        </p:txBody>
      </p:sp>
      <p:sp>
        <p:nvSpPr>
          <p:cNvPr id="2" name="Tytuł 1"/>
          <p:cNvSpPr>
            <a:spLocks noGrp="1"/>
          </p:cNvSpPr>
          <p:nvPr>
            <p:ph type="title"/>
          </p:nvPr>
        </p:nvSpPr>
        <p:spPr>
          <a:xfrm>
            <a:off x="684213" y="685800"/>
            <a:ext cx="3886200" cy="4038600"/>
          </a:xfrm>
        </p:spPr>
        <p:txBody>
          <a:bodyPr anchor="b">
            <a:noAutofit/>
          </a:bodyPr>
          <a:lstStyle>
            <a:lvl1pPr algn="l">
              <a:defRPr sz="4000" b="0"/>
            </a:lvl1pPr>
          </a:lstStyle>
          <a:p>
            <a:r>
              <a:rPr lang="pl-PL"/>
              <a:t>Kliknij, aby edytować styl</a:t>
            </a:r>
            <a:endParaRPr lang="pl-PL" dirty="0"/>
          </a:p>
        </p:txBody>
      </p:sp>
      <p:sp>
        <p:nvSpPr>
          <p:cNvPr id="3" name="Symbol zastępczy obrazu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4" name="Symbol zastępczy tekstu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DF33987-6305-4E2A-BF18-EF013ECE927B}" type="datetimeFigureOut">
              <a:rPr lang="pl-PL" smtClean="0"/>
              <a:pPr/>
              <a:t>21.04.2016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31924382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7000">
              <a:schemeClr val="bg1"/>
            </a:gs>
            <a:gs pos="83000">
              <a:schemeClr val="accent1">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pl-PL" dirty="0"/>
              <a:t>Kliknij, aby edytować styl</a:t>
            </a:r>
          </a:p>
        </p:txBody>
      </p:sp>
      <p:sp>
        <p:nvSpPr>
          <p:cNvPr id="3" name="Symbol zastępczy tekstu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pl-PL" smtClean="0"/>
              <a:pPr/>
              <a:t>21.04.2016</a:t>
            </a:fld>
            <a:endParaRPr lang="pl-PL" dirty="0"/>
          </a:p>
        </p:txBody>
      </p:sp>
      <p:sp>
        <p:nvSpPr>
          <p:cNvPr id="5" name="Symbol zastępczy stopki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pl-PL" dirty="0"/>
          </a:p>
        </p:txBody>
      </p:sp>
      <p:sp>
        <p:nvSpPr>
          <p:cNvPr id="6" name="Symbol zastępczy numeru slajdu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pl-PL" smtClean="0"/>
              <a:pPr/>
              <a:t>‹#›</a:t>
            </a:fld>
            <a:endParaRPr lang="pl-PL" dirty="0"/>
          </a:p>
        </p:txBody>
      </p:sp>
    </p:spTree>
    <p:extLst>
      <p:ext uri="{BB962C8B-B14F-4D97-AF65-F5344CB8AC3E}">
        <p14:creationId xmlns=""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www.ekokalendarz.pl/dzien-dzikiej-fauny-flory-i-naturalnych-siedlisk/" TargetMode="External"/><Relationship Id="rId13" Type="http://schemas.openxmlformats.org/officeDocument/2006/relationships/hyperlink" Target="http://www.fundacjakarpacka.org/aktualnosci-208-bieszczady-pelnikiem-zakwitna.html" TargetMode="External"/><Relationship Id="rId3" Type="http://schemas.openxmlformats.org/officeDocument/2006/relationships/hyperlink" Target="http://hiszpania-portal.pl/islas-cies-park-narodowy-atlantyckich-wysp-galicja/" TargetMode="External"/><Relationship Id="rId7" Type="http://schemas.openxmlformats.org/officeDocument/2006/relationships/hyperlink" Target="http://matkaziemia.net/najpiekniejsze-parki-narodowe-europy-wsrod-nich-polski/" TargetMode="External"/><Relationship Id="rId12" Type="http://schemas.openxmlformats.org/officeDocument/2006/relationships/hyperlink" Target="http://tylkoryby.pl/tag/flora-i-fauna-polski" TargetMode="External"/><Relationship Id="rId2" Type="http://schemas.openxmlformats.org/officeDocument/2006/relationships/hyperlink" Target="http://www.agenziacoesione.gov.it/it/Notizie_e_documenti/eventi/2015/febbraio/Documento_0002" TargetMode="External"/><Relationship Id="rId1" Type="http://schemas.openxmlformats.org/officeDocument/2006/relationships/slideLayout" Target="../slideLayouts/slideLayout6.xml"/><Relationship Id="rId6" Type="http://schemas.openxmlformats.org/officeDocument/2006/relationships/hyperlink" Target="https://pl.wikipedia.org/wiki/Parki_narodowe_Europy" TargetMode="External"/><Relationship Id="rId11" Type="http://schemas.openxmlformats.org/officeDocument/2006/relationships/hyperlink" Target="http://podroze.gazeta.pl/podroze/56,114158,10663021,polska-rys,,6.html" TargetMode="External"/><Relationship Id="rId5" Type="http://schemas.openxmlformats.org/officeDocument/2006/relationships/hyperlink" Target="http://www.parki_css.republika.pl/pi7.html" TargetMode="External"/><Relationship Id="rId10" Type="http://schemas.openxmlformats.org/officeDocument/2006/relationships/hyperlink" Target="http://www.dwordroblin.pl/pl/hotel/okolica/grzybobranie/" TargetMode="External"/><Relationship Id="rId4" Type="http://schemas.openxmlformats.org/officeDocument/2006/relationships/hyperlink" Target="http://blog.kwark.pl/?p=20412" TargetMode="External"/><Relationship Id="rId9" Type="http://schemas.openxmlformats.org/officeDocument/2006/relationships/hyperlink" Target="https://zszembrzyce.wordpress.com/projekt-blizej-natury-2/dodatkowe-prace-wolontaruszy/dzika-euro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909836" y="1716833"/>
            <a:ext cx="10349407" cy="3312367"/>
          </a:xfrm>
          <a:noFill/>
        </p:spPr>
        <p:txBody>
          <a:bodyPr>
            <a:prstTxWarp prst="textWave4">
              <a:avLst/>
            </a:prstTxWarp>
            <a:noAutofit/>
          </a:bodyPr>
          <a:lstStyle/>
          <a:p>
            <a:pPr algn="ctr"/>
            <a:r>
              <a:rPr lang="pl-PL" b="1" cap="none" dirty="0">
                <a:ln w="13462">
                  <a:solidFill>
                    <a:schemeClr val="accent5">
                      <a:lumMod val="60000"/>
                      <a:lumOff val="40000"/>
                    </a:schemeClr>
                  </a:solidFill>
                  <a:prstDash val="solid"/>
                </a:ln>
                <a:solidFill>
                  <a:schemeClr val="tx2">
                    <a:lumMod val="65000"/>
                    <a:lumOff val="35000"/>
                  </a:schemeClr>
                </a:solidFill>
                <a:effectLst>
                  <a:outerShdw dist="38100" dir="2700000" algn="bl" rotWithShape="0">
                    <a:schemeClr val="accent5"/>
                  </a:outerShdw>
                </a:effectLst>
              </a:rPr>
              <a:t>„EUROPEAN FORESTS – GREEN EUROPE”</a:t>
            </a:r>
          </a:p>
        </p:txBody>
      </p:sp>
      <p:pic>
        <p:nvPicPr>
          <p:cNvPr id="4" name="Odgłosy natury">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267945" y="6021288"/>
            <a:ext cx="609600" cy="609600"/>
          </a:xfrm>
          <a:prstGeom prst="rect">
            <a:avLst/>
          </a:prstGeom>
        </p:spPr>
      </p:pic>
    </p:spTree>
    <p:extLst>
      <p:ext uri="{BB962C8B-B14F-4D97-AF65-F5344CB8AC3E}">
        <p14:creationId xmlns="" xmlns:p14="http://schemas.microsoft.com/office/powerpoint/2010/main" val="4025013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repeatCount="indefinite" fill="hold" display="0">
                  <p:stCondLst>
                    <p:cond delay="indefinite"/>
                  </p:stCondLst>
                  <p:endCondLst>
                    <p:cond evt="onStopAudio"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67000">
              <a:schemeClr val="bg1"/>
            </a:gs>
            <a:gs pos="83000">
              <a:schemeClr val="accent1">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rot="21285837">
            <a:off x="1198952" y="414827"/>
            <a:ext cx="9737934" cy="1197570"/>
          </a:xfrm>
        </p:spPr>
        <p:txBody>
          <a:bodyPr>
            <a:prstTxWarp prst="textDoubleWave1">
              <a:avLst/>
            </a:prstTxWarp>
            <a:normAutofit/>
          </a:bodyPr>
          <a:lstStyle/>
          <a:p>
            <a:pPr algn="ctr"/>
            <a:r>
              <a:rPr lang="pl-PL" b="1" i="1" cap="none"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CHARACTERISTIC OF EUROPEAN FORESTS</a:t>
            </a:r>
          </a:p>
        </p:txBody>
      </p:sp>
      <p:pic>
        <p:nvPicPr>
          <p:cNvPr id="3" name="Obraz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36760" y="1285860"/>
            <a:ext cx="7858180" cy="4786346"/>
          </a:xfrm>
          <a:prstGeom prst="rect">
            <a:avLst/>
          </a:prstGeom>
          <a:effectLst>
            <a:softEdge rad="635000"/>
          </a:effectLst>
        </p:spPr>
      </p:pic>
      <p:sp>
        <p:nvSpPr>
          <p:cNvPr id="2" name="Symbol zastępczy zawartości 1"/>
          <p:cNvSpPr>
            <a:spLocks noGrp="1"/>
          </p:cNvSpPr>
          <p:nvPr>
            <p:ph sz="half" idx="1"/>
          </p:nvPr>
        </p:nvSpPr>
        <p:spPr/>
        <p:txBody>
          <a:bodyPr>
            <a:normAutofit fontScale="92500" lnSpcReduction="10000"/>
          </a:bodyPr>
          <a:lstStyle/>
          <a:p>
            <a:r>
              <a:rPr lang="en-US" sz="3500" b="1" i="1" dirty="0">
                <a:solidFill>
                  <a:srgbClr val="002060"/>
                </a:solidFill>
                <a:effectLst>
                  <a:outerShdw blurRad="38100" dist="38100" dir="2700000" algn="tl">
                    <a:srgbClr val="000000">
                      <a:alpha val="43137"/>
                    </a:srgbClr>
                  </a:outerShdw>
                </a:effectLst>
              </a:rPr>
              <a:t>T</a:t>
            </a:r>
            <a:r>
              <a:rPr lang="en-US" dirty="0">
                <a:solidFill>
                  <a:srgbClr val="002060"/>
                </a:solidFill>
              </a:rPr>
              <a:t>he forest is the most complex ecosystem in the world.</a:t>
            </a:r>
          </a:p>
          <a:p>
            <a:r>
              <a:rPr lang="en-US" sz="3500" b="1" i="1" dirty="0">
                <a:solidFill>
                  <a:srgbClr val="002060"/>
                </a:solidFill>
                <a:effectLst>
                  <a:outerShdw blurRad="38100" dist="38100" dir="2700000" algn="tl">
                    <a:srgbClr val="000000">
                      <a:alpha val="43137"/>
                    </a:srgbClr>
                  </a:outerShdw>
                </a:effectLst>
              </a:rPr>
              <a:t>I</a:t>
            </a:r>
            <a:r>
              <a:rPr lang="en-US" dirty="0">
                <a:solidFill>
                  <a:srgbClr val="002060"/>
                </a:solidFill>
              </a:rPr>
              <a:t>t creates a kind </a:t>
            </a:r>
            <a:r>
              <a:rPr lang="en-US" dirty="0">
                <a:solidFill>
                  <a:schemeClr val="accent1">
                    <a:lumMod val="20000"/>
                    <a:lumOff val="80000"/>
                  </a:schemeClr>
                </a:solidFill>
              </a:rPr>
              <a:t>of ecosystem </a:t>
            </a:r>
            <a:r>
              <a:rPr lang="en-US" dirty="0">
                <a:solidFill>
                  <a:srgbClr val="002060"/>
                </a:solidFill>
              </a:rPr>
              <a:t>in which inte</a:t>
            </a:r>
            <a:r>
              <a:rPr lang="en-US" dirty="0">
                <a:solidFill>
                  <a:schemeClr val="accent1">
                    <a:lumMod val="20000"/>
                    <a:lumOff val="80000"/>
                  </a:schemeClr>
                </a:solidFill>
              </a:rPr>
              <a:t>rdependent of </a:t>
            </a:r>
            <a:r>
              <a:rPr lang="en-US" dirty="0">
                <a:solidFill>
                  <a:srgbClr val="002060"/>
                </a:solidFill>
              </a:rPr>
              <a:t>each other</a:t>
            </a:r>
            <a:r>
              <a:rPr lang="en-US" dirty="0">
                <a:solidFill>
                  <a:schemeClr val="accent1">
                    <a:lumMod val="20000"/>
                    <a:lumOff val="80000"/>
                  </a:schemeClr>
                </a:solidFill>
              </a:rPr>
              <a:t> plants, animals, soil, </a:t>
            </a:r>
            <a:r>
              <a:rPr lang="en-US" dirty="0">
                <a:solidFill>
                  <a:srgbClr val="002060"/>
                </a:solidFill>
              </a:rPr>
              <a:t>water and </a:t>
            </a:r>
            <a:r>
              <a:rPr lang="en-US" dirty="0">
                <a:solidFill>
                  <a:schemeClr val="accent1">
                    <a:lumMod val="20000"/>
                    <a:lumOff val="80000"/>
                  </a:schemeClr>
                </a:solidFill>
              </a:rPr>
              <a:t>climate, forming an </a:t>
            </a:r>
            <a:r>
              <a:rPr lang="en-US" dirty="0">
                <a:solidFill>
                  <a:srgbClr val="002060"/>
                </a:solidFill>
              </a:rPr>
              <a:t>indivisible</a:t>
            </a:r>
            <a:r>
              <a:rPr lang="en-US" dirty="0">
                <a:solidFill>
                  <a:schemeClr val="accent1">
                    <a:lumMod val="40000"/>
                    <a:lumOff val="60000"/>
                  </a:schemeClr>
                </a:solidFill>
              </a:rPr>
              <a:t> whole.</a:t>
            </a:r>
            <a:endParaRPr lang="pl-PL" dirty="0">
              <a:solidFill>
                <a:schemeClr val="accent1">
                  <a:lumMod val="40000"/>
                  <a:lumOff val="60000"/>
                </a:schemeClr>
              </a:solidFill>
            </a:endParaRPr>
          </a:p>
          <a:p>
            <a:r>
              <a:rPr lang="en-US" sz="3500" b="1" i="1" dirty="0">
                <a:solidFill>
                  <a:srgbClr val="002060"/>
                </a:solidFill>
                <a:effectLst>
                  <a:outerShdw blurRad="38100" dist="38100" dir="2700000" algn="tl">
                    <a:srgbClr val="000000">
                      <a:alpha val="43137"/>
                    </a:srgbClr>
                  </a:outerShdw>
                </a:effectLst>
              </a:rPr>
              <a:t>F</a:t>
            </a:r>
            <a:r>
              <a:rPr lang="en-US" dirty="0">
                <a:solidFill>
                  <a:srgbClr val="002060"/>
                </a:solidFill>
              </a:rPr>
              <a:t>loristic</a:t>
            </a:r>
            <a:r>
              <a:rPr lang="en-US" dirty="0">
                <a:solidFill>
                  <a:schemeClr val="accent1">
                    <a:lumMod val="40000"/>
                    <a:lumOff val="60000"/>
                  </a:schemeClr>
                </a:solidFill>
              </a:rPr>
              <a:t> composition and forest </a:t>
            </a:r>
            <a:r>
              <a:rPr lang="en-US" dirty="0">
                <a:solidFill>
                  <a:srgbClr val="002060"/>
                </a:solidFill>
              </a:rPr>
              <a:t>structure</a:t>
            </a:r>
            <a:r>
              <a:rPr lang="en-US" dirty="0">
                <a:solidFill>
                  <a:schemeClr val="accent1">
                    <a:lumMod val="40000"/>
                    <a:lumOff val="60000"/>
                  </a:schemeClr>
                </a:solidFill>
              </a:rPr>
              <a:t> of the layers are </a:t>
            </a:r>
            <a:r>
              <a:rPr lang="en-US" dirty="0">
                <a:solidFill>
                  <a:srgbClr val="002060"/>
                </a:solidFill>
              </a:rPr>
              <a:t>conditio</a:t>
            </a:r>
            <a:r>
              <a:rPr lang="en-US" dirty="0">
                <a:solidFill>
                  <a:schemeClr val="accent1">
                    <a:lumMod val="40000"/>
                    <a:lumOff val="60000"/>
                  </a:schemeClr>
                </a:solidFill>
              </a:rPr>
              <a:t>ned primarily </a:t>
            </a:r>
            <a:r>
              <a:rPr lang="en-US" dirty="0">
                <a:solidFill>
                  <a:srgbClr val="002060"/>
                </a:solidFill>
              </a:rPr>
              <a:t>properties</a:t>
            </a:r>
            <a:r>
              <a:rPr lang="en-US" dirty="0">
                <a:solidFill>
                  <a:schemeClr val="accent1">
                    <a:lumMod val="40000"/>
                    <a:lumOff val="60000"/>
                  </a:schemeClr>
                </a:solidFill>
              </a:rPr>
              <a:t> of the local forest </a:t>
            </a:r>
            <a:r>
              <a:rPr lang="en-US" dirty="0">
                <a:solidFill>
                  <a:srgbClr val="002060"/>
                </a:solidFill>
              </a:rPr>
              <a:t>habitat.</a:t>
            </a:r>
            <a:endParaRPr lang="pl-PL" dirty="0">
              <a:solidFill>
                <a:srgbClr val="002060"/>
              </a:solidFill>
            </a:endParaRPr>
          </a:p>
        </p:txBody>
      </p:sp>
      <p:sp>
        <p:nvSpPr>
          <p:cNvPr id="5" name="Symbol zastępczy zawartości 4"/>
          <p:cNvSpPr>
            <a:spLocks noGrp="1"/>
          </p:cNvSpPr>
          <p:nvPr>
            <p:ph sz="half" idx="2"/>
          </p:nvPr>
        </p:nvSpPr>
        <p:spPr>
          <a:xfrm>
            <a:off x="6094412" y="1857364"/>
            <a:ext cx="4708734" cy="4343400"/>
          </a:xfrm>
        </p:spPr>
        <p:txBody>
          <a:bodyPr>
            <a:normAutofit fontScale="92500" lnSpcReduction="10000"/>
          </a:bodyPr>
          <a:lstStyle/>
          <a:p>
            <a:r>
              <a:rPr lang="en-US" sz="3500" b="1" i="1" dirty="0">
                <a:solidFill>
                  <a:srgbClr val="002060"/>
                </a:solidFill>
                <a:effectLst>
                  <a:outerShdw blurRad="38100" dist="38100" dir="2700000" algn="tl">
                    <a:srgbClr val="000000">
                      <a:alpha val="43137"/>
                    </a:srgbClr>
                  </a:outerShdw>
                </a:effectLst>
              </a:rPr>
              <a:t>F</a:t>
            </a:r>
            <a:r>
              <a:rPr lang="en-US" dirty="0">
                <a:solidFill>
                  <a:srgbClr val="002060"/>
                </a:solidFill>
              </a:rPr>
              <a:t>orested areas have on the Earth's natural occurrence limits.</a:t>
            </a:r>
          </a:p>
          <a:p>
            <a:r>
              <a:rPr lang="en-US" sz="3500" b="1" i="1" dirty="0">
                <a:solidFill>
                  <a:srgbClr val="002060"/>
                </a:solidFill>
                <a:effectLst>
                  <a:outerShdw blurRad="38100" dist="38100" dir="2700000" algn="tl">
                    <a:srgbClr val="000000">
                      <a:alpha val="43137"/>
                    </a:srgbClr>
                  </a:outerShdw>
                </a:effectLst>
              </a:rPr>
              <a:t>F</a:t>
            </a:r>
            <a:r>
              <a:rPr lang="en-US" dirty="0">
                <a:solidFill>
                  <a:srgbClr val="002060"/>
                </a:solidFill>
              </a:rPr>
              <a:t>orests serve multiple and very important functions. These are:</a:t>
            </a:r>
          </a:p>
          <a:p>
            <a:r>
              <a:rPr lang="en-US" dirty="0">
                <a:solidFill>
                  <a:schemeClr val="accent1">
                    <a:lumMod val="20000"/>
                    <a:lumOff val="80000"/>
                  </a:schemeClr>
                </a:solidFill>
              </a:rPr>
              <a:t>Ecological functions,</a:t>
            </a:r>
          </a:p>
          <a:p>
            <a:r>
              <a:rPr lang="en-US" dirty="0">
                <a:solidFill>
                  <a:schemeClr val="accent1">
                    <a:lumMod val="20000"/>
                    <a:lumOff val="80000"/>
                  </a:schemeClr>
                </a:solidFill>
              </a:rPr>
              <a:t>Economic functions,</a:t>
            </a:r>
          </a:p>
          <a:p>
            <a:r>
              <a:rPr lang="en-US" dirty="0">
                <a:solidFill>
                  <a:schemeClr val="accent1">
                    <a:lumMod val="20000"/>
                    <a:lumOff val="80000"/>
                  </a:schemeClr>
                </a:solidFill>
              </a:rPr>
              <a:t>Social functions.</a:t>
            </a:r>
          </a:p>
          <a:p>
            <a:endParaRPr lang="pl-PL" dirty="0"/>
          </a:p>
        </p:txBody>
      </p:sp>
    </p:spTree>
    <p:extLst>
      <p:ext uri="{BB962C8B-B14F-4D97-AF65-F5344CB8AC3E}">
        <p14:creationId xmlns="" xmlns:p14="http://schemas.microsoft.com/office/powerpoint/2010/main" val="5028011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819">
              <a:schemeClr val="bg1"/>
            </a:gs>
            <a:gs pos="67000">
              <a:schemeClr val="accent1">
                <a:lumMod val="40000"/>
                <a:lumOff val="60000"/>
              </a:schemeClr>
            </a:gs>
            <a:gs pos="83000">
              <a:schemeClr val="accent1">
                <a:lumMod val="60000"/>
                <a:lumOff val="4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883813" y="116632"/>
            <a:ext cx="10296268" cy="1719107"/>
          </a:xfrm>
        </p:spPr>
        <p:txBody>
          <a:bodyPr>
            <a:prstTxWarp prst="textWave2">
              <a:avLst/>
            </a:prstTxWarp>
            <a:normAutofit/>
          </a:bodyPr>
          <a:lstStyle/>
          <a:p>
            <a:pPr algn="ctr"/>
            <a:r>
              <a:rPr lang="pl-PL" b="1" i="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 </a:t>
            </a:r>
            <a:r>
              <a:rPr lang="pl-PL" sz="5300" b="1" i="1" cap="none"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The most </a:t>
            </a:r>
            <a:r>
              <a:rPr lang="pl-PL" sz="5300" b="1" i="1" cap="none" dirty="0" err="1">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famous</a:t>
            </a:r>
            <a:r>
              <a:rPr lang="pl-PL" sz="5300" b="1" i="1" cap="none"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 </a:t>
            </a:r>
            <a:r>
              <a:rPr lang="pl-PL" sz="5300" b="1" i="1" cap="none" dirty="0" err="1">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National</a:t>
            </a:r>
            <a:r>
              <a:rPr lang="pl-PL" sz="5300" b="1" i="1" cap="none"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 </a:t>
            </a:r>
            <a:r>
              <a:rPr lang="pl-PL" sz="5300" b="1" i="1" cap="none" dirty="0" err="1">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Parks</a:t>
            </a:r>
            <a:r>
              <a:rPr lang="pl-PL" sz="5300" b="1" i="1" cap="none"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 in Europe</a:t>
            </a:r>
          </a:p>
        </p:txBody>
      </p:sp>
      <p:pic>
        <p:nvPicPr>
          <p:cNvPr id="5" name="Obraz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203484">
            <a:off x="460626" y="2348880"/>
            <a:ext cx="2194565" cy="1541421"/>
          </a:xfrm>
          <a:prstGeom prst="rect">
            <a:avLst/>
          </a:prstGeom>
          <a:effectLst>
            <a:softEdge rad="127000"/>
          </a:effectLst>
        </p:spPr>
      </p:pic>
      <p:sp>
        <p:nvSpPr>
          <p:cNvPr id="6" name="pole tekstowe 5"/>
          <p:cNvSpPr txBox="1"/>
          <p:nvPr/>
        </p:nvSpPr>
        <p:spPr>
          <a:xfrm>
            <a:off x="405781" y="4010036"/>
            <a:ext cx="2880320" cy="590931"/>
          </a:xfrm>
          <a:prstGeom prst="rect">
            <a:avLst/>
          </a:prstGeom>
          <a:noFill/>
        </p:spPr>
        <p:txBody>
          <a:bodyPr wrap="square" rtlCol="0">
            <a:spAutoFit/>
          </a:bodyPr>
          <a:lstStyle/>
          <a:p>
            <a:pPr>
              <a:lnSpc>
                <a:spcPct val="90000"/>
              </a:lnSpc>
            </a:pPr>
            <a:r>
              <a:rPr lang="pl-PL" sz="3600" b="1" i="1" dirty="0">
                <a:latin typeface="Gabriola" panose="04040605051002020D02" pitchFamily="82" charset="0"/>
              </a:rPr>
              <a:t>Gran </a:t>
            </a:r>
            <a:r>
              <a:rPr lang="pl-PL" sz="3600" b="1" i="1" dirty="0" err="1">
                <a:latin typeface="Gabriola" panose="04040605051002020D02" pitchFamily="82" charset="0"/>
              </a:rPr>
              <a:t>Paradiso</a:t>
            </a:r>
            <a:endParaRPr lang="pl-PL" sz="3600" b="1" i="1" dirty="0">
              <a:latin typeface="Gabriola" panose="04040605051002020D02" pitchFamily="82" charset="0"/>
            </a:endParaRPr>
          </a:p>
        </p:txBody>
      </p:sp>
      <p:pic>
        <p:nvPicPr>
          <p:cNvPr id="7" name="Obraz 6"/>
          <p:cNvPicPr>
            <a:picLocks noChangeAspect="1"/>
          </p:cNvPicPr>
          <p:nvPr/>
        </p:nvPicPr>
        <p:blipFill>
          <a:blip r:embed="rId3" cstate="print"/>
          <a:stretch>
            <a:fillRect/>
          </a:stretch>
        </p:blipFill>
        <p:spPr>
          <a:xfrm rot="21408002">
            <a:off x="3286100" y="2348880"/>
            <a:ext cx="2448271" cy="1541422"/>
          </a:xfrm>
          <a:prstGeom prst="rect">
            <a:avLst/>
          </a:prstGeom>
          <a:effectLst>
            <a:softEdge rad="127000"/>
          </a:effectLst>
        </p:spPr>
      </p:pic>
      <p:sp>
        <p:nvSpPr>
          <p:cNvPr id="9" name="pole tekstowe 8"/>
          <p:cNvSpPr txBox="1"/>
          <p:nvPr/>
        </p:nvSpPr>
        <p:spPr>
          <a:xfrm>
            <a:off x="3646140" y="4010036"/>
            <a:ext cx="1720258" cy="590931"/>
          </a:xfrm>
          <a:prstGeom prst="rect">
            <a:avLst/>
          </a:prstGeom>
          <a:noFill/>
        </p:spPr>
        <p:txBody>
          <a:bodyPr wrap="square" rtlCol="0">
            <a:spAutoFit/>
          </a:bodyPr>
          <a:lstStyle/>
          <a:p>
            <a:pPr>
              <a:lnSpc>
                <a:spcPct val="90000"/>
              </a:lnSpc>
            </a:pPr>
            <a:r>
              <a:rPr lang="pl-PL" sz="3600" b="1" i="1" dirty="0" err="1">
                <a:latin typeface="Gabriola" panose="04040605051002020D02" pitchFamily="82" charset="0"/>
              </a:rPr>
              <a:t>Islas</a:t>
            </a:r>
            <a:r>
              <a:rPr lang="pl-PL" sz="3600" b="1" i="1" dirty="0">
                <a:latin typeface="Gabriola" panose="04040605051002020D02" pitchFamily="82" charset="0"/>
              </a:rPr>
              <a:t> </a:t>
            </a:r>
            <a:r>
              <a:rPr lang="pl-PL" sz="3600" b="1" i="1" dirty="0" err="1">
                <a:latin typeface="Gabriola" panose="04040605051002020D02" pitchFamily="82" charset="0"/>
              </a:rPr>
              <a:t>Cies</a:t>
            </a:r>
            <a:endParaRPr lang="pl-PL" sz="3600" b="1" i="1" dirty="0">
              <a:latin typeface="Gabriola" panose="04040605051002020D02" pitchFamily="82" charset="0"/>
            </a:endParaRPr>
          </a:p>
        </p:txBody>
      </p:sp>
      <p:pic>
        <p:nvPicPr>
          <p:cNvPr id="10" name="Obraz 9"/>
          <p:cNvPicPr>
            <a:picLocks noChangeAspect="1"/>
          </p:cNvPicPr>
          <p:nvPr/>
        </p:nvPicPr>
        <p:blipFill>
          <a:blip r:embed="rId4" cstate="print"/>
          <a:stretch>
            <a:fillRect/>
          </a:stretch>
        </p:blipFill>
        <p:spPr>
          <a:xfrm rot="21333765">
            <a:off x="6310434" y="2348880"/>
            <a:ext cx="2304258" cy="1541421"/>
          </a:xfrm>
          <a:prstGeom prst="rect">
            <a:avLst/>
          </a:prstGeom>
          <a:effectLst>
            <a:softEdge rad="127000"/>
          </a:effectLst>
        </p:spPr>
      </p:pic>
      <p:sp>
        <p:nvSpPr>
          <p:cNvPr id="15" name="pole tekstowe 14"/>
          <p:cNvSpPr txBox="1"/>
          <p:nvPr/>
        </p:nvSpPr>
        <p:spPr>
          <a:xfrm>
            <a:off x="6454451" y="4014093"/>
            <a:ext cx="2016224" cy="590931"/>
          </a:xfrm>
          <a:prstGeom prst="rect">
            <a:avLst/>
          </a:prstGeom>
          <a:noFill/>
        </p:spPr>
        <p:txBody>
          <a:bodyPr wrap="square" rtlCol="0">
            <a:spAutoFit/>
          </a:bodyPr>
          <a:lstStyle/>
          <a:p>
            <a:pPr>
              <a:lnSpc>
                <a:spcPct val="90000"/>
              </a:lnSpc>
            </a:pPr>
            <a:r>
              <a:rPr lang="pl-PL" sz="3600" b="1" i="1" dirty="0" err="1">
                <a:latin typeface="Gabriola" panose="04040605051002020D02" pitchFamily="82" charset="0"/>
              </a:rPr>
              <a:t>Mercantour</a:t>
            </a:r>
            <a:endParaRPr lang="pl-PL" sz="3600" b="1" i="1" dirty="0">
              <a:latin typeface="Gabriola" panose="04040605051002020D02" pitchFamily="82" charset="0"/>
            </a:endParaRPr>
          </a:p>
        </p:txBody>
      </p:sp>
      <p:pic>
        <p:nvPicPr>
          <p:cNvPr id="16" name="Obraz 15"/>
          <p:cNvPicPr>
            <a:picLocks noChangeAspect="1"/>
          </p:cNvPicPr>
          <p:nvPr/>
        </p:nvPicPr>
        <p:blipFill>
          <a:blip r:embed="rId5"/>
          <a:stretch>
            <a:fillRect/>
          </a:stretch>
        </p:blipFill>
        <p:spPr>
          <a:xfrm rot="391418">
            <a:off x="9190755" y="2348880"/>
            <a:ext cx="2271134" cy="1661156"/>
          </a:xfrm>
          <a:prstGeom prst="rect">
            <a:avLst/>
          </a:prstGeom>
          <a:effectLst>
            <a:softEdge rad="127000"/>
          </a:effectLst>
        </p:spPr>
      </p:pic>
      <p:sp>
        <p:nvSpPr>
          <p:cNvPr id="18" name="pole tekstowe 17"/>
          <p:cNvSpPr txBox="1"/>
          <p:nvPr/>
        </p:nvSpPr>
        <p:spPr>
          <a:xfrm>
            <a:off x="9626451" y="3977122"/>
            <a:ext cx="1467068" cy="590931"/>
          </a:xfrm>
          <a:prstGeom prst="rect">
            <a:avLst/>
          </a:prstGeom>
          <a:noFill/>
        </p:spPr>
        <p:txBody>
          <a:bodyPr wrap="none" rtlCol="0">
            <a:spAutoFit/>
          </a:bodyPr>
          <a:lstStyle/>
          <a:p>
            <a:pPr>
              <a:lnSpc>
                <a:spcPct val="90000"/>
              </a:lnSpc>
            </a:pPr>
            <a:r>
              <a:rPr lang="pl-PL" sz="3600" b="1" dirty="0">
                <a:latin typeface="Gabriola" panose="04040605051002020D02" pitchFamily="82" charset="0"/>
              </a:rPr>
              <a:t>Pieniński</a:t>
            </a:r>
          </a:p>
        </p:txBody>
      </p:sp>
      <p:pic>
        <p:nvPicPr>
          <p:cNvPr id="19" name="Obraz 18"/>
          <p:cNvPicPr>
            <a:picLocks noChangeAspect="1"/>
          </p:cNvPicPr>
          <p:nvPr/>
        </p:nvPicPr>
        <p:blipFill>
          <a:blip r:embed="rId6" cstate="print"/>
          <a:stretch>
            <a:fillRect/>
          </a:stretch>
        </p:blipFill>
        <p:spPr>
          <a:xfrm rot="259996">
            <a:off x="1845941" y="4612315"/>
            <a:ext cx="2452146" cy="1495993"/>
          </a:xfrm>
          <a:prstGeom prst="rect">
            <a:avLst/>
          </a:prstGeom>
          <a:effectLst>
            <a:softEdge rad="127000"/>
          </a:effectLst>
        </p:spPr>
      </p:pic>
      <p:sp>
        <p:nvSpPr>
          <p:cNvPr id="20" name="pole tekstowe 19"/>
          <p:cNvSpPr txBox="1"/>
          <p:nvPr/>
        </p:nvSpPr>
        <p:spPr>
          <a:xfrm>
            <a:off x="1925882" y="6273471"/>
            <a:ext cx="3440516" cy="590931"/>
          </a:xfrm>
          <a:prstGeom prst="rect">
            <a:avLst/>
          </a:prstGeom>
          <a:noFill/>
        </p:spPr>
        <p:txBody>
          <a:bodyPr wrap="square" rtlCol="0">
            <a:spAutoFit/>
          </a:bodyPr>
          <a:lstStyle/>
          <a:p>
            <a:pPr>
              <a:lnSpc>
                <a:spcPct val="90000"/>
              </a:lnSpc>
            </a:pPr>
            <a:r>
              <a:rPr lang="pl-PL" sz="3600" b="1" i="1" dirty="0" err="1">
                <a:latin typeface="Gabriola" panose="04040605051002020D02" pitchFamily="82" charset="0"/>
              </a:rPr>
              <a:t>Plitvice</a:t>
            </a:r>
            <a:r>
              <a:rPr lang="pl-PL" sz="3600" b="1" i="1" dirty="0">
                <a:latin typeface="Gabriola" panose="04040605051002020D02" pitchFamily="82" charset="0"/>
              </a:rPr>
              <a:t> </a:t>
            </a:r>
            <a:r>
              <a:rPr lang="pl-PL" sz="3600" b="1" i="1" dirty="0" err="1">
                <a:latin typeface="Gabriola" panose="04040605051002020D02" pitchFamily="82" charset="0"/>
              </a:rPr>
              <a:t>Lakes</a:t>
            </a:r>
            <a:endParaRPr lang="pl-PL" sz="3600" b="1" i="1" dirty="0">
              <a:latin typeface="Gabriola" panose="04040605051002020D02" pitchFamily="82" charset="0"/>
            </a:endParaRPr>
          </a:p>
        </p:txBody>
      </p:sp>
      <p:sp>
        <p:nvSpPr>
          <p:cNvPr id="21" name="pole tekstowe 20"/>
          <p:cNvSpPr txBox="1"/>
          <p:nvPr/>
        </p:nvSpPr>
        <p:spPr>
          <a:xfrm>
            <a:off x="5594036" y="6273471"/>
            <a:ext cx="1202573" cy="590931"/>
          </a:xfrm>
          <a:prstGeom prst="rect">
            <a:avLst/>
          </a:prstGeom>
          <a:noFill/>
        </p:spPr>
        <p:txBody>
          <a:bodyPr wrap="none" rtlCol="0">
            <a:spAutoFit/>
          </a:bodyPr>
          <a:lstStyle/>
          <a:p>
            <a:pPr>
              <a:lnSpc>
                <a:spcPct val="90000"/>
              </a:lnSpc>
            </a:pPr>
            <a:r>
              <a:rPr lang="pl-PL" sz="3600" b="1" i="1" dirty="0" err="1">
                <a:latin typeface="Gabriola" panose="04040605051002020D02" pitchFamily="82" charset="0"/>
              </a:rPr>
              <a:t>Butrint</a:t>
            </a:r>
            <a:endParaRPr lang="pl-PL" sz="3600" b="1" i="1" dirty="0">
              <a:latin typeface="Gabriola" panose="04040605051002020D02" pitchFamily="82" charset="0"/>
            </a:endParaRPr>
          </a:p>
        </p:txBody>
      </p:sp>
      <p:pic>
        <p:nvPicPr>
          <p:cNvPr id="22" name="Obraz 21"/>
          <p:cNvPicPr>
            <a:picLocks noChangeAspect="1"/>
          </p:cNvPicPr>
          <p:nvPr/>
        </p:nvPicPr>
        <p:blipFill>
          <a:blip r:embed="rId7"/>
          <a:stretch>
            <a:fillRect/>
          </a:stretch>
        </p:blipFill>
        <p:spPr>
          <a:xfrm rot="21430158">
            <a:off x="4822488" y="4612315"/>
            <a:ext cx="2641475" cy="1540072"/>
          </a:xfrm>
          <a:prstGeom prst="rect">
            <a:avLst/>
          </a:prstGeom>
          <a:effectLst>
            <a:softEdge rad="127000"/>
          </a:effectLst>
        </p:spPr>
      </p:pic>
      <p:sp>
        <p:nvSpPr>
          <p:cNvPr id="23" name="pole tekstowe 22"/>
          <p:cNvSpPr txBox="1"/>
          <p:nvPr/>
        </p:nvSpPr>
        <p:spPr>
          <a:xfrm>
            <a:off x="8680008" y="6273471"/>
            <a:ext cx="1204391" cy="590931"/>
          </a:xfrm>
          <a:prstGeom prst="rect">
            <a:avLst/>
          </a:prstGeom>
          <a:noFill/>
        </p:spPr>
        <p:txBody>
          <a:bodyPr wrap="square" rtlCol="0">
            <a:spAutoFit/>
          </a:bodyPr>
          <a:lstStyle/>
          <a:p>
            <a:pPr>
              <a:lnSpc>
                <a:spcPct val="90000"/>
              </a:lnSpc>
            </a:pPr>
            <a:r>
              <a:rPr lang="pl-PL" sz="3600" b="1" i="1" dirty="0" err="1">
                <a:latin typeface="Gabriola" panose="04040605051002020D02" pitchFamily="82" charset="0"/>
              </a:rPr>
              <a:t>Piryn</a:t>
            </a:r>
            <a:endParaRPr lang="pl-PL" sz="3600" b="1" i="1" dirty="0">
              <a:latin typeface="Gabriola" panose="04040605051002020D02" pitchFamily="82" charset="0"/>
            </a:endParaRPr>
          </a:p>
        </p:txBody>
      </p:sp>
      <p:pic>
        <p:nvPicPr>
          <p:cNvPr id="24" name="Obraz 23"/>
          <p:cNvPicPr>
            <a:picLocks noChangeAspect="1"/>
          </p:cNvPicPr>
          <p:nvPr/>
        </p:nvPicPr>
        <p:blipFill>
          <a:blip r:embed="rId8"/>
          <a:stretch>
            <a:fillRect/>
          </a:stretch>
        </p:blipFill>
        <p:spPr>
          <a:xfrm rot="268214">
            <a:off x="8011591" y="4623416"/>
            <a:ext cx="2541227" cy="1528971"/>
          </a:xfrm>
          <a:prstGeom prst="rect">
            <a:avLst/>
          </a:prstGeom>
          <a:effectLst>
            <a:softEdge rad="63500"/>
          </a:effectLst>
        </p:spPr>
      </p:pic>
    </p:spTree>
    <p:extLst>
      <p:ext uri="{BB962C8B-B14F-4D97-AF65-F5344CB8AC3E}">
        <p14:creationId xmlns="" xmlns:p14="http://schemas.microsoft.com/office/powerpoint/2010/main" val="35369722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385679" y="416024"/>
            <a:ext cx="9753600" cy="1412776"/>
          </a:xfrm>
        </p:spPr>
        <p:txBody>
          <a:bodyPr>
            <a:prstTxWarp prst="textWave2">
              <a:avLst/>
            </a:prstTxWarp>
            <a:normAutofit/>
          </a:bodyPr>
          <a:lstStyle/>
          <a:p>
            <a:pPr algn="ctr"/>
            <a:r>
              <a:rPr lang="pl-PL" sz="4400" b="1" i="1" cap="none"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Unique</a:t>
            </a:r>
            <a:r>
              <a:rPr lang="pl-PL" sz="4400" b="1" i="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 flora and fauna in Poland</a:t>
            </a:r>
          </a:p>
        </p:txBody>
      </p:sp>
      <p:pic>
        <p:nvPicPr>
          <p:cNvPr id="3" name="Obraz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08066" y="1857364"/>
            <a:ext cx="9358378" cy="4183195"/>
          </a:xfrm>
          <a:prstGeom prst="rect">
            <a:avLst/>
          </a:prstGeom>
          <a:effectLst>
            <a:softEdge rad="635000"/>
          </a:effectLst>
        </p:spPr>
      </p:pic>
      <p:sp>
        <p:nvSpPr>
          <p:cNvPr id="5" name="Symbol zastępczy zawartości 4"/>
          <p:cNvSpPr>
            <a:spLocks noGrp="1"/>
          </p:cNvSpPr>
          <p:nvPr>
            <p:ph sz="half" idx="1"/>
          </p:nvPr>
        </p:nvSpPr>
        <p:spPr>
          <a:xfrm>
            <a:off x="1197868" y="2060848"/>
            <a:ext cx="4708734" cy="4343400"/>
          </a:xfrm>
        </p:spPr>
        <p:txBody>
          <a:bodyPr>
            <a:normAutofit fontScale="92500" lnSpcReduction="20000"/>
          </a:bodyPr>
          <a:lstStyle/>
          <a:p>
            <a:r>
              <a:rPr lang="en-US" sz="3500" b="1" i="1" dirty="0">
                <a:solidFill>
                  <a:srgbClr val="002060"/>
                </a:solidFill>
              </a:rPr>
              <a:t>P</a:t>
            </a:r>
            <a:r>
              <a:rPr lang="en-US" dirty="0">
                <a:solidFill>
                  <a:srgbClr val="002060"/>
                </a:solidFill>
              </a:rPr>
              <a:t>oland stands out the most diverse and richest </a:t>
            </a:r>
            <a:r>
              <a:rPr lang="en-US" dirty="0" err="1">
                <a:solidFill>
                  <a:srgbClr val="002060"/>
                </a:solidFill>
              </a:rPr>
              <a:t>biocenoza</a:t>
            </a:r>
            <a:r>
              <a:rPr lang="en-US" dirty="0">
                <a:solidFill>
                  <a:srgbClr val="002060"/>
                </a:solidFill>
              </a:rPr>
              <a:t> forest in Central Europe. Among the vascular plant species can be found from different geographical regions.</a:t>
            </a:r>
          </a:p>
          <a:p>
            <a:r>
              <a:rPr lang="en-US" sz="3000" b="1" i="1" dirty="0">
                <a:solidFill>
                  <a:srgbClr val="002060"/>
                </a:solidFill>
              </a:rPr>
              <a:t>C</a:t>
            </a:r>
            <a:r>
              <a:rPr lang="en-US" dirty="0">
                <a:solidFill>
                  <a:srgbClr val="002060"/>
                </a:solidFill>
              </a:rPr>
              <a:t>onsequently, there are species of Eurasian and North American Arctic, Central European, Western European and Black Sea, even Mediterranean species.</a:t>
            </a:r>
            <a:endParaRPr lang="pl-PL" dirty="0">
              <a:solidFill>
                <a:srgbClr val="002060"/>
              </a:solidFill>
            </a:endParaRPr>
          </a:p>
        </p:txBody>
      </p:sp>
      <p:sp>
        <p:nvSpPr>
          <p:cNvPr id="6" name="Symbol zastępczy zawartości 5"/>
          <p:cNvSpPr>
            <a:spLocks noGrp="1"/>
          </p:cNvSpPr>
          <p:nvPr>
            <p:ph sz="half" idx="2"/>
          </p:nvPr>
        </p:nvSpPr>
        <p:spPr>
          <a:xfrm>
            <a:off x="6262479" y="2060848"/>
            <a:ext cx="4708734" cy="4343400"/>
          </a:xfrm>
        </p:spPr>
        <p:txBody>
          <a:bodyPr>
            <a:normAutofit fontScale="92500" lnSpcReduction="20000"/>
          </a:bodyPr>
          <a:lstStyle/>
          <a:p>
            <a:r>
              <a:rPr lang="en-US" sz="3000" b="1" i="1" dirty="0">
                <a:solidFill>
                  <a:srgbClr val="FFFF00"/>
                </a:solidFill>
              </a:rPr>
              <a:t>T</a:t>
            </a:r>
            <a:r>
              <a:rPr lang="en-US" dirty="0">
                <a:solidFill>
                  <a:srgbClr val="FFFF00"/>
                </a:solidFill>
              </a:rPr>
              <a:t>he image of Polish fauna consist of species that arrived in various periods, starting from the last ice age.</a:t>
            </a:r>
          </a:p>
          <a:p>
            <a:r>
              <a:rPr lang="en-US" dirty="0">
                <a:solidFill>
                  <a:srgbClr val="FFFF00"/>
                </a:solidFill>
              </a:rPr>
              <a:t> </a:t>
            </a:r>
            <a:r>
              <a:rPr lang="en-US" sz="3000" b="1" i="1" dirty="0">
                <a:solidFill>
                  <a:srgbClr val="FFFF00"/>
                </a:solidFill>
              </a:rPr>
              <a:t>I</a:t>
            </a:r>
            <a:r>
              <a:rPr lang="en-US" dirty="0">
                <a:solidFill>
                  <a:srgbClr val="FFFF00"/>
                </a:solidFill>
              </a:rPr>
              <a:t>n Poland there is approx. 33,000 species of animals.</a:t>
            </a:r>
          </a:p>
          <a:p>
            <a:r>
              <a:rPr lang="en-US" sz="3000" b="1" i="1" dirty="0">
                <a:solidFill>
                  <a:srgbClr val="FFFF00"/>
                </a:solidFill>
              </a:rPr>
              <a:t>M</a:t>
            </a:r>
            <a:r>
              <a:rPr lang="en-US" dirty="0">
                <a:solidFill>
                  <a:srgbClr val="FFFF00"/>
                </a:solidFill>
              </a:rPr>
              <a:t>ost are animals that spread easily and quickly, living all the moderate zone of Eurasia, such as the grass snake, hawk, red squirrel, roe deer and red deer. Some of them are typical of the deciduous forest zone and mixed.</a:t>
            </a:r>
            <a:endParaRPr lang="pl-PL" dirty="0">
              <a:solidFill>
                <a:srgbClr val="FFFF00"/>
              </a:solidFill>
            </a:endParaRPr>
          </a:p>
        </p:txBody>
      </p:sp>
    </p:spTree>
    <p:extLst>
      <p:ext uri="{BB962C8B-B14F-4D97-AF65-F5344CB8AC3E}">
        <p14:creationId xmlns="" xmlns:p14="http://schemas.microsoft.com/office/powerpoint/2010/main" val="20884209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prstTxWarp prst="textWave2">
              <a:avLst/>
            </a:prstTxWarp>
          </a:bodyPr>
          <a:lstStyle/>
          <a:p>
            <a:pPr algn="ctr"/>
            <a:r>
              <a:rPr lang="en-US" b="1" cap="none"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reflection blurRad="6350" stA="55000" endA="300" endPos="45500" dir="5400000" sy="-100000" algn="bl" rotWithShape="0"/>
                </a:effectLst>
                <a:latin typeface="Kristen ITC" panose="03050502040202030202" pitchFamily="66" charset="0"/>
              </a:rPr>
              <a:t>Protected species in Poland and Europe</a:t>
            </a:r>
            <a:endParaRPr lang="pl-PL" b="1" cap="none"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reflection blurRad="6350" stA="55000" endA="300" endPos="45500" dir="5400000" sy="-100000" algn="bl" rotWithShape="0"/>
              </a:effectLst>
              <a:latin typeface="Kristen ITC" panose="03050502040202030202" pitchFamily="66" charset="0"/>
            </a:endParaRPr>
          </a:p>
        </p:txBody>
      </p:sp>
      <p:sp>
        <p:nvSpPr>
          <p:cNvPr id="6" name="Symbol zastępczy tekstu 5"/>
          <p:cNvSpPr>
            <a:spLocks noGrp="1"/>
          </p:cNvSpPr>
          <p:nvPr>
            <p:ph type="body" idx="1"/>
          </p:nvPr>
        </p:nvSpPr>
        <p:spPr>
          <a:xfrm>
            <a:off x="883705" y="1904999"/>
            <a:ext cx="4709160" cy="838201"/>
          </a:xfrm>
        </p:spPr>
        <p:txBody>
          <a:bodyPr/>
          <a:lstStyle/>
          <a:p>
            <a:pPr algn="ctr"/>
            <a:r>
              <a:rPr lang="pl-PL" b="1" i="1" dirty="0">
                <a:solidFill>
                  <a:schemeClr val="bg1">
                    <a:lumMod val="75000"/>
                  </a:schemeClr>
                </a:solidFill>
                <a:effectLst>
                  <a:outerShdw blurRad="38100" dist="38100" dir="2700000" algn="tl">
                    <a:srgbClr val="000000">
                      <a:alpha val="43137"/>
                    </a:srgbClr>
                  </a:outerShdw>
                </a:effectLst>
                <a:latin typeface="Kristen ITC" panose="03050502040202030202" pitchFamily="66" charset="0"/>
              </a:rPr>
              <a:t>Pol</a:t>
            </a:r>
            <a:r>
              <a:rPr lang="pl-PL" b="1" i="1" dirty="0">
                <a:solidFill>
                  <a:schemeClr val="accent6">
                    <a:lumMod val="75000"/>
                  </a:schemeClr>
                </a:solidFill>
                <a:effectLst>
                  <a:outerShdw blurRad="38100" dist="38100" dir="2700000" algn="tl">
                    <a:srgbClr val="000000">
                      <a:alpha val="43137"/>
                    </a:srgbClr>
                  </a:outerShdw>
                </a:effectLst>
                <a:latin typeface="Kristen ITC" panose="03050502040202030202" pitchFamily="66" charset="0"/>
              </a:rPr>
              <a:t>and:</a:t>
            </a:r>
          </a:p>
        </p:txBody>
      </p:sp>
      <p:sp>
        <p:nvSpPr>
          <p:cNvPr id="2" name="Symbol zastępczy zawartości 1"/>
          <p:cNvSpPr>
            <a:spLocks noGrp="1"/>
          </p:cNvSpPr>
          <p:nvPr>
            <p:ph sz="half" idx="2"/>
          </p:nvPr>
        </p:nvSpPr>
        <p:spPr>
          <a:xfrm>
            <a:off x="549796" y="2743200"/>
            <a:ext cx="5376978" cy="4114800"/>
          </a:xfrm>
        </p:spPr>
        <p:txBody>
          <a:bodyPr>
            <a:normAutofit/>
          </a:bodyPr>
          <a:lstStyle/>
          <a:p>
            <a:r>
              <a:rPr lang="pl-PL" b="1" i="1" dirty="0" err="1">
                <a:effectLst>
                  <a:outerShdw blurRad="38100" dist="38100" dir="2700000" algn="tl">
                    <a:srgbClr val="000000">
                      <a:alpha val="43137"/>
                    </a:srgbClr>
                  </a:outerShdw>
                </a:effectLst>
                <a:latin typeface="Kristen ITC" panose="03050502040202030202" pitchFamily="66" charset="0"/>
              </a:rPr>
              <a:t>Mountain</a:t>
            </a:r>
            <a:r>
              <a:rPr lang="pl-PL" b="1" i="1" dirty="0">
                <a:effectLst>
                  <a:outerShdw blurRad="38100" dist="38100" dir="2700000" algn="tl">
                    <a:srgbClr val="000000">
                      <a:alpha val="43137"/>
                    </a:srgbClr>
                  </a:outerShdw>
                </a:effectLst>
                <a:latin typeface="Kristen ITC" panose="03050502040202030202" pitchFamily="66" charset="0"/>
              </a:rPr>
              <a:t> </a:t>
            </a:r>
            <a:r>
              <a:rPr lang="pl-PL" b="1" i="1" dirty="0" err="1">
                <a:effectLst>
                  <a:outerShdw blurRad="38100" dist="38100" dir="2700000" algn="tl">
                    <a:srgbClr val="000000">
                      <a:alpha val="43137"/>
                    </a:srgbClr>
                  </a:outerShdw>
                </a:effectLst>
                <a:latin typeface="Kristen ITC" panose="03050502040202030202" pitchFamily="66" charset="0"/>
              </a:rPr>
              <a:t>Goat</a:t>
            </a:r>
            <a:r>
              <a:rPr lang="pl-PL" b="1" i="1" dirty="0">
                <a:effectLst>
                  <a:outerShdw blurRad="38100" dist="38100" dir="2700000" algn="tl">
                    <a:srgbClr val="000000">
                      <a:alpha val="43137"/>
                    </a:srgbClr>
                  </a:outerShdw>
                </a:effectLst>
                <a:latin typeface="Kristen ITC" panose="03050502040202030202" pitchFamily="66" charset="0"/>
              </a:rPr>
              <a:t> </a:t>
            </a:r>
            <a:r>
              <a:rPr lang="pl-PL" dirty="0">
                <a:latin typeface="Kristen ITC" panose="03050502040202030202" pitchFamily="66" charset="0"/>
              </a:rPr>
              <a:t>- </a:t>
            </a:r>
            <a:r>
              <a:rPr lang="pl-PL" dirty="0" err="1">
                <a:latin typeface="Kristen ITC" panose="03050502040202030202" pitchFamily="66" charset="0"/>
              </a:rPr>
              <a:t>typical</a:t>
            </a:r>
            <a:r>
              <a:rPr lang="pl-PL" dirty="0">
                <a:latin typeface="Kristen ITC" panose="03050502040202030202" pitchFamily="66" charset="0"/>
              </a:rPr>
              <a:t> </a:t>
            </a:r>
            <a:r>
              <a:rPr lang="pl-PL" dirty="0" err="1">
                <a:latin typeface="Kristen ITC" panose="03050502040202030202" pitchFamily="66" charset="0"/>
              </a:rPr>
              <a:t>mountain</a:t>
            </a:r>
            <a:r>
              <a:rPr lang="pl-PL" dirty="0">
                <a:latin typeface="Kristen ITC" panose="03050502040202030202" pitchFamily="66" charset="0"/>
              </a:rPr>
              <a:t> </a:t>
            </a:r>
            <a:r>
              <a:rPr lang="pl-PL" dirty="0" err="1">
                <a:latin typeface="Kristen ITC" panose="03050502040202030202" pitchFamily="66" charset="0"/>
              </a:rPr>
              <a:t>animal</a:t>
            </a:r>
            <a:r>
              <a:rPr lang="pl-PL" dirty="0">
                <a:latin typeface="Kristen ITC" panose="03050502040202030202" pitchFamily="66" charset="0"/>
              </a:rPr>
              <a:t>.</a:t>
            </a:r>
          </a:p>
          <a:p>
            <a:r>
              <a:rPr lang="en-US" b="1" i="1" dirty="0">
                <a:effectLst>
                  <a:outerShdw blurRad="38100" dist="38100" dir="2700000" algn="tl">
                    <a:srgbClr val="000000">
                      <a:alpha val="43137"/>
                    </a:srgbClr>
                  </a:outerShdw>
                </a:effectLst>
                <a:latin typeface="Kristen ITC" panose="03050502040202030202" pitchFamily="66" charset="0"/>
              </a:rPr>
              <a:t>European </a:t>
            </a:r>
            <a:r>
              <a:rPr lang="pl-PL" b="1" i="1" dirty="0">
                <a:effectLst>
                  <a:outerShdw blurRad="38100" dist="38100" dir="2700000" algn="tl">
                    <a:srgbClr val="000000">
                      <a:alpha val="43137"/>
                    </a:srgbClr>
                  </a:outerShdw>
                </a:effectLst>
                <a:latin typeface="Kristen ITC" panose="03050502040202030202" pitchFamily="66" charset="0"/>
              </a:rPr>
              <a:t>B</a:t>
            </a:r>
            <a:r>
              <a:rPr lang="en-US" b="1" i="1" dirty="0" err="1">
                <a:effectLst>
                  <a:outerShdw blurRad="38100" dist="38100" dir="2700000" algn="tl">
                    <a:srgbClr val="000000">
                      <a:alpha val="43137"/>
                    </a:srgbClr>
                  </a:outerShdw>
                </a:effectLst>
                <a:latin typeface="Kristen ITC" panose="03050502040202030202" pitchFamily="66" charset="0"/>
              </a:rPr>
              <a:t>ison</a:t>
            </a:r>
            <a:r>
              <a:rPr lang="pl-PL" b="1" i="1" dirty="0">
                <a:effectLst>
                  <a:outerShdw blurRad="38100" dist="38100" dir="2700000" algn="tl">
                    <a:srgbClr val="000000">
                      <a:alpha val="43137"/>
                    </a:srgbClr>
                  </a:outerShdw>
                </a:effectLst>
                <a:latin typeface="Kristen ITC" panose="03050502040202030202" pitchFamily="66" charset="0"/>
              </a:rPr>
              <a:t> </a:t>
            </a:r>
            <a:r>
              <a:rPr lang="pl-PL" dirty="0">
                <a:latin typeface="Kristen ITC" panose="03050502040202030202" pitchFamily="66" charset="0"/>
              </a:rPr>
              <a:t>-</a:t>
            </a:r>
            <a:r>
              <a:rPr lang="en-US" dirty="0">
                <a:latin typeface="Kristen ITC" panose="03050502040202030202" pitchFamily="66" charset="0"/>
              </a:rPr>
              <a:t> is the largest wild land mammal in Europe.</a:t>
            </a:r>
            <a:endParaRPr lang="pl-PL" dirty="0">
              <a:latin typeface="Kristen ITC" panose="03050502040202030202" pitchFamily="66" charset="0"/>
            </a:endParaRPr>
          </a:p>
          <a:p>
            <a:r>
              <a:rPr lang="en-US" b="1" i="1" dirty="0">
                <a:effectLst>
                  <a:outerShdw blurRad="38100" dist="38100" dir="2700000" algn="tl">
                    <a:srgbClr val="000000">
                      <a:alpha val="43137"/>
                    </a:srgbClr>
                  </a:outerShdw>
                </a:effectLst>
                <a:latin typeface="Kristen ITC" panose="03050502040202030202" pitchFamily="66" charset="0"/>
              </a:rPr>
              <a:t>Lynx</a:t>
            </a:r>
            <a:r>
              <a:rPr lang="pl-PL" dirty="0">
                <a:latin typeface="Kristen ITC" panose="03050502040202030202" pitchFamily="66" charset="0"/>
              </a:rPr>
              <a:t> -</a:t>
            </a:r>
            <a:r>
              <a:rPr lang="en-US" dirty="0">
                <a:latin typeface="Kristen ITC" panose="03050502040202030202" pitchFamily="66" charset="0"/>
              </a:rPr>
              <a:t> biggest wild cat naturally occurring in Europe</a:t>
            </a:r>
            <a:endParaRPr lang="pl-PL" dirty="0">
              <a:latin typeface="Kristen ITC" panose="03050502040202030202" pitchFamily="66" charset="0"/>
            </a:endParaRPr>
          </a:p>
          <a:p>
            <a:r>
              <a:rPr lang="en-US" b="1" i="1" dirty="0" err="1">
                <a:effectLst>
                  <a:outerShdw blurRad="38100" dist="38100" dir="2700000" algn="tl">
                    <a:srgbClr val="000000">
                      <a:alpha val="43137"/>
                    </a:srgbClr>
                  </a:outerShdw>
                </a:effectLst>
                <a:latin typeface="Kristen ITC" panose="03050502040202030202" pitchFamily="66" charset="0"/>
              </a:rPr>
              <a:t>Aesculapian</a:t>
            </a:r>
            <a:r>
              <a:rPr lang="en-US" b="1" i="1" dirty="0">
                <a:effectLst>
                  <a:outerShdw blurRad="38100" dist="38100" dir="2700000" algn="tl">
                    <a:srgbClr val="000000">
                      <a:alpha val="43137"/>
                    </a:srgbClr>
                  </a:outerShdw>
                </a:effectLst>
                <a:latin typeface="Kristen ITC" panose="03050502040202030202" pitchFamily="66" charset="0"/>
              </a:rPr>
              <a:t> Snake </a:t>
            </a:r>
            <a:r>
              <a:rPr lang="en-US" dirty="0">
                <a:latin typeface="Kristen ITC" panose="03050502040202030202" pitchFamily="66" charset="0"/>
              </a:rPr>
              <a:t>- In Poland you can find it in the south-eastern part of the country</a:t>
            </a:r>
            <a:endParaRPr lang="pl-PL" dirty="0">
              <a:latin typeface="Kristen ITC" panose="03050502040202030202" pitchFamily="66" charset="0"/>
            </a:endParaRPr>
          </a:p>
          <a:p>
            <a:r>
              <a:rPr lang="en-US" b="1" i="1" dirty="0">
                <a:effectLst>
                  <a:outerShdw blurRad="38100" dist="38100" dir="2700000" algn="tl">
                    <a:srgbClr val="000000">
                      <a:alpha val="43137"/>
                    </a:srgbClr>
                  </a:outerShdw>
                </a:effectLst>
                <a:latin typeface="Kristen ITC" panose="03050502040202030202" pitchFamily="66" charset="0"/>
              </a:rPr>
              <a:t>The </a:t>
            </a:r>
            <a:r>
              <a:rPr lang="pl-PL" b="1" i="1" dirty="0">
                <a:effectLst>
                  <a:outerShdw blurRad="38100" dist="38100" dir="2700000" algn="tl">
                    <a:srgbClr val="000000">
                      <a:alpha val="43137"/>
                    </a:srgbClr>
                  </a:outerShdw>
                </a:effectLst>
                <a:latin typeface="Kristen ITC" panose="03050502040202030202" pitchFamily="66" charset="0"/>
              </a:rPr>
              <a:t>G</a:t>
            </a:r>
            <a:r>
              <a:rPr lang="en-US" b="1" i="1" dirty="0">
                <a:effectLst>
                  <a:outerShdw blurRad="38100" dist="38100" dir="2700000" algn="tl">
                    <a:srgbClr val="000000">
                      <a:alpha val="43137"/>
                    </a:srgbClr>
                  </a:outerShdw>
                </a:effectLst>
                <a:latin typeface="Kristen ITC" panose="03050502040202030202" pitchFamily="66" charset="0"/>
              </a:rPr>
              <a:t>ray </a:t>
            </a:r>
            <a:r>
              <a:rPr lang="pl-PL" b="1" i="1" dirty="0">
                <a:effectLst>
                  <a:outerShdw blurRad="38100" dist="38100" dir="2700000" algn="tl">
                    <a:srgbClr val="000000">
                      <a:alpha val="43137"/>
                    </a:srgbClr>
                  </a:outerShdw>
                </a:effectLst>
                <a:latin typeface="Kristen ITC" panose="03050502040202030202" pitchFamily="66" charset="0"/>
              </a:rPr>
              <a:t>S</a:t>
            </a:r>
            <a:r>
              <a:rPr lang="en-US" b="1" i="1" dirty="0" err="1">
                <a:effectLst>
                  <a:outerShdw blurRad="38100" dist="38100" dir="2700000" algn="tl">
                    <a:srgbClr val="000000">
                      <a:alpha val="43137"/>
                    </a:srgbClr>
                  </a:outerShdw>
                </a:effectLst>
                <a:latin typeface="Kristen ITC" panose="03050502040202030202" pitchFamily="66" charset="0"/>
              </a:rPr>
              <a:t>eal</a:t>
            </a:r>
            <a:r>
              <a:rPr lang="en-US" b="1" i="1" dirty="0">
                <a:effectLst>
                  <a:outerShdw blurRad="38100" dist="38100" dir="2700000" algn="tl">
                    <a:srgbClr val="000000">
                      <a:alpha val="43137"/>
                    </a:srgbClr>
                  </a:outerShdw>
                </a:effectLst>
                <a:latin typeface="Kristen ITC" panose="03050502040202030202" pitchFamily="66" charset="0"/>
              </a:rPr>
              <a:t> </a:t>
            </a:r>
            <a:r>
              <a:rPr lang="en-US" dirty="0">
                <a:latin typeface="Kristen ITC" panose="03050502040202030202" pitchFamily="66" charset="0"/>
              </a:rPr>
              <a:t>- a predatory marine mammal</a:t>
            </a:r>
            <a:endParaRPr lang="pl-PL" dirty="0">
              <a:latin typeface="Kristen ITC" panose="03050502040202030202" pitchFamily="66" charset="0"/>
            </a:endParaRPr>
          </a:p>
        </p:txBody>
      </p:sp>
      <p:sp>
        <p:nvSpPr>
          <p:cNvPr id="8" name="Symbol zastępczy tekstu 7"/>
          <p:cNvSpPr>
            <a:spLocks noGrp="1"/>
          </p:cNvSpPr>
          <p:nvPr>
            <p:ph type="body" sz="quarter" idx="3"/>
          </p:nvPr>
        </p:nvSpPr>
        <p:spPr>
          <a:xfrm>
            <a:off x="6631965" y="1904999"/>
            <a:ext cx="4709160" cy="838201"/>
          </a:xfrm>
        </p:spPr>
        <p:txBody>
          <a:bodyPr>
            <a:normAutofit/>
          </a:bodyPr>
          <a:lstStyle/>
          <a:p>
            <a:pPr algn="ctr"/>
            <a:r>
              <a:rPr lang="pl-PL" b="1" i="1" dirty="0">
                <a:solidFill>
                  <a:srgbClr val="002060"/>
                </a:solidFill>
                <a:effectLst>
                  <a:outerShdw blurRad="38100" dist="38100" dir="2700000" algn="tl">
                    <a:srgbClr val="000000">
                      <a:alpha val="43137"/>
                    </a:srgbClr>
                  </a:outerShdw>
                </a:effectLst>
                <a:latin typeface="Kristen ITC" panose="03050502040202030202" pitchFamily="66" charset="0"/>
              </a:rPr>
              <a:t>Eur</a:t>
            </a:r>
            <a:r>
              <a:rPr lang="pl-PL" b="1" i="1" dirty="0">
                <a:solidFill>
                  <a:schemeClr val="accent2">
                    <a:lumMod val="75000"/>
                  </a:schemeClr>
                </a:solidFill>
                <a:effectLst>
                  <a:outerShdw blurRad="38100" dist="38100" dir="2700000" algn="tl">
                    <a:srgbClr val="000000">
                      <a:alpha val="43137"/>
                    </a:srgbClr>
                  </a:outerShdw>
                </a:effectLst>
                <a:latin typeface="Kristen ITC" panose="03050502040202030202" pitchFamily="66" charset="0"/>
              </a:rPr>
              <a:t>ope:</a:t>
            </a:r>
          </a:p>
        </p:txBody>
      </p:sp>
      <p:sp>
        <p:nvSpPr>
          <p:cNvPr id="3" name="Symbol zastępczy zawartości 2"/>
          <p:cNvSpPr>
            <a:spLocks noGrp="1"/>
          </p:cNvSpPr>
          <p:nvPr>
            <p:ph sz="quarter" idx="4"/>
          </p:nvPr>
        </p:nvSpPr>
        <p:spPr>
          <a:xfrm>
            <a:off x="6262054" y="2743200"/>
            <a:ext cx="5448982" cy="4114800"/>
          </a:xfrm>
        </p:spPr>
        <p:txBody>
          <a:bodyPr>
            <a:normAutofit/>
          </a:bodyPr>
          <a:lstStyle/>
          <a:p>
            <a:r>
              <a:rPr lang="pl-PL" b="1" i="1" dirty="0">
                <a:effectLst>
                  <a:outerShdw blurRad="38100" dist="38100" dir="2700000" algn="tl">
                    <a:srgbClr val="000000">
                      <a:alpha val="43137"/>
                    </a:srgbClr>
                  </a:outerShdw>
                </a:effectLst>
                <a:latin typeface="Kristen ITC" panose="03050502040202030202" pitchFamily="66" charset="0"/>
              </a:rPr>
              <a:t>F</a:t>
            </a:r>
            <a:r>
              <a:rPr lang="en-US" b="1" i="1" dirty="0" err="1">
                <a:effectLst>
                  <a:outerShdw blurRad="38100" dist="38100" dir="2700000" algn="tl">
                    <a:srgbClr val="000000">
                      <a:alpha val="43137"/>
                    </a:srgbClr>
                  </a:outerShdw>
                </a:effectLst>
                <a:latin typeface="Kristen ITC" panose="03050502040202030202" pitchFamily="66" charset="0"/>
              </a:rPr>
              <a:t>alcon</a:t>
            </a:r>
            <a:r>
              <a:rPr lang="en-US" dirty="0">
                <a:latin typeface="Kristen ITC" panose="03050502040202030202" pitchFamily="66" charset="0"/>
              </a:rPr>
              <a:t> - populated all continents except Antarctica.</a:t>
            </a:r>
            <a:endParaRPr lang="pl-PL" dirty="0">
              <a:latin typeface="Kristen ITC" panose="03050502040202030202" pitchFamily="66" charset="0"/>
            </a:endParaRPr>
          </a:p>
          <a:p>
            <a:r>
              <a:rPr lang="en-US" b="1" i="1" dirty="0">
                <a:effectLst>
                  <a:outerShdw blurRad="38100" dist="38100" dir="2700000" algn="tl">
                    <a:srgbClr val="000000">
                      <a:alpha val="43137"/>
                    </a:srgbClr>
                  </a:outerShdw>
                </a:effectLst>
                <a:latin typeface="Kristen ITC" panose="03050502040202030202" pitchFamily="66" charset="0"/>
              </a:rPr>
              <a:t>B</a:t>
            </a:r>
            <a:r>
              <a:rPr lang="pl-PL" b="1" i="1" dirty="0" err="1">
                <a:effectLst>
                  <a:outerShdw blurRad="38100" dist="38100" dir="2700000" algn="tl">
                    <a:srgbClr val="000000">
                      <a:alpha val="43137"/>
                    </a:srgbClr>
                  </a:outerShdw>
                </a:effectLst>
                <a:latin typeface="Kristen ITC" panose="03050502040202030202" pitchFamily="66" charset="0"/>
              </a:rPr>
              <a:t>rown</a:t>
            </a:r>
            <a:r>
              <a:rPr lang="en-US" b="1" i="1" dirty="0">
                <a:effectLst>
                  <a:outerShdw blurRad="38100" dist="38100" dir="2700000" algn="tl">
                    <a:srgbClr val="000000">
                      <a:alpha val="43137"/>
                    </a:srgbClr>
                  </a:outerShdw>
                </a:effectLst>
                <a:latin typeface="Kristen ITC" panose="03050502040202030202" pitchFamily="66" charset="0"/>
              </a:rPr>
              <a:t> B</a:t>
            </a:r>
            <a:r>
              <a:rPr lang="pl-PL" b="1" i="1" dirty="0" err="1">
                <a:effectLst>
                  <a:outerShdw blurRad="38100" dist="38100" dir="2700000" algn="tl">
                    <a:srgbClr val="000000">
                      <a:alpha val="43137"/>
                    </a:srgbClr>
                  </a:outerShdw>
                </a:effectLst>
                <a:latin typeface="Kristen ITC" panose="03050502040202030202" pitchFamily="66" charset="0"/>
              </a:rPr>
              <a:t>ear</a:t>
            </a:r>
            <a:r>
              <a:rPr lang="en-US" b="1" i="1" dirty="0">
                <a:effectLst>
                  <a:outerShdw blurRad="38100" dist="38100" dir="2700000" algn="tl">
                    <a:srgbClr val="000000">
                      <a:alpha val="43137"/>
                    </a:srgbClr>
                  </a:outerShdw>
                </a:effectLst>
                <a:latin typeface="Kristen ITC" panose="03050502040202030202" pitchFamily="66" charset="0"/>
              </a:rPr>
              <a:t> </a:t>
            </a:r>
            <a:r>
              <a:rPr lang="en-US" dirty="0">
                <a:latin typeface="Kristen ITC" panose="03050502040202030202" pitchFamily="66" charset="0"/>
              </a:rPr>
              <a:t>- inhabits Asia, Northern Europe and North America.</a:t>
            </a:r>
            <a:endParaRPr lang="pl-PL" dirty="0">
              <a:latin typeface="Kristen ITC" panose="03050502040202030202" pitchFamily="66" charset="0"/>
            </a:endParaRPr>
          </a:p>
          <a:p>
            <a:r>
              <a:rPr lang="en-US" b="1" i="1" dirty="0">
                <a:effectLst>
                  <a:outerShdw blurRad="38100" dist="38100" dir="2700000" algn="tl">
                    <a:srgbClr val="000000">
                      <a:alpha val="43137"/>
                    </a:srgbClr>
                  </a:outerShdw>
                </a:effectLst>
                <a:latin typeface="Kristen ITC" panose="03050502040202030202" pitchFamily="66" charset="0"/>
              </a:rPr>
              <a:t>European </a:t>
            </a:r>
            <a:r>
              <a:rPr lang="pl-PL" b="1" i="1" dirty="0">
                <a:effectLst>
                  <a:outerShdw blurRad="38100" dist="38100" dir="2700000" algn="tl">
                    <a:srgbClr val="000000">
                      <a:alpha val="43137"/>
                    </a:srgbClr>
                  </a:outerShdw>
                </a:effectLst>
                <a:latin typeface="Kristen ITC" panose="03050502040202030202" pitchFamily="66" charset="0"/>
              </a:rPr>
              <a:t>O</a:t>
            </a:r>
            <a:r>
              <a:rPr lang="en-US" b="1" i="1" dirty="0" err="1">
                <a:effectLst>
                  <a:outerShdw blurRad="38100" dist="38100" dir="2700000" algn="tl">
                    <a:srgbClr val="000000">
                      <a:alpha val="43137"/>
                    </a:srgbClr>
                  </a:outerShdw>
                </a:effectLst>
                <a:latin typeface="Kristen ITC" panose="03050502040202030202" pitchFamily="66" charset="0"/>
              </a:rPr>
              <a:t>tter</a:t>
            </a:r>
            <a:r>
              <a:rPr lang="en-US" b="1" i="1" dirty="0">
                <a:effectLst>
                  <a:outerShdw blurRad="38100" dist="38100" dir="2700000" algn="tl">
                    <a:srgbClr val="000000">
                      <a:alpha val="43137"/>
                    </a:srgbClr>
                  </a:outerShdw>
                </a:effectLst>
                <a:latin typeface="Kristen ITC" panose="03050502040202030202" pitchFamily="66" charset="0"/>
              </a:rPr>
              <a:t> </a:t>
            </a:r>
            <a:r>
              <a:rPr lang="en-US" dirty="0">
                <a:latin typeface="Kristen ITC" panose="03050502040202030202" pitchFamily="66" charset="0"/>
              </a:rPr>
              <a:t>- European otter - a species of small mammal; It occurs in almost all of Europe and Asia</a:t>
            </a:r>
            <a:endParaRPr lang="pl-PL" dirty="0">
              <a:latin typeface="Kristen ITC" panose="03050502040202030202" pitchFamily="66" charset="0"/>
            </a:endParaRPr>
          </a:p>
          <a:p>
            <a:r>
              <a:rPr lang="en-US" b="1" i="1" dirty="0">
                <a:effectLst>
                  <a:outerShdw blurRad="38100" dist="38100" dir="2700000" algn="tl">
                    <a:srgbClr val="000000">
                      <a:alpha val="43137"/>
                    </a:srgbClr>
                  </a:outerShdw>
                </a:effectLst>
                <a:latin typeface="Kristen ITC" panose="03050502040202030202" pitchFamily="66" charset="0"/>
              </a:rPr>
              <a:t>W</a:t>
            </a:r>
            <a:r>
              <a:rPr lang="pl-PL" b="1" i="1" dirty="0" err="1">
                <a:effectLst>
                  <a:outerShdw blurRad="38100" dist="38100" dir="2700000" algn="tl">
                    <a:srgbClr val="000000">
                      <a:alpha val="43137"/>
                    </a:srgbClr>
                  </a:outerShdw>
                </a:effectLst>
                <a:latin typeface="Kristen ITC" panose="03050502040202030202" pitchFamily="66" charset="0"/>
              </a:rPr>
              <a:t>olf</a:t>
            </a:r>
            <a:r>
              <a:rPr lang="en-US" b="1" i="1" dirty="0">
                <a:effectLst>
                  <a:outerShdw blurRad="38100" dist="38100" dir="2700000" algn="tl">
                    <a:srgbClr val="000000">
                      <a:alpha val="43137"/>
                    </a:srgbClr>
                  </a:outerShdw>
                </a:effectLst>
                <a:latin typeface="Kristen ITC" panose="03050502040202030202" pitchFamily="66" charset="0"/>
              </a:rPr>
              <a:t> </a:t>
            </a:r>
            <a:r>
              <a:rPr lang="en-US" dirty="0">
                <a:latin typeface="Kristen ITC" panose="03050502040202030202" pitchFamily="66" charset="0"/>
              </a:rPr>
              <a:t>- genus includes species found in </a:t>
            </a:r>
            <a:r>
              <a:rPr lang="pl-PL" dirty="0">
                <a:latin typeface="Kristen ITC" panose="03050502040202030202" pitchFamily="66" charset="0"/>
              </a:rPr>
              <a:t>Europe, </a:t>
            </a:r>
            <a:r>
              <a:rPr lang="en-US" dirty="0">
                <a:latin typeface="Kristen ITC" panose="03050502040202030202" pitchFamily="66" charset="0"/>
              </a:rPr>
              <a:t>Asia, America, Africa and Australia.</a:t>
            </a:r>
            <a:endParaRPr lang="pl-PL" dirty="0">
              <a:latin typeface="Kristen ITC" panose="03050502040202030202" pitchFamily="66" charset="0"/>
            </a:endParaRPr>
          </a:p>
        </p:txBody>
      </p:sp>
    </p:spTree>
    <p:extLst>
      <p:ext uri="{BB962C8B-B14F-4D97-AF65-F5344CB8AC3E}">
        <p14:creationId xmlns="" xmlns:p14="http://schemas.microsoft.com/office/powerpoint/2010/main" val="25147797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477788" y="274638"/>
            <a:ext cx="11233248" cy="1066130"/>
          </a:xfrm>
        </p:spPr>
        <p:txBody>
          <a:bodyPr>
            <a:prstTxWarp prst="textWave2">
              <a:avLst/>
            </a:prstTxWarp>
          </a:bodyPr>
          <a:lstStyle/>
          <a:p>
            <a:pPr algn="ctr"/>
            <a:r>
              <a:rPr lang="pl-PL" b="1" cap="none" dirty="0" err="1">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Woodiness</a:t>
            </a:r>
            <a:r>
              <a:rPr lang="pl-PL" b="1" cap="none"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Kristen ITC" panose="03050502040202030202" pitchFamily="66" charset="0"/>
              </a:rPr>
              <a:t>  of Europe</a:t>
            </a:r>
          </a:p>
        </p:txBody>
      </p:sp>
      <p:pic>
        <p:nvPicPr>
          <p:cNvPr id="9" name="Obraz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43061" y="1124893"/>
            <a:ext cx="5702705" cy="5184277"/>
          </a:xfrm>
          <a:prstGeom prst="rect">
            <a:avLst/>
          </a:prstGeom>
          <a:effectLst>
            <a:softEdge rad="635000"/>
          </a:effectLst>
        </p:spPr>
      </p:pic>
      <p:sp>
        <p:nvSpPr>
          <p:cNvPr id="8" name="Symbol zastępczy zawartości 7"/>
          <p:cNvSpPr>
            <a:spLocks noGrp="1"/>
          </p:cNvSpPr>
          <p:nvPr>
            <p:ph idx="1"/>
          </p:nvPr>
        </p:nvSpPr>
        <p:spPr>
          <a:xfrm>
            <a:off x="909836" y="2514600"/>
            <a:ext cx="10801200" cy="4343400"/>
          </a:xfrm>
        </p:spPr>
        <p:txBody>
          <a:bodyPr>
            <a:normAutofit/>
          </a:bodyPr>
          <a:lstStyle/>
          <a:p>
            <a:r>
              <a:rPr lang="en-US" sz="2800" b="1" i="1" dirty="0">
                <a:solidFill>
                  <a:srgbClr val="002060"/>
                </a:solidFill>
                <a:effectLst>
                  <a:outerShdw blurRad="38100" dist="38100" dir="2700000" algn="tl">
                    <a:srgbClr val="000000">
                      <a:alpha val="43137"/>
                    </a:srgbClr>
                  </a:outerShdw>
                </a:effectLst>
                <a:latin typeface="Kristen ITC" panose="03050502040202030202" pitchFamily="66" charset="0"/>
              </a:rPr>
              <a:t>F</a:t>
            </a:r>
            <a:r>
              <a:rPr lang="en-US" sz="2800" dirty="0">
                <a:solidFill>
                  <a:srgbClr val="002060"/>
                </a:solidFill>
                <a:latin typeface="Kristen ITC" panose="03050502040202030202" pitchFamily="66" charset="0"/>
              </a:rPr>
              <a:t>orest cover a specific area (state, province, municipality) is the percentage of area covered with forests in relation to the whole area.</a:t>
            </a:r>
            <a:endParaRPr lang="pl-PL" sz="2800" dirty="0">
              <a:solidFill>
                <a:srgbClr val="002060"/>
              </a:solidFill>
              <a:latin typeface="Kristen ITC" panose="03050502040202030202" pitchFamily="66" charset="0"/>
            </a:endParaRPr>
          </a:p>
          <a:p>
            <a:r>
              <a:rPr lang="en-US" sz="2800" b="1" i="1" dirty="0">
                <a:solidFill>
                  <a:schemeClr val="accent2">
                    <a:lumMod val="75000"/>
                  </a:schemeClr>
                </a:solidFill>
                <a:effectLst>
                  <a:outerShdw blurRad="38100" dist="38100" dir="2700000" algn="tl">
                    <a:srgbClr val="000000">
                      <a:alpha val="43137"/>
                    </a:srgbClr>
                  </a:outerShdw>
                </a:effectLst>
                <a:latin typeface="Kristen ITC" panose="03050502040202030202" pitchFamily="66" charset="0"/>
              </a:rPr>
              <a:t>C</a:t>
            </a:r>
            <a:r>
              <a:rPr lang="en-US" sz="2800" dirty="0">
                <a:solidFill>
                  <a:schemeClr val="accent2">
                    <a:lumMod val="75000"/>
                  </a:schemeClr>
                </a:solidFill>
                <a:latin typeface="Kristen ITC" panose="03050502040202030202" pitchFamily="66" charset="0"/>
              </a:rPr>
              <a:t>ountries with large forest cover are the Scandinavian countries. Forest areas of these countries is taiga. Small forest cover of some countries is caused by a cut forests or large share of natural areas treeless - steppes</a:t>
            </a:r>
            <a:r>
              <a:rPr lang="en-US" sz="2800" dirty="0">
                <a:solidFill>
                  <a:schemeClr val="accent2">
                    <a:lumMod val="75000"/>
                  </a:schemeClr>
                </a:solidFill>
              </a:rPr>
              <a:t>.</a:t>
            </a:r>
            <a:endParaRPr lang="pl-PL" sz="2800" dirty="0">
              <a:solidFill>
                <a:schemeClr val="accent2">
                  <a:lumMod val="75000"/>
                </a:schemeClr>
              </a:solidFill>
            </a:endParaRPr>
          </a:p>
        </p:txBody>
      </p:sp>
    </p:spTree>
    <p:extLst>
      <p:ext uri="{BB962C8B-B14F-4D97-AF65-F5344CB8AC3E}">
        <p14:creationId xmlns="" xmlns:p14="http://schemas.microsoft.com/office/powerpoint/2010/main" val="2810984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3528" y="1623070"/>
            <a:ext cx="10345639" cy="4752528"/>
          </a:xfrm>
          <a:prstGeom prst="rect">
            <a:avLst/>
          </a:prstGeom>
          <a:effectLst>
            <a:softEdge rad="635000"/>
          </a:effectLst>
        </p:spPr>
      </p:pic>
      <p:sp>
        <p:nvSpPr>
          <p:cNvPr id="2" name="Tytuł 1"/>
          <p:cNvSpPr>
            <a:spLocks noGrp="1"/>
          </p:cNvSpPr>
          <p:nvPr>
            <p:ph type="title"/>
          </p:nvPr>
        </p:nvSpPr>
        <p:spPr/>
        <p:txBody>
          <a:bodyPr>
            <a:prstTxWarp prst="textWave2">
              <a:avLst/>
            </a:prstTxWarp>
          </a:bodyPr>
          <a:lstStyle/>
          <a:p>
            <a:pPr algn="ctr"/>
            <a:r>
              <a:rPr lang="pl-PL"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Natura 2000 in Europe</a:t>
            </a:r>
          </a:p>
        </p:txBody>
      </p:sp>
      <p:sp>
        <p:nvSpPr>
          <p:cNvPr id="7" name="Symbol zastępczy zawartości 6"/>
          <p:cNvSpPr>
            <a:spLocks noGrp="1"/>
          </p:cNvSpPr>
          <p:nvPr>
            <p:ph sz="half" idx="1"/>
          </p:nvPr>
        </p:nvSpPr>
        <p:spPr>
          <a:xfrm>
            <a:off x="1217614" y="1988840"/>
            <a:ext cx="4708734" cy="4343400"/>
          </a:xfrm>
        </p:spPr>
        <p:txBody>
          <a:bodyPr>
            <a:normAutofit/>
          </a:bodyPr>
          <a:lstStyle/>
          <a:p>
            <a:r>
              <a:rPr lang="en-US" sz="3200" b="1" dirty="0">
                <a:solidFill>
                  <a:srgbClr val="00B0F0"/>
                </a:solidFill>
                <a:latin typeface="Kristen ITC" panose="03050502040202030202" pitchFamily="66" charset="0"/>
              </a:rPr>
              <a:t>Natura 2000 </a:t>
            </a:r>
            <a:r>
              <a:rPr lang="en-US" dirty="0">
                <a:solidFill>
                  <a:srgbClr val="00B0F0"/>
                </a:solidFill>
                <a:latin typeface="Kristen ITC" panose="03050502040202030202" pitchFamily="66" charset="0"/>
              </a:rPr>
              <a:t>- network program nature protection areas in the European Union. The aim of the program is to preserve certain types of natural habitats and species that are considered rare and endangered across Europe</a:t>
            </a:r>
            <a:r>
              <a:rPr lang="en-US" dirty="0">
                <a:latin typeface="Kristen ITC" panose="03050502040202030202" pitchFamily="66" charset="0"/>
              </a:rPr>
              <a:t>.</a:t>
            </a:r>
            <a:endParaRPr lang="pl-PL" dirty="0">
              <a:latin typeface="Kristen ITC" panose="03050502040202030202" pitchFamily="66" charset="0"/>
            </a:endParaRPr>
          </a:p>
        </p:txBody>
      </p:sp>
      <p:sp>
        <p:nvSpPr>
          <p:cNvPr id="3" name="Symbol zastępczy zawartości 2"/>
          <p:cNvSpPr>
            <a:spLocks noGrp="1"/>
          </p:cNvSpPr>
          <p:nvPr>
            <p:ph sz="half" idx="2"/>
          </p:nvPr>
        </p:nvSpPr>
        <p:spPr>
          <a:xfrm>
            <a:off x="6598468" y="3861048"/>
            <a:ext cx="4708734" cy="4343400"/>
          </a:xfrm>
        </p:spPr>
        <p:txBody>
          <a:bodyPr>
            <a:normAutofit/>
          </a:bodyPr>
          <a:lstStyle/>
          <a:p>
            <a:r>
              <a:rPr lang="en-US" sz="3600" b="1" i="1" dirty="0">
                <a:solidFill>
                  <a:srgbClr val="FFFF00"/>
                </a:solidFill>
                <a:effectLst>
                  <a:outerShdw blurRad="38100" dist="38100" dir="2700000" algn="tl">
                    <a:srgbClr val="000000">
                      <a:alpha val="43137"/>
                    </a:srgbClr>
                  </a:outerShdw>
                </a:effectLst>
                <a:latin typeface="Kristen ITC" panose="03050502040202030202" pitchFamily="66" charset="0"/>
              </a:rPr>
              <a:t>T</a:t>
            </a:r>
            <a:r>
              <a:rPr lang="en-US" dirty="0">
                <a:solidFill>
                  <a:srgbClr val="FFFF00"/>
                </a:solidFill>
                <a:latin typeface="Kristen ITC" panose="03050502040202030202" pitchFamily="66" charset="0"/>
              </a:rPr>
              <a:t>he basis for the Natura 2000 program are two EU directives - the Birds Directive and the Habitats Directive. The whole Natura 2000 network consists of 18% of the European Union.</a:t>
            </a:r>
          </a:p>
          <a:p>
            <a:endParaRPr lang="pl-PL" dirty="0">
              <a:solidFill>
                <a:schemeClr val="accent2"/>
              </a:solidFill>
            </a:endParaRPr>
          </a:p>
        </p:txBody>
      </p:sp>
    </p:spTree>
    <p:extLst>
      <p:ext uri="{BB962C8B-B14F-4D97-AF65-F5344CB8AC3E}">
        <p14:creationId xmlns="" xmlns:p14="http://schemas.microsoft.com/office/powerpoint/2010/main" val="123159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4213" y="685800"/>
            <a:ext cx="3886200" cy="2599184"/>
          </a:xfrm>
        </p:spPr>
        <p:txBody>
          <a:bodyPr>
            <a:prstTxWarp prst="textWave2">
              <a:avLst/>
            </a:prstTxWarp>
          </a:bodyPr>
          <a:lstStyle/>
          <a:p>
            <a:pPr algn="ctr"/>
            <a:r>
              <a:rPr lang="en-US" b="1" i="1" dirty="0">
                <a:effectLst>
                  <a:outerShdw blurRad="38100" dist="38100" dir="2700000" algn="tl">
                    <a:srgbClr val="000000">
                      <a:alpha val="43137"/>
                    </a:srgbClr>
                  </a:outerShdw>
                </a:effectLst>
                <a:latin typeface="Kristen ITC" panose="03050502040202030202" pitchFamily="66" charset="0"/>
              </a:rPr>
              <a:t>the work was done by</a:t>
            </a:r>
            <a:r>
              <a:rPr lang="pl-PL" b="1" i="1" dirty="0">
                <a:effectLst>
                  <a:outerShdw blurRad="38100" dist="38100" dir="2700000" algn="tl">
                    <a:srgbClr val="000000">
                      <a:alpha val="43137"/>
                    </a:srgbClr>
                  </a:outerShdw>
                </a:effectLst>
                <a:latin typeface="Kristen ITC" panose="03050502040202030202" pitchFamily="66" charset="0"/>
              </a:rPr>
              <a:t>:</a:t>
            </a:r>
          </a:p>
        </p:txBody>
      </p:sp>
      <p:sp>
        <p:nvSpPr>
          <p:cNvPr id="4" name="Symbol zastępczy tekstu 3"/>
          <p:cNvSpPr>
            <a:spLocks noGrp="1"/>
          </p:cNvSpPr>
          <p:nvPr>
            <p:ph type="body" sz="half" idx="2"/>
          </p:nvPr>
        </p:nvSpPr>
        <p:spPr>
          <a:xfrm>
            <a:off x="684213" y="3645024"/>
            <a:ext cx="3886200" cy="2527176"/>
          </a:xfrm>
        </p:spPr>
        <p:txBody>
          <a:bodyPr>
            <a:normAutofit fontScale="92500"/>
          </a:bodyPr>
          <a:lstStyle/>
          <a:p>
            <a:pPr marL="514350" indent="-514350">
              <a:buFont typeface="+mj-lt"/>
              <a:buAutoNum type="arabicPeriod"/>
            </a:pPr>
            <a:r>
              <a:rPr lang="pl-PL" sz="2800" b="1" i="1" dirty="0">
                <a:latin typeface="Kristen ITC" panose="03050502040202030202" pitchFamily="66" charset="0"/>
              </a:rPr>
              <a:t>Natalia Bereza</a:t>
            </a:r>
          </a:p>
          <a:p>
            <a:pPr marL="514350" indent="-514350">
              <a:buFont typeface="+mj-lt"/>
              <a:buAutoNum type="arabicPeriod"/>
            </a:pPr>
            <a:r>
              <a:rPr lang="pl-PL" sz="2800" b="1" i="1" dirty="0">
                <a:latin typeface="Kristen ITC" panose="03050502040202030202" pitchFamily="66" charset="0"/>
              </a:rPr>
              <a:t>Michał </a:t>
            </a:r>
            <a:r>
              <a:rPr lang="pl-PL" sz="2800" b="1" i="1" dirty="0" err="1">
                <a:latin typeface="Kristen ITC" panose="03050502040202030202" pitchFamily="66" charset="0"/>
              </a:rPr>
              <a:t>Struski</a:t>
            </a:r>
            <a:endParaRPr lang="pl-PL" sz="2800" b="1" i="1" dirty="0">
              <a:latin typeface="Kristen ITC" panose="03050502040202030202" pitchFamily="66" charset="0"/>
            </a:endParaRPr>
          </a:p>
          <a:p>
            <a:pPr marL="514350" indent="-514350">
              <a:buFont typeface="+mj-lt"/>
              <a:buAutoNum type="arabicPeriod"/>
            </a:pPr>
            <a:r>
              <a:rPr lang="pl-PL" sz="2800" b="1" i="1" dirty="0">
                <a:latin typeface="Kristen ITC" panose="03050502040202030202" pitchFamily="66" charset="0"/>
              </a:rPr>
              <a:t>Mateusz </a:t>
            </a:r>
            <a:r>
              <a:rPr lang="pl-PL" sz="2800" b="1" i="1" dirty="0" smtClean="0">
                <a:latin typeface="Kristen ITC" panose="03050502040202030202" pitchFamily="66" charset="0"/>
              </a:rPr>
              <a:t>Strzelecki</a:t>
            </a:r>
          </a:p>
          <a:p>
            <a:pPr marL="514350" indent="-514350"/>
            <a:endParaRPr lang="pl-PL" sz="2000" b="1" i="1" dirty="0" smtClean="0">
              <a:latin typeface="Kristen ITC" panose="03050502040202030202" pitchFamily="66" charset="0"/>
            </a:endParaRPr>
          </a:p>
          <a:p>
            <a:pPr marL="514350" indent="-514350"/>
            <a:r>
              <a:rPr lang="pl-PL" sz="2000" b="1" i="1" dirty="0" smtClean="0">
                <a:latin typeface="Kristen ITC" panose="03050502040202030202" pitchFamily="66" charset="0"/>
              </a:rPr>
              <a:t>Uczniowie kl. </a:t>
            </a:r>
            <a:r>
              <a:rPr lang="pl-PL" sz="2000" b="1" i="1" dirty="0" smtClean="0">
                <a:latin typeface="Kristen ITC" panose="03050502040202030202" pitchFamily="66" charset="0"/>
              </a:rPr>
              <a:t>III </a:t>
            </a:r>
            <a:r>
              <a:rPr lang="pl-PL" sz="2000" b="1" i="1" dirty="0" err="1" smtClean="0">
                <a:latin typeface="Kristen ITC" panose="03050502040202030202" pitchFamily="66" charset="0"/>
              </a:rPr>
              <a:t>gimn</a:t>
            </a:r>
            <a:r>
              <a:rPr lang="pl-PL" sz="2000" b="1" i="1" dirty="0" smtClean="0">
                <a:latin typeface="Kristen ITC" panose="03050502040202030202" pitchFamily="66" charset="0"/>
              </a:rPr>
              <a:t>.</a:t>
            </a:r>
          </a:p>
          <a:p>
            <a:pPr marL="514350" indent="-514350"/>
            <a:r>
              <a:rPr lang="pl-PL" sz="2000" b="1" i="1" dirty="0" smtClean="0">
                <a:latin typeface="Kristen ITC" panose="03050502040202030202" pitchFamily="66" charset="0"/>
              </a:rPr>
              <a:t>Zespołu Szkolno-Przedszkolnego w Żelisławicach</a:t>
            </a:r>
            <a:endParaRPr lang="pl-PL" sz="2000" b="1" i="1" dirty="0">
              <a:latin typeface="Kristen ITC" panose="03050502040202030202" pitchFamily="66" charset="0"/>
            </a:endParaRPr>
          </a:p>
        </p:txBody>
      </p:sp>
      <p:pic>
        <p:nvPicPr>
          <p:cNvPr id="5" name="Symbol zastępczy obrazu 4"/>
          <p:cNvPicPr>
            <a:picLocks noGrp="1" noChangeAspect="1"/>
          </p:cNvPicPr>
          <p:nvPr>
            <p:ph type="pic" idx="1"/>
          </p:nvPr>
        </p:nvPicPr>
        <p:blipFill>
          <a:blip r:embed="rId2">
            <a:extLst>
              <a:ext uri="{28A0092B-C50C-407E-A947-70E740481C1C}">
                <a14:useLocalDpi xmlns="" xmlns:a14="http://schemas.microsoft.com/office/drawing/2010/main" val="0"/>
              </a:ext>
            </a:extLst>
          </a:blip>
          <a:stretch>
            <a:fillRect/>
          </a:stretch>
        </p:blipFill>
        <p:spPr>
          <a:xfrm rot="302642">
            <a:off x="5942013" y="685800"/>
            <a:ext cx="5486400" cy="5486400"/>
          </a:xfrm>
          <a:effectLst>
            <a:glow rad="101600">
              <a:schemeClr val="bg1">
                <a:alpha val="60000"/>
              </a:schemeClr>
            </a:glow>
            <a:softEdge rad="127000"/>
          </a:effectLst>
          <a:scene3d>
            <a:camera prst="perspectiveFront"/>
            <a:lightRig rig="threePt" dir="t"/>
          </a:scene3d>
        </p:spPr>
      </p:pic>
    </p:spTree>
    <p:extLst>
      <p:ext uri="{BB962C8B-B14F-4D97-AF65-F5344CB8AC3E}">
        <p14:creationId xmlns="" xmlns:p14="http://schemas.microsoft.com/office/powerpoint/2010/main" val="1870939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pPr algn="ctr"/>
            <a:r>
              <a:rPr lang="pl-PL" dirty="0"/>
              <a:t>SOURCES :</a:t>
            </a:r>
          </a:p>
        </p:txBody>
      </p:sp>
      <p:sp>
        <p:nvSpPr>
          <p:cNvPr id="7" name="pole tekstowe 6"/>
          <p:cNvSpPr txBox="1"/>
          <p:nvPr/>
        </p:nvSpPr>
        <p:spPr>
          <a:xfrm>
            <a:off x="0" y="2285256"/>
            <a:ext cx="12071076" cy="3416320"/>
          </a:xfrm>
          <a:prstGeom prst="rect">
            <a:avLst/>
          </a:prstGeom>
          <a:noFill/>
        </p:spPr>
        <p:txBody>
          <a:bodyPr wrap="square" rtlCol="0">
            <a:spAutoFit/>
          </a:bodyPr>
          <a:lstStyle/>
          <a:p>
            <a:pPr>
              <a:lnSpc>
                <a:spcPct val="90000"/>
              </a:lnSpc>
            </a:pPr>
            <a:r>
              <a:rPr lang="pl-PL" sz="1600" dirty="0">
                <a:hlinkClick r:id="rId2"/>
              </a:rPr>
              <a:t>http://www.agenziacoesione.gov.it/it/Notizie_e_documenti/eventi/2015/febbraio/Documento_0002</a:t>
            </a:r>
            <a:endParaRPr lang="pl-PL" sz="1600" dirty="0"/>
          </a:p>
          <a:p>
            <a:pPr>
              <a:lnSpc>
                <a:spcPct val="90000"/>
              </a:lnSpc>
            </a:pPr>
            <a:r>
              <a:rPr lang="pl-PL" sz="1600" dirty="0">
                <a:hlinkClick r:id="rId3"/>
              </a:rPr>
              <a:t>http://hiszpania-portal.pl/islas-cies-park-narodowy-atlantyckich-wysp-galicja/</a:t>
            </a:r>
            <a:endParaRPr lang="pl-PL" sz="1600" dirty="0"/>
          </a:p>
          <a:p>
            <a:pPr>
              <a:lnSpc>
                <a:spcPct val="90000"/>
              </a:lnSpc>
            </a:pPr>
            <a:r>
              <a:rPr lang="pl-PL" sz="1600" dirty="0">
                <a:hlinkClick r:id="rId4"/>
              </a:rPr>
              <a:t>http://blog.kwark.pl/?p=20412</a:t>
            </a:r>
            <a:endParaRPr lang="pl-PL" sz="1600" dirty="0"/>
          </a:p>
          <a:p>
            <a:pPr>
              <a:lnSpc>
                <a:spcPct val="90000"/>
              </a:lnSpc>
            </a:pPr>
            <a:r>
              <a:rPr lang="pl-PL" sz="1600" dirty="0">
                <a:hlinkClick r:id="rId5"/>
              </a:rPr>
              <a:t>http://www.parki_css.republika.pl/pi7.html</a:t>
            </a:r>
            <a:endParaRPr lang="pl-PL" sz="1600" dirty="0"/>
          </a:p>
          <a:p>
            <a:pPr>
              <a:lnSpc>
                <a:spcPct val="90000"/>
              </a:lnSpc>
            </a:pPr>
            <a:r>
              <a:rPr lang="pl-PL" sz="1600" dirty="0">
                <a:hlinkClick r:id="rId6"/>
              </a:rPr>
              <a:t>https://pl.wikipedia.org/wiki/Parki_narodowe_Europy</a:t>
            </a:r>
            <a:endParaRPr lang="pl-PL" sz="1600" dirty="0"/>
          </a:p>
          <a:p>
            <a:pPr>
              <a:lnSpc>
                <a:spcPct val="90000"/>
              </a:lnSpc>
            </a:pPr>
            <a:r>
              <a:rPr lang="pl-PL" sz="1600" dirty="0">
                <a:hlinkClick r:id="rId7"/>
              </a:rPr>
              <a:t>http://matkaziemia.net/najpiekniejsze-parki-narodowe-europy-wsrod-nich-polski/</a:t>
            </a:r>
            <a:endParaRPr lang="pl-PL" sz="1600" dirty="0"/>
          </a:p>
          <a:p>
            <a:pPr>
              <a:lnSpc>
                <a:spcPct val="90000"/>
              </a:lnSpc>
            </a:pPr>
            <a:r>
              <a:rPr lang="pl-PL" sz="1600" dirty="0">
                <a:hlinkClick r:id="rId8"/>
              </a:rPr>
              <a:t>http://www.ekokalendarz.pl/dzien-dzikiej-fauny-flory-i-naturalnych-siedlisk/</a:t>
            </a:r>
            <a:endParaRPr lang="pl-PL" sz="1600" dirty="0"/>
          </a:p>
          <a:p>
            <a:pPr>
              <a:lnSpc>
                <a:spcPct val="90000"/>
              </a:lnSpc>
            </a:pPr>
            <a:r>
              <a:rPr lang="pl-PL" sz="1600" dirty="0">
                <a:hlinkClick r:id="rId9"/>
              </a:rPr>
              <a:t>https://zszembrzyce.wordpress.com/projekt-blizej-natury-2/dodatkowe-prace-wolontaruszy/dzika-europa/</a:t>
            </a:r>
            <a:endParaRPr lang="pl-PL" sz="1600" dirty="0"/>
          </a:p>
          <a:p>
            <a:pPr>
              <a:lnSpc>
                <a:spcPct val="90000"/>
              </a:lnSpc>
            </a:pPr>
            <a:r>
              <a:rPr lang="pl-PL" sz="1600" dirty="0">
                <a:hlinkClick r:id="rId10"/>
              </a:rPr>
              <a:t>http://www.dwordroblin.pl/pl/hotel/okolica/grzybobranie/</a:t>
            </a:r>
            <a:endParaRPr lang="pl-PL" sz="1600" dirty="0"/>
          </a:p>
          <a:p>
            <a:pPr>
              <a:lnSpc>
                <a:spcPct val="90000"/>
              </a:lnSpc>
            </a:pPr>
            <a:r>
              <a:rPr lang="pl-PL" sz="1600" dirty="0">
                <a:hlinkClick r:id="rId11"/>
              </a:rPr>
              <a:t>http://podroze.gazeta.pl/podroze/56,114158,10663021,polska-rys,,6.html</a:t>
            </a:r>
            <a:endParaRPr lang="pl-PL" sz="1600" dirty="0"/>
          </a:p>
          <a:p>
            <a:pPr>
              <a:lnSpc>
                <a:spcPct val="90000"/>
              </a:lnSpc>
            </a:pPr>
            <a:r>
              <a:rPr lang="pl-PL" sz="1600" dirty="0">
                <a:hlinkClick r:id="rId12"/>
              </a:rPr>
              <a:t>http://tylkoryby.pl/tag/flora-i-fauna-polski</a:t>
            </a:r>
            <a:endParaRPr lang="pl-PL" sz="1600" dirty="0"/>
          </a:p>
          <a:p>
            <a:pPr>
              <a:lnSpc>
                <a:spcPct val="90000"/>
              </a:lnSpc>
            </a:pPr>
            <a:r>
              <a:rPr lang="pl-PL" sz="1600" dirty="0">
                <a:hlinkClick r:id="rId13"/>
              </a:rPr>
              <a:t>http://www.fundacjakarpacka.org/aktualnosci-208-bieszczady-pelnikiem-zakwitna.html</a:t>
            </a:r>
            <a:endParaRPr lang="pl-PL" sz="1600" dirty="0"/>
          </a:p>
          <a:p>
            <a:pPr>
              <a:lnSpc>
                <a:spcPct val="90000"/>
              </a:lnSpc>
            </a:pPr>
            <a:endParaRPr lang="pl-PL" sz="1600" dirty="0"/>
          </a:p>
          <a:p>
            <a:pPr>
              <a:lnSpc>
                <a:spcPct val="90000"/>
              </a:lnSpc>
            </a:pPr>
            <a:endParaRPr lang="pl-PL" sz="1600" dirty="0"/>
          </a:p>
          <a:p>
            <a:pPr>
              <a:lnSpc>
                <a:spcPct val="90000"/>
              </a:lnSpc>
            </a:pPr>
            <a:endParaRPr lang="pl-PL" sz="1600" dirty="0"/>
          </a:p>
        </p:txBody>
      </p:sp>
    </p:spTree>
    <p:extLst>
      <p:ext uri="{BB962C8B-B14F-4D97-AF65-F5344CB8AC3E}">
        <p14:creationId xmlns="" xmlns:p14="http://schemas.microsoft.com/office/powerpoint/2010/main" val="34231265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ontinental_Europe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EAD74D-99B0-465F-AAA8-85455CB845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Seria map świata, prezentacja Kontynent europejski (panoramiczna)</Template>
  <TotalTime>0</TotalTime>
  <Words>597</Words>
  <Application>Microsoft Office PowerPoint</Application>
  <PresentationFormat>Niestandardowy</PresentationFormat>
  <Paragraphs>65</Paragraphs>
  <Slides>9</Slides>
  <Notes>2</Notes>
  <HiddenSlides>0</HiddenSlides>
  <MMClips>1</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Continental_Europe_16x9</vt:lpstr>
      <vt:lpstr>„EUROPEAN FORESTS – GREEN EUROPE”</vt:lpstr>
      <vt:lpstr>CHARACTERISTIC OF EUROPEAN FORESTS</vt:lpstr>
      <vt:lpstr> The most famous National Parks in Europe</vt:lpstr>
      <vt:lpstr>Unique flora and fauna in Poland</vt:lpstr>
      <vt:lpstr>Protected species in Poland and Europe</vt:lpstr>
      <vt:lpstr>Woodiness  of Europe</vt:lpstr>
      <vt:lpstr>Natura 2000 in Europe</vt:lpstr>
      <vt:lpstr>the work was done by:</vt:lpstr>
      <vt:lpstr>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2016-03-27T11:28:31Z</dcterms:created>
  <dcterms:modified xsi:type="dcterms:W3CDTF">2016-04-21T19:22:03Z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