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67" r:id="rId10"/>
    <p:sldId id="274" r:id="rId11"/>
    <p:sldId id="275" r:id="rId12"/>
    <p:sldId id="276" r:id="rId13"/>
    <p:sldId id="278" r:id="rId14"/>
    <p:sldId id="280" r:id="rId1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8000"/>
    <a:srgbClr val="99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4660"/>
  </p:normalViewPr>
  <p:slideViewPr>
    <p:cSldViewPr snapToGrid="0">
      <p:cViewPr>
        <p:scale>
          <a:sx n="90" d="100"/>
          <a:sy n="90" d="100"/>
        </p:scale>
        <p:origin x="-42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A695-6306-412F-BFEF-DCE2BA4AC28B}" type="datetimeFigureOut">
              <a:rPr lang="pl-PL"/>
              <a:pPr>
                <a:defRPr/>
              </a:pPr>
              <a:t>2016-04-22</a:t>
            </a:fld>
            <a:endParaRPr lang="pl-PL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B8857-1F06-48BC-947B-1CD18AE7CBB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8EB6-BDE2-4488-A8C5-FD4F420E9C63}" type="datetimeFigureOut">
              <a:rPr lang="pl-PL"/>
              <a:pPr>
                <a:defRPr/>
              </a:pPr>
              <a:t>2016-04-22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9A1CC-E110-41CC-8A68-EB8BBFB4F55C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26656-3CA5-4D04-80A8-0CEA3F86CA11}" type="datetimeFigureOut">
              <a:rPr lang="pl-PL"/>
              <a:pPr>
                <a:defRPr/>
              </a:pPr>
              <a:t>2016-04-22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22320-411E-44BE-A7A2-7A7684583032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957DC2-7866-4FC7-A88E-C7E78FA011D5}" type="datetimeFigureOut">
              <a:rPr lang="pl-PL"/>
              <a:pPr>
                <a:defRPr/>
              </a:pPr>
              <a:t>2016-04-22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4FBC95-C4CF-496E-B4FC-6D6D10E0879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ytuł 1"/>
          <p:cNvSpPr>
            <a:spLocks noGrp="1"/>
          </p:cNvSpPr>
          <p:nvPr>
            <p:ph type="ctrTitle"/>
          </p:nvPr>
        </p:nvSpPr>
        <p:spPr>
          <a:xfrm>
            <a:off x="1382713" y="939800"/>
            <a:ext cx="9144000" cy="2387600"/>
          </a:xfrm>
        </p:spPr>
        <p:txBody>
          <a:bodyPr/>
          <a:lstStyle/>
          <a:p>
            <a:pPr eaLnBrk="1" hangingPunct="1"/>
            <a:r>
              <a:rPr lang="pl-PL" sz="6600" smtClean="0">
                <a:solidFill>
                  <a:schemeClr val="bg1"/>
                </a:solidFill>
              </a:rPr>
              <a:t>FORESTS IN POLAND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36" y="397566"/>
            <a:ext cx="4154177" cy="5261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516" y="118675"/>
            <a:ext cx="4572396" cy="685859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0"/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96922" y="2257009"/>
            <a:ext cx="6889654" cy="4593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482862" y="172426"/>
            <a:ext cx="5861538" cy="4396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Krzyś\Desktop\P41623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2963" y="563563"/>
            <a:ext cx="3579812" cy="268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Krzyś\Desktop\P416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2476">
            <a:off x="944993" y="1205103"/>
            <a:ext cx="3596847" cy="479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Krzyś\Desktop\P4162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730" y="3245778"/>
            <a:ext cx="4582634" cy="3436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ole tekstowe 1"/>
          <p:cNvSpPr txBox="1">
            <a:spLocks noChangeArrowheads="1"/>
          </p:cNvSpPr>
          <p:nvPr/>
        </p:nvSpPr>
        <p:spPr bwMode="auto">
          <a:xfrm>
            <a:off x="520700" y="639763"/>
            <a:ext cx="55848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Do wykonania prezentacji użyliśmy naszej wiedzy, a także naszych umiejętności fotograficznych, korzystaliśmy również z zasobów internetu z następujących stron:</a:t>
            </a:r>
          </a:p>
        </p:txBody>
      </p:sp>
      <p:sp>
        <p:nvSpPr>
          <p:cNvPr id="17411" name="pole tekstowe 2"/>
          <p:cNvSpPr txBox="1">
            <a:spLocks noChangeArrowheads="1"/>
          </p:cNvSpPr>
          <p:nvPr/>
        </p:nvSpPr>
        <p:spPr bwMode="auto">
          <a:xfrm>
            <a:off x="760413" y="2508250"/>
            <a:ext cx="96504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Slajdy 2, 3, 4 zdjęcia google  grafika:  </a:t>
            </a:r>
          </a:p>
          <a:p>
            <a:endParaRPr lang="pl-PL">
              <a:latin typeface="Calibri" pitchFamily="34" charset="0"/>
            </a:endParaRPr>
          </a:p>
          <a:p>
            <a:endParaRPr lang="pl-PL">
              <a:latin typeface="Calibri" pitchFamily="34" charset="0"/>
            </a:endParaRPr>
          </a:p>
          <a:p>
            <a:r>
              <a:rPr lang="pl-PL">
                <a:latin typeface="Calibri" pitchFamily="34" charset="0"/>
              </a:rPr>
              <a:t>		Strona nadleśnictwa:</a:t>
            </a:r>
          </a:p>
          <a:p>
            <a:endParaRPr lang="pl-PL">
              <a:latin typeface="Calibri" pitchFamily="34" charset="0"/>
            </a:endParaRPr>
          </a:p>
        </p:txBody>
      </p:sp>
      <p:sp>
        <p:nvSpPr>
          <p:cNvPr id="4" name="Gwiazda 5-ramienna 3"/>
          <p:cNvSpPr/>
          <p:nvPr/>
        </p:nvSpPr>
        <p:spPr>
          <a:xfrm>
            <a:off x="10325100" y="5232400"/>
            <a:ext cx="1393825" cy="119697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7413" name="pole tekstowe 4"/>
          <p:cNvSpPr txBox="1">
            <a:spLocks noChangeArrowheads="1"/>
          </p:cNvSpPr>
          <p:nvPr/>
        </p:nvSpPr>
        <p:spPr bwMode="auto">
          <a:xfrm>
            <a:off x="4051300" y="5830888"/>
            <a:ext cx="6794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latin typeface="Calibri" pitchFamily="34" charset="0"/>
              </a:rPr>
              <a:t>DZIĘKUJEMY ZA OBEJRZENIE NASZEJ PREZENTACJI </a:t>
            </a:r>
            <a:r>
              <a:rPr lang="pl-PL" sz="2400">
                <a:latin typeface="Calibri" pitchFamily="34" charset="0"/>
                <a:sym typeface="Wingdings" pitchFamily="2" charset="2"/>
              </a:rPr>
              <a:t></a:t>
            </a:r>
            <a:endParaRPr lang="pl-PL" sz="2400">
              <a:latin typeface="Calibri" pitchFamily="34" charset="0"/>
            </a:endParaRPr>
          </a:p>
        </p:txBody>
      </p:sp>
      <p:sp>
        <p:nvSpPr>
          <p:cNvPr id="17414" name="pole tekstowe 5"/>
          <p:cNvSpPr txBox="1">
            <a:spLocks noChangeArrowheads="1"/>
          </p:cNvSpPr>
          <p:nvPr/>
        </p:nvSpPr>
        <p:spPr bwMode="auto">
          <a:xfrm>
            <a:off x="4678363" y="4508500"/>
            <a:ext cx="5167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Korzystaliśmy również ze słownika języka angielskiego </a:t>
            </a:r>
          </a:p>
        </p:txBody>
      </p:sp>
      <p:sp>
        <p:nvSpPr>
          <p:cNvPr id="17415" name="Prostokąt 6"/>
          <p:cNvSpPr>
            <a:spLocks noChangeArrowheads="1"/>
          </p:cNvSpPr>
          <p:nvPr/>
        </p:nvSpPr>
        <p:spPr bwMode="auto">
          <a:xfrm>
            <a:off x="4430713" y="2403475"/>
            <a:ext cx="67754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latin typeface="Calibri" pitchFamily="34" charset="0"/>
              </a:rPr>
              <a:t>Zdjęcie 1 http://www.bdl.lasy.gov.pl/portal/Media/Default/HtmlWidget/2.png</a:t>
            </a:r>
          </a:p>
        </p:txBody>
      </p:sp>
      <p:sp>
        <p:nvSpPr>
          <p:cNvPr id="17416" name="Prostokąt 7"/>
          <p:cNvSpPr>
            <a:spLocks noChangeArrowheads="1"/>
          </p:cNvSpPr>
          <p:nvPr/>
        </p:nvSpPr>
        <p:spPr bwMode="auto">
          <a:xfrm>
            <a:off x="4716463" y="2935288"/>
            <a:ext cx="43100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latin typeface="Calibri" pitchFamily="34" charset="0"/>
              </a:rPr>
              <a:t>Zdjęcie 3 http://timiworld.friko.pl/obrazek.gif</a:t>
            </a:r>
          </a:p>
        </p:txBody>
      </p:sp>
      <p:sp>
        <p:nvSpPr>
          <p:cNvPr id="17417" name="Prostokąt 8"/>
          <p:cNvSpPr>
            <a:spLocks noChangeArrowheads="1"/>
          </p:cNvSpPr>
          <p:nvPr/>
        </p:nvSpPr>
        <p:spPr bwMode="auto">
          <a:xfrm>
            <a:off x="4471988" y="2647950"/>
            <a:ext cx="7085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 </a:t>
            </a:r>
            <a:r>
              <a:rPr lang="pl-PL" sz="1600">
                <a:latin typeface="Calibri" pitchFamily="34" charset="0"/>
              </a:rPr>
              <a:t>Zdjęcie 2https://zszembrzyce.files.wordpress.com/2011/10/imagesca6cw929.jpg</a:t>
            </a:r>
          </a:p>
        </p:txBody>
      </p:sp>
      <p:sp>
        <p:nvSpPr>
          <p:cNvPr id="17418" name="Prostokąt 9"/>
          <p:cNvSpPr>
            <a:spLocks noChangeArrowheads="1"/>
          </p:cNvSpPr>
          <p:nvPr/>
        </p:nvSpPr>
        <p:spPr bwMode="auto">
          <a:xfrm>
            <a:off x="4779963" y="3319463"/>
            <a:ext cx="39290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http://www.rybnik.katowice.lasy.gov.pl/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E9E5E"/>
            </a:gs>
            <a:gs pos="100000">
              <a:srgbClr val="33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18435" name="Symbol zastępczy zawartości 2"/>
          <p:cNvSpPr>
            <a:spLocks noGrp="1"/>
          </p:cNvSpPr>
          <p:nvPr>
            <p:ph type="body" idx="1"/>
          </p:nvPr>
        </p:nvSpPr>
        <p:spPr>
          <a:xfrm>
            <a:off x="620713" y="1568450"/>
            <a:ext cx="10972800" cy="45259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pl-PL" b="1" smtClean="0">
                <a:latin typeface="Arial" charset="0"/>
              </a:rPr>
              <a:t>The project has been made by </a:t>
            </a:r>
          </a:p>
          <a:p>
            <a:pPr marL="0" indent="0" algn="ctr">
              <a:buFont typeface="Arial" charset="0"/>
              <a:buNone/>
            </a:pPr>
            <a:r>
              <a:rPr lang="pl-PL" b="1" smtClean="0">
                <a:latin typeface="Arial" charset="0"/>
              </a:rPr>
              <a:t>Natalia Polak, Konrad Brzęczęk, Krzysztof Dudek</a:t>
            </a:r>
          </a:p>
          <a:p>
            <a:pPr marL="0" indent="0" algn="ctr">
              <a:buFont typeface="Arial" charset="0"/>
              <a:buNone/>
            </a:pPr>
            <a:r>
              <a:rPr lang="pl-PL" b="1" smtClean="0">
                <a:latin typeface="Arial" charset="0"/>
              </a:rPr>
              <a:t>Kl. I TH</a:t>
            </a:r>
          </a:p>
          <a:p>
            <a:pPr marL="0" indent="0" algn="ctr">
              <a:buFont typeface="Arial" charset="0"/>
              <a:buNone/>
            </a:pPr>
            <a:r>
              <a:rPr lang="pl-PL" b="1" smtClean="0">
                <a:latin typeface="Arial" charset="0"/>
              </a:rPr>
              <a:t>Zespół Szkół Ekonomiczno – Usługowych w Rybniku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808" y="3320732"/>
            <a:ext cx="4055166" cy="353726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14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>
                <a:solidFill>
                  <a:schemeClr val="bg1"/>
                </a:solidFill>
              </a:rPr>
              <a:t>THE AREA OF FORESTS IN POLAND</a:t>
            </a:r>
          </a:p>
        </p:txBody>
      </p:sp>
      <p:sp>
        <p:nvSpPr>
          <p:cNvPr id="614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800" b="1" smtClean="0">
                <a:solidFill>
                  <a:schemeClr val="bg1"/>
                </a:solidFill>
                <a:latin typeface="Arial" charset="0"/>
              </a:rPr>
              <a:t>   </a:t>
            </a:r>
            <a:r>
              <a:rPr lang="en-US" sz="2800" b="1" smtClean="0">
                <a:solidFill>
                  <a:schemeClr val="bg1"/>
                </a:solidFill>
              </a:rPr>
              <a:t>Forests in Poland grow</a:t>
            </a:r>
            <a:r>
              <a:rPr lang="pl-PL" sz="2800" b="1" smtClean="0">
                <a:solidFill>
                  <a:schemeClr val="bg1"/>
                </a:solidFill>
              </a:rPr>
              <a:t> on</a:t>
            </a:r>
            <a:r>
              <a:rPr lang="en-US" sz="2800" b="1" smtClean="0">
                <a:solidFill>
                  <a:schemeClr val="bg1"/>
                </a:solidFill>
              </a:rPr>
              <a:t> 9 million hectares, which cover more than 28% of the country.</a:t>
            </a:r>
            <a:r>
              <a:rPr lang="pl-PL" sz="2800" b="1" smtClean="0">
                <a:solidFill>
                  <a:schemeClr val="bg1"/>
                </a:solidFill>
              </a:rPr>
              <a:t> The majority of them</a:t>
            </a:r>
            <a:r>
              <a:rPr lang="en-US" sz="2800" b="1" smtClean="0">
                <a:solidFill>
                  <a:schemeClr val="bg1"/>
                </a:solidFill>
              </a:rPr>
              <a:t> are </a:t>
            </a:r>
            <a:r>
              <a:rPr lang="pl-PL" sz="2800" b="1" smtClean="0">
                <a:solidFill>
                  <a:schemeClr val="bg1"/>
                </a:solidFill>
              </a:rPr>
              <a:t>national</a:t>
            </a:r>
            <a:r>
              <a:rPr lang="en-US" sz="2800" b="1" smtClean="0">
                <a:solidFill>
                  <a:schemeClr val="bg1"/>
                </a:solidFill>
              </a:rPr>
              <a:t> forests, more than 7.5 million hectares </a:t>
            </a:r>
            <a:r>
              <a:rPr lang="pl-PL" sz="2800" b="1" smtClean="0">
                <a:solidFill>
                  <a:schemeClr val="bg1"/>
                </a:solidFill>
              </a:rPr>
              <a:t>are administrated</a:t>
            </a:r>
            <a:r>
              <a:rPr lang="en-US" sz="2800" b="1" smtClean="0">
                <a:solidFill>
                  <a:schemeClr val="bg1"/>
                </a:solidFill>
              </a:rPr>
              <a:t> by </a:t>
            </a:r>
            <a:r>
              <a:rPr lang="pl-PL" sz="2800" b="1" smtClean="0">
                <a:solidFill>
                  <a:schemeClr val="bg1"/>
                </a:solidFill>
              </a:rPr>
              <a:t>Lasy Państwowe (</a:t>
            </a:r>
            <a:r>
              <a:rPr lang="en-US" sz="2800" b="1" smtClean="0">
                <a:solidFill>
                  <a:schemeClr val="bg1"/>
                </a:solidFill>
              </a:rPr>
              <a:t>State Forest</a:t>
            </a:r>
            <a:r>
              <a:rPr lang="pl-PL" sz="2800" b="1" smtClean="0">
                <a:solidFill>
                  <a:schemeClr val="bg1"/>
                </a:solidFill>
              </a:rPr>
              <a:t>)</a:t>
            </a:r>
            <a:r>
              <a:rPr lang="en-US" sz="2800" b="1" smtClean="0">
                <a:solidFill>
                  <a:schemeClr val="bg1"/>
                </a:solidFill>
              </a:rPr>
              <a:t> </a:t>
            </a:r>
            <a:r>
              <a:rPr lang="pl-PL" sz="2800" b="1" smtClean="0">
                <a:solidFill>
                  <a:schemeClr val="bg1"/>
                </a:solidFill>
                <a:latin typeface="Arial" charset="0"/>
              </a:rPr>
              <a:t>h</a:t>
            </a:r>
            <a:r>
              <a:rPr lang="en-US" sz="2800" b="1" smtClean="0">
                <a:solidFill>
                  <a:schemeClr val="bg1"/>
                </a:solidFill>
              </a:rPr>
              <a:t>olding "State Forests".  </a:t>
            </a:r>
            <a:r>
              <a:rPr lang="pl-PL" sz="2800" b="1" smtClean="0">
                <a:solidFill>
                  <a:schemeClr val="bg1"/>
                </a:solidFill>
              </a:rPr>
              <a:t>That is why it can </a:t>
            </a:r>
            <a:r>
              <a:rPr lang="en-US" sz="2800" b="1" smtClean="0">
                <a:solidFill>
                  <a:schemeClr val="bg1"/>
                </a:solidFill>
              </a:rPr>
              <a:t>be concluded that </a:t>
            </a:r>
            <a:r>
              <a:rPr lang="pl-PL" sz="2800" b="1" smtClean="0">
                <a:solidFill>
                  <a:schemeClr val="bg1"/>
                </a:solidFill>
              </a:rPr>
              <a:t>forester </a:t>
            </a:r>
            <a:r>
              <a:rPr lang="en-US" sz="2800" b="1" smtClean="0">
                <a:solidFill>
                  <a:schemeClr val="bg1"/>
                </a:solidFill>
              </a:rPr>
              <a:t>manage a nearly one-fourth of our country.</a:t>
            </a:r>
            <a:endParaRPr lang="pl-PL" sz="28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>
                <a:solidFill>
                  <a:schemeClr val="bg1"/>
                </a:solidFill>
              </a:rPr>
              <a:t>THE AREA OF FORESTS IN EUROPE</a:t>
            </a:r>
            <a:endParaRPr lang="en-GB" smtClean="0">
              <a:solidFill>
                <a:schemeClr val="bg1"/>
              </a:solidFill>
            </a:endParaRP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117475" y="2560638"/>
            <a:ext cx="2824163" cy="223043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mtClean="0">
                <a:solidFill>
                  <a:schemeClr val="bg1"/>
                </a:solidFill>
              </a:rPr>
              <a:t>European forests cover about 32% of the continent.</a:t>
            </a:r>
          </a:p>
        </p:txBody>
      </p:sp>
      <p:pic>
        <p:nvPicPr>
          <p:cNvPr id="7172" name="Obraz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1638" y="1417638"/>
            <a:ext cx="8759825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CHANGES </a:t>
            </a:r>
            <a:r>
              <a:rPr lang="pl-PL" smtClean="0">
                <a:solidFill>
                  <a:schemeClr val="bg1"/>
                </a:solidFill>
              </a:rPr>
              <a:t>OF THE WORLD FOREST AREA 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182563" y="5883275"/>
            <a:ext cx="10972800" cy="8397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2800" smtClean="0">
                <a:solidFill>
                  <a:schemeClr val="bg1"/>
                </a:solidFill>
              </a:rPr>
              <a:t>PRIMARY FORESTS 8 000 YEARS AGO	…		AND FORESTS TODAY</a:t>
            </a:r>
          </a:p>
        </p:txBody>
      </p:sp>
      <p:pic>
        <p:nvPicPr>
          <p:cNvPr id="8196" name="Obraz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00" y="1417638"/>
            <a:ext cx="85947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What </a:t>
            </a:r>
            <a:r>
              <a:rPr lang="pl-PL" smtClean="0">
                <a:solidFill>
                  <a:schemeClr val="bg1"/>
                </a:solidFill>
              </a:rPr>
              <a:t>are the reasons of deforestation?</a:t>
            </a:r>
          </a:p>
        </p:txBody>
      </p:sp>
      <p:sp>
        <p:nvSpPr>
          <p:cNvPr id="9219" name="Symbol zastępczy zawartości 2"/>
          <p:cNvSpPr>
            <a:spLocks noGrp="1"/>
          </p:cNvSpPr>
          <p:nvPr>
            <p:ph idx="1"/>
          </p:nvPr>
        </p:nvSpPr>
        <p:spPr>
          <a:xfrm>
            <a:off x="490538" y="2063750"/>
            <a:ext cx="10972800" cy="2813050"/>
          </a:xfrm>
        </p:spPr>
        <p:txBody>
          <a:bodyPr/>
          <a:lstStyle/>
          <a:p>
            <a:pPr eaLnBrk="1" hangingPunct="1"/>
            <a:r>
              <a:rPr lang="pl-PL" sz="4000" smtClean="0">
                <a:solidFill>
                  <a:schemeClr val="bg1"/>
                </a:solidFill>
              </a:rPr>
              <a:t>The main problem of reducing the area of forests is cutting trees.</a:t>
            </a:r>
          </a:p>
          <a:p>
            <a:pPr eaLnBrk="1" hangingPunct="1"/>
            <a:r>
              <a:rPr lang="pl-PL" sz="4000" smtClean="0">
                <a:solidFill>
                  <a:schemeClr val="bg1"/>
                </a:solidFill>
              </a:rPr>
              <a:t>In place of trees, fields (farmlands) or even new residential areas arise.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4549775" y="579438"/>
            <a:ext cx="6189663" cy="1143000"/>
          </a:xfrm>
        </p:spPr>
        <p:txBody>
          <a:bodyPr/>
          <a:lstStyle/>
          <a:p>
            <a:pPr eaLnBrk="1" hangingPunct="1"/>
            <a:r>
              <a:rPr lang="pl-PL" smtClean="0">
                <a:solidFill>
                  <a:schemeClr val="bg1"/>
                </a:solidFill>
              </a:rPr>
              <a:t>THE ROLE OF FORESTS</a:t>
            </a:r>
          </a:p>
        </p:txBody>
      </p:sp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>
          <a:xfrm>
            <a:off x="785813" y="1822450"/>
            <a:ext cx="3286125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pl-PL" sz="3000" smtClean="0">
                <a:solidFill>
                  <a:schemeClr val="bg1"/>
                </a:solidFill>
              </a:rPr>
              <a:t>The main role of Polish forests is the possibility of recreation, relax and spending free time in the fresh air.</a:t>
            </a:r>
          </a:p>
          <a:p>
            <a:pPr marL="0" indent="0" eaLnBrk="1" hangingPunct="1">
              <a:buFont typeface="Arial" charset="0"/>
              <a:buNone/>
            </a:pPr>
            <a:r>
              <a:rPr lang="pl-PL" sz="3000" smtClean="0">
                <a:solidFill>
                  <a:schemeClr val="bg1"/>
                </a:solidFill>
              </a:rPr>
              <a:t>Moreover, f</a:t>
            </a:r>
            <a:r>
              <a:rPr lang="en-GB" sz="3000" smtClean="0">
                <a:solidFill>
                  <a:schemeClr val="bg1"/>
                </a:solidFill>
              </a:rPr>
              <a:t>orests</a:t>
            </a:r>
            <a:r>
              <a:rPr lang="pl-PL" sz="3000" smtClean="0">
                <a:solidFill>
                  <a:schemeClr val="bg1"/>
                </a:solidFill>
              </a:rPr>
              <a:t> </a:t>
            </a:r>
            <a:r>
              <a:rPr lang="en-GB" sz="3000" smtClean="0">
                <a:solidFill>
                  <a:schemeClr val="bg1"/>
                </a:solidFill>
              </a:rPr>
              <a:t>protect</a:t>
            </a:r>
            <a:r>
              <a:rPr lang="pl-PL" sz="3000" smtClean="0">
                <a:solidFill>
                  <a:schemeClr val="bg1"/>
                </a:solidFill>
              </a:rPr>
              <a:t> </a:t>
            </a:r>
            <a:r>
              <a:rPr lang="en-GB" sz="3000" smtClean="0">
                <a:solidFill>
                  <a:schemeClr val="bg1"/>
                </a:solidFill>
              </a:rPr>
              <a:t>people</a:t>
            </a:r>
            <a:r>
              <a:rPr lang="pl-PL" sz="300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11" y="1815549"/>
            <a:ext cx="7256317" cy="4844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>
                <a:solidFill>
                  <a:schemeClr val="bg1"/>
                </a:solidFill>
              </a:rPr>
              <a:t>ANIMALS LIVING IN POLISH FORESTS</a:t>
            </a:r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220663" y="1712913"/>
            <a:ext cx="9275762" cy="48752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</a:pPr>
            <a:r>
              <a:rPr lang="pl-PL" sz="3700" smtClean="0">
                <a:solidFill>
                  <a:schemeClr val="bg1"/>
                </a:solidFill>
              </a:rPr>
              <a:t>A lot of different animals live in the forests in poland. These include: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000" smtClean="0">
                <a:solidFill>
                  <a:schemeClr val="bg1"/>
                </a:solidFill>
              </a:rPr>
              <a:t>Deer</a:t>
            </a:r>
            <a:r>
              <a:rPr lang="pl-PL" sz="3000" smtClean="0">
                <a:solidFill>
                  <a:schemeClr val="bg1"/>
                </a:solidFill>
              </a:rPr>
              <a:t>s</a:t>
            </a:r>
            <a:endParaRPr lang="en-GB" sz="30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sz="3000" smtClean="0">
                <a:solidFill>
                  <a:schemeClr val="bg1"/>
                </a:solidFill>
              </a:rPr>
              <a:t>Hares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000" smtClean="0">
                <a:solidFill>
                  <a:schemeClr val="bg1"/>
                </a:solidFill>
              </a:rPr>
              <a:t>Foxes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000" smtClean="0">
                <a:solidFill>
                  <a:schemeClr val="bg1"/>
                </a:solidFill>
              </a:rPr>
              <a:t>Badgers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000" smtClean="0">
                <a:solidFill>
                  <a:schemeClr val="bg1"/>
                </a:solidFill>
              </a:rPr>
              <a:t>Bears</a:t>
            </a:r>
            <a:r>
              <a:rPr lang="pl-PL" sz="3000" smtClean="0">
                <a:solidFill>
                  <a:schemeClr val="bg1"/>
                </a:solidFill>
              </a:rPr>
              <a:t> (in the Tatra M</a:t>
            </a:r>
            <a:r>
              <a:rPr lang="en-GB" sz="3000" smtClean="0">
                <a:solidFill>
                  <a:schemeClr val="bg1"/>
                </a:solidFill>
              </a:rPr>
              <a:t>ountain</a:t>
            </a:r>
            <a:r>
              <a:rPr lang="pl-PL" sz="3000" smtClean="0">
                <a:solidFill>
                  <a:schemeClr val="bg1"/>
                </a:solidFill>
              </a:rPr>
              <a:t>s)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3000" smtClean="0">
                <a:solidFill>
                  <a:schemeClr val="bg1"/>
                </a:solidFill>
              </a:rPr>
              <a:t>Wolves</a:t>
            </a:r>
          </a:p>
          <a:p>
            <a:pPr lvl="1" eaLnBrk="1" hangingPunct="1">
              <a:lnSpc>
                <a:spcPct val="90000"/>
              </a:lnSpc>
            </a:pPr>
            <a:r>
              <a:rPr lang="en-GB" sz="3000" smtClean="0">
                <a:solidFill>
                  <a:schemeClr val="bg1"/>
                </a:solidFill>
              </a:rPr>
              <a:t>Lynxes</a:t>
            </a:r>
          </a:p>
          <a:p>
            <a:pPr lvl="1" eaLnBrk="1" hangingPunct="1">
              <a:lnSpc>
                <a:spcPct val="90000"/>
              </a:lnSpc>
            </a:pPr>
            <a:endParaRPr lang="pl-PL" sz="30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pl-PL" sz="3000" smtClean="0">
              <a:solidFill>
                <a:schemeClr val="bg1"/>
              </a:solidFill>
            </a:endParaRPr>
          </a:p>
          <a:p>
            <a:pPr marL="0" indent="0" eaLnBrk="1" hangingPunct="1">
              <a:lnSpc>
                <a:spcPct val="90000"/>
              </a:lnSpc>
            </a:pPr>
            <a:endParaRPr lang="pl-PL" sz="37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1000"/>
                <a:lumOff val="59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mtClean="0">
                <a:solidFill>
                  <a:schemeClr val="bg1"/>
                </a:solidFill>
              </a:rPr>
              <a:t>TREES GROWING IN POLISH FORESTS</a:t>
            </a:r>
          </a:p>
        </p:txBody>
      </p:sp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>
          <a:xfrm>
            <a:off x="490538" y="2063750"/>
            <a:ext cx="10972800" cy="4229100"/>
          </a:xfrm>
        </p:spPr>
        <p:txBody>
          <a:bodyPr/>
          <a:lstStyle/>
          <a:p>
            <a:pPr eaLnBrk="1" hangingPunct="1"/>
            <a:r>
              <a:rPr lang="en-GB" sz="4000" smtClean="0">
                <a:solidFill>
                  <a:schemeClr val="bg1"/>
                </a:solidFill>
              </a:rPr>
              <a:t>Leaf</a:t>
            </a:r>
            <a:r>
              <a:rPr lang="pl-PL" sz="4000" smtClean="0">
                <a:solidFill>
                  <a:schemeClr val="bg1"/>
                </a:solidFill>
              </a:rPr>
              <a:t>y </a:t>
            </a:r>
            <a:r>
              <a:rPr lang="en-GB" sz="4000" smtClean="0">
                <a:solidFill>
                  <a:schemeClr val="bg1"/>
                </a:solidFill>
              </a:rPr>
              <a:t>trees</a:t>
            </a:r>
            <a:r>
              <a:rPr lang="pl-PL" sz="4000" smtClean="0">
                <a:solidFill>
                  <a:schemeClr val="bg1"/>
                </a:solidFill>
              </a:rPr>
              <a:t>: birch-tree, linden, beech, oak, maple, willow.</a:t>
            </a:r>
          </a:p>
          <a:p>
            <a:pPr eaLnBrk="1" hangingPunct="1"/>
            <a:r>
              <a:rPr lang="en-GB" sz="4000" smtClean="0">
                <a:solidFill>
                  <a:schemeClr val="bg1"/>
                </a:solidFill>
              </a:rPr>
              <a:t>Conifer</a:t>
            </a:r>
            <a:r>
              <a:rPr lang="pl-PL" sz="4000" smtClean="0">
                <a:solidFill>
                  <a:schemeClr val="bg1"/>
                </a:solidFill>
              </a:rPr>
              <a:t> trees: spruce, pine, fir.</a:t>
            </a:r>
          </a:p>
          <a:p>
            <a:pPr eaLnBrk="1" hangingPunct="1"/>
            <a:endParaRPr lang="pl-PL" sz="400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pl-PL" sz="4000" smtClean="0">
                <a:solidFill>
                  <a:schemeClr val="bg1"/>
                </a:solidFill>
              </a:rPr>
              <a:t>In </a:t>
            </a:r>
            <a:r>
              <a:rPr lang="en-GB" sz="4000" smtClean="0">
                <a:solidFill>
                  <a:schemeClr val="bg1"/>
                </a:solidFill>
              </a:rPr>
              <a:t>Poland</a:t>
            </a:r>
            <a:r>
              <a:rPr lang="pl-PL" sz="4000" smtClean="0">
                <a:solidFill>
                  <a:schemeClr val="bg1"/>
                </a:solidFill>
              </a:rPr>
              <a:t> there are mixed </a:t>
            </a:r>
            <a:r>
              <a:rPr lang="en-GB" sz="4000" smtClean="0">
                <a:solidFill>
                  <a:schemeClr val="bg1"/>
                </a:solidFill>
              </a:rPr>
              <a:t>forest</a:t>
            </a:r>
            <a:r>
              <a:rPr lang="pl-PL" sz="4000" smtClean="0">
                <a:solidFill>
                  <a:schemeClr val="bg1"/>
                </a:solidFill>
              </a:rPr>
              <a:t>s containing conifer and </a:t>
            </a:r>
            <a:r>
              <a:rPr lang="en-GB" sz="4000" smtClean="0">
                <a:solidFill>
                  <a:schemeClr val="bg1"/>
                </a:solidFill>
              </a:rPr>
              <a:t>leaf</a:t>
            </a:r>
            <a:r>
              <a:rPr lang="pl-PL" sz="4000" smtClean="0">
                <a:solidFill>
                  <a:schemeClr val="bg1"/>
                </a:solidFill>
              </a:rPr>
              <a:t>y </a:t>
            </a:r>
            <a:r>
              <a:rPr lang="en-GB" sz="4000" smtClean="0">
                <a:solidFill>
                  <a:schemeClr val="bg1"/>
                </a:solidFill>
              </a:rPr>
              <a:t>trees</a:t>
            </a:r>
            <a:r>
              <a:rPr lang="pl-PL" sz="400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38470" y="2027583"/>
            <a:ext cx="9382539" cy="2438399"/>
          </a:xfrm>
          <a:prstGeom prst="rect">
            <a:avLst/>
          </a:prstGeom>
          <a:solidFill>
            <a:srgbClr val="993300"/>
          </a:solidFill>
          <a:ln>
            <a:solidFill>
              <a:srgbClr val="993300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646363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PHOTOS OF POLISH FORESTS</a:t>
            </a:r>
            <a:br>
              <a:rPr lang="pl-PL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800" smtClean="0">
                <a:solidFill>
                  <a:schemeClr val="bg1"/>
                </a:solidFill>
              </a:rPr>
              <a:t>(Silesia – Rybnik, Lyski, Zwonowice, etc.)</a:t>
            </a:r>
            <a:endParaRPr lang="pl-PL" sz="28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 motyw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as motyw" id="{3E095827-7607-4601-A5B6-9E2889AE7B9E}" vid="{23595A0F-C066-4E68-8C9F-AAE468106F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299</Words>
  <Application>Microsoft Office PowerPoint</Application>
  <PresentationFormat>Custom</PresentationFormat>
  <Paragraphs>44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Szablon projektu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las motyw</vt:lpstr>
      <vt:lpstr>FORESTS IN POLAND</vt:lpstr>
      <vt:lpstr>THE AREA OF FORESTS IN POLAND</vt:lpstr>
      <vt:lpstr>THE AREA OF FORESTS IN EUROPE</vt:lpstr>
      <vt:lpstr>CHANGES OF THE WORLD FOREST AREA </vt:lpstr>
      <vt:lpstr>What are the reasons of deforestation?</vt:lpstr>
      <vt:lpstr>THE ROLE OF FORESTS</vt:lpstr>
      <vt:lpstr>ANIMALS LIVING IN POLISH FORESTS</vt:lpstr>
      <vt:lpstr>TREES GROWING IN POLISH FORESTS</vt:lpstr>
      <vt:lpstr> THE PHOTOS OF POLISH FORESTS (Silesia – Rybnik, Lyski, Zwonowice, etc.)</vt:lpstr>
      <vt:lpstr>Slajd 10</vt:lpstr>
      <vt:lpstr>Slajd 11</vt:lpstr>
      <vt:lpstr>Slajd 12</vt:lpstr>
      <vt:lpstr>Slajd 13</vt:lpstr>
      <vt:lpstr>Slajd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IN POLAD</dc:title>
  <dc:creator>Krzysztof Dudek</dc:creator>
  <cp:lastModifiedBy>Ola</cp:lastModifiedBy>
  <cp:revision>78</cp:revision>
  <dcterms:created xsi:type="dcterms:W3CDTF">2016-03-10T17:07:51Z</dcterms:created>
  <dcterms:modified xsi:type="dcterms:W3CDTF">2016-04-22T11:07:23Z</dcterms:modified>
</cp:coreProperties>
</file>