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sldIdLst>
    <p:sldId id="270" r:id="rId2"/>
    <p:sldId id="257" r:id="rId3"/>
    <p:sldId id="258" r:id="rId4"/>
    <p:sldId id="262" r:id="rId5"/>
    <p:sldId id="263" r:id="rId6"/>
    <p:sldId id="265" r:id="rId7"/>
    <p:sldId id="268" r:id="rId8"/>
    <p:sldId id="269" r:id="rId9"/>
    <p:sldId id="266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26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Zeszy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F</a:t>
            </a:r>
            <a:r>
              <a:rPr lang="en-US" dirty="0" err="1"/>
              <a:t>orest</a:t>
            </a:r>
            <a:r>
              <a:rPr lang="en-US" dirty="0"/>
              <a:t> area</a:t>
            </a:r>
          </a:p>
        </c:rich>
      </c:tx>
      <c:layout/>
      <c:spPr>
        <a:noFill/>
        <a:ln>
          <a:noFill/>
        </a:ln>
        <a:effectLst/>
      </c:spPr>
    </c:title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864818024263434E-2"/>
          <c:y val="0.19342053896505815"/>
          <c:w val="0.82724054640483646"/>
          <c:h val="0.79496843232522585"/>
        </c:manualLayout>
      </c:layout>
      <c:pie3DChart>
        <c:varyColors val="1"/>
        <c:ser>
          <c:idx val="0"/>
          <c:order val="0"/>
          <c:tx>
            <c:strRef>
              <c:f>Arkusz1!$I$6</c:f>
              <c:strCache>
                <c:ptCount val="1"/>
                <c:pt idx="0">
                  <c:v>forest area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CatName val="1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Arkusz1!$H$7:$H$8</c:f>
              <c:strCache>
                <c:ptCount val="2"/>
                <c:pt idx="0">
                  <c:v>POLAND</c:v>
                </c:pt>
                <c:pt idx="1">
                  <c:v>EUROPE</c:v>
                </c:pt>
              </c:strCache>
            </c:strRef>
          </c:cat>
          <c:val>
            <c:numRef>
              <c:f>Arkusz1!$I$7:$I$8</c:f>
              <c:numCache>
                <c:formatCode>#,##0</c:formatCode>
                <c:ptCount val="2"/>
                <c:pt idx="0" formatCode="General">
                  <c:v>9177200</c:v>
                </c:pt>
                <c:pt idx="1">
                  <c:v>157000000</c:v>
                </c:pt>
              </c:numCache>
            </c:numRef>
          </c:val>
        </c:ser>
        <c:dLbls>
          <c:showCatName val="1"/>
        </c:dLbls>
      </c:pie3D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6096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random/>
      </p:transition>
    </mc:Choice>
    <mc:Fallback>
      <p:transition spd="slow" advClick="0" advTm="8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0739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random/>
      </p:transition>
    </mc:Choice>
    <mc:Fallback>
      <p:transition spd="slow" advClick="0" advTm="8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3015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random/>
      </p:transition>
    </mc:Choice>
    <mc:Fallback>
      <p:transition spd="slow" advClick="0" advTm="8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302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random/>
      </p:transition>
    </mc:Choice>
    <mc:Fallback>
      <p:transition spd="slow" advClick="0" advTm="8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8534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random/>
      </p:transition>
    </mc:Choice>
    <mc:Fallback>
      <p:transition spd="slow" advClick="0" advTm="8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6946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random/>
      </p:transition>
    </mc:Choice>
    <mc:Fallback>
      <p:transition spd="slow" advClick="0" advTm="8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6914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random/>
      </p:transition>
    </mc:Choice>
    <mc:Fallback>
      <p:transition spd="slow" advClick="0" advTm="8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2473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random/>
      </p:transition>
    </mc:Choice>
    <mc:Fallback>
      <p:transition spd="slow" advClick="0" advTm="8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4169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random/>
      </p:transition>
    </mc:Choice>
    <mc:Fallback>
      <p:transition spd="slow" advClick="0" advTm="8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2943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random/>
      </p:transition>
    </mc:Choice>
    <mc:Fallback>
      <p:transition spd="slow" advClick="0" advTm="8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7083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random/>
      </p:transition>
    </mc:Choice>
    <mc:Fallback>
      <p:transition spd="slow" advClick="0" advTm="8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373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random/>
      </p:transition>
    </mc:Choice>
    <mc:Fallback>
      <p:transition spd="slow" advClick="0" advTm="8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5458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random/>
      </p:transition>
    </mc:Choice>
    <mc:Fallback>
      <p:transition spd="slow" advClick="0" advTm="8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4406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random/>
      </p:transition>
    </mc:Choice>
    <mc:Fallback>
      <p:transition spd="slow" advClick="0" advTm="8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02723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random/>
      </p:transition>
    </mc:Choice>
    <mc:Fallback>
      <p:transition spd="slow" advClick="0" advTm="8000">
        <p:random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2075936" y="5496352"/>
            <a:ext cx="72904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pl-PL" sz="5400" b="1" dirty="0" smtClean="0">
                <a:ln w="12700">
                  <a:solidFill>
                    <a:schemeClr val="bg1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Forests</a:t>
            </a:r>
            <a:r>
              <a:rPr lang="pl-PL" sz="5400" b="1" dirty="0" smtClean="0">
                <a:ln w="12700">
                  <a:solidFill>
                    <a:schemeClr val="bg1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in Poland</a:t>
            </a:r>
            <a:endParaRPr lang="pl-PL" sz="5400" b="1" dirty="0">
              <a:ln w="12700">
                <a:solidFill>
                  <a:schemeClr val="bg1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80087" y="2470991"/>
            <a:ext cx="118212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FEFEF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en-US" sz="4000" b="1" dirty="0" smtClean="0">
                <a:solidFill>
                  <a:srgbClr val="FEFEF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Forests </a:t>
            </a:r>
            <a:r>
              <a:rPr lang="en-US" sz="4000" b="1" dirty="0">
                <a:solidFill>
                  <a:srgbClr val="FEFEF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Poland and Europe. Characteristics and management”</a:t>
            </a:r>
            <a:endParaRPr lang="pl-PL" sz="4000" b="1" dirty="0">
              <a:solidFill>
                <a:srgbClr val="FEFEF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062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random/>
      </p:transition>
    </mc:Choice>
    <mc:Fallback>
      <p:transition spd="slow" advClick="0" advTm="8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9556" y="2768763"/>
            <a:ext cx="1172244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www.google.pl</a:t>
            </a:r>
          </a:p>
          <a:p>
            <a:pPr algn="just"/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www.bryk.pl</a:t>
            </a:r>
          </a:p>
          <a:p>
            <a:pPr algn="just"/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en.wikipedia.org</a:t>
            </a:r>
          </a:p>
          <a:p>
            <a:pPr algn="just"/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www.erys.pl</a:t>
            </a:r>
          </a:p>
          <a:p>
            <a:pPr algn="just"/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www.bdl.lasy.gov.pl</a:t>
            </a:r>
          </a:p>
          <a:p>
            <a:pPr algn="just"/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www.lodz.lasy.gov.pl</a:t>
            </a:r>
          </a:p>
          <a:p>
            <a:pPr algn="just"/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www.lp.wi.pl</a:t>
            </a:r>
          </a:p>
          <a:p>
            <a:pPr algn="just"/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www.wykop.pl</a:t>
            </a:r>
          </a:p>
          <a:p>
            <a:pPr algn="just"/>
            <a:endParaRPr lang="pl-PL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l-PL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98771" y="1812400"/>
            <a:ext cx="4036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Bibliography</a:t>
            </a:r>
            <a:endParaRPr lang="pl-PL" altLang="pl-P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random/>
      </p:transition>
    </mc:Choice>
    <mc:Fallback>
      <p:transition spd="slow" advClick="0" advTm="8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30588" y="532783"/>
            <a:ext cx="10571998" cy="970450"/>
          </a:xfrm>
        </p:spPr>
        <p:txBody>
          <a:bodyPr/>
          <a:lstStyle/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Afforestation</a:t>
            </a:r>
            <a:r>
              <a:rPr lang="pl-PL" dirty="0"/>
              <a:t> Europe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37" t="4669" r="3116" b="5158"/>
          <a:stretch/>
        </p:blipFill>
        <p:spPr>
          <a:xfrm>
            <a:off x="240635" y="2237836"/>
            <a:ext cx="5132248" cy="447673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08384">
            <a:off x="6741846" y="1338066"/>
            <a:ext cx="3313079" cy="3135258"/>
          </a:xfrm>
          <a:prstGeom prst="rect">
            <a:avLst/>
          </a:prstGeom>
        </p:spPr>
      </p:pic>
      <p:grpSp>
        <p:nvGrpSpPr>
          <p:cNvPr id="11" name="Grupa 10"/>
          <p:cNvGrpSpPr/>
          <p:nvPr/>
        </p:nvGrpSpPr>
        <p:grpSpPr>
          <a:xfrm rot="21027946">
            <a:off x="3062763" y="3543311"/>
            <a:ext cx="4406075" cy="571936"/>
            <a:chOff x="3660877" y="4006073"/>
            <a:chExt cx="3421955" cy="592029"/>
          </a:xfrm>
        </p:grpSpPr>
        <p:sp>
          <p:nvSpPr>
            <p:cNvPr id="9" name="Strzałka w górę 8"/>
            <p:cNvSpPr/>
            <p:nvPr/>
          </p:nvSpPr>
          <p:spPr>
            <a:xfrm rot="4816907">
              <a:off x="5102920" y="2618190"/>
              <a:ext cx="592029" cy="3367795"/>
            </a:xfrm>
            <a:prstGeom prst="upArrow">
              <a:avLst>
                <a:gd name="adj1" fmla="val 50000"/>
                <a:gd name="adj2" fmla="val 19194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ole tekstowe 9"/>
            <p:cNvSpPr txBox="1"/>
            <p:nvPr/>
          </p:nvSpPr>
          <p:spPr>
            <a:xfrm rot="21013569">
              <a:off x="3660877" y="4212317"/>
              <a:ext cx="2817358" cy="276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POLAND</a:t>
              </a:r>
            </a:p>
          </p:txBody>
        </p:sp>
      </p:grpSp>
      <p:sp>
        <p:nvSpPr>
          <p:cNvPr id="2" name="Prostokąt zaokrąglony 1"/>
          <p:cNvSpPr/>
          <p:nvPr/>
        </p:nvSpPr>
        <p:spPr>
          <a:xfrm>
            <a:off x="6326659" y="5230278"/>
            <a:ext cx="2737640" cy="59312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does it mean ?</a:t>
            </a:r>
          </a:p>
        </p:txBody>
      </p:sp>
      <p:sp>
        <p:nvSpPr>
          <p:cNvPr id="3" name="Prostokąt 2"/>
          <p:cNvSpPr/>
          <p:nvPr/>
        </p:nvSpPr>
        <p:spPr>
          <a:xfrm>
            <a:off x="6326659" y="5883570"/>
            <a:ext cx="57335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Afforestation</a:t>
            </a: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proces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 a forest on the surface other than the forest , for </a:t>
            </a: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instance: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marshes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,bogs and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areas damaged by human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activity.</a:t>
            </a:r>
            <a:endParaRPr lang="pl-P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4155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random/>
      </p:transition>
    </mc:Choice>
    <mc:Fallback>
      <p:transition spd="slow" advClick="0" advTm="8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2465" y="255374"/>
            <a:ext cx="11574162" cy="1408670"/>
          </a:xfrm>
        </p:spPr>
        <p:txBody>
          <a:bodyPr/>
          <a:lstStyle/>
          <a:p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Comparison afforestation between </a:t>
            </a:r>
            <a:b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Europe &amp; Poland</a:t>
            </a: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71747288"/>
              </p:ext>
            </p:extLst>
          </p:nvPr>
        </p:nvGraphicFramePr>
        <p:xfrm>
          <a:off x="362465" y="2347784"/>
          <a:ext cx="6013621" cy="4044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6999468" y="3237080"/>
            <a:ext cx="45802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I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Poland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seeds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more and more forests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ever year. Afforestation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country increased from 21 % to 29.2 %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over/ within  sixteen years and area of forests became bigger about 388000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hectare. Polish forests has got lots of plants, animal and mushrooms. There lives 65% all of animal species. 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0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random/>
      </p:transition>
    </mc:Choice>
    <mc:Fallback>
      <p:transition spd="slow" advClick="0" advTm="8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3743" y="4090320"/>
            <a:ext cx="3743482" cy="2489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69" t="16315" r="7212"/>
          <a:stretch/>
        </p:blipFill>
        <p:spPr>
          <a:xfrm>
            <a:off x="8839198" y="4138772"/>
            <a:ext cx="2577802" cy="24129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49" b="17061"/>
          <a:stretch/>
        </p:blipFill>
        <p:spPr>
          <a:xfrm>
            <a:off x="820551" y="4138772"/>
            <a:ext cx="2536725" cy="2467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pole tekstowe 18"/>
          <p:cNvSpPr txBox="1"/>
          <p:nvPr/>
        </p:nvSpPr>
        <p:spPr>
          <a:xfrm>
            <a:off x="749644" y="469556"/>
            <a:ext cx="8980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pl-PL" sz="4000" b="1" dirty="0">
                <a:solidFill>
                  <a:srgbClr val="FEFEF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Flora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568411" y="2592844"/>
            <a:ext cx="10996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Polish forests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systematically increasing the share of deciduous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trees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That’s why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 of ​​deciduous trees has increased from 13% to 28.2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In Poland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often we can meet 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oaks, ashes,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maples,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sycamores, elms,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birch, beech,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alder,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poplar, hornbeam, aspen,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linden and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willow.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25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random/>
      </p:transition>
    </mc:Choice>
    <mc:Fallback>
      <p:transition spd="slow" advClick="0" advTm="8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TYPES</a:t>
            </a:r>
            <a:r>
              <a:rPr lang="pl-PL" dirty="0" smtClean="0"/>
              <a:t> OF FOREST IN POLAND </a:t>
            </a:r>
            <a:endParaRPr lang="pl-PL" dirty="0"/>
          </a:p>
        </p:txBody>
      </p:sp>
      <p:sp>
        <p:nvSpPr>
          <p:cNvPr id="10" name="Prostokąt zaokrąglony 9"/>
          <p:cNvSpPr/>
          <p:nvPr/>
        </p:nvSpPr>
        <p:spPr>
          <a:xfrm>
            <a:off x="514862" y="4338251"/>
            <a:ext cx="1944127" cy="2400304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eciduous forests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grows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fertile soils. 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9517793" y="4270953"/>
            <a:ext cx="2010034" cy="2496799"/>
          </a:xfrm>
          <a:prstGeom prst="round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I</a:t>
            </a:r>
            <a:r>
              <a:rPr lang="en-US" dirty="0" smtClean="0"/>
              <a:t>t </a:t>
            </a:r>
            <a:r>
              <a:rPr lang="pl-PL" dirty="0" smtClean="0"/>
              <a:t>occures </a:t>
            </a:r>
            <a:r>
              <a:rPr lang="en-US" dirty="0" smtClean="0"/>
              <a:t>in </a:t>
            </a:r>
            <a:r>
              <a:rPr lang="en-US" dirty="0"/>
              <a:t>the swamps, bogs and </a:t>
            </a:r>
            <a:r>
              <a:rPr lang="en-US" dirty="0" smtClean="0"/>
              <a:t>wetlands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2" name="Prostokąt zaokrąglony 11"/>
          <p:cNvSpPr/>
          <p:nvPr/>
        </p:nvSpPr>
        <p:spPr>
          <a:xfrm>
            <a:off x="6514069" y="4304638"/>
            <a:ext cx="1968841" cy="2463114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ecidous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forest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on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wetlands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3535059" y="4304639"/>
            <a:ext cx="1944127" cy="2433916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T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hese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forests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infertility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soils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 </a:t>
            </a: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mainly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consist of coniferous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trees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18" name="Grupa 17"/>
          <p:cNvGrpSpPr/>
          <p:nvPr/>
        </p:nvGrpSpPr>
        <p:grpSpPr>
          <a:xfrm>
            <a:off x="354224" y="2390317"/>
            <a:ext cx="2191265" cy="1070919"/>
            <a:chOff x="354225" y="2644344"/>
            <a:chExt cx="2191265" cy="1070919"/>
          </a:xfrm>
          <a:solidFill>
            <a:schemeClr val="accent2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6" name="Prostokąt zaokrąglony 5"/>
            <p:cNvSpPr/>
            <p:nvPr/>
          </p:nvSpPr>
          <p:spPr>
            <a:xfrm>
              <a:off x="354225" y="2644344"/>
              <a:ext cx="2191265" cy="1070919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453080" y="2856637"/>
              <a:ext cx="2005911" cy="6463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Oak-hornbeam </a:t>
              </a:r>
              <a:r>
                <a:rPr lang="pl-PL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forest</a:t>
              </a:r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3378542" y="2369045"/>
            <a:ext cx="2191265" cy="1070919"/>
            <a:chOff x="3142735" y="2644345"/>
            <a:chExt cx="2191265" cy="1070919"/>
          </a:xfrm>
          <a:solidFill>
            <a:schemeClr val="accent3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" name="Prostokąt zaokrąglony 6"/>
            <p:cNvSpPr/>
            <p:nvPr/>
          </p:nvSpPr>
          <p:spPr>
            <a:xfrm>
              <a:off x="3142735" y="2644345"/>
              <a:ext cx="2191265" cy="1070919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3393989" y="2856636"/>
              <a:ext cx="1750539" cy="64633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Coniferous forest </a:t>
              </a:r>
            </a:p>
          </p:txBody>
        </p:sp>
      </p:grpSp>
      <p:grpSp>
        <p:nvGrpSpPr>
          <p:cNvPr id="20" name="Grupa 19"/>
          <p:cNvGrpSpPr/>
          <p:nvPr/>
        </p:nvGrpSpPr>
        <p:grpSpPr>
          <a:xfrm>
            <a:off x="6402860" y="2356012"/>
            <a:ext cx="2191265" cy="1070919"/>
            <a:chOff x="6318423" y="2594917"/>
            <a:chExt cx="2191265" cy="1070919"/>
          </a:xfrm>
          <a:solidFill>
            <a:schemeClr val="accent4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8" name="Prostokąt zaokrąglony 7"/>
            <p:cNvSpPr/>
            <p:nvPr/>
          </p:nvSpPr>
          <p:spPr>
            <a:xfrm>
              <a:off x="6318423" y="2594917"/>
              <a:ext cx="2191265" cy="1070919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pole tekstowe 15"/>
            <p:cNvSpPr txBox="1"/>
            <p:nvPr/>
          </p:nvSpPr>
          <p:spPr>
            <a:xfrm>
              <a:off x="6499655" y="2816801"/>
              <a:ext cx="1828800" cy="64633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Riverine forest</a:t>
              </a:r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9427178" y="2356012"/>
            <a:ext cx="2191265" cy="1070919"/>
            <a:chOff x="9547655" y="2553727"/>
            <a:chExt cx="2191265" cy="1070919"/>
          </a:xfrm>
          <a:solidFill>
            <a:schemeClr val="accent5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9" name="Prostokąt zaokrąglony 8"/>
            <p:cNvSpPr/>
            <p:nvPr/>
          </p:nvSpPr>
          <p:spPr>
            <a:xfrm>
              <a:off x="9547655" y="2553727"/>
              <a:ext cx="2191265" cy="1070919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pole tekstowe 16"/>
            <p:cNvSpPr txBox="1"/>
            <p:nvPr/>
          </p:nvSpPr>
          <p:spPr>
            <a:xfrm>
              <a:off x="9868930" y="2896282"/>
              <a:ext cx="1614616" cy="3693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Alder forest</a:t>
              </a:r>
            </a:p>
          </p:txBody>
        </p:sp>
      </p:grpSp>
      <p:sp>
        <p:nvSpPr>
          <p:cNvPr id="24" name="Strzałka w prawo 23"/>
          <p:cNvSpPr/>
          <p:nvPr/>
        </p:nvSpPr>
        <p:spPr>
          <a:xfrm rot="5400000">
            <a:off x="1150201" y="3743224"/>
            <a:ext cx="345989" cy="31303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trzałka w prawo 24"/>
          <p:cNvSpPr/>
          <p:nvPr/>
        </p:nvSpPr>
        <p:spPr>
          <a:xfrm rot="5400000">
            <a:off x="4332069" y="3743722"/>
            <a:ext cx="345989" cy="31303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trzałka w prawo 25"/>
          <p:cNvSpPr/>
          <p:nvPr/>
        </p:nvSpPr>
        <p:spPr>
          <a:xfrm rot="5400000">
            <a:off x="7325496" y="3743224"/>
            <a:ext cx="345989" cy="31303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Strzałka w prawo 26"/>
          <p:cNvSpPr/>
          <p:nvPr/>
        </p:nvSpPr>
        <p:spPr>
          <a:xfrm rot="5400000">
            <a:off x="10382766" y="3743224"/>
            <a:ext cx="345989" cy="31303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08310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random/>
      </p:transition>
    </mc:Choice>
    <mc:Fallback>
      <p:transition spd="slow" advClick="0" advTm="8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3951" y="2791925"/>
            <a:ext cx="3341370" cy="2593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14184" y="148281"/>
            <a:ext cx="11167814" cy="1269357"/>
          </a:xfrm>
        </p:spPr>
        <p:txBody>
          <a:bodyPr/>
          <a:lstStyle/>
          <a:p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BENEFITS OF FORESTS FOR HUMAN -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the forest is needed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5" name="Prostokąt 4"/>
          <p:cNvSpPr/>
          <p:nvPr/>
        </p:nvSpPr>
        <p:spPr>
          <a:xfrm>
            <a:off x="6629330" y="5678676"/>
            <a:ext cx="53649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helps us save well-being and health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only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possibilities </a:t>
            </a: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sightseeing</a:t>
            </a: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(eg.walking) but 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lso 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other </a:t>
            </a: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ways.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ockey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sticks , cricket and baseball , and tennis rackets like many others produced from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wood</a:t>
            </a: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pl-P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81705" y="6217285"/>
            <a:ext cx="43623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large part of 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medicines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produced from the bark, leaves, fruits, flowers and roots.</a:t>
            </a:r>
            <a:endParaRPr lang="pl-P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81705" y="2306301"/>
            <a:ext cx="50707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Wood is uses to build houses where lives people. 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7881" y="3043336"/>
            <a:ext cx="3687857" cy="2547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Prostokąt 11"/>
          <p:cNvSpPr/>
          <p:nvPr/>
        </p:nvSpPr>
        <p:spPr>
          <a:xfrm>
            <a:off x="6629330" y="2124169"/>
            <a:ext cx="51498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Trees clean and freez air with carbon sequestration  and they give oxygen,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without which there would be no life on earth.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590" y="3988252"/>
            <a:ext cx="3245750" cy="2164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3828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random/>
      </p:transition>
    </mc:Choice>
    <mc:Fallback>
      <p:transition spd="slow" advClick="0" advTm="8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6824" y="4980609"/>
            <a:ext cx="33402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stop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 winds, which slows down the formation of deserts .</a:t>
            </a:r>
            <a:endParaRPr lang="pl-P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79" t="9418" r="6472" b="11667"/>
          <a:stretch/>
        </p:blipFill>
        <p:spPr>
          <a:xfrm>
            <a:off x="8121138" y="3157991"/>
            <a:ext cx="3690828" cy="2374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9146" y="4132423"/>
            <a:ext cx="2987157" cy="2454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Prostokąt 6"/>
          <p:cNvSpPr/>
          <p:nvPr/>
        </p:nvSpPr>
        <p:spPr>
          <a:xfrm>
            <a:off x="7560173" y="6175097"/>
            <a:ext cx="44247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Forest are natural home for milon </a:t>
            </a: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animals, 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including boars and mooses.</a:t>
            </a:r>
          </a:p>
        </p:txBody>
      </p:sp>
      <p:sp>
        <p:nvSpPr>
          <p:cNvPr id="10" name="Prostokąt 9"/>
          <p:cNvSpPr/>
          <p:nvPr/>
        </p:nvSpPr>
        <p:spPr>
          <a:xfrm>
            <a:off x="3811719" y="2504052"/>
            <a:ext cx="33986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Trees by the release of water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vapor,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involved in the process of creating clouds 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bring us rain.</a:t>
            </a:r>
            <a:endParaRPr lang="pl-P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70" y="2498967"/>
            <a:ext cx="3340285" cy="2231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ytuł 2"/>
          <p:cNvSpPr txBox="1">
            <a:spLocks/>
          </p:cNvSpPr>
          <p:nvPr/>
        </p:nvSpPr>
        <p:spPr>
          <a:xfrm>
            <a:off x="214184" y="148281"/>
            <a:ext cx="11167814" cy="1269357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BENEFITS OF FORESTS FOR HUMAN-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the forest is needed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842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random/>
      </p:transition>
    </mc:Choice>
    <mc:Fallback>
      <p:transition spd="slow" advClick="0" advTm="8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521675" y="453399"/>
            <a:ext cx="10571998" cy="970450"/>
          </a:xfrm>
        </p:spPr>
        <p:txBody>
          <a:bodyPr/>
          <a:lstStyle/>
          <a:p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Pollution</a:t>
            </a: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98004" y="2546337"/>
            <a:ext cx="34914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Unfortunately in Poland are many strict </a:t>
            </a:r>
            <a:r>
              <a:rPr lang="pl-PL" alt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industrial</a:t>
            </a:r>
            <a:r>
              <a:rPr lang="pl-PL" alt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very contaminated and ecologically threatened. Belongs here of course Górnośląski </a:t>
            </a: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ndustrial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region</a:t>
            </a: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Legnicko-Głogowski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Krakowski, </a:t>
            </a: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Szczeciński.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72707" y="4841564"/>
            <a:ext cx="62706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ost of this contominated 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areas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offiliated with a strong industrial development and big cities. But not alway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gore to be like that. For example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capital</a:t>
            </a: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Poland,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Warsaw</a:t>
            </a: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altLang="pl-PL" sz="1600" dirty="0">
                <a:latin typeface="Arial Unicode MS" panose="020B0604020202020204" pitchFamily="34" charset="-128"/>
              </a:rPr>
              <a:t>area of ​​ecological </a:t>
            </a:r>
            <a:r>
              <a:rPr lang="pl-PL" altLang="pl-PL" sz="1600" dirty="0" smtClean="0">
                <a:latin typeface="Arial Unicode MS" panose="020B0604020202020204" pitchFamily="34" charset="-128"/>
              </a:rPr>
              <a:t>hazard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pl-PL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l-P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clenest 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Poland are Green Polish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Lungs</a:t>
            </a: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(Warmia and Mazury)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pl-P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hat is more serious threat is also acid rain</a:t>
            </a:r>
            <a:r>
              <a:rPr lang="pl-PL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pl-P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317" y="2132510"/>
            <a:ext cx="3865908" cy="25772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/>
          <a:srcRect b="13692"/>
          <a:stretch/>
        </p:blipFill>
        <p:spPr>
          <a:xfrm>
            <a:off x="7359684" y="4357819"/>
            <a:ext cx="4593810" cy="2298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58884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8000">
        <p:random/>
      </p:transition>
    </mc:Choice>
    <mc:Fallback>
      <p:transition spd="slow" advClick="0" advTm="8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03870" y="255373"/>
            <a:ext cx="985245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creators of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pl-P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are</a:t>
            </a:r>
            <a:r>
              <a:rPr lang="pl-P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studensts 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</a:t>
            </a:r>
            <a:r>
              <a:rPr lang="pl-P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attend to first class of High school name of Ziemi Kujawskiej in Włocławek, POLAND.</a:t>
            </a:r>
          </a:p>
          <a:p>
            <a:pPr algn="ctr"/>
            <a:endParaRPr lang="pl-PL" sz="3200" dirty="0" smtClean="0"/>
          </a:p>
          <a:p>
            <a:pPr algn="ctr">
              <a:lnSpc>
                <a:spcPct val="150000"/>
              </a:lnSpc>
            </a:pPr>
            <a:r>
              <a:rPr lang="pl-PL" sz="3200" dirty="0" smtClean="0"/>
              <a:t>WERONIKA CHOJNIAK</a:t>
            </a:r>
          </a:p>
          <a:p>
            <a:pPr algn="ctr">
              <a:lnSpc>
                <a:spcPct val="150000"/>
              </a:lnSpc>
            </a:pPr>
            <a:r>
              <a:rPr lang="pl-PL" sz="3200" dirty="0" smtClean="0"/>
              <a:t>MAGDA GÓRSKA</a:t>
            </a:r>
          </a:p>
          <a:p>
            <a:pPr algn="ctr">
              <a:lnSpc>
                <a:spcPct val="150000"/>
              </a:lnSpc>
            </a:pPr>
            <a:r>
              <a:rPr lang="pl-PL" sz="3200" dirty="0" smtClean="0"/>
              <a:t>DAWID GÓRSKI 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xmlns="" val="289905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5000">
        <p:random/>
      </p:transition>
    </mc:Choice>
    <mc:Fallback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ytat">
  <a:themeElements>
    <a:clrScheme name="Cytat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Cytat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yta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98D1675B-7325-48AD-994B-0DEF3379A98D}"/>
    </a:ext>
  </a:extLst>
</a:theme>
</file>

<file path=ppt/theme/themeOverride1.xml><?xml version="1.0" encoding="utf-8"?>
<a:themeOverride xmlns:a="http://schemas.openxmlformats.org/drawingml/2006/main">
  <a:clrScheme name="Cytat">
    <a:dk1>
      <a:sysClr val="windowText" lastClr="000000"/>
    </a:dk1>
    <a:lt1>
      <a:sysClr val="window" lastClr="FFFFFF"/>
    </a:lt1>
    <a:dk2>
      <a:srgbClr val="212121"/>
    </a:dk2>
    <a:lt2>
      <a:srgbClr val="636363"/>
    </a:lt2>
    <a:accent1>
      <a:srgbClr val="9ECD33"/>
    </a:accent1>
    <a:accent2>
      <a:srgbClr val="E19933"/>
    </a:accent2>
    <a:accent3>
      <a:srgbClr val="DC5D3D"/>
    </a:accent3>
    <a:accent4>
      <a:srgbClr val="A967CB"/>
    </a:accent4>
    <a:accent5>
      <a:srgbClr val="5EA5DD"/>
    </a:accent5>
    <a:accent6>
      <a:srgbClr val="44BEA9"/>
    </a:accent6>
    <a:hlink>
      <a:srgbClr val="8F8F8F"/>
    </a:hlink>
    <a:folHlink>
      <a:srgbClr val="A5A5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</TotalTime>
  <Words>552</Words>
  <Application>Microsoft Office PowerPoint</Application>
  <PresentationFormat>Niestandardowy</PresentationFormat>
  <Paragraphs>49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Cytat</vt:lpstr>
      <vt:lpstr>Slajd 1</vt:lpstr>
      <vt:lpstr>Afforestation Europe</vt:lpstr>
      <vt:lpstr>Comparison afforestation between  Europe &amp; Poland</vt:lpstr>
      <vt:lpstr>Slajd 4</vt:lpstr>
      <vt:lpstr>TYPES OF FOREST IN POLAND </vt:lpstr>
      <vt:lpstr>THE BENEFITS OF FORESTS FOR HUMAN - why the forest is needed?</vt:lpstr>
      <vt:lpstr>Slajd 7</vt:lpstr>
      <vt:lpstr>Pollution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„Forests in Poland and Europe. Characteristics and management”</dc:title>
  <dc:creator>Weronika Chojniak</dc:creator>
  <cp:lastModifiedBy>w.bartoszewska.2015</cp:lastModifiedBy>
  <cp:revision>215</cp:revision>
  <dcterms:created xsi:type="dcterms:W3CDTF">2016-03-17T11:07:30Z</dcterms:created>
  <dcterms:modified xsi:type="dcterms:W3CDTF">2016-04-21T08:07:28Z</dcterms:modified>
</cp:coreProperties>
</file>