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9900"/>
    <a:srgbClr val="8CF8C7"/>
    <a:srgbClr val="D5E729"/>
    <a:srgbClr val="3366FF"/>
    <a:srgbClr val="FFCCCC"/>
    <a:srgbClr val="00FF00"/>
    <a:srgbClr val="F8A2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koroszyt_programu_Microsoft_Office_Excel_2007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koroszyt_programu_Microsoft_Office_Excel_20072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29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c:spPr>
          <c:dLbls>
            <c:dLbl>
              <c:idx val="0"/>
              <c:layout>
                <c:manualLayout>
                  <c:x val="-0.18695790192436856"/>
                  <c:y val="-0.21308677887364597"/>
                </c:manualLayout>
              </c:layout>
              <c:dLblPos val="bestFit"/>
              <c:showVal val="1"/>
              <c:showCatName val="1"/>
            </c:dLbl>
            <c:txPr>
              <a:bodyPr/>
              <a:lstStyle/>
              <a:p>
                <a:pPr algn="just">
                  <a:defRPr sz="2000" b="0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pl-PL"/>
              </a:p>
            </c:txPr>
            <c:dLblPos val="bestFit"/>
            <c:showVal val="1"/>
            <c:showCatName val="1"/>
            <c:showLeaderLines val="1"/>
            <c:leaderLines>
              <c:spPr>
                <a:ln w="38101" cap="flat" cmpd="sng" algn="ctr">
                  <a:solidFill>
                    <a:srgbClr val="0099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c:spPr>
            </c:leaderLines>
          </c:dLbls>
          <c:cat>
            <c:strRef>
              <c:f>Arkusz1!$A$2:$A$11</c:f>
              <c:strCache>
                <c:ptCount val="10"/>
                <c:pt idx="0">
                  <c:v>pine </c:v>
                </c:pt>
                <c:pt idx="1">
                  <c:v>spruce</c:v>
                </c:pt>
                <c:pt idx="2">
                  <c:v>fir </c:v>
                </c:pt>
                <c:pt idx="3">
                  <c:v>beech</c:v>
                </c:pt>
                <c:pt idx="4">
                  <c:v>oak</c:v>
                </c:pt>
                <c:pt idx="5">
                  <c:v>hornbeam</c:v>
                </c:pt>
                <c:pt idx="6">
                  <c:v>birch</c:v>
                </c:pt>
                <c:pt idx="7">
                  <c:v>alder</c:v>
                </c:pt>
                <c:pt idx="8">
                  <c:v>aspen</c:v>
                </c:pt>
                <c:pt idx="9">
                  <c:v>poplar</c:v>
                </c:pt>
              </c:strCache>
            </c:strRef>
          </c:cat>
          <c:val>
            <c:numRef>
              <c:f>Arkusz1!$B$2:$B$11</c:f>
              <c:numCache>
                <c:formatCode>0.00%</c:formatCode>
                <c:ptCount val="10"/>
                <c:pt idx="0">
                  <c:v>0.74700000000000011</c:v>
                </c:pt>
                <c:pt idx="1">
                  <c:v>9.0000000000000045E-3</c:v>
                </c:pt>
                <c:pt idx="2">
                  <c:v>3.0000000000000009E-3</c:v>
                </c:pt>
                <c:pt idx="3">
                  <c:v>1.9000000000000003E-2</c:v>
                </c:pt>
                <c:pt idx="4">
                  <c:v>9.1000000000000025E-2</c:v>
                </c:pt>
                <c:pt idx="5">
                  <c:v>1.2000000000000002E-2</c:v>
                </c:pt>
                <c:pt idx="6">
                  <c:v>4.8000000000000008E-2</c:v>
                </c:pt>
                <c:pt idx="7">
                  <c:v>5.1000000000000004E-2</c:v>
                </c:pt>
                <c:pt idx="8">
                  <c:v>6.0000000000000019E-3</c:v>
                </c:pt>
                <c:pt idx="9">
                  <c:v>1.0000000000000002E-3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397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9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Lbls>
            <c:dLbl>
              <c:idx val="0"/>
              <c:layout>
                <c:manualLayout>
                  <c:x val="-0.24214825911156099"/>
                  <c:y val="-2.2515745066745557E-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0.20402374882323021"/>
                  <c:y val="-8.7899219588001579E-2"/>
                </c:manualLayout>
              </c:layout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b="0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pl-PL"/>
              </a:p>
            </c:txPr>
            <c:dLblPos val="bestFit"/>
            <c:showCatName val="1"/>
            <c:showPercent val="1"/>
            <c:showLeaderLines val="1"/>
            <c:leaderLines>
              <c:spPr>
                <a:ln w="38072" cap="flat" cmpd="sng" algn="ctr">
                  <a:solidFill>
                    <a:schemeClr val="accent3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c:spPr>
            </c:leaderLines>
          </c:dLbls>
          <c:cat>
            <c:strRef>
              <c:f>Arkusz1!$A$2:$A$5</c:f>
              <c:strCache>
                <c:ptCount val="4"/>
                <c:pt idx="0">
                  <c:v>forests</c:v>
                </c:pt>
                <c:pt idx="1">
                  <c:v>arable lands</c:v>
                </c:pt>
                <c:pt idx="2">
                  <c:v>settlement areas </c:v>
                </c:pt>
                <c:pt idx="3">
                  <c:v>grassland and water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0.53</c:v>
                </c:pt>
                <c:pt idx="1">
                  <c:v>0.34</c:v>
                </c:pt>
                <c:pt idx="2">
                  <c:v>0.1</c:v>
                </c:pt>
                <c:pt idx="3">
                  <c:v>3.0000000000000002E-2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374">
          <a:noFill/>
        </a:ln>
      </c:spPr>
    </c:plotArea>
    <c:plotVisOnly val="1"/>
    <c:dispBlanksAs val="zero"/>
  </c:chart>
  <c:txPr>
    <a:bodyPr/>
    <a:lstStyle/>
    <a:p>
      <a:pPr>
        <a:defRPr sz="1798"/>
      </a:pPr>
      <a:endParaRPr lang="pl-PL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2D1E9-E0C6-48B2-B6D8-958B506890D2}" type="datetimeFigureOut">
              <a:rPr lang="pl-PL"/>
              <a:pPr>
                <a:defRPr/>
              </a:pPr>
              <a:t>2016-04-22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F04F7-525E-4CBC-9566-57AABCD717C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D8B7D-09CF-45F5-A2C5-F76FAD18071A}" type="datetimeFigureOut">
              <a:rPr lang="pl-PL"/>
              <a:pPr>
                <a:defRPr/>
              </a:pPr>
              <a:t>2016-04-22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88DCE-E020-4254-8065-17B6E0FD1E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A7A80-2AB3-4CBE-935F-CD003642BD88}" type="datetimeFigureOut">
              <a:rPr lang="pl-PL"/>
              <a:pPr>
                <a:defRPr/>
              </a:pPr>
              <a:t>2016-04-22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0A7B-0DAD-4401-8486-840C232E24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F0471-F340-4209-94AC-8533E1837D62}" type="datetimeFigureOut">
              <a:rPr lang="pl-PL"/>
              <a:pPr>
                <a:defRPr/>
              </a:pPr>
              <a:t>2016-04-22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5F6A7-68A4-4FED-BB2F-DC1AD9542B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AC3D-0215-48C4-9EAE-66F981220BBA}" type="datetimeFigureOut">
              <a:rPr lang="pl-PL"/>
              <a:pPr>
                <a:defRPr/>
              </a:pPr>
              <a:t>2016-04-22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5172-2CFA-4DE7-9F68-3D798F49D96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16BD-D364-4527-8F35-C7A526D7F967}" type="datetimeFigureOut">
              <a:rPr lang="pl-PL"/>
              <a:pPr>
                <a:defRPr/>
              </a:pPr>
              <a:t>2016-04-22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50867-41E1-47D8-88EF-09796C408E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17590-F604-440B-9E2C-A578A9AF5061}" type="datetimeFigureOut">
              <a:rPr lang="pl-PL"/>
              <a:pPr>
                <a:defRPr/>
              </a:pPr>
              <a:t>2016-04-22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7DC4A-6DFC-49DE-A357-8207DEE9C4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A703-0C6C-4181-AE17-B8784B7B9F69}" type="datetimeFigureOut">
              <a:rPr lang="pl-PL"/>
              <a:pPr>
                <a:defRPr/>
              </a:pPr>
              <a:t>2016-04-22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C2D71-DC2D-4C50-9062-2E3BBF53B8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AA615-141B-462C-BC1D-A7AD8949D8DC}" type="datetimeFigureOut">
              <a:rPr lang="pl-PL"/>
              <a:pPr>
                <a:defRPr/>
              </a:pPr>
              <a:t>2016-04-22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CD1AF-E690-41E4-B1A8-32FA1F4D2E8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567DD-3313-4FFB-95F3-92933172E97D}" type="datetimeFigureOut">
              <a:rPr lang="pl-PL"/>
              <a:pPr>
                <a:defRPr/>
              </a:pPr>
              <a:t>2016-04-22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86467-A9EE-4026-BA29-F21D8363A1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B0956-EF5F-4257-B6A6-66345A6069D3}" type="datetimeFigureOut">
              <a:rPr lang="pl-PL"/>
              <a:pPr>
                <a:defRPr/>
              </a:pPr>
              <a:t>2016-04-22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F1635-E5AA-4024-91BE-7D15B9F197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lum/>
          </a:blip>
          <a:srcRect/>
          <a:stretch>
            <a:fillRect l="-14000" t="-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13EFC4-F523-4C03-9298-5327D765EB86}" type="datetimeFigureOut">
              <a:rPr lang="pl-PL"/>
              <a:pPr>
                <a:defRPr/>
              </a:pPr>
              <a:t>2016-04-22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6BA89E-D398-472F-9D4E-FD06C7D1EB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Elena\Downloads\CIEP&#321;A%20LE&#346;NA%20POLANA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Obraz 5" descr="23991las_fot._Andreas_Krappweis_SX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-171450"/>
            <a:ext cx="10188576" cy="78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88913"/>
            <a:ext cx="8893175" cy="48244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sz="660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"/>
              </a:rPr>
              <a:t>Forests</a:t>
            </a:r>
            <a:r>
              <a:rPr lang="pl-PL" sz="600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"/>
              </a:rPr>
              <a:t> in our region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684213" y="2924175"/>
            <a:ext cx="6400801" cy="1752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/>
              </a:rPr>
              <a:t>                        (Łó</a:t>
            </a: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/>
              </a:rPr>
              <a:t>d</a:t>
            </a:r>
            <a:r>
              <a:rPr lang="pl-PL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/>
              </a:rPr>
              <a:t>ź</a:t>
            </a: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/>
              </a:rPr>
              <a:t> </a:t>
            </a:r>
            <a:r>
              <a:rPr lang="pl-PL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/>
              </a:rPr>
              <a:t>v</a:t>
            </a: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/>
              </a:rPr>
              <a:t>oivodeship</a:t>
            </a:r>
            <a:r>
              <a:rPr lang="pl-PL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/>
              </a:rPr>
              <a:t>)</a:t>
            </a:r>
            <a:endParaRPr lang="pl-PL" smtClean="0">
              <a:solidFill>
                <a:schemeClr val="tx1"/>
              </a:solidFill>
              <a:latin typeface="Lucida San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-180975" y="5084763"/>
            <a:ext cx="9866313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abic Typesetting"/>
                <a:ea typeface="Arabic Typesetting"/>
                <a:cs typeface="Arabic Typesetting"/>
              </a:rPr>
              <a:t>Sandra Faińska kl. I   Elena Panek kl. I  Weronika Bartosiewicz kl. I</a:t>
            </a:r>
          </a:p>
        </p:txBody>
      </p:sp>
      <p:sp>
        <p:nvSpPr>
          <p:cNvPr id="13317" name="pole tekstowe 6"/>
          <p:cNvSpPr txBox="1">
            <a:spLocks noChangeArrowheads="1"/>
          </p:cNvSpPr>
          <p:nvPr/>
        </p:nvSpPr>
        <p:spPr bwMode="auto">
          <a:xfrm>
            <a:off x="684213" y="476250"/>
            <a:ext cx="67675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4400" b="1">
                <a:latin typeface="Calibri" pitchFamily="34" charset="0"/>
              </a:rPr>
              <a:t> </a:t>
            </a:r>
            <a:r>
              <a:rPr lang="pl-PL" sz="5400">
                <a:latin typeface="Calibri" pitchFamily="34" charset="0"/>
              </a:rPr>
              <a:t>VI</a:t>
            </a:r>
            <a:r>
              <a:rPr lang="pl-PL" sz="4400" b="1">
                <a:latin typeface="Calibri" pitchFamily="34" charset="0"/>
              </a:rPr>
              <a:t> </a:t>
            </a:r>
            <a:r>
              <a:rPr lang="pl-PL" sz="5400">
                <a:latin typeface="Calibri" pitchFamily="34" charset="0"/>
              </a:rPr>
              <a:t>YPEF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9750" y="3860800"/>
            <a:ext cx="8135938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 Liceum Ogólnokształcące im T. Kościuszki w Wieluniu</a:t>
            </a:r>
          </a:p>
        </p:txBody>
      </p:sp>
      <p:pic>
        <p:nvPicPr>
          <p:cNvPr id="9" name="CIEPŁA LEŚNA POLA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385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773363" y="1196975"/>
            <a:ext cx="8229601" cy="1143000"/>
          </a:xfrm>
        </p:spPr>
        <p:txBody>
          <a:bodyPr/>
          <a:lstStyle/>
          <a:p>
            <a:pPr eaLnBrk="1" hangingPunct="1"/>
            <a:r>
              <a:rPr lang="pl-PL" smtClean="0"/>
              <a:t>Made by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23850" y="2349500"/>
            <a:ext cx="6840538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  <a:latin typeface="Arabic Typesetting"/>
                <a:ea typeface="Arabic Typesetting"/>
                <a:cs typeface="Arabic Typesetting"/>
              </a:rPr>
              <a:t>Sandra Faińska</a:t>
            </a:r>
          </a:p>
          <a:p>
            <a:pPr>
              <a:defRPr/>
            </a:pP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  <a:latin typeface="Arabic Typesetting"/>
                <a:ea typeface="Arabic Typesetting"/>
                <a:cs typeface="Arabic Typesetting"/>
              </a:rPr>
              <a:t>Elena Panek</a:t>
            </a:r>
          </a:p>
          <a:p>
            <a:pPr>
              <a:defRPr/>
            </a:pP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  <a:latin typeface="Arabic Typesetting"/>
                <a:ea typeface="Arabic Typesetting"/>
                <a:cs typeface="Arabic Typesetting"/>
              </a:rPr>
              <a:t>Weronika Bartosiewicz </a:t>
            </a:r>
          </a:p>
        </p:txBody>
      </p:sp>
      <p:pic>
        <p:nvPicPr>
          <p:cNvPr id="22531" name="Picture 2" descr="C:\Users\Elena\Desktop\4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437063"/>
            <a:ext cx="17907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Elena\Desktop\Bez ndazw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492375"/>
            <a:ext cx="3810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C:\Users\Elena\Desktop\42dd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5200650"/>
            <a:ext cx="17907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C:\Users\Elena\Desktop\Bez ndazwc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3357563"/>
            <a:ext cx="3810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 descr="C:\Users\Elena\Desktop\42d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5516563"/>
            <a:ext cx="17907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7" descr="C:\Users\Elena\Desktop\4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1050" y="4921250"/>
            <a:ext cx="17907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8" descr="C:\Users\Elena\Desktop\Bez ndazw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810000"/>
            <a:ext cx="3810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9" descr="C:\Users\Elena\Desktop\42dd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4724400"/>
            <a:ext cx="17907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0" descr="C:\Users\Elena\Desktop\4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5661025"/>
            <a:ext cx="17907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1" descr="C:\Users\Elena\Desktop\Bez ndazw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365625"/>
            <a:ext cx="3810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2" descr="C:\Users\Elena\Desktop\Bez ndazrwcy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96875" y="3810000"/>
            <a:ext cx="3810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3" descr="C:\Users\Elena\Desktop\4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00650"/>
            <a:ext cx="17907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4" descr="C:\Users\Elena\Desktop\42d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95350" y="5732463"/>
            <a:ext cx="17907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Elena\Desktop\240px-Lodzkie_(EE,E_NN,N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700213"/>
            <a:ext cx="4027487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We live in central part of Poland in </a:t>
            </a:r>
            <a:r>
              <a:rPr lang="pl-PL" b="1" dirty="0" err="1" smtClean="0">
                <a:solidFill>
                  <a:schemeClr val="bg1"/>
                </a:solidFill>
              </a:rPr>
              <a:t>Łó</a:t>
            </a:r>
            <a:r>
              <a:rPr lang="en-US" b="1" dirty="0" smtClean="0">
                <a:solidFill>
                  <a:schemeClr val="bg1"/>
                </a:solidFill>
              </a:rPr>
              <a:t>d</a:t>
            </a:r>
            <a:r>
              <a:rPr lang="pl-PL" b="1" dirty="0" smtClean="0">
                <a:solidFill>
                  <a:schemeClr val="bg1"/>
                </a:solidFill>
              </a:rPr>
              <a:t>ź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pl-PL" b="1" dirty="0" smtClean="0">
                <a:solidFill>
                  <a:schemeClr val="bg1"/>
                </a:solidFill>
              </a:rPr>
              <a:t>v</a:t>
            </a:r>
            <a:r>
              <a:rPr lang="en-US" b="1" dirty="0" err="1" smtClean="0">
                <a:solidFill>
                  <a:schemeClr val="bg1"/>
                </a:solidFill>
              </a:rPr>
              <a:t>oivodeship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50825" y="1989138"/>
            <a:ext cx="88931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Forests on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Łódź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territory have a surfaces</a:t>
            </a:r>
            <a:r>
              <a:rPr lang="pl-PL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386,1 </a:t>
            </a:r>
            <a:r>
              <a:rPr lang="pl-PL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thous</a:t>
            </a:r>
            <a:r>
              <a:rPr lang="pl-PL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h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pl-PL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(all forests in Poland  9197,9</a:t>
            </a:r>
            <a:r>
              <a:rPr lang="pl-PL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thous</a:t>
            </a:r>
            <a:r>
              <a:rPr lang="pl-PL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ha).</a:t>
            </a:r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3059113" y="1484313"/>
            <a:ext cx="1657350" cy="2232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341" name="Picture 7" descr="C:\Users\Elena\Desktop\Bez ndazwc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6338"/>
            <a:ext cx="25527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C:\Users\Elena\Desktop\Bez ndazrwc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933825"/>
            <a:ext cx="2555875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C:\Users\Elena\Desktop\Bez ndazw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68313" y="4437063"/>
            <a:ext cx="2414588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/>
          <p:cNvSpPr txBox="1"/>
          <p:nvPr/>
        </p:nvSpPr>
        <p:spPr>
          <a:xfrm>
            <a:off x="2987675" y="4076700"/>
            <a:ext cx="583247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Woodiness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voivodeship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21,3% and it is lowest in Poland.</a:t>
            </a:r>
            <a:endParaRPr lang="pl-PL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Tm="4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Selected species of trees in % of forest area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in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Łó</a:t>
            </a:r>
            <a:r>
              <a:rPr lang="en-US" b="1" dirty="0" err="1" smtClean="0">
                <a:solidFill>
                  <a:schemeClr val="bg1"/>
                </a:solidFill>
              </a:rPr>
              <a:t>dz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Voivodeship</a:t>
            </a:r>
            <a:endParaRPr lang="pl-PL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Wykres 3"/>
          <p:cNvGraphicFramePr>
            <a:graphicFrameLocks/>
          </p:cNvGraphicFramePr>
          <p:nvPr/>
        </p:nvGraphicFramePr>
        <p:xfrm>
          <a:off x="582613" y="1195388"/>
          <a:ext cx="8339137" cy="608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The </a:t>
            </a:r>
            <a:r>
              <a:rPr lang="en-US" b="1" dirty="0" err="1" smtClean="0">
                <a:solidFill>
                  <a:schemeClr val="bg1"/>
                </a:solidFill>
              </a:rPr>
              <a:t>Natura</a:t>
            </a:r>
            <a:r>
              <a:rPr lang="en-US" b="1" dirty="0" smtClean="0">
                <a:solidFill>
                  <a:schemeClr val="bg1"/>
                </a:solidFill>
              </a:rPr>
              <a:t> 2000 areas in the </a:t>
            </a:r>
            <a:r>
              <a:rPr lang="en-US" b="1" dirty="0" err="1" smtClean="0">
                <a:solidFill>
                  <a:schemeClr val="bg1"/>
                </a:solidFill>
              </a:rPr>
              <a:t>Łódź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voivodeship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Elena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877272"/>
            <a:ext cx="864096" cy="707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"/>
          </a:effec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395288" y="1916113"/>
            <a:ext cx="6624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i="1">
                <a:solidFill>
                  <a:srgbClr val="003300"/>
                </a:solidFill>
                <a:latin typeface="Calibri" pitchFamily="34" charset="0"/>
              </a:rPr>
              <a:t>Special Protection Area</a:t>
            </a:r>
            <a:endParaRPr lang="pl-PL" sz="2800" b="1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16388" name="Prostokąt 12"/>
          <p:cNvSpPr>
            <a:spLocks noChangeArrowheads="1"/>
          </p:cNvSpPr>
          <p:nvPr/>
        </p:nvSpPr>
        <p:spPr bwMode="auto">
          <a:xfrm>
            <a:off x="1619250" y="42211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003300"/>
                </a:solidFill>
                <a:latin typeface="Calibri" pitchFamily="34" charset="0"/>
              </a:rPr>
              <a:t/>
            </a:r>
            <a:br>
              <a:rPr lang="pl-PL" b="1">
                <a:solidFill>
                  <a:srgbClr val="003300"/>
                </a:solidFill>
                <a:latin typeface="Calibri" pitchFamily="34" charset="0"/>
              </a:rPr>
            </a:br>
            <a:endParaRPr lang="pl-PL">
              <a:latin typeface="Calibri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79388" y="2349500"/>
            <a:ext cx="78486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400" dirty="0">
                <a:solidFill>
                  <a:srgbClr val="003300"/>
                </a:solidFill>
                <a:latin typeface="+mn-lt"/>
              </a:rPr>
              <a:t>Zbiornik Jeziorsko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400" dirty="0">
                <a:solidFill>
                  <a:srgbClr val="003300"/>
                </a:solidFill>
                <a:latin typeface="+mn-lt"/>
              </a:rPr>
              <a:t>Pradolina Warszawsko-Berlińska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400" dirty="0">
                <a:solidFill>
                  <a:srgbClr val="003300"/>
                </a:solidFill>
                <a:latin typeface="+mn-lt"/>
              </a:rPr>
              <a:t>Dolina Pilicy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400" dirty="0">
                <a:solidFill>
                  <a:srgbClr val="003300"/>
                </a:solidFill>
                <a:latin typeface="+mn-lt"/>
              </a:rPr>
              <a:t>Dolina Środkowej Warty</a:t>
            </a:r>
            <a:endParaRPr lang="pl-PL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rgbClr val="0033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rgbClr val="0033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rgbClr val="0033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latin typeface="+mn-lt"/>
            </a:endParaRPr>
          </a:p>
        </p:txBody>
      </p:sp>
      <p:pic>
        <p:nvPicPr>
          <p:cNvPr id="1027" name="Picture 3" descr="C:\Users\Elena\Desktop\240px-Jezero_jeziorsko-vestacko_ostrvo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97425"/>
            <a:ext cx="21113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Elena\Desktop\900x600_ekz5_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5013325"/>
            <a:ext cx="20478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Elena\Desktop\Przedbór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3141663"/>
            <a:ext cx="226853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Elena\Desktop\kamion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1341438"/>
            <a:ext cx="19446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pole tekstowe 22"/>
          <p:cNvSpPr txBox="1">
            <a:spLocks noChangeArrowheads="1"/>
          </p:cNvSpPr>
          <p:nvPr/>
        </p:nvSpPr>
        <p:spPr bwMode="auto">
          <a:xfrm>
            <a:off x="395288" y="6381750"/>
            <a:ext cx="792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I.</a:t>
            </a:r>
          </a:p>
        </p:txBody>
      </p:sp>
      <p:sp>
        <p:nvSpPr>
          <p:cNvPr id="24" name="pole tekstowe 23"/>
          <p:cNvSpPr txBox="1">
            <a:spLocks noChangeArrowheads="1"/>
          </p:cNvSpPr>
          <p:nvPr/>
        </p:nvSpPr>
        <p:spPr bwMode="auto">
          <a:xfrm>
            <a:off x="6588125" y="4652963"/>
            <a:ext cx="93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III.</a:t>
            </a:r>
          </a:p>
        </p:txBody>
      </p:sp>
      <p:sp>
        <p:nvSpPr>
          <p:cNvPr id="25" name="pole tekstowe 24"/>
          <p:cNvSpPr txBox="1">
            <a:spLocks noChangeArrowheads="1"/>
          </p:cNvSpPr>
          <p:nvPr/>
        </p:nvSpPr>
        <p:spPr bwMode="auto">
          <a:xfrm>
            <a:off x="2916238" y="6381750"/>
            <a:ext cx="935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II.</a:t>
            </a:r>
          </a:p>
        </p:txBody>
      </p:sp>
      <p:sp>
        <p:nvSpPr>
          <p:cNvPr id="26" name="pole tekstowe 25"/>
          <p:cNvSpPr txBox="1">
            <a:spLocks noChangeArrowheads="1"/>
          </p:cNvSpPr>
          <p:nvPr/>
        </p:nvSpPr>
        <p:spPr bwMode="auto">
          <a:xfrm>
            <a:off x="6588125" y="2636838"/>
            <a:ext cx="43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IV.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3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3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3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3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7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-171450"/>
            <a:ext cx="8229600" cy="1143000"/>
          </a:xfrm>
        </p:spPr>
        <p:txBody>
          <a:bodyPr/>
          <a:lstStyle/>
          <a:p>
            <a:pPr eaLnBrk="1" hangingPunct="1"/>
            <a:r>
              <a:rPr lang="pl-PL" smtClean="0"/>
              <a:t>Site of Community Importance</a:t>
            </a:r>
          </a:p>
        </p:txBody>
      </p:sp>
      <p:pic>
        <p:nvPicPr>
          <p:cNvPr id="2050" name="Picture 2" descr="C:\Users\Elena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936215"/>
            <a:ext cx="936103" cy="766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ole tekstowe 5"/>
          <p:cNvSpPr txBox="1"/>
          <p:nvPr/>
        </p:nvSpPr>
        <p:spPr>
          <a:xfrm>
            <a:off x="179512" y="0"/>
            <a:ext cx="7776864" cy="6863417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Dąbrowa </a:t>
            </a:r>
            <a:r>
              <a:rPr lang="pl-PL" sz="2000" dirty="0" err="1">
                <a:latin typeface="+mn-lt"/>
              </a:rPr>
              <a:t>Grotnicka</a:t>
            </a:r>
            <a:endParaRPr lang="pl-PL" sz="2000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Dąbrowa Świetlista w </a:t>
            </a:r>
            <a:r>
              <a:rPr lang="pl-PL" sz="2000" dirty="0" err="1">
                <a:latin typeface="+mn-lt"/>
              </a:rPr>
              <a:t>Pernie</a:t>
            </a:r>
            <a:endParaRPr lang="pl-PL" sz="2000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Lasy Spalskie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Łąka w Bęczkowicach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Niebieskie Źródła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Pradolina Bzury-Neru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Załęczański Łuk Warty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Dolina Środkowej Pilicy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Dolina Rawki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Buczyna Gałkowska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Buczyna Janikowska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Cisy w Jasieniu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Dąbrowy świetliste koło Redzenia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Lasy Gorzkowickie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 err="1">
                <a:latin typeface="+mn-lt"/>
              </a:rPr>
              <a:t>Grabia</a:t>
            </a:r>
            <a:endParaRPr lang="pl-PL" sz="2000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Grądy nad Lindą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Las Dębowiec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Lasy Smardzewickie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Lipickie Mokradła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Lubiaszów w Puszczy Pilickiej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Dąbrowy w Marianku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Polany Puszczy Bolimowskiej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Słone Łąki w Pełczyskach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Torfowisko Żytno – Ewina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Wielkopole - Jodły pod Czartorią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Silne Błota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Szczypiorniak i Kowaliki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Wola Cyrusowa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Łąki </a:t>
            </a:r>
            <a:r>
              <a:rPr lang="pl-PL" sz="2000" dirty="0" err="1">
                <a:latin typeface="+mn-lt"/>
              </a:rPr>
              <a:t>Ciebłowickie</a:t>
            </a:r>
            <a:endParaRPr lang="pl-PL" sz="2000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Święte Ługi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Torfowiska nad Prosną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Dolina Dolnej Pilicy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Grabinka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Ostoja Przedborska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Dolina Czarnej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sz="2000" dirty="0">
                <a:latin typeface="+mn-lt"/>
              </a:rPr>
              <a:t>Dolina Górnej Pilicy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+mn-lt"/>
              </a:rPr>
              <a:t/>
            </a:r>
            <a:br>
              <a:rPr lang="pl-PL" sz="2000" dirty="0">
                <a:latin typeface="+mn-lt"/>
              </a:rPr>
            </a:br>
            <a:endParaRPr lang="pl-PL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</p:txBody>
      </p:sp>
      <p:pic>
        <p:nvPicPr>
          <p:cNvPr id="2051" name="Picture 3" descr="C:\Users\Elena\Desktop\2687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22574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3779838" y="6488113"/>
            <a:ext cx="792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V.</a:t>
            </a:r>
          </a:p>
        </p:txBody>
      </p:sp>
      <p:pic>
        <p:nvPicPr>
          <p:cNvPr id="2052" name="Picture 4" descr="C:\Users\Elena\Desktop\artic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941888"/>
            <a:ext cx="230346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>
            <a:spLocks noChangeArrowheads="1"/>
          </p:cNvSpPr>
          <p:nvPr/>
        </p:nvSpPr>
        <p:spPr bwMode="auto">
          <a:xfrm>
            <a:off x="6156325" y="6488113"/>
            <a:ext cx="100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XXXIII.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8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8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98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err="1" smtClean="0">
                <a:solidFill>
                  <a:schemeClr val="bg1"/>
                </a:solidFill>
              </a:rPr>
              <a:t>Protected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areas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err="1" smtClean="0">
                <a:solidFill>
                  <a:schemeClr val="bg1"/>
                </a:solidFill>
              </a:rPr>
              <a:t>in</a:t>
            </a:r>
            <a:r>
              <a:rPr lang="pl-PL" b="1" dirty="0" smtClean="0">
                <a:solidFill>
                  <a:schemeClr val="bg1"/>
                </a:solidFill>
              </a:rPr>
              <a:t> Łódź v</a:t>
            </a:r>
            <a:r>
              <a:rPr lang="en-US" b="1" dirty="0" err="1" smtClean="0">
                <a:solidFill>
                  <a:schemeClr val="bg1"/>
                </a:solidFill>
              </a:rPr>
              <a:t>oivodeship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68313" y="1557338"/>
            <a:ext cx="67675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Protected areas include almost 9% of territory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voivodeship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(about 1800 km²). Exist 89 reserves and 7 country parks (as listed below)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68313" y="2924175"/>
            <a:ext cx="7991475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Bolimów 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Landscape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Park (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partly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Masovian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Voivodeship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Łódź 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Hills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Landscape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Załęcze 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Landscape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Park (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partly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Silesian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Voivodeship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Przedbórz 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Landscape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Park (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partly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Świętokrzyskie 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Voivodeship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Sulejów 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Landscape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Warta-Widawka 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Landscape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Spała 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Landscape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b="1" dirty="0">
              <a:latin typeface="+mn-lt"/>
            </a:endParaRPr>
          </a:p>
        </p:txBody>
      </p:sp>
      <p:pic>
        <p:nvPicPr>
          <p:cNvPr id="18436" name="Picture 7" descr="C:\Users\Elena\Desktop\Bez ndazw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3500438"/>
            <a:ext cx="3810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C:\Users\Elena\Desktop\Bez ndazrwc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810000"/>
            <a:ext cx="3810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 descr="C:\Users\Elena\Desktop\Bez ndazwc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410075"/>
            <a:ext cx="33432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C:\Users\Elena\Desktop\42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5732463"/>
            <a:ext cx="17907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1" descr="C:\Users\Elena\Desktop\42dd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4850" y="4972050"/>
            <a:ext cx="17907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6000" b="1" dirty="0" smtClean="0">
                <a:solidFill>
                  <a:schemeClr val="bg1"/>
                </a:solidFill>
              </a:rPr>
              <a:t>Załęcze </a:t>
            </a:r>
            <a:r>
              <a:rPr lang="pl-PL" sz="6000" b="1" dirty="0" err="1" smtClean="0">
                <a:solidFill>
                  <a:schemeClr val="bg1"/>
                </a:solidFill>
              </a:rPr>
              <a:t>Landscape</a:t>
            </a:r>
            <a:r>
              <a:rPr lang="pl-PL" sz="6000" b="1" dirty="0" smtClean="0">
                <a:solidFill>
                  <a:schemeClr val="bg1"/>
                </a:solidFill>
              </a:rPr>
              <a:t> Park</a:t>
            </a:r>
            <a:r>
              <a:rPr lang="pl-PL" dirty="0" smtClean="0">
                <a:solidFill>
                  <a:schemeClr val="bg1"/>
                </a:solidFill>
              </a:rPr>
              <a:t> 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(</a:t>
            </a:r>
            <a:r>
              <a:rPr lang="pl-PL" sz="4000" i="1" dirty="0" smtClean="0">
                <a:solidFill>
                  <a:schemeClr val="bg1"/>
                </a:solidFill>
              </a:rPr>
              <a:t>Załęczański Park Krajobrazowy</a:t>
            </a:r>
            <a:r>
              <a:rPr lang="pl-PL" sz="4000" dirty="0" smtClean="0">
                <a:solidFill>
                  <a:schemeClr val="bg1"/>
                </a:solidFill>
              </a:rPr>
              <a:t>)</a:t>
            </a:r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50825" y="1773238"/>
            <a:ext cx="88931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 is located on </a:t>
            </a:r>
            <a:r>
              <a:rPr lang="pl-PL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High</a:t>
            </a: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land </a:t>
            </a:r>
            <a:r>
              <a:rPr lang="en-US" sz="2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Woźnicko-Wieluńska</a:t>
            </a: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near from ours locality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50825" y="2276475"/>
            <a:ext cx="7416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Załęcze</a:t>
            </a: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Landscape Park have </a:t>
            </a: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surface </a:t>
            </a: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14 750 ha, including 12 010 ha Protection Zone.</a:t>
            </a:r>
            <a:endParaRPr lang="pl-PL" sz="2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Wykres 8"/>
          <p:cNvGraphicFramePr>
            <a:graphicFrameLocks/>
          </p:cNvGraphicFramePr>
          <p:nvPr/>
        </p:nvGraphicFramePr>
        <p:xfrm>
          <a:off x="1662113" y="2751138"/>
          <a:ext cx="5675312" cy="4208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solidFill>
                  <a:schemeClr val="bg1"/>
                </a:solidFill>
              </a:rPr>
              <a:t>High</a:t>
            </a:r>
            <a:r>
              <a:rPr lang="en-US" b="1" smtClean="0">
                <a:solidFill>
                  <a:schemeClr val="bg1"/>
                </a:solidFill>
              </a:rPr>
              <a:t>land Woźnicko-Wieluńska</a:t>
            </a:r>
            <a:endParaRPr lang="pl-PL" b="1" smtClean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8313" y="1341438"/>
            <a:ext cx="74168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situated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nearer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south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Poland and 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area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about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3 739km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²</a:t>
            </a:r>
            <a:endParaRPr lang="pl-PL" sz="2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68313" y="2060575"/>
            <a:ext cx="7343775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Upland is built of Jurassic rocks. Across highlands territory flows Warta river.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About 40km area of the valley between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Lisowice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and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Kochale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has been selected for the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Natura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2000 areas and it was called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Załęczański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Łuk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Warty.</a:t>
            </a:r>
            <a:endParaRPr lang="pl-PL" sz="2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483" name="Picture 3" descr="C:\Users\Elena\Desktop\900x600_zaleczanski_park_krajonbrazowy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4005263"/>
            <a:ext cx="40624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solidFill>
                  <a:schemeClr val="bg1"/>
                </a:solidFill>
              </a:rPr>
              <a:t>High</a:t>
            </a:r>
            <a:r>
              <a:rPr lang="en-US" b="1" smtClean="0">
                <a:solidFill>
                  <a:schemeClr val="bg1"/>
                </a:solidFill>
              </a:rPr>
              <a:t>land Woźnicko-Wieluńska</a:t>
            </a:r>
            <a:endParaRPr lang="pl-PL" smtClean="0"/>
          </a:p>
        </p:txBody>
      </p:sp>
      <p:sp>
        <p:nvSpPr>
          <p:cNvPr id="3" name="pole tekstowe 2"/>
          <p:cNvSpPr txBox="1"/>
          <p:nvPr/>
        </p:nvSpPr>
        <p:spPr>
          <a:xfrm>
            <a:off x="395288" y="1484313"/>
            <a:ext cx="87487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Large difference of habitats (between highlands and lowlands with calcareous basis and with naturally character of the Warta river) cause large differences vegetation which grows here.</a:t>
            </a:r>
            <a:endParaRPr lang="pl-PL" sz="2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95288" y="2781300"/>
            <a:ext cx="8280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 also unique place for many species of bats for spending the winter. The largest accumulation where bats spend winter is cave "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Szachownica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"(" </a:t>
            </a:r>
            <a:r>
              <a:rPr lang="pl-PL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hessboard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").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Every year above 1000 bats hibernate here. </a:t>
            </a:r>
            <a:endParaRPr lang="pl-PL" sz="2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1506" name="Picture 2" descr="C:\Users\Elena\Desktop\800px-Jaskinia_Szachownic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365625"/>
            <a:ext cx="345598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Users\Elena\Desktop\42dd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3300" y="4221163"/>
            <a:ext cx="17907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C:\Users\Elena\Desktop\42d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4724400"/>
            <a:ext cx="17907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 descr="C:\Users\Elena\Desktop\42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4581525"/>
            <a:ext cx="17907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6" descr="C:\Users\Elena\Desktop\42dd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5445125"/>
            <a:ext cx="17907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331</Words>
  <Application>Microsoft Office PowerPoint</Application>
  <PresentationFormat>Pokaz na ekranie (4:3)</PresentationFormat>
  <Paragraphs>49</Paragraphs>
  <Slides>10</Slides>
  <Notes>0</Notes>
  <HiddenSlides>0</HiddenSlides>
  <MMClips>1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Szablon projektu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Lucida Sans</vt:lpstr>
      <vt:lpstr>Arabic Typesetting</vt:lpstr>
      <vt:lpstr>Motyw pakietu Office</vt:lpstr>
      <vt:lpstr>Wykres programu Microsoft Excel</vt:lpstr>
      <vt:lpstr>Forests in our region</vt:lpstr>
      <vt:lpstr>We live in central part of Poland in Łódź voivodeship</vt:lpstr>
      <vt:lpstr>Selected species of trees in % of forest area in Łódz Voivodeship</vt:lpstr>
      <vt:lpstr>The Natura 2000 areas in the Łódź voivodeship</vt:lpstr>
      <vt:lpstr>Site of Community Importance</vt:lpstr>
      <vt:lpstr>Protected areas in Łódź voivodeship  </vt:lpstr>
      <vt:lpstr>Załęcze Landscape Park  (Załęczański Park Krajobrazowy)</vt:lpstr>
      <vt:lpstr>Highland Woźnicko-Wieluńska</vt:lpstr>
      <vt:lpstr>Highland Woźnicko-Wieluńska</vt:lpstr>
      <vt:lpstr>Made by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Lasy w moim regionie </dc:title>
  <dc:creator>Elena</dc:creator>
  <cp:lastModifiedBy>pawel</cp:lastModifiedBy>
  <cp:revision>63</cp:revision>
  <dcterms:created xsi:type="dcterms:W3CDTF">2016-03-27T17:43:09Z</dcterms:created>
  <dcterms:modified xsi:type="dcterms:W3CDTF">2016-04-22T06:51:27Z</dcterms:modified>
</cp:coreProperties>
</file>