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60" r:id="rId5"/>
    <p:sldId id="272" r:id="rId6"/>
    <p:sldId id="261" r:id="rId7"/>
    <p:sldId id="264" r:id="rId8"/>
    <p:sldId id="266" r:id="rId9"/>
    <p:sldId id="270" r:id="rId10"/>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660"/>
  </p:normalViewPr>
  <p:slideViewPr>
    <p:cSldViewPr>
      <p:cViewPr varScale="1">
        <p:scale>
          <a:sx n="75" d="100"/>
          <a:sy n="75" d="100"/>
        </p:scale>
        <p:origin x="-35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54BDAF3D-C463-47D5-998A-BE966D9AD012}" type="datetimeFigureOut">
              <a:rPr lang="pl-PL"/>
              <a:pPr>
                <a:defRPr/>
              </a:pPr>
              <a:t>2016-04-22</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6C5A54E0-EFD2-4D82-B58B-51DEA0A84CD6}" type="slidenum">
              <a:rPr lang="pl-PL"/>
              <a:pPr>
                <a:defRPr/>
              </a:pPr>
              <a:t>‹#›</a:t>
            </a:fld>
            <a:endParaRPr lang="pl-PL"/>
          </a:p>
        </p:txBody>
      </p:sp>
    </p:spTree>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E2DCA8EA-CA32-4D80-A535-D93B88C18061}" type="datetimeFigureOut">
              <a:rPr lang="pl-PL"/>
              <a:pPr>
                <a:defRPr/>
              </a:pPr>
              <a:t>2016-04-22</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18B08933-DFAB-46EB-A342-09C1D5915E16}" type="slidenum">
              <a:rPr lang="pl-PL"/>
              <a:pPr>
                <a:defRPr/>
              </a:pPr>
              <a:t>‹#›</a:t>
            </a:fld>
            <a:endParaRPr lang="pl-PL"/>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C0DBFD95-FEA6-4BC3-83F8-A25D534B2913}" type="datetimeFigureOut">
              <a:rPr lang="pl-PL"/>
              <a:pPr>
                <a:defRPr/>
              </a:pPr>
              <a:t>2016-04-22</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DE5AB7A5-6FB8-4284-B226-2C77E2A2636F}" type="slidenum">
              <a:rPr lang="pl-PL"/>
              <a:pPr>
                <a:defRPr/>
              </a:pPr>
              <a:t>‹#›</a:t>
            </a:fld>
            <a:endParaRPr lang="pl-PL"/>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9C3ADA30-C717-4AA3-909A-DE87E86B8110}" type="datetimeFigureOut">
              <a:rPr lang="pl-PL"/>
              <a:pPr>
                <a:defRPr/>
              </a:pPr>
              <a:t>2016-04-22</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5CCE671B-AAA2-488A-9A84-CF3EDFD567F4}" type="slidenum">
              <a:rPr lang="pl-PL"/>
              <a:pPr>
                <a:defRPr/>
              </a:pPr>
              <a:t>‹#›</a:t>
            </a:fld>
            <a:endParaRPr lang="pl-PL"/>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96D9E88A-DADF-4AE8-87AB-740368AB19B8}" type="datetimeFigureOut">
              <a:rPr lang="pl-PL"/>
              <a:pPr>
                <a:defRPr/>
              </a:pPr>
              <a:t>2016-04-22</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AB8DC0E2-5D35-480C-9676-0DC09E59B96D}" type="slidenum">
              <a:rPr lang="pl-PL"/>
              <a:pPr>
                <a:defRPr/>
              </a:pPr>
              <a:t>‹#›</a:t>
            </a:fld>
            <a:endParaRPr lang="pl-PL"/>
          </a:p>
        </p:txBody>
      </p:sp>
    </p:spTree>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48F0538F-CA22-49A9-BB32-EE6F44609CC0}" type="datetimeFigureOut">
              <a:rPr lang="pl-PL"/>
              <a:pPr>
                <a:defRPr/>
              </a:pPr>
              <a:t>2016-04-22</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AB7528F3-6FAA-4A3C-98C1-C59576A61B1E}" type="slidenum">
              <a:rPr lang="pl-PL"/>
              <a:pPr>
                <a:defRPr/>
              </a:pPr>
              <a:t>‹#›</a:t>
            </a:fld>
            <a:endParaRPr lang="pl-PL"/>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1A89D4CF-FDBA-4CF7-BCF2-C27A13440C57}" type="datetimeFigureOut">
              <a:rPr lang="pl-PL"/>
              <a:pPr>
                <a:defRPr/>
              </a:pPr>
              <a:t>2016-04-22</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4F6DFB9A-6894-4128-A26B-0B36EF543C9A}" type="slidenum">
              <a:rPr lang="pl-PL"/>
              <a:pPr>
                <a:defRPr/>
              </a:pPr>
              <a:t>‹#›</a:t>
            </a:fld>
            <a:endParaRPr lang="pl-PL"/>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63E84AE7-BBC0-40EA-9369-BEC9518A1FF3}" type="datetimeFigureOut">
              <a:rPr lang="pl-PL"/>
              <a:pPr>
                <a:defRPr/>
              </a:pPr>
              <a:t>2016-04-22</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B7566136-2327-4F87-A120-F29434C32BC9}" type="slidenum">
              <a:rPr lang="pl-PL"/>
              <a:pPr>
                <a:defRPr/>
              </a:pPr>
              <a:t>‹#›</a:t>
            </a:fld>
            <a:endParaRPr lang="pl-PL"/>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5E66EA56-4AE6-4740-A226-59B998DBDBAC}" type="datetimeFigureOut">
              <a:rPr lang="pl-PL"/>
              <a:pPr>
                <a:defRPr/>
              </a:pPr>
              <a:t>2016-04-22</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90EDBB86-D773-4C75-BEB2-524E189D3A8E}" type="slidenum">
              <a:rPr lang="pl-PL"/>
              <a:pPr>
                <a:defRPr/>
              </a:pPr>
              <a:t>‹#›</a:t>
            </a:fld>
            <a:endParaRPr lang="pl-PL"/>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01ECE26A-5CB8-41BF-B37A-8A807815A17C}" type="datetimeFigureOut">
              <a:rPr lang="pl-PL"/>
              <a:pPr>
                <a:defRPr/>
              </a:pPr>
              <a:t>2016-04-22</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49F863DF-E97A-482C-9198-C1D0F2D54415}" type="slidenum">
              <a:rPr lang="pl-PL"/>
              <a:pPr>
                <a:defRPr/>
              </a:pPr>
              <a:t>‹#›</a:t>
            </a:fld>
            <a:endParaRPr lang="pl-PL"/>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7DB004D1-A27F-4B2C-B935-B5FC037E8AEB}" type="datetimeFigureOut">
              <a:rPr lang="pl-PL"/>
              <a:pPr>
                <a:defRPr/>
              </a:pPr>
              <a:t>2016-04-22</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B97FEE34-E118-4628-B21A-C0930382F502}" type="slidenum">
              <a:rPr lang="pl-PL"/>
              <a:pPr>
                <a:defRPr/>
              </a:pPr>
              <a:t>‹#›</a:t>
            </a:fld>
            <a:endParaRPr lang="pl-PL"/>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B46BED7-C901-4191-9939-985145F1AA57}" type="datetimeFigureOut">
              <a:rPr lang="pl-PL"/>
              <a:pPr>
                <a:defRPr/>
              </a:pPr>
              <a:t>2016-04-22</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D1582E7-A70A-4CE5-A4DC-B76B80FA70A3}"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Bar dir="vert"/>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4000"/>
            <a:lum/>
          </a:blip>
          <a:srcRect/>
          <a:stretch>
            <a:fillRect l="-12000" r="-12000"/>
          </a:stretch>
        </a:blipFill>
        <a:effectLst/>
      </p:bgPr>
    </p:bg>
    <p:spTree>
      <p:nvGrpSpPr>
        <p:cNvPr id="1" name=""/>
        <p:cNvGrpSpPr/>
        <p:nvPr/>
      </p:nvGrpSpPr>
      <p:grpSpPr>
        <a:xfrm>
          <a:off x="0" y="0"/>
          <a:ext cx="0" cy="0"/>
          <a:chOff x="0" y="0"/>
          <a:chExt cx="0" cy="0"/>
        </a:xfrm>
      </p:grpSpPr>
      <p:sp>
        <p:nvSpPr>
          <p:cNvPr id="13314" name="Tytuł 1"/>
          <p:cNvSpPr>
            <a:spLocks noGrp="1"/>
          </p:cNvSpPr>
          <p:nvPr>
            <p:ph type="ctrTitle"/>
          </p:nvPr>
        </p:nvSpPr>
        <p:spPr>
          <a:xfrm>
            <a:off x="323850" y="1628775"/>
            <a:ext cx="8134350" cy="1900238"/>
          </a:xfrm>
        </p:spPr>
        <p:txBody>
          <a:bodyPr/>
          <a:lstStyle/>
          <a:p>
            <a:r>
              <a:rPr lang="pl-PL" sz="7200" smtClean="0"/>
              <a:t>Tatra National Park, Poland</a:t>
            </a:r>
            <a:br>
              <a:rPr lang="pl-PL" sz="7200" smtClean="0"/>
            </a:br>
            <a:endParaRPr lang="pl-PL" sz="7200" smtClean="0">
              <a:latin typeface="Century Gothic" pitchFamily="34" charset="0"/>
            </a:endParaRPr>
          </a:p>
        </p:txBody>
      </p:sp>
      <p:sp>
        <p:nvSpPr>
          <p:cNvPr id="3" name="Podtytuł 2"/>
          <p:cNvSpPr>
            <a:spLocks noGrp="1"/>
          </p:cNvSpPr>
          <p:nvPr>
            <p:ph type="subTitle" idx="1"/>
          </p:nvPr>
        </p:nvSpPr>
        <p:spPr>
          <a:xfrm>
            <a:off x="0" y="3141663"/>
            <a:ext cx="8785225" cy="1752600"/>
          </a:xfrm>
        </p:spPr>
        <p:txBody>
          <a:bodyPr rtlCol="0">
            <a:normAutofit fontScale="55000" lnSpcReduction="20000"/>
          </a:bodyPr>
          <a:lstStyle/>
          <a:p>
            <a:pPr fontAlgn="auto">
              <a:spcAft>
                <a:spcPts val="0"/>
              </a:spcAft>
              <a:buFont typeface="Arial" pitchFamily="34" charset="0"/>
              <a:buNone/>
              <a:defRPr/>
            </a:pPr>
            <a:r>
              <a:rPr lang="pl-PL" dirty="0" err="1" smtClean="0">
                <a:solidFill>
                  <a:schemeClr val="tx1"/>
                </a:solidFill>
              </a:rPr>
              <a:t>Our</a:t>
            </a:r>
            <a:r>
              <a:rPr lang="pl-PL" dirty="0" smtClean="0">
                <a:solidFill>
                  <a:schemeClr val="tx1"/>
                </a:solidFill>
              </a:rPr>
              <a:t> </a:t>
            </a:r>
            <a:r>
              <a:rPr lang="pl-PL" dirty="0" err="1" smtClean="0">
                <a:solidFill>
                  <a:schemeClr val="tx1"/>
                </a:solidFill>
              </a:rPr>
              <a:t>mission</a:t>
            </a:r>
            <a:r>
              <a:rPr lang="pl-PL" dirty="0" smtClean="0">
                <a:solidFill>
                  <a:schemeClr val="tx1"/>
                </a:solidFill>
              </a:rPr>
              <a:t>: We </a:t>
            </a:r>
            <a:r>
              <a:rPr lang="pl-PL" dirty="0" err="1" smtClean="0">
                <a:solidFill>
                  <a:schemeClr val="tx1"/>
                </a:solidFill>
              </a:rPr>
              <a:t>try</a:t>
            </a:r>
            <a:r>
              <a:rPr lang="pl-PL" dirty="0" smtClean="0">
                <a:solidFill>
                  <a:schemeClr val="tx1"/>
                </a:solidFill>
              </a:rPr>
              <a:t> to </a:t>
            </a:r>
            <a:r>
              <a:rPr lang="pl-PL" dirty="0" err="1" smtClean="0">
                <a:solidFill>
                  <a:schemeClr val="tx1"/>
                </a:solidFill>
              </a:rPr>
              <a:t>protect</a:t>
            </a:r>
            <a:r>
              <a:rPr lang="pl-PL" dirty="0" smtClean="0">
                <a:solidFill>
                  <a:schemeClr val="tx1"/>
                </a:solidFill>
              </a:rPr>
              <a:t> and help to </a:t>
            </a:r>
            <a:r>
              <a:rPr lang="pl-PL" dirty="0" err="1" smtClean="0">
                <a:solidFill>
                  <a:schemeClr val="tx1"/>
                </a:solidFill>
              </a:rPr>
              <a:t>understand</a:t>
            </a:r>
            <a:r>
              <a:rPr lang="pl-PL" dirty="0" smtClean="0">
                <a:solidFill>
                  <a:schemeClr val="tx1"/>
                </a:solidFill>
              </a:rPr>
              <a:t> </a:t>
            </a:r>
            <a:r>
              <a:rPr lang="pl-PL" dirty="0" err="1" smtClean="0">
                <a:solidFill>
                  <a:schemeClr val="tx1"/>
                </a:solidFill>
              </a:rPr>
              <a:t>the</a:t>
            </a:r>
            <a:r>
              <a:rPr lang="pl-PL" dirty="0" smtClean="0">
                <a:solidFill>
                  <a:schemeClr val="tx1"/>
                </a:solidFill>
              </a:rPr>
              <a:t> </a:t>
            </a:r>
            <a:r>
              <a:rPr lang="pl-PL" dirty="0" err="1" smtClean="0">
                <a:solidFill>
                  <a:schemeClr val="tx1"/>
                </a:solidFill>
              </a:rPr>
              <a:t>wildlife</a:t>
            </a:r>
            <a:r>
              <a:rPr lang="pl-PL" dirty="0" smtClean="0">
                <a:solidFill>
                  <a:schemeClr val="tx1"/>
                </a:solidFill>
              </a:rPr>
              <a:t> and </a:t>
            </a:r>
            <a:r>
              <a:rPr lang="pl-PL" dirty="0" err="1" smtClean="0">
                <a:solidFill>
                  <a:schemeClr val="tx1"/>
                </a:solidFill>
              </a:rPr>
              <a:t>culture</a:t>
            </a:r>
            <a:r>
              <a:rPr lang="pl-PL" dirty="0" smtClean="0">
                <a:solidFill>
                  <a:schemeClr val="tx1"/>
                </a:solidFill>
              </a:rPr>
              <a:t> of Tatra Mountains, </a:t>
            </a:r>
            <a:r>
              <a:rPr lang="pl-PL" dirty="0" err="1" smtClean="0">
                <a:solidFill>
                  <a:schemeClr val="tx1"/>
                </a:solidFill>
              </a:rPr>
              <a:t>making</a:t>
            </a:r>
            <a:r>
              <a:rPr lang="pl-PL" dirty="0" smtClean="0">
                <a:solidFill>
                  <a:schemeClr val="tx1"/>
                </a:solidFill>
              </a:rPr>
              <a:t> </a:t>
            </a:r>
            <a:r>
              <a:rPr lang="pl-PL" dirty="0" err="1" smtClean="0">
                <a:solidFill>
                  <a:schemeClr val="tx1"/>
                </a:solidFill>
              </a:rPr>
              <a:t>it</a:t>
            </a:r>
            <a:r>
              <a:rPr lang="pl-PL" dirty="0" smtClean="0">
                <a:solidFill>
                  <a:schemeClr val="tx1"/>
                </a:solidFill>
              </a:rPr>
              <a:t> </a:t>
            </a:r>
            <a:r>
              <a:rPr lang="pl-PL" dirty="0" err="1" smtClean="0">
                <a:solidFill>
                  <a:schemeClr val="tx1"/>
                </a:solidFill>
              </a:rPr>
              <a:t>possible</a:t>
            </a:r>
            <a:r>
              <a:rPr lang="pl-PL" dirty="0" smtClean="0">
                <a:solidFill>
                  <a:schemeClr val="tx1"/>
                </a:solidFill>
              </a:rPr>
              <a:t> to </a:t>
            </a:r>
            <a:r>
              <a:rPr lang="pl-PL" dirty="0" err="1" smtClean="0">
                <a:solidFill>
                  <a:schemeClr val="tx1"/>
                </a:solidFill>
              </a:rPr>
              <a:t>experience</a:t>
            </a:r>
            <a:r>
              <a:rPr lang="pl-PL" dirty="0" smtClean="0">
                <a:solidFill>
                  <a:schemeClr val="tx1"/>
                </a:solidFill>
              </a:rPr>
              <a:t> by </a:t>
            </a:r>
            <a:r>
              <a:rPr lang="pl-PL" dirty="0" err="1" smtClean="0">
                <a:solidFill>
                  <a:schemeClr val="tx1"/>
                </a:solidFill>
              </a:rPr>
              <a:t>current</a:t>
            </a:r>
            <a:r>
              <a:rPr lang="pl-PL" dirty="0" smtClean="0">
                <a:solidFill>
                  <a:schemeClr val="tx1"/>
                </a:solidFill>
              </a:rPr>
              <a:t> and </a:t>
            </a:r>
            <a:r>
              <a:rPr lang="pl-PL" dirty="0" err="1" smtClean="0">
                <a:solidFill>
                  <a:schemeClr val="tx1"/>
                </a:solidFill>
              </a:rPr>
              <a:t>future</a:t>
            </a:r>
            <a:r>
              <a:rPr lang="pl-PL" dirty="0" smtClean="0">
                <a:solidFill>
                  <a:schemeClr val="tx1"/>
                </a:solidFill>
              </a:rPr>
              <a:t> </a:t>
            </a:r>
            <a:r>
              <a:rPr lang="pl-PL" dirty="0" err="1" smtClean="0">
                <a:solidFill>
                  <a:schemeClr val="tx1"/>
                </a:solidFill>
              </a:rPr>
              <a:t>generations</a:t>
            </a:r>
            <a:r>
              <a:rPr lang="pl-PL" dirty="0" smtClean="0">
                <a:solidFill>
                  <a:schemeClr val="tx1"/>
                </a:solidFill>
              </a:rPr>
              <a:t>.</a:t>
            </a:r>
          </a:p>
          <a:p>
            <a:pPr fontAlgn="auto">
              <a:spcAft>
                <a:spcPts val="0"/>
              </a:spcAft>
              <a:buFont typeface="Arial" pitchFamily="34" charset="0"/>
              <a:buNone/>
              <a:defRPr/>
            </a:pPr>
            <a:r>
              <a:rPr lang="pl-PL" dirty="0" smtClean="0">
                <a:solidFill>
                  <a:schemeClr val="tx1"/>
                </a:solidFill>
              </a:rPr>
              <a:t/>
            </a:r>
            <a:br>
              <a:rPr lang="pl-PL" dirty="0" smtClean="0">
                <a:solidFill>
                  <a:schemeClr val="tx1"/>
                </a:solidFill>
              </a:rPr>
            </a:br>
            <a:r>
              <a:rPr lang="pl-PL" dirty="0" err="1" smtClean="0">
                <a:solidFill>
                  <a:schemeClr val="tx1"/>
                </a:solidFill>
              </a:rPr>
              <a:t>Our</a:t>
            </a:r>
            <a:r>
              <a:rPr lang="pl-PL" dirty="0" smtClean="0">
                <a:solidFill>
                  <a:schemeClr val="tx1"/>
                </a:solidFill>
              </a:rPr>
              <a:t> </a:t>
            </a:r>
            <a:r>
              <a:rPr lang="pl-PL" dirty="0" err="1" smtClean="0">
                <a:solidFill>
                  <a:schemeClr val="tx1"/>
                </a:solidFill>
              </a:rPr>
              <a:t>vision</a:t>
            </a:r>
            <a:r>
              <a:rPr lang="pl-PL" dirty="0" smtClean="0">
                <a:solidFill>
                  <a:schemeClr val="tx1"/>
                </a:solidFill>
              </a:rPr>
              <a:t>: </a:t>
            </a:r>
            <a:r>
              <a:rPr lang="pl-PL" dirty="0" err="1" smtClean="0">
                <a:solidFill>
                  <a:schemeClr val="tx1"/>
                </a:solidFill>
              </a:rPr>
              <a:t>Wildlife</a:t>
            </a:r>
            <a:r>
              <a:rPr lang="pl-PL" dirty="0" smtClean="0">
                <a:solidFill>
                  <a:schemeClr val="tx1"/>
                </a:solidFill>
              </a:rPr>
              <a:t> </a:t>
            </a:r>
            <a:r>
              <a:rPr lang="pl-PL" dirty="0" err="1" smtClean="0">
                <a:solidFill>
                  <a:schemeClr val="tx1"/>
                </a:solidFill>
              </a:rPr>
              <a:t>is</a:t>
            </a:r>
            <a:r>
              <a:rPr lang="pl-PL" dirty="0" smtClean="0">
                <a:solidFill>
                  <a:schemeClr val="tx1"/>
                </a:solidFill>
              </a:rPr>
              <a:t> </a:t>
            </a:r>
            <a:r>
              <a:rPr lang="pl-PL" dirty="0" err="1" smtClean="0">
                <a:solidFill>
                  <a:schemeClr val="tx1"/>
                </a:solidFill>
              </a:rPr>
              <a:t>nearly</a:t>
            </a:r>
            <a:r>
              <a:rPr lang="pl-PL" dirty="0" smtClean="0">
                <a:solidFill>
                  <a:schemeClr val="tx1"/>
                </a:solidFill>
              </a:rPr>
              <a:t> </a:t>
            </a:r>
            <a:r>
              <a:rPr lang="pl-PL" dirty="0" err="1" smtClean="0">
                <a:solidFill>
                  <a:schemeClr val="tx1"/>
                </a:solidFill>
              </a:rPr>
              <a:t>totally</a:t>
            </a:r>
            <a:r>
              <a:rPr lang="pl-PL" dirty="0" smtClean="0">
                <a:solidFill>
                  <a:schemeClr val="tx1"/>
                </a:solidFill>
              </a:rPr>
              <a:t> </a:t>
            </a:r>
            <a:r>
              <a:rPr lang="pl-PL" dirty="0" err="1" smtClean="0">
                <a:solidFill>
                  <a:schemeClr val="tx1"/>
                </a:solidFill>
              </a:rPr>
              <a:t>virgin</a:t>
            </a:r>
            <a:r>
              <a:rPr lang="pl-PL" dirty="0" smtClean="0">
                <a:solidFill>
                  <a:schemeClr val="tx1"/>
                </a:solidFill>
              </a:rPr>
              <a:t>, </a:t>
            </a:r>
            <a:r>
              <a:rPr lang="pl-PL" dirty="0" err="1" smtClean="0">
                <a:solidFill>
                  <a:schemeClr val="tx1"/>
                </a:solidFill>
              </a:rPr>
              <a:t>while</a:t>
            </a:r>
            <a:r>
              <a:rPr lang="pl-PL" dirty="0" smtClean="0">
                <a:solidFill>
                  <a:schemeClr val="tx1"/>
                </a:solidFill>
              </a:rPr>
              <a:t> </a:t>
            </a:r>
            <a:r>
              <a:rPr lang="pl-PL" dirty="0" err="1" smtClean="0">
                <a:solidFill>
                  <a:schemeClr val="tx1"/>
                </a:solidFill>
              </a:rPr>
              <a:t>the</a:t>
            </a:r>
            <a:r>
              <a:rPr lang="pl-PL" dirty="0" smtClean="0">
                <a:solidFill>
                  <a:schemeClr val="tx1"/>
                </a:solidFill>
              </a:rPr>
              <a:t> </a:t>
            </a:r>
            <a:r>
              <a:rPr lang="pl-PL" dirty="0" err="1" smtClean="0">
                <a:solidFill>
                  <a:schemeClr val="tx1"/>
                </a:solidFill>
              </a:rPr>
              <a:t>precious</a:t>
            </a:r>
            <a:r>
              <a:rPr lang="pl-PL" dirty="0" smtClean="0">
                <a:solidFill>
                  <a:schemeClr val="tx1"/>
                </a:solidFill>
              </a:rPr>
              <a:t> </a:t>
            </a:r>
            <a:r>
              <a:rPr lang="pl-PL" dirty="0" err="1" smtClean="0">
                <a:solidFill>
                  <a:schemeClr val="tx1"/>
                </a:solidFill>
              </a:rPr>
              <a:t>cultural</a:t>
            </a:r>
            <a:r>
              <a:rPr lang="pl-PL" dirty="0" smtClean="0">
                <a:solidFill>
                  <a:schemeClr val="tx1"/>
                </a:solidFill>
              </a:rPr>
              <a:t> </a:t>
            </a:r>
            <a:r>
              <a:rPr lang="pl-PL" dirty="0" err="1" smtClean="0">
                <a:solidFill>
                  <a:schemeClr val="tx1"/>
                </a:solidFill>
              </a:rPr>
              <a:t>elements</a:t>
            </a:r>
            <a:r>
              <a:rPr lang="pl-PL" dirty="0" smtClean="0">
                <a:solidFill>
                  <a:schemeClr val="tx1"/>
                </a:solidFill>
              </a:rPr>
              <a:t> </a:t>
            </a:r>
            <a:r>
              <a:rPr lang="pl-PL" dirty="0" err="1" smtClean="0">
                <a:solidFill>
                  <a:schemeClr val="tx1"/>
                </a:solidFill>
              </a:rPr>
              <a:t>are</a:t>
            </a:r>
            <a:r>
              <a:rPr lang="pl-PL" dirty="0" smtClean="0">
                <a:solidFill>
                  <a:schemeClr val="tx1"/>
                </a:solidFill>
              </a:rPr>
              <a:t> </a:t>
            </a:r>
            <a:r>
              <a:rPr lang="pl-PL" dirty="0" err="1" smtClean="0">
                <a:solidFill>
                  <a:schemeClr val="tx1"/>
                </a:solidFill>
              </a:rPr>
              <a:t>kept</a:t>
            </a:r>
            <a:r>
              <a:rPr lang="pl-PL" dirty="0" smtClean="0">
                <a:solidFill>
                  <a:schemeClr val="tx1"/>
                </a:solidFill>
              </a:rPr>
              <a:t>.                    TPN – a model of </a:t>
            </a:r>
            <a:r>
              <a:rPr lang="pl-PL" dirty="0" err="1" smtClean="0">
                <a:solidFill>
                  <a:schemeClr val="tx1"/>
                </a:solidFill>
              </a:rPr>
              <a:t>taking</a:t>
            </a:r>
            <a:r>
              <a:rPr lang="pl-PL" dirty="0" smtClean="0">
                <a:solidFill>
                  <a:schemeClr val="tx1"/>
                </a:solidFill>
              </a:rPr>
              <a:t> action for </a:t>
            </a:r>
            <a:r>
              <a:rPr lang="pl-PL" dirty="0" err="1" smtClean="0">
                <a:solidFill>
                  <a:schemeClr val="tx1"/>
                </a:solidFill>
              </a:rPr>
              <a:t>other</a:t>
            </a:r>
            <a:r>
              <a:rPr lang="pl-PL" dirty="0" smtClean="0">
                <a:solidFill>
                  <a:schemeClr val="tx1"/>
                </a:solidFill>
              </a:rPr>
              <a:t> </a:t>
            </a:r>
            <a:r>
              <a:rPr lang="pl-PL" dirty="0" err="1" smtClean="0">
                <a:solidFill>
                  <a:schemeClr val="tx1"/>
                </a:solidFill>
              </a:rPr>
              <a:t>similar</a:t>
            </a:r>
            <a:r>
              <a:rPr lang="pl-PL" dirty="0" smtClean="0">
                <a:solidFill>
                  <a:schemeClr val="tx1"/>
                </a:solidFill>
              </a:rPr>
              <a:t> </a:t>
            </a:r>
            <a:r>
              <a:rPr lang="pl-PL" dirty="0" err="1" smtClean="0">
                <a:solidFill>
                  <a:schemeClr val="tx1"/>
                </a:solidFill>
              </a:rPr>
              <a:t>organizations</a:t>
            </a:r>
            <a:r>
              <a:rPr lang="pl-PL" dirty="0" smtClean="0">
                <a:solidFill>
                  <a:schemeClr val="tx1"/>
                </a:solidFill>
              </a:rPr>
              <a:t>.</a:t>
            </a:r>
          </a:p>
          <a:p>
            <a:pPr fontAlgn="auto">
              <a:spcAft>
                <a:spcPts val="0"/>
              </a:spcAft>
              <a:buFont typeface="Arial" pitchFamily="34" charset="0"/>
              <a:buNone/>
              <a:defRPr/>
            </a:pPr>
            <a:r>
              <a:rPr lang="pl-PL" dirty="0" smtClean="0">
                <a:solidFill>
                  <a:schemeClr val="tx1"/>
                </a:solidFill>
              </a:rPr>
              <a:t> </a:t>
            </a:r>
          </a:p>
          <a:p>
            <a:pPr fontAlgn="auto">
              <a:spcAft>
                <a:spcPts val="0"/>
              </a:spcAft>
              <a:buFont typeface="Arial" pitchFamily="34" charset="0"/>
              <a:buNone/>
              <a:defRPr/>
            </a:pPr>
            <a:endParaRPr lang="pl-PL" dirty="0">
              <a:solidFill>
                <a:schemeClr val="tx1"/>
              </a:solidFill>
              <a:latin typeface="Century Gothic" pitchFamily="34" charset="0"/>
            </a:endParaRPr>
          </a:p>
        </p:txBody>
      </p:sp>
      <p:sp>
        <p:nvSpPr>
          <p:cNvPr id="13316" name="pole tekstowe 3"/>
          <p:cNvSpPr txBox="1">
            <a:spLocks noChangeArrowheads="1"/>
          </p:cNvSpPr>
          <p:nvPr/>
        </p:nvSpPr>
        <p:spPr bwMode="auto">
          <a:xfrm>
            <a:off x="1187450" y="4652963"/>
            <a:ext cx="7200900" cy="646112"/>
          </a:xfrm>
          <a:prstGeom prst="rect">
            <a:avLst/>
          </a:prstGeom>
          <a:noFill/>
          <a:ln w="9525">
            <a:noFill/>
            <a:miter lim="800000"/>
            <a:headEnd/>
            <a:tailEnd/>
          </a:ln>
        </p:spPr>
        <p:txBody>
          <a:bodyPr>
            <a:spAutoFit/>
          </a:bodyPr>
          <a:lstStyle/>
          <a:p>
            <a:pPr algn="ctr"/>
            <a:r>
              <a:rPr lang="pl-PL">
                <a:latin typeface="Calibri" pitchFamily="34" charset="0"/>
              </a:rPr>
              <a:t>1 Liceum Ogólnokształcące im. T. Kościuszki w Wieluniu</a:t>
            </a:r>
          </a:p>
          <a:p>
            <a:pPr algn="ctr"/>
            <a:r>
              <a:rPr lang="pl-PL">
                <a:latin typeface="Calibri" pitchFamily="34" charset="0"/>
              </a:rPr>
              <a:t>ul. Nadodrzańska 4,    98-300 Wieluń</a:t>
            </a:r>
          </a:p>
        </p:txBody>
      </p:sp>
      <p:sp>
        <p:nvSpPr>
          <p:cNvPr id="13317" name="pole tekstowe 4"/>
          <p:cNvSpPr txBox="1">
            <a:spLocks noChangeArrowheads="1"/>
          </p:cNvSpPr>
          <p:nvPr/>
        </p:nvSpPr>
        <p:spPr bwMode="auto">
          <a:xfrm>
            <a:off x="250825" y="5445125"/>
            <a:ext cx="3889375" cy="915988"/>
          </a:xfrm>
          <a:prstGeom prst="rect">
            <a:avLst/>
          </a:prstGeom>
          <a:noFill/>
          <a:ln w="9525">
            <a:noFill/>
            <a:miter lim="800000"/>
            <a:headEnd/>
            <a:tailEnd/>
          </a:ln>
        </p:spPr>
        <p:txBody>
          <a:bodyPr>
            <a:spAutoFit/>
          </a:bodyPr>
          <a:lstStyle/>
          <a:p>
            <a:r>
              <a:rPr lang="pl-PL">
                <a:latin typeface="Calibri" pitchFamily="34" charset="0"/>
              </a:rPr>
              <a:t>Agnieszka Gagatek</a:t>
            </a:r>
            <a:r>
              <a:rPr lang="pl-PL"/>
              <a:t> </a:t>
            </a:r>
            <a:r>
              <a:rPr lang="pl-PL">
                <a:latin typeface="Calibri" pitchFamily="34" charset="0"/>
              </a:rPr>
              <a:t>kl. I</a:t>
            </a:r>
          </a:p>
          <a:p>
            <a:r>
              <a:rPr lang="pl-PL">
                <a:latin typeface="Calibri" pitchFamily="34" charset="0"/>
              </a:rPr>
              <a:t>Natalia Walaszczyk kl. I</a:t>
            </a:r>
          </a:p>
          <a:p>
            <a:r>
              <a:rPr lang="pl-PL">
                <a:latin typeface="Calibri" pitchFamily="34" charset="0"/>
              </a:rPr>
              <a:t>Jakub Bokwa kl. I</a:t>
            </a:r>
          </a:p>
        </p:txBody>
      </p:sp>
      <p:sp>
        <p:nvSpPr>
          <p:cNvPr id="13318" name="Prostokąt 5"/>
          <p:cNvSpPr>
            <a:spLocks noChangeArrowheads="1"/>
          </p:cNvSpPr>
          <p:nvPr/>
        </p:nvSpPr>
        <p:spPr bwMode="auto">
          <a:xfrm>
            <a:off x="2051050" y="0"/>
            <a:ext cx="4824413" cy="1200150"/>
          </a:xfrm>
          <a:prstGeom prst="rect">
            <a:avLst/>
          </a:prstGeom>
          <a:noFill/>
          <a:ln w="9525">
            <a:noFill/>
            <a:miter lim="800000"/>
            <a:headEnd/>
            <a:tailEnd/>
          </a:ln>
        </p:spPr>
        <p:txBody>
          <a:bodyPr>
            <a:spAutoFit/>
          </a:bodyPr>
          <a:lstStyle/>
          <a:p>
            <a:pPr algn="ctr"/>
            <a:r>
              <a:rPr lang="pl-PL" sz="2400" b="1" i="1">
                <a:latin typeface="Calibri" pitchFamily="34" charset="0"/>
              </a:rPr>
              <a:t>VI Edycja </a:t>
            </a:r>
            <a:r>
              <a:rPr lang="en-US" sz="2400" b="1" i="1">
                <a:latin typeface="Calibri" pitchFamily="34" charset="0"/>
              </a:rPr>
              <a:t>YPEF „Young People in European Forests - Młodzież w Lasach Europy”</a:t>
            </a:r>
            <a:endParaRPr lang="pl-PL" sz="2400" i="1">
              <a:latin typeface="Calibri" pitchFamily="34" charset="0"/>
            </a:endParaRPr>
          </a:p>
        </p:txBody>
      </p:sp>
    </p:spTree>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7000"/>
            <a:lum/>
          </a:blip>
          <a:srcRect/>
          <a:stretch>
            <a:fillRect l="-35000" r="-35000"/>
          </a:stretch>
        </a:blipFill>
        <a:effectLst/>
      </p:bgPr>
    </p:bg>
    <p:spTree>
      <p:nvGrpSpPr>
        <p:cNvPr id="1" name=""/>
        <p:cNvGrpSpPr/>
        <p:nvPr/>
      </p:nvGrpSpPr>
      <p:grpSpPr>
        <a:xfrm>
          <a:off x="0" y="0"/>
          <a:ext cx="0" cy="0"/>
          <a:chOff x="0" y="0"/>
          <a:chExt cx="0" cy="0"/>
        </a:xfrm>
      </p:grpSpPr>
      <p:sp>
        <p:nvSpPr>
          <p:cNvPr id="14338" name="Symbol zastępczy zawartości 2"/>
          <p:cNvSpPr>
            <a:spLocks noGrp="1"/>
          </p:cNvSpPr>
          <p:nvPr>
            <p:ph idx="1"/>
          </p:nvPr>
        </p:nvSpPr>
        <p:spPr>
          <a:xfrm>
            <a:off x="250825" y="333375"/>
            <a:ext cx="8424863" cy="6308725"/>
          </a:xfrm>
        </p:spPr>
        <p:txBody>
          <a:bodyPr/>
          <a:lstStyle/>
          <a:p>
            <a:pPr>
              <a:buFont typeface="Arial" charset="0"/>
              <a:buNone/>
            </a:pPr>
            <a:r>
              <a:rPr lang="pl-PL" sz="1400" smtClean="0"/>
              <a:t>    Tatra Mountains  are the only alpine terrain of Poland, therefore they had always been a hard location to get to. Rough terrain and hard conditions made them inhabitable. It allowed nature to take care of Tatra Mountains and covered them from massive transformations.</a:t>
            </a:r>
          </a:p>
          <a:p>
            <a:pPr>
              <a:buFont typeface="Arial" charset="0"/>
              <a:buNone/>
            </a:pPr>
            <a:r>
              <a:rPr lang="pl-PL" sz="1400" smtClean="0"/>
              <a:t>    </a:t>
            </a:r>
          </a:p>
          <a:p>
            <a:pPr>
              <a:buFont typeface="Arial" charset="0"/>
              <a:buNone/>
            </a:pPr>
            <a:r>
              <a:rPr lang="pl-PL" sz="1400" smtClean="0"/>
              <a:t>    The significance of Tatra Mountains for Polish landscape has its roots not only because of their unique nature, but also because of the mission Polish people had to complete - to take care of soaring crags and alpine animals hidden beyond them - that was the beginning of modern, Polish nature conservancy.</a:t>
            </a:r>
          </a:p>
          <a:p>
            <a:pPr>
              <a:buFont typeface="Arial" charset="0"/>
              <a:buNone/>
            </a:pPr>
            <a:endParaRPr lang="pl-PL" sz="1400" smtClean="0"/>
          </a:p>
          <a:p>
            <a:pPr>
              <a:buFont typeface="Arial" charset="0"/>
              <a:buNone/>
            </a:pPr>
            <a:r>
              <a:rPr lang="pl-PL" sz="1400" smtClean="0"/>
              <a:t>Tatra Mountains are the highest mountain chain in Carpathian arc, streching approximately 1300 kilometres through a few Central European countries. Tatra National Park covers the whole fragment of Tatra Mountains in Poland. It is not a big chunk of Tatra Mountains - it covers as much as one fifth of the whole Tatra Mountains only.</a:t>
            </a:r>
          </a:p>
          <a:p>
            <a:pPr>
              <a:buFont typeface="Arial" charset="0"/>
              <a:buNone/>
            </a:pPr>
            <a:r>
              <a:rPr lang="pl-PL" sz="1400" smtClean="0"/>
              <a:t>    </a:t>
            </a:r>
          </a:p>
          <a:p>
            <a:pPr>
              <a:buFont typeface="Arial" charset="0"/>
              <a:buNone/>
            </a:pPr>
            <a:r>
              <a:rPr lang="pl-PL" sz="1400" smtClean="0"/>
              <a:t>     The surface of Tatra National Park is about 21197 hectares there fore is one of the biggest National Parks in Poland. Approximately 70 per cent of the surface is covered in forests and mountain pine. The remaining 30 per cent are alpine grasses, rocks and waters. The strict protection is granted to  almost 11,5 thousand hectares of surface, including whole crag, alpine,  sub-alpine, as well as partially the upper and lower montane zones. Strict protection means preservating the processes taking place in natural habitat.</a:t>
            </a:r>
          </a:p>
          <a:p>
            <a:pPr>
              <a:buFont typeface="Arial" charset="0"/>
              <a:buNone/>
            </a:pPr>
            <a:r>
              <a:rPr lang="pl-PL" sz="1400" smtClean="0"/>
              <a:t> Tatra Mountains, elevated over surrounding regions just like any other alipne region, receive much more rain than its neighbouring zones. Annualy there is over 1720 mm of rainwater, while the biggest part happens to be in the summer. In the winter, it rains mostly over the snowy part of the Mountains, which hold the water up to the spring, then releasing it upon the hills in the spring and summer. Some of the water tends to evaporate, some sinks in, most of it falls down upon Tatra Mountains, though. Waters on the surface are covering only as much as approximately 1% of the Tatra Mountains National Park. There are both lakes as permanent water streams.</a:t>
            </a:r>
          </a:p>
          <a:p>
            <a:pPr>
              <a:buFont typeface="Arial" charset="0"/>
              <a:buNone/>
            </a:pPr>
            <a:endParaRPr lang="pl-PL" smtClean="0"/>
          </a:p>
          <a:p>
            <a:endParaRPr lang="pl-PL" smtClean="0">
              <a:latin typeface="Century Gothic" pitchFamily="34" charset="0"/>
            </a:endParaRPr>
          </a:p>
        </p:txBody>
      </p:sp>
    </p:spTree>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fot-adam-brzoza.jpg"/>
          <p:cNvPicPr>
            <a:picLocks noChangeAspect="1"/>
          </p:cNvPicPr>
          <p:nvPr/>
        </p:nvPicPr>
        <p:blipFill>
          <a:blip r:embed="rId2"/>
          <a:stretch>
            <a:fillRect/>
          </a:stretch>
        </p:blipFill>
        <p:spPr>
          <a:xfrm>
            <a:off x="323850" y="4149725"/>
            <a:ext cx="4319588" cy="2489200"/>
          </a:xfrm>
          <a:prstGeom prst="rect">
            <a:avLst/>
          </a:prstGeom>
          <a:ln>
            <a:noFill/>
          </a:ln>
          <a:effectLst>
            <a:outerShdw blurRad="190500" algn="tl" rotWithShape="0">
              <a:srgbClr val="000000">
                <a:alpha val="70000"/>
              </a:srgbClr>
            </a:outerShdw>
          </a:effectLst>
        </p:spPr>
      </p:pic>
      <p:pic>
        <p:nvPicPr>
          <p:cNvPr id="1030" name="Picture 6" descr="C:\Users\Ola\Desktop\geo\1509737-PEAKS_TOWERING_OVER_THE_MORSKIE_OKO_LAKE-Tatrzanski_Park_Narodowy.jpg"/>
          <p:cNvPicPr>
            <a:picLocks noChangeAspect="1" noChangeArrowheads="1"/>
          </p:cNvPicPr>
          <p:nvPr/>
        </p:nvPicPr>
        <p:blipFill>
          <a:blip r:embed="rId3"/>
          <a:srcRect/>
          <a:stretch>
            <a:fillRect/>
          </a:stretch>
        </p:blipFill>
        <p:spPr bwMode="auto">
          <a:xfrm>
            <a:off x="6156325" y="2852738"/>
            <a:ext cx="2879725" cy="1930400"/>
          </a:xfrm>
          <a:prstGeom prst="rect">
            <a:avLst/>
          </a:prstGeom>
          <a:ln>
            <a:noFill/>
          </a:ln>
          <a:effectLst>
            <a:outerShdw blurRad="292100" dist="139700" dir="2700000" algn="tl" rotWithShape="0">
              <a:srgbClr val="333333">
                <a:alpha val="65000"/>
              </a:srgbClr>
            </a:outerShdw>
          </a:effectLst>
        </p:spPr>
      </p:pic>
      <p:pic>
        <p:nvPicPr>
          <p:cNvPr id="1028" name="Picture 4" descr="C:\Users\Ola\Desktop\geo\IMG_20160413_144704.jpg"/>
          <p:cNvPicPr>
            <a:picLocks noChangeAspect="1" noChangeArrowheads="1"/>
          </p:cNvPicPr>
          <p:nvPr/>
        </p:nvPicPr>
        <p:blipFill>
          <a:blip r:embed="rId4"/>
          <a:srcRect l="7524" t="1579" r="15400"/>
          <a:stretch>
            <a:fillRect/>
          </a:stretch>
        </p:blipFill>
        <p:spPr bwMode="auto">
          <a:xfrm>
            <a:off x="5508625" y="260350"/>
            <a:ext cx="3302000" cy="2365375"/>
          </a:xfrm>
          <a:prstGeom prst="rect">
            <a:avLst/>
          </a:prstGeom>
          <a:ln>
            <a:noFill/>
          </a:ln>
          <a:effectLst>
            <a:outerShdw blurRad="190500" algn="tl" rotWithShape="0">
              <a:srgbClr val="000000">
                <a:alpha val="70000"/>
              </a:srgbClr>
            </a:outerShdw>
          </a:effectLst>
        </p:spPr>
      </p:pic>
      <p:pic>
        <p:nvPicPr>
          <p:cNvPr id="1029" name="Picture 5" descr="C:\Users\Ola\Desktop\geo\MG_3814_editfin_mini1080p_lo_sRGB-750x410.jpg"/>
          <p:cNvPicPr>
            <a:picLocks noChangeAspect="1" noChangeArrowheads="1"/>
          </p:cNvPicPr>
          <p:nvPr/>
        </p:nvPicPr>
        <p:blipFill>
          <a:blip r:embed="rId5"/>
          <a:srcRect/>
          <a:stretch>
            <a:fillRect/>
          </a:stretch>
        </p:blipFill>
        <p:spPr bwMode="auto">
          <a:xfrm>
            <a:off x="1547813" y="115888"/>
            <a:ext cx="3744912" cy="2047875"/>
          </a:xfrm>
          <a:prstGeom prst="rect">
            <a:avLst/>
          </a:prstGeom>
          <a:ln>
            <a:noFill/>
          </a:ln>
          <a:effectLst>
            <a:outerShdw blurRad="292100" dist="139700" dir="2700000" algn="tl" rotWithShape="0">
              <a:srgbClr val="333333">
                <a:alpha val="65000"/>
              </a:srgbClr>
            </a:outerShdw>
          </a:effectLst>
        </p:spPr>
      </p:pic>
      <p:pic>
        <p:nvPicPr>
          <p:cNvPr id="6" name="Obraz 5" descr="fot-marcin-kesek.jpg"/>
          <p:cNvPicPr>
            <a:picLocks noChangeAspect="1"/>
          </p:cNvPicPr>
          <p:nvPr/>
        </p:nvPicPr>
        <p:blipFill>
          <a:blip r:embed="rId6"/>
          <a:stretch>
            <a:fillRect/>
          </a:stretch>
        </p:blipFill>
        <p:spPr>
          <a:xfrm>
            <a:off x="179388" y="1700213"/>
            <a:ext cx="3240087" cy="1620837"/>
          </a:xfrm>
          <a:prstGeom prst="rect">
            <a:avLst/>
          </a:prstGeom>
          <a:ln>
            <a:noFill/>
          </a:ln>
          <a:effectLst>
            <a:outerShdw blurRad="190500" algn="tl" rotWithShape="0">
              <a:srgbClr val="000000">
                <a:alpha val="70000"/>
              </a:srgbClr>
            </a:outerShdw>
          </a:effectLst>
        </p:spPr>
      </p:pic>
      <p:pic>
        <p:nvPicPr>
          <p:cNvPr id="7" name="Obraz 6" descr="fot-marcin-kesek-2.jpg"/>
          <p:cNvPicPr>
            <a:picLocks noChangeAspect="1"/>
          </p:cNvPicPr>
          <p:nvPr/>
        </p:nvPicPr>
        <p:blipFill>
          <a:blip r:embed="rId7"/>
          <a:stretch>
            <a:fillRect/>
          </a:stretch>
        </p:blipFill>
        <p:spPr>
          <a:xfrm>
            <a:off x="4500563" y="4365625"/>
            <a:ext cx="3167062" cy="2109788"/>
          </a:xfrm>
          <a:prstGeom prst="rect">
            <a:avLst/>
          </a:prstGeom>
          <a:ln>
            <a:noFill/>
          </a:ln>
          <a:effectLst>
            <a:outerShdw blurRad="190500" algn="tl" rotWithShape="0">
              <a:srgbClr val="000000">
                <a:alpha val="70000"/>
              </a:srgbClr>
            </a:outerShdw>
          </a:effectLst>
        </p:spPr>
      </p:pic>
      <p:pic>
        <p:nvPicPr>
          <p:cNvPr id="1027" name="Picture 3" descr="C:\Users\Ola\Desktop\geo\IMG_20160413_144635.jpg"/>
          <p:cNvPicPr>
            <a:picLocks noChangeAspect="1" noChangeArrowheads="1"/>
          </p:cNvPicPr>
          <p:nvPr/>
        </p:nvPicPr>
        <p:blipFill>
          <a:blip r:embed="rId8"/>
          <a:srcRect l="17719" t="6317" r="2997"/>
          <a:stretch>
            <a:fillRect/>
          </a:stretch>
        </p:blipFill>
        <p:spPr bwMode="auto">
          <a:xfrm>
            <a:off x="1692275" y="2924175"/>
            <a:ext cx="2592388" cy="1546225"/>
          </a:xfrm>
          <a:prstGeom prst="rect">
            <a:avLst/>
          </a:prstGeom>
          <a:ln>
            <a:noFill/>
          </a:ln>
          <a:effectLst>
            <a:outerShdw blurRad="190500" algn="tl" rotWithShape="0">
              <a:srgbClr val="000000">
                <a:alpha val="70000"/>
              </a:srgbClr>
            </a:outerShdw>
          </a:effectLst>
        </p:spPr>
      </p:pic>
      <p:pic>
        <p:nvPicPr>
          <p:cNvPr id="9" name="Obraz 8" descr="fot-marcin-kesek-4.jpg"/>
          <p:cNvPicPr>
            <a:picLocks noChangeAspect="1"/>
          </p:cNvPicPr>
          <p:nvPr/>
        </p:nvPicPr>
        <p:blipFill>
          <a:blip r:embed="rId9"/>
          <a:stretch>
            <a:fillRect/>
          </a:stretch>
        </p:blipFill>
        <p:spPr>
          <a:xfrm>
            <a:off x="3708400" y="2205038"/>
            <a:ext cx="2809875" cy="1871662"/>
          </a:xfrm>
          <a:prstGeom prst="rect">
            <a:avLst/>
          </a:prstGeom>
          <a:ln>
            <a:noFill/>
          </a:ln>
          <a:effectLst>
            <a:outerShdw blurRad="190500" algn="tl" rotWithShape="0">
              <a:srgbClr val="000000">
                <a:alpha val="70000"/>
              </a:srgbClr>
            </a:outerShdw>
          </a:effectLst>
        </p:spPr>
      </p:pic>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6000"/>
            <a:lum/>
          </a:blip>
          <a:srcRect/>
          <a:stretch>
            <a:fillRect l="-27000" r="-27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68313" y="115888"/>
            <a:ext cx="8229600" cy="1143000"/>
          </a:xfrm>
        </p:spPr>
        <p:txBody>
          <a:bodyPr rtlCol="0">
            <a:normAutofit fontScale="90000"/>
          </a:bodyPr>
          <a:lstStyle/>
          <a:p>
            <a:pPr fontAlgn="auto">
              <a:spcAft>
                <a:spcPts val="0"/>
              </a:spcAft>
              <a:defRPr/>
            </a:pPr>
            <a:r>
              <a:rPr lang="pl-PL" dirty="0" smtClean="0"/>
              <a:t>Flora</a:t>
            </a:r>
            <a:br>
              <a:rPr lang="pl-PL" dirty="0" smtClean="0"/>
            </a:br>
            <a:endParaRPr lang="pl-PL" dirty="0">
              <a:latin typeface="Century Gothic" pitchFamily="34" charset="0"/>
            </a:endParaRPr>
          </a:p>
        </p:txBody>
      </p:sp>
      <p:sp>
        <p:nvSpPr>
          <p:cNvPr id="3" name="Symbol zastępczy zawartości 2"/>
          <p:cNvSpPr>
            <a:spLocks noGrp="1"/>
          </p:cNvSpPr>
          <p:nvPr>
            <p:ph idx="1"/>
          </p:nvPr>
        </p:nvSpPr>
        <p:spPr>
          <a:xfrm>
            <a:off x="179388" y="1125538"/>
            <a:ext cx="8785225" cy="5472112"/>
          </a:xfrm>
        </p:spPr>
        <p:txBody>
          <a:bodyPr rtlCol="0">
            <a:normAutofit fontScale="62500" lnSpcReduction="20000"/>
          </a:bodyPr>
          <a:lstStyle/>
          <a:p>
            <a:pPr fontAlgn="auto">
              <a:spcAft>
                <a:spcPts val="0"/>
              </a:spcAft>
              <a:buFont typeface="Arial" pitchFamily="34" charset="0"/>
              <a:buNone/>
              <a:defRPr/>
            </a:pPr>
            <a:r>
              <a:rPr lang="pl-PL" dirty="0" smtClean="0"/>
              <a:t>       </a:t>
            </a:r>
            <a:r>
              <a:rPr lang="pl-PL" dirty="0" err="1" smtClean="0"/>
              <a:t>Some</a:t>
            </a:r>
            <a:r>
              <a:rPr lang="pl-PL" dirty="0" smtClean="0"/>
              <a:t> </a:t>
            </a:r>
            <a:r>
              <a:rPr lang="pl-PL" dirty="0" err="1" smtClean="0"/>
              <a:t>specific</a:t>
            </a:r>
            <a:r>
              <a:rPr lang="pl-PL" dirty="0" smtClean="0"/>
              <a:t> plant </a:t>
            </a:r>
            <a:r>
              <a:rPr lang="pl-PL" dirty="0" err="1" smtClean="0"/>
              <a:t>species</a:t>
            </a:r>
            <a:r>
              <a:rPr lang="pl-PL" dirty="0" smtClean="0"/>
              <a:t> </a:t>
            </a:r>
            <a:r>
              <a:rPr lang="pl-PL" dirty="0" err="1" smtClean="0"/>
              <a:t>occur</a:t>
            </a:r>
            <a:r>
              <a:rPr lang="pl-PL" dirty="0" smtClean="0"/>
              <a:t> </a:t>
            </a:r>
            <a:r>
              <a:rPr lang="pl-PL" dirty="0" err="1" smtClean="0"/>
              <a:t>in</a:t>
            </a:r>
            <a:r>
              <a:rPr lang="pl-PL" dirty="0" smtClean="0"/>
              <a:t> </a:t>
            </a:r>
            <a:r>
              <a:rPr lang="pl-PL" dirty="0" err="1" smtClean="0"/>
              <a:t>specific</a:t>
            </a:r>
            <a:r>
              <a:rPr lang="pl-PL" dirty="0" smtClean="0"/>
              <a:t> </a:t>
            </a:r>
            <a:r>
              <a:rPr lang="pl-PL" dirty="0" err="1" smtClean="0"/>
              <a:t>mountain</a:t>
            </a:r>
            <a:r>
              <a:rPr lang="pl-PL" dirty="0" smtClean="0"/>
              <a:t> parts worldwide. </a:t>
            </a:r>
            <a:r>
              <a:rPr lang="pl-PL" dirty="0" err="1" smtClean="0"/>
              <a:t>It</a:t>
            </a:r>
            <a:r>
              <a:rPr lang="pl-PL" dirty="0" smtClean="0"/>
              <a:t> </a:t>
            </a:r>
            <a:r>
              <a:rPr lang="pl-PL" dirty="0" err="1" smtClean="0"/>
              <a:t>is</a:t>
            </a:r>
            <a:r>
              <a:rPr lang="pl-PL" dirty="0" smtClean="0"/>
              <a:t> </a:t>
            </a:r>
            <a:r>
              <a:rPr lang="pl-PL" dirty="0" err="1" smtClean="0"/>
              <a:t>strictly</a:t>
            </a:r>
            <a:r>
              <a:rPr lang="pl-PL" dirty="0" smtClean="0"/>
              <a:t> </a:t>
            </a:r>
            <a:r>
              <a:rPr lang="pl-PL" dirty="0" err="1" smtClean="0"/>
              <a:t>because</a:t>
            </a:r>
            <a:r>
              <a:rPr lang="pl-PL" dirty="0" smtClean="0"/>
              <a:t> of </a:t>
            </a:r>
            <a:r>
              <a:rPr lang="pl-PL" dirty="0" err="1" smtClean="0"/>
              <a:t>their</a:t>
            </a:r>
            <a:r>
              <a:rPr lang="pl-PL" dirty="0" smtClean="0"/>
              <a:t> </a:t>
            </a:r>
            <a:r>
              <a:rPr lang="pl-PL" dirty="0" err="1" smtClean="0"/>
              <a:t>temperature</a:t>
            </a:r>
            <a:r>
              <a:rPr lang="pl-PL" dirty="0" smtClean="0"/>
              <a:t> </a:t>
            </a:r>
            <a:r>
              <a:rPr lang="pl-PL" dirty="0" err="1" smtClean="0"/>
              <a:t>tolerance</a:t>
            </a:r>
            <a:r>
              <a:rPr lang="pl-PL" dirty="0" smtClean="0"/>
              <a:t>. </a:t>
            </a:r>
            <a:r>
              <a:rPr lang="pl-PL" dirty="0" err="1" smtClean="0"/>
              <a:t>The</a:t>
            </a:r>
            <a:r>
              <a:rPr lang="pl-PL" dirty="0" smtClean="0"/>
              <a:t> </a:t>
            </a:r>
            <a:r>
              <a:rPr lang="pl-PL" dirty="0" err="1" smtClean="0"/>
              <a:t>higher</a:t>
            </a:r>
            <a:r>
              <a:rPr lang="pl-PL" dirty="0" smtClean="0"/>
              <a:t> </a:t>
            </a:r>
            <a:r>
              <a:rPr lang="pl-PL" dirty="0" err="1" smtClean="0"/>
              <a:t>they</a:t>
            </a:r>
            <a:r>
              <a:rPr lang="pl-PL" dirty="0" smtClean="0"/>
              <a:t> </a:t>
            </a:r>
            <a:r>
              <a:rPr lang="pl-PL" dirty="0" err="1" smtClean="0"/>
              <a:t>are</a:t>
            </a:r>
            <a:r>
              <a:rPr lang="pl-PL" dirty="0" smtClean="0"/>
              <a:t>, </a:t>
            </a:r>
            <a:r>
              <a:rPr lang="pl-PL" dirty="0" err="1" smtClean="0"/>
              <a:t>the</a:t>
            </a:r>
            <a:r>
              <a:rPr lang="pl-PL" dirty="0" smtClean="0"/>
              <a:t> </a:t>
            </a:r>
            <a:r>
              <a:rPr lang="pl-PL" dirty="0" err="1" smtClean="0"/>
              <a:t>lower</a:t>
            </a:r>
            <a:r>
              <a:rPr lang="pl-PL" dirty="0" smtClean="0"/>
              <a:t> </a:t>
            </a:r>
            <a:r>
              <a:rPr lang="pl-PL" dirty="0" err="1" smtClean="0"/>
              <a:t>their</a:t>
            </a:r>
            <a:r>
              <a:rPr lang="pl-PL" dirty="0" smtClean="0"/>
              <a:t> </a:t>
            </a:r>
            <a:r>
              <a:rPr lang="pl-PL" dirty="0" err="1" smtClean="0"/>
              <a:t>tolerance</a:t>
            </a:r>
            <a:r>
              <a:rPr lang="pl-PL" dirty="0" smtClean="0"/>
              <a:t> </a:t>
            </a:r>
            <a:r>
              <a:rPr lang="pl-PL" dirty="0" err="1" smtClean="0"/>
              <a:t>is</a:t>
            </a:r>
            <a:r>
              <a:rPr lang="pl-PL" dirty="0" smtClean="0"/>
              <a:t>. </a:t>
            </a:r>
            <a:r>
              <a:rPr lang="pl-PL" dirty="0" err="1" smtClean="0"/>
              <a:t>They</a:t>
            </a:r>
            <a:r>
              <a:rPr lang="pl-PL" dirty="0" smtClean="0"/>
              <a:t> </a:t>
            </a:r>
            <a:r>
              <a:rPr lang="pl-PL" dirty="0" err="1" smtClean="0"/>
              <a:t>prefer</a:t>
            </a:r>
            <a:r>
              <a:rPr lang="pl-PL" dirty="0" smtClean="0"/>
              <a:t> </a:t>
            </a:r>
            <a:r>
              <a:rPr lang="pl-PL" dirty="0" err="1" smtClean="0"/>
              <a:t>specific</a:t>
            </a:r>
            <a:r>
              <a:rPr lang="pl-PL" dirty="0" smtClean="0"/>
              <a:t> </a:t>
            </a:r>
            <a:r>
              <a:rPr lang="pl-PL" dirty="0" err="1" smtClean="0"/>
              <a:t>types</a:t>
            </a:r>
            <a:r>
              <a:rPr lang="pl-PL" dirty="0" smtClean="0"/>
              <a:t> of </a:t>
            </a:r>
            <a:r>
              <a:rPr lang="pl-PL" dirty="0" err="1" smtClean="0"/>
              <a:t>the</a:t>
            </a:r>
            <a:r>
              <a:rPr lang="pl-PL" dirty="0" smtClean="0"/>
              <a:t> </a:t>
            </a:r>
            <a:r>
              <a:rPr lang="pl-PL" dirty="0" err="1" smtClean="0"/>
              <a:t>soil</a:t>
            </a:r>
            <a:r>
              <a:rPr lang="pl-PL" dirty="0" smtClean="0"/>
              <a:t>, </a:t>
            </a:r>
            <a:r>
              <a:rPr lang="pl-PL" dirty="0" err="1" smtClean="0"/>
              <a:t>either</a:t>
            </a:r>
            <a:r>
              <a:rPr lang="pl-PL" dirty="0" smtClean="0"/>
              <a:t>. </a:t>
            </a:r>
            <a:r>
              <a:rPr lang="pl-PL" dirty="0" err="1" smtClean="0"/>
              <a:t>Here's</a:t>
            </a:r>
            <a:r>
              <a:rPr lang="pl-PL" dirty="0" smtClean="0"/>
              <a:t> Tatra Mountains </a:t>
            </a:r>
            <a:r>
              <a:rPr lang="pl-PL" dirty="0" err="1" smtClean="0"/>
              <a:t>altitudinal</a:t>
            </a:r>
            <a:r>
              <a:rPr lang="pl-PL" dirty="0" smtClean="0"/>
              <a:t> </a:t>
            </a:r>
            <a:r>
              <a:rPr lang="pl-PL" dirty="0" err="1" smtClean="0"/>
              <a:t>zonation</a:t>
            </a:r>
            <a:r>
              <a:rPr lang="pl-PL" dirty="0" smtClean="0"/>
              <a:t>:</a:t>
            </a:r>
          </a:p>
          <a:p>
            <a:pPr fontAlgn="auto">
              <a:spcAft>
                <a:spcPts val="0"/>
              </a:spcAft>
              <a:buFont typeface="Arial" pitchFamily="34" charset="0"/>
              <a:buNone/>
              <a:defRPr/>
            </a:pPr>
            <a:r>
              <a:rPr lang="pl-PL" dirty="0" smtClean="0"/>
              <a:t> </a:t>
            </a:r>
          </a:p>
          <a:p>
            <a:pPr fontAlgn="auto">
              <a:spcAft>
                <a:spcPts val="0"/>
              </a:spcAft>
              <a:buFont typeface="Arial" pitchFamily="34" charset="0"/>
              <a:buChar char="•"/>
              <a:defRPr/>
            </a:pPr>
            <a:r>
              <a:rPr lang="pl-PL" b="1" dirty="0" err="1" smtClean="0"/>
              <a:t>lowland</a:t>
            </a:r>
            <a:r>
              <a:rPr lang="pl-PL" b="1" dirty="0" smtClean="0"/>
              <a:t> </a:t>
            </a:r>
            <a:r>
              <a:rPr lang="pl-PL" b="1" dirty="0" err="1" smtClean="0"/>
              <a:t>level</a:t>
            </a:r>
            <a:r>
              <a:rPr lang="pl-PL" b="1" dirty="0" smtClean="0"/>
              <a:t> </a:t>
            </a:r>
            <a:r>
              <a:rPr lang="pl-PL" b="1" dirty="0" err="1" smtClean="0"/>
              <a:t>up</a:t>
            </a:r>
            <a:r>
              <a:rPr lang="pl-PL" b="1" dirty="0" smtClean="0"/>
              <a:t> </a:t>
            </a:r>
            <a:r>
              <a:rPr lang="pl-PL" dirty="0" smtClean="0"/>
              <a:t>to 900-1000 metres </a:t>
            </a:r>
            <a:r>
              <a:rPr lang="pl-PL" dirty="0" err="1" smtClean="0"/>
              <a:t>above</a:t>
            </a:r>
            <a:r>
              <a:rPr lang="pl-PL" dirty="0" smtClean="0"/>
              <a:t> </a:t>
            </a:r>
            <a:r>
              <a:rPr lang="pl-PL" dirty="0" err="1" smtClean="0"/>
              <a:t>sea</a:t>
            </a:r>
            <a:r>
              <a:rPr lang="pl-PL" dirty="0" smtClean="0"/>
              <a:t> </a:t>
            </a:r>
            <a:r>
              <a:rPr lang="pl-PL" dirty="0" err="1" smtClean="0"/>
              <a:t>level</a:t>
            </a:r>
            <a:endParaRPr lang="pl-PL" dirty="0" smtClean="0"/>
          </a:p>
          <a:p>
            <a:pPr fontAlgn="auto">
              <a:spcAft>
                <a:spcPts val="0"/>
              </a:spcAft>
              <a:buFont typeface="Arial" pitchFamily="34" charset="0"/>
              <a:buChar char="•"/>
              <a:defRPr/>
            </a:pPr>
            <a:r>
              <a:rPr lang="pl-PL" b="1" dirty="0" err="1" smtClean="0"/>
              <a:t>lower</a:t>
            </a:r>
            <a:r>
              <a:rPr lang="pl-PL" b="1" dirty="0" smtClean="0"/>
              <a:t> </a:t>
            </a:r>
            <a:r>
              <a:rPr lang="pl-PL" b="1" dirty="0" err="1" smtClean="0"/>
              <a:t>montane</a:t>
            </a:r>
            <a:r>
              <a:rPr lang="pl-PL" b="1" dirty="0" smtClean="0"/>
              <a:t> </a:t>
            </a:r>
            <a:r>
              <a:rPr lang="pl-PL" b="1" dirty="0" err="1" smtClean="0"/>
              <a:t>zone</a:t>
            </a:r>
            <a:r>
              <a:rPr lang="pl-PL" b="1" dirty="0" smtClean="0"/>
              <a:t> </a:t>
            </a:r>
            <a:r>
              <a:rPr lang="pl-PL" dirty="0" smtClean="0"/>
              <a:t>- 900-1250m </a:t>
            </a:r>
            <a:r>
              <a:rPr lang="pl-PL" dirty="0" err="1" smtClean="0"/>
              <a:t>above</a:t>
            </a:r>
            <a:r>
              <a:rPr lang="pl-PL" dirty="0" smtClean="0"/>
              <a:t> </a:t>
            </a:r>
            <a:r>
              <a:rPr lang="pl-PL" dirty="0" err="1" smtClean="0"/>
              <a:t>sea</a:t>
            </a:r>
            <a:r>
              <a:rPr lang="pl-PL" dirty="0" smtClean="0"/>
              <a:t> </a:t>
            </a:r>
            <a:r>
              <a:rPr lang="pl-PL" dirty="0" err="1" smtClean="0"/>
              <a:t>level</a:t>
            </a:r>
            <a:r>
              <a:rPr lang="pl-PL" dirty="0" smtClean="0"/>
              <a:t>. </a:t>
            </a:r>
            <a:r>
              <a:rPr lang="pl-PL" dirty="0" err="1" smtClean="0"/>
              <a:t>Mixed</a:t>
            </a:r>
            <a:r>
              <a:rPr lang="pl-PL" dirty="0" smtClean="0"/>
              <a:t> </a:t>
            </a:r>
            <a:r>
              <a:rPr lang="pl-PL" dirty="0" err="1" smtClean="0"/>
              <a:t>forrests</a:t>
            </a:r>
            <a:r>
              <a:rPr lang="pl-PL" dirty="0" smtClean="0"/>
              <a:t> </a:t>
            </a:r>
            <a:r>
              <a:rPr lang="pl-PL" dirty="0" err="1" smtClean="0"/>
              <a:t>occur</a:t>
            </a:r>
            <a:r>
              <a:rPr lang="pl-PL" dirty="0" smtClean="0"/>
              <a:t> </a:t>
            </a:r>
            <a:r>
              <a:rPr lang="pl-PL" dirty="0" err="1" smtClean="0"/>
              <a:t>there</a:t>
            </a:r>
            <a:r>
              <a:rPr lang="pl-PL" dirty="0" smtClean="0"/>
              <a:t>.</a:t>
            </a:r>
          </a:p>
          <a:p>
            <a:pPr fontAlgn="auto">
              <a:spcAft>
                <a:spcPts val="0"/>
              </a:spcAft>
              <a:buFont typeface="Arial" pitchFamily="34" charset="0"/>
              <a:buChar char="•"/>
              <a:defRPr/>
            </a:pPr>
            <a:r>
              <a:rPr lang="pl-PL" b="1" dirty="0" err="1" smtClean="0"/>
              <a:t>upper</a:t>
            </a:r>
            <a:r>
              <a:rPr lang="pl-PL" b="1" dirty="0" smtClean="0"/>
              <a:t> </a:t>
            </a:r>
            <a:r>
              <a:rPr lang="pl-PL" b="1" dirty="0" err="1" smtClean="0"/>
              <a:t>montane</a:t>
            </a:r>
            <a:r>
              <a:rPr lang="pl-PL" b="1" dirty="0" smtClean="0"/>
              <a:t> </a:t>
            </a:r>
            <a:r>
              <a:rPr lang="pl-PL" b="1" dirty="0" err="1" smtClean="0"/>
              <a:t>zone</a:t>
            </a:r>
            <a:r>
              <a:rPr lang="pl-PL" b="1" dirty="0" smtClean="0"/>
              <a:t> </a:t>
            </a:r>
            <a:r>
              <a:rPr lang="pl-PL" dirty="0" smtClean="0"/>
              <a:t>- 1250-1550m </a:t>
            </a:r>
            <a:r>
              <a:rPr lang="pl-PL" dirty="0" err="1" smtClean="0"/>
              <a:t>above</a:t>
            </a:r>
            <a:r>
              <a:rPr lang="pl-PL" dirty="0" smtClean="0"/>
              <a:t> </a:t>
            </a:r>
            <a:r>
              <a:rPr lang="pl-PL" dirty="0" err="1" smtClean="0"/>
              <a:t>sea</a:t>
            </a:r>
            <a:r>
              <a:rPr lang="pl-PL" dirty="0" smtClean="0"/>
              <a:t> </a:t>
            </a:r>
            <a:r>
              <a:rPr lang="pl-PL" dirty="0" err="1" smtClean="0"/>
              <a:t>level</a:t>
            </a:r>
            <a:r>
              <a:rPr lang="pl-PL" dirty="0" smtClean="0"/>
              <a:t>. </a:t>
            </a:r>
            <a:r>
              <a:rPr lang="pl-PL" dirty="0" err="1" smtClean="0"/>
              <a:t>It</a:t>
            </a:r>
            <a:r>
              <a:rPr lang="pl-PL" dirty="0" smtClean="0"/>
              <a:t> </a:t>
            </a:r>
            <a:r>
              <a:rPr lang="pl-PL" dirty="0" err="1" smtClean="0"/>
              <a:t>is</a:t>
            </a:r>
            <a:r>
              <a:rPr lang="pl-PL" dirty="0" smtClean="0"/>
              <a:t> </a:t>
            </a:r>
            <a:r>
              <a:rPr lang="pl-PL" dirty="0" err="1" smtClean="0"/>
              <a:t>made</a:t>
            </a:r>
            <a:r>
              <a:rPr lang="pl-PL" dirty="0" smtClean="0"/>
              <a:t> of </a:t>
            </a:r>
            <a:r>
              <a:rPr lang="pl-PL" dirty="0" err="1" smtClean="0"/>
              <a:t>coniferous</a:t>
            </a:r>
            <a:r>
              <a:rPr lang="pl-PL" dirty="0" smtClean="0"/>
              <a:t> </a:t>
            </a:r>
            <a:r>
              <a:rPr lang="pl-PL" dirty="0" err="1" smtClean="0"/>
              <a:t>forests</a:t>
            </a:r>
            <a:r>
              <a:rPr lang="pl-PL" dirty="0" smtClean="0"/>
              <a:t> and </a:t>
            </a:r>
            <a:r>
              <a:rPr lang="pl-PL" dirty="0" err="1" smtClean="0"/>
              <a:t>you</a:t>
            </a:r>
            <a:r>
              <a:rPr lang="pl-PL" dirty="0" smtClean="0"/>
              <a:t> </a:t>
            </a:r>
            <a:r>
              <a:rPr lang="pl-PL" dirty="0" err="1" smtClean="0"/>
              <a:t>can</a:t>
            </a:r>
            <a:r>
              <a:rPr lang="pl-PL" dirty="0" smtClean="0"/>
              <a:t> </a:t>
            </a:r>
            <a:r>
              <a:rPr lang="pl-PL" dirty="0" err="1" smtClean="0"/>
              <a:t>see</a:t>
            </a:r>
            <a:r>
              <a:rPr lang="pl-PL" dirty="0" smtClean="0"/>
              <a:t> Swiss </a:t>
            </a:r>
            <a:r>
              <a:rPr lang="pl-PL" dirty="0" err="1" smtClean="0"/>
              <a:t>pine</a:t>
            </a:r>
            <a:r>
              <a:rPr lang="pl-PL" dirty="0" smtClean="0"/>
              <a:t> </a:t>
            </a:r>
            <a:r>
              <a:rPr lang="pl-PL" dirty="0" err="1" smtClean="0"/>
              <a:t>there</a:t>
            </a:r>
            <a:r>
              <a:rPr lang="pl-PL" dirty="0" smtClean="0"/>
              <a:t>.</a:t>
            </a:r>
          </a:p>
          <a:p>
            <a:pPr fontAlgn="auto">
              <a:spcAft>
                <a:spcPts val="0"/>
              </a:spcAft>
              <a:buFont typeface="Arial" pitchFamily="34" charset="0"/>
              <a:buChar char="•"/>
              <a:defRPr/>
            </a:pPr>
            <a:r>
              <a:rPr lang="pl-PL" b="1" dirty="0" err="1" smtClean="0"/>
              <a:t>subalpine</a:t>
            </a:r>
            <a:r>
              <a:rPr lang="pl-PL" b="1" dirty="0" smtClean="0"/>
              <a:t> </a:t>
            </a:r>
            <a:r>
              <a:rPr lang="pl-PL" b="1" dirty="0" err="1" smtClean="0"/>
              <a:t>zone</a:t>
            </a:r>
            <a:r>
              <a:rPr lang="pl-PL" b="1" dirty="0" smtClean="0"/>
              <a:t>, </a:t>
            </a:r>
            <a:r>
              <a:rPr lang="pl-PL" dirty="0" err="1" smtClean="0"/>
              <a:t>dwarf</a:t>
            </a:r>
            <a:r>
              <a:rPr lang="pl-PL" dirty="0" smtClean="0"/>
              <a:t> </a:t>
            </a:r>
            <a:r>
              <a:rPr lang="pl-PL" dirty="0" err="1" smtClean="0"/>
              <a:t>pines</a:t>
            </a:r>
            <a:r>
              <a:rPr lang="pl-PL" dirty="0" smtClean="0"/>
              <a:t> </a:t>
            </a:r>
            <a:r>
              <a:rPr lang="pl-PL" dirty="0" err="1" smtClean="0"/>
              <a:t>are</a:t>
            </a:r>
            <a:r>
              <a:rPr lang="pl-PL" dirty="0" smtClean="0"/>
              <a:t> </a:t>
            </a:r>
            <a:r>
              <a:rPr lang="pl-PL" dirty="0" err="1" smtClean="0"/>
              <a:t>located</a:t>
            </a:r>
            <a:r>
              <a:rPr lang="pl-PL" dirty="0" smtClean="0"/>
              <a:t> </a:t>
            </a:r>
            <a:r>
              <a:rPr lang="pl-PL" dirty="0" err="1" smtClean="0"/>
              <a:t>there</a:t>
            </a:r>
            <a:r>
              <a:rPr lang="pl-PL" dirty="0" smtClean="0"/>
              <a:t>. </a:t>
            </a:r>
            <a:r>
              <a:rPr lang="pl-PL" dirty="0" err="1" smtClean="0"/>
              <a:t>It</a:t>
            </a:r>
            <a:r>
              <a:rPr lang="pl-PL" dirty="0" smtClean="0"/>
              <a:t> </a:t>
            </a:r>
            <a:r>
              <a:rPr lang="pl-PL" dirty="0" err="1" smtClean="0"/>
              <a:t>occurs</a:t>
            </a:r>
            <a:r>
              <a:rPr lang="pl-PL" dirty="0" smtClean="0"/>
              <a:t> </a:t>
            </a:r>
            <a:r>
              <a:rPr lang="pl-PL" dirty="0" err="1" smtClean="0"/>
              <a:t>from</a:t>
            </a:r>
            <a:r>
              <a:rPr lang="pl-PL" dirty="0" smtClean="0"/>
              <a:t> 1550 to 1850m </a:t>
            </a:r>
            <a:r>
              <a:rPr lang="pl-PL" dirty="0" err="1" smtClean="0"/>
              <a:t>above</a:t>
            </a:r>
            <a:r>
              <a:rPr lang="pl-PL" dirty="0" smtClean="0"/>
              <a:t> </a:t>
            </a:r>
            <a:r>
              <a:rPr lang="pl-PL" dirty="0" err="1" smtClean="0"/>
              <a:t>sea</a:t>
            </a:r>
            <a:r>
              <a:rPr lang="pl-PL" dirty="0" smtClean="0"/>
              <a:t> </a:t>
            </a:r>
            <a:r>
              <a:rPr lang="pl-PL" dirty="0" err="1" smtClean="0"/>
              <a:t>level</a:t>
            </a:r>
            <a:r>
              <a:rPr lang="pl-PL" dirty="0" smtClean="0"/>
              <a:t>.</a:t>
            </a:r>
          </a:p>
          <a:p>
            <a:pPr fontAlgn="auto">
              <a:spcAft>
                <a:spcPts val="0"/>
              </a:spcAft>
              <a:buFont typeface="Arial" pitchFamily="34" charset="0"/>
              <a:buChar char="•"/>
              <a:defRPr/>
            </a:pPr>
            <a:r>
              <a:rPr lang="pl-PL" b="1" dirty="0" err="1" smtClean="0"/>
              <a:t>alpine</a:t>
            </a:r>
            <a:r>
              <a:rPr lang="pl-PL" b="1" dirty="0" smtClean="0"/>
              <a:t> </a:t>
            </a:r>
            <a:r>
              <a:rPr lang="pl-PL" b="1" dirty="0" err="1" smtClean="0"/>
              <a:t>zone</a:t>
            </a:r>
            <a:r>
              <a:rPr lang="pl-PL" dirty="0" smtClean="0"/>
              <a:t> - </a:t>
            </a:r>
            <a:r>
              <a:rPr lang="pl-PL" dirty="0" err="1" smtClean="0"/>
              <a:t>wild</a:t>
            </a:r>
            <a:r>
              <a:rPr lang="pl-PL" dirty="0" smtClean="0"/>
              <a:t> </a:t>
            </a:r>
            <a:r>
              <a:rPr lang="pl-PL" dirty="0" err="1" smtClean="0"/>
              <a:t>grasses</a:t>
            </a:r>
            <a:r>
              <a:rPr lang="pl-PL" dirty="0" smtClean="0"/>
              <a:t>, </a:t>
            </a:r>
            <a:r>
              <a:rPr lang="pl-PL" dirty="0" err="1" smtClean="0"/>
              <a:t>alpine</a:t>
            </a:r>
            <a:r>
              <a:rPr lang="pl-PL" dirty="0" smtClean="0"/>
              <a:t> </a:t>
            </a:r>
            <a:r>
              <a:rPr lang="pl-PL" dirty="0" err="1" smtClean="0"/>
              <a:t>fields</a:t>
            </a:r>
            <a:r>
              <a:rPr lang="pl-PL" dirty="0" smtClean="0"/>
              <a:t>, 1850-2300m </a:t>
            </a:r>
            <a:r>
              <a:rPr lang="pl-PL" dirty="0" err="1" smtClean="0"/>
              <a:t>above</a:t>
            </a:r>
            <a:r>
              <a:rPr lang="pl-PL" dirty="0" smtClean="0"/>
              <a:t> </a:t>
            </a:r>
            <a:r>
              <a:rPr lang="pl-PL" dirty="0" err="1" smtClean="0"/>
              <a:t>sea</a:t>
            </a:r>
            <a:r>
              <a:rPr lang="pl-PL" dirty="0" smtClean="0"/>
              <a:t> </a:t>
            </a:r>
            <a:r>
              <a:rPr lang="pl-PL" dirty="0" err="1" smtClean="0"/>
              <a:t>level</a:t>
            </a:r>
            <a:r>
              <a:rPr lang="pl-PL" dirty="0" smtClean="0"/>
              <a:t>. </a:t>
            </a:r>
            <a:r>
              <a:rPr lang="pl-PL" dirty="0" err="1" smtClean="0"/>
              <a:t>You</a:t>
            </a:r>
            <a:r>
              <a:rPr lang="pl-PL" dirty="0" smtClean="0"/>
              <a:t> </a:t>
            </a:r>
            <a:r>
              <a:rPr lang="pl-PL" dirty="0" err="1" smtClean="0"/>
              <a:t>can</a:t>
            </a:r>
            <a:r>
              <a:rPr lang="pl-PL" dirty="0" smtClean="0"/>
              <a:t> </a:t>
            </a:r>
            <a:r>
              <a:rPr lang="pl-PL" dirty="0" err="1" smtClean="0"/>
              <a:t>see</a:t>
            </a:r>
            <a:r>
              <a:rPr lang="pl-PL" dirty="0" smtClean="0"/>
              <a:t> </a:t>
            </a:r>
            <a:r>
              <a:rPr lang="pl-PL" dirty="0" err="1" smtClean="0"/>
              <a:t>dwarf</a:t>
            </a:r>
            <a:r>
              <a:rPr lang="pl-PL" dirty="0" smtClean="0"/>
              <a:t> </a:t>
            </a:r>
            <a:r>
              <a:rPr lang="pl-PL" dirty="0" err="1" smtClean="0"/>
              <a:t>pines</a:t>
            </a:r>
            <a:r>
              <a:rPr lang="pl-PL" dirty="0" smtClean="0"/>
              <a:t>, </a:t>
            </a:r>
            <a:r>
              <a:rPr lang="pl-PL" dirty="0" err="1" smtClean="0"/>
              <a:t>alpine</a:t>
            </a:r>
            <a:r>
              <a:rPr lang="pl-PL" dirty="0" smtClean="0"/>
              <a:t> </a:t>
            </a:r>
            <a:r>
              <a:rPr lang="pl-PL" dirty="0" err="1" smtClean="0"/>
              <a:t>grasses</a:t>
            </a:r>
            <a:r>
              <a:rPr lang="pl-PL" dirty="0" smtClean="0"/>
              <a:t> and </a:t>
            </a:r>
            <a:r>
              <a:rPr lang="pl-PL" dirty="0" err="1" smtClean="0"/>
              <a:t>tall</a:t>
            </a:r>
            <a:r>
              <a:rPr lang="pl-PL" dirty="0" smtClean="0"/>
              <a:t> </a:t>
            </a:r>
            <a:r>
              <a:rPr lang="pl-PL" dirty="0" err="1" smtClean="0"/>
              <a:t>herbs</a:t>
            </a:r>
            <a:r>
              <a:rPr lang="pl-PL" dirty="0" smtClean="0"/>
              <a:t> </a:t>
            </a:r>
            <a:r>
              <a:rPr lang="pl-PL" dirty="0" err="1" smtClean="0"/>
              <a:t>there</a:t>
            </a:r>
            <a:r>
              <a:rPr lang="pl-PL" dirty="0" smtClean="0"/>
              <a:t>.</a:t>
            </a:r>
          </a:p>
          <a:p>
            <a:pPr fontAlgn="auto">
              <a:spcAft>
                <a:spcPts val="0"/>
              </a:spcAft>
              <a:buFont typeface="Arial" pitchFamily="34" charset="0"/>
              <a:buChar char="•"/>
              <a:defRPr/>
            </a:pPr>
            <a:r>
              <a:rPr lang="pl-PL" b="1" dirty="0" err="1" smtClean="0"/>
              <a:t>glacier</a:t>
            </a:r>
            <a:r>
              <a:rPr lang="pl-PL" b="1" dirty="0" smtClean="0"/>
              <a:t> </a:t>
            </a:r>
            <a:r>
              <a:rPr lang="pl-PL" b="1" dirty="0" err="1" smtClean="0"/>
              <a:t>zone</a:t>
            </a:r>
            <a:r>
              <a:rPr lang="pl-PL" b="1" dirty="0" smtClean="0"/>
              <a:t>, tundra</a:t>
            </a:r>
            <a:r>
              <a:rPr lang="pl-PL" dirty="0" smtClean="0"/>
              <a:t>, 2300-2655m </a:t>
            </a:r>
            <a:r>
              <a:rPr lang="pl-PL" dirty="0" err="1" smtClean="0"/>
              <a:t>above</a:t>
            </a:r>
            <a:r>
              <a:rPr lang="pl-PL" dirty="0" smtClean="0"/>
              <a:t> </a:t>
            </a:r>
            <a:r>
              <a:rPr lang="pl-PL" dirty="0" err="1" smtClean="0"/>
              <a:t>sea</a:t>
            </a:r>
            <a:r>
              <a:rPr lang="pl-PL" dirty="0" smtClean="0"/>
              <a:t> </a:t>
            </a:r>
            <a:r>
              <a:rPr lang="pl-PL" dirty="0" err="1" smtClean="0"/>
              <a:t>level</a:t>
            </a:r>
            <a:r>
              <a:rPr lang="pl-PL" dirty="0" smtClean="0"/>
              <a:t>. </a:t>
            </a:r>
            <a:r>
              <a:rPr lang="pl-PL" dirty="0" err="1" smtClean="0"/>
              <a:t>There</a:t>
            </a:r>
            <a:r>
              <a:rPr lang="pl-PL" dirty="0" smtClean="0"/>
              <a:t> </a:t>
            </a:r>
            <a:r>
              <a:rPr lang="pl-PL" dirty="0" err="1" smtClean="0"/>
              <a:t>are</a:t>
            </a:r>
            <a:r>
              <a:rPr lang="pl-PL" dirty="0" smtClean="0"/>
              <a:t> </a:t>
            </a:r>
            <a:r>
              <a:rPr lang="pl-PL" dirty="0" err="1" smtClean="0"/>
              <a:t>only</a:t>
            </a:r>
            <a:r>
              <a:rPr lang="pl-PL" dirty="0" smtClean="0"/>
              <a:t> </a:t>
            </a:r>
            <a:r>
              <a:rPr lang="pl-PL" dirty="0" err="1" smtClean="0"/>
              <a:t>about</a:t>
            </a:r>
            <a:r>
              <a:rPr lang="pl-PL" dirty="0" smtClean="0"/>
              <a:t> 130 </a:t>
            </a:r>
            <a:r>
              <a:rPr lang="pl-PL" dirty="0" err="1" smtClean="0"/>
              <a:t>species</a:t>
            </a:r>
            <a:r>
              <a:rPr lang="pl-PL" dirty="0" smtClean="0"/>
              <a:t> of </a:t>
            </a:r>
            <a:r>
              <a:rPr lang="pl-PL" dirty="0" err="1" smtClean="0"/>
              <a:t>lichens</a:t>
            </a:r>
            <a:r>
              <a:rPr lang="pl-PL" dirty="0" smtClean="0"/>
              <a:t>, 40 </a:t>
            </a:r>
            <a:r>
              <a:rPr lang="pl-PL" dirty="0" err="1" smtClean="0"/>
              <a:t>within</a:t>
            </a:r>
            <a:r>
              <a:rPr lang="pl-PL" dirty="0" smtClean="0"/>
              <a:t> </a:t>
            </a:r>
            <a:r>
              <a:rPr lang="pl-PL" dirty="0" err="1" smtClean="0"/>
              <a:t>them</a:t>
            </a:r>
            <a:r>
              <a:rPr lang="pl-PL" dirty="0" smtClean="0"/>
              <a:t> </a:t>
            </a:r>
            <a:r>
              <a:rPr lang="pl-PL" dirty="0" err="1" smtClean="0"/>
              <a:t>are</a:t>
            </a:r>
            <a:r>
              <a:rPr lang="pl-PL" dirty="0" smtClean="0"/>
              <a:t> </a:t>
            </a:r>
            <a:r>
              <a:rPr lang="pl-PL" dirty="0" err="1" smtClean="0"/>
              <a:t>also</a:t>
            </a:r>
            <a:r>
              <a:rPr lang="pl-PL" dirty="0" smtClean="0"/>
              <a:t> </a:t>
            </a:r>
            <a:r>
              <a:rPr lang="pl-PL" dirty="0" err="1" smtClean="0"/>
              <a:t>seen</a:t>
            </a:r>
            <a:r>
              <a:rPr lang="pl-PL" dirty="0" smtClean="0"/>
              <a:t> </a:t>
            </a:r>
            <a:r>
              <a:rPr lang="pl-PL" dirty="0" err="1" smtClean="0"/>
              <a:t>above</a:t>
            </a:r>
            <a:r>
              <a:rPr lang="pl-PL" dirty="0" smtClean="0"/>
              <a:t> 2600m.</a:t>
            </a:r>
          </a:p>
          <a:p>
            <a:pPr fontAlgn="auto">
              <a:spcAft>
                <a:spcPts val="0"/>
              </a:spcAft>
              <a:buFont typeface="Arial" pitchFamily="34" charset="0"/>
              <a:buNone/>
              <a:defRPr/>
            </a:pPr>
            <a:endParaRPr lang="pl-PL" dirty="0" smtClean="0"/>
          </a:p>
          <a:p>
            <a:pPr fontAlgn="auto">
              <a:spcAft>
                <a:spcPts val="0"/>
              </a:spcAft>
              <a:buFont typeface="Arial" pitchFamily="34" charset="0"/>
              <a:buNone/>
              <a:defRPr/>
            </a:pPr>
            <a:r>
              <a:rPr lang="pl-PL" dirty="0" smtClean="0"/>
              <a:t>            In Tatra Mountains </a:t>
            </a:r>
            <a:r>
              <a:rPr lang="pl-PL" dirty="0" err="1" smtClean="0"/>
              <a:t>there</a:t>
            </a:r>
            <a:r>
              <a:rPr lang="pl-PL" dirty="0" smtClean="0"/>
              <a:t> </a:t>
            </a:r>
            <a:r>
              <a:rPr lang="pl-PL" dirty="0" err="1" smtClean="0"/>
              <a:t>are</a:t>
            </a:r>
            <a:r>
              <a:rPr lang="pl-PL" dirty="0" smtClean="0"/>
              <a:t> </a:t>
            </a:r>
            <a:r>
              <a:rPr lang="pl-PL" dirty="0" err="1" smtClean="0"/>
              <a:t>about</a:t>
            </a:r>
            <a:r>
              <a:rPr lang="pl-PL" dirty="0" smtClean="0"/>
              <a:t> 900 </a:t>
            </a:r>
            <a:r>
              <a:rPr lang="pl-PL" dirty="0" err="1" smtClean="0"/>
              <a:t>species</a:t>
            </a:r>
            <a:r>
              <a:rPr lang="pl-PL" dirty="0" smtClean="0"/>
              <a:t> of </a:t>
            </a:r>
            <a:r>
              <a:rPr lang="pl-PL" dirty="0" err="1" smtClean="0"/>
              <a:t>algae</a:t>
            </a:r>
            <a:r>
              <a:rPr lang="pl-PL" dirty="0" smtClean="0"/>
              <a:t>, 1000 of </a:t>
            </a:r>
            <a:r>
              <a:rPr lang="pl-PL" dirty="0" err="1" smtClean="0"/>
              <a:t>lichens</a:t>
            </a:r>
            <a:r>
              <a:rPr lang="pl-PL" dirty="0" smtClean="0"/>
              <a:t>, 1300 of </a:t>
            </a:r>
            <a:r>
              <a:rPr lang="pl-PL" dirty="0" err="1" smtClean="0"/>
              <a:t>plants</a:t>
            </a:r>
            <a:r>
              <a:rPr lang="pl-PL" dirty="0" smtClean="0"/>
              <a:t>. </a:t>
            </a:r>
            <a:r>
              <a:rPr lang="pl-PL" dirty="0" err="1" smtClean="0"/>
              <a:t>About</a:t>
            </a:r>
            <a:r>
              <a:rPr lang="pl-PL" dirty="0" smtClean="0"/>
              <a:t> 40 of </a:t>
            </a:r>
            <a:r>
              <a:rPr lang="pl-PL" dirty="0" err="1" smtClean="0"/>
              <a:t>them</a:t>
            </a:r>
            <a:r>
              <a:rPr lang="pl-PL" dirty="0" smtClean="0"/>
              <a:t> </a:t>
            </a:r>
            <a:r>
              <a:rPr lang="pl-PL" dirty="0" err="1" smtClean="0"/>
              <a:t>are</a:t>
            </a:r>
            <a:r>
              <a:rPr lang="pl-PL" dirty="0" smtClean="0"/>
              <a:t> </a:t>
            </a:r>
            <a:r>
              <a:rPr lang="pl-PL" dirty="0" err="1" smtClean="0"/>
              <a:t>endemited</a:t>
            </a:r>
            <a:r>
              <a:rPr lang="pl-PL" dirty="0" smtClean="0"/>
              <a:t>. Many of </a:t>
            </a:r>
            <a:r>
              <a:rPr lang="pl-PL" dirty="0" err="1" smtClean="0"/>
              <a:t>the</a:t>
            </a:r>
            <a:r>
              <a:rPr lang="pl-PL" dirty="0" smtClean="0"/>
              <a:t> </a:t>
            </a:r>
            <a:r>
              <a:rPr lang="pl-PL" dirty="0" err="1" smtClean="0"/>
              <a:t>species</a:t>
            </a:r>
            <a:r>
              <a:rPr lang="pl-PL" dirty="0" smtClean="0"/>
              <a:t> </a:t>
            </a:r>
            <a:r>
              <a:rPr lang="pl-PL" dirty="0" err="1" smtClean="0"/>
              <a:t>are</a:t>
            </a:r>
            <a:r>
              <a:rPr lang="pl-PL" dirty="0" smtClean="0"/>
              <a:t> </a:t>
            </a:r>
            <a:r>
              <a:rPr lang="pl-PL" dirty="0" err="1" smtClean="0"/>
              <a:t>endangered</a:t>
            </a:r>
            <a:r>
              <a:rPr lang="pl-PL" dirty="0" smtClean="0"/>
              <a:t>.</a:t>
            </a:r>
          </a:p>
          <a:p>
            <a:pPr fontAlgn="auto">
              <a:spcAft>
                <a:spcPts val="0"/>
              </a:spcAft>
              <a:buFont typeface="Arial" pitchFamily="34" charset="0"/>
              <a:buChar char="•"/>
              <a:defRPr/>
            </a:pPr>
            <a:endParaRPr lang="pl-PL" dirty="0"/>
          </a:p>
        </p:txBody>
      </p:sp>
    </p:spTree>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5" descr="C:\Users\Ola\Desktop\geo\_DSC3952.JPG"/>
          <p:cNvPicPr>
            <a:picLocks noChangeAspect="1" noChangeArrowheads="1"/>
          </p:cNvPicPr>
          <p:nvPr/>
        </p:nvPicPr>
        <p:blipFill>
          <a:blip r:embed="rId2"/>
          <a:srcRect/>
          <a:stretch>
            <a:fillRect/>
          </a:stretch>
        </p:blipFill>
        <p:spPr bwMode="auto">
          <a:xfrm>
            <a:off x="0" y="0"/>
            <a:ext cx="2532063" cy="1628775"/>
          </a:xfrm>
          <a:prstGeom prst="rect">
            <a:avLst/>
          </a:prstGeom>
          <a:noFill/>
          <a:ln w="9525">
            <a:noFill/>
            <a:miter lim="800000"/>
            <a:headEnd/>
            <a:tailEnd/>
          </a:ln>
        </p:spPr>
      </p:pic>
      <p:pic>
        <p:nvPicPr>
          <p:cNvPr id="17410" name="Picture 2" descr="C:\Users\Ola\Desktop\geo\;k'.jpeg"/>
          <p:cNvPicPr>
            <a:picLocks noChangeAspect="1" noChangeArrowheads="1"/>
          </p:cNvPicPr>
          <p:nvPr/>
        </p:nvPicPr>
        <p:blipFill>
          <a:blip r:embed="rId3"/>
          <a:srcRect/>
          <a:stretch>
            <a:fillRect/>
          </a:stretch>
        </p:blipFill>
        <p:spPr bwMode="auto">
          <a:xfrm>
            <a:off x="5829300" y="0"/>
            <a:ext cx="3314700" cy="3644900"/>
          </a:xfrm>
          <a:prstGeom prst="rect">
            <a:avLst/>
          </a:prstGeom>
          <a:noFill/>
          <a:ln w="9525">
            <a:noFill/>
            <a:miter lim="800000"/>
            <a:headEnd/>
            <a:tailEnd/>
          </a:ln>
        </p:spPr>
      </p:pic>
      <p:pic>
        <p:nvPicPr>
          <p:cNvPr id="17411" name="Picture 7" descr="C:\Users\Ola\Desktop\geo\images.jpg"/>
          <p:cNvPicPr>
            <a:picLocks noChangeAspect="1" noChangeArrowheads="1"/>
          </p:cNvPicPr>
          <p:nvPr/>
        </p:nvPicPr>
        <p:blipFill>
          <a:blip r:embed="rId4"/>
          <a:srcRect/>
          <a:stretch>
            <a:fillRect/>
          </a:stretch>
        </p:blipFill>
        <p:spPr bwMode="auto">
          <a:xfrm>
            <a:off x="3419475" y="2133600"/>
            <a:ext cx="2409825" cy="3216275"/>
          </a:xfrm>
          <a:prstGeom prst="rect">
            <a:avLst/>
          </a:prstGeom>
          <a:noFill/>
          <a:ln w="9525">
            <a:noFill/>
            <a:miter lim="800000"/>
            <a:headEnd/>
            <a:tailEnd/>
          </a:ln>
        </p:spPr>
      </p:pic>
      <p:pic>
        <p:nvPicPr>
          <p:cNvPr id="17412" name="Picture 8" descr="C:\Users\Ola\Desktop\geo\kl;.jpg"/>
          <p:cNvPicPr>
            <a:picLocks noChangeAspect="1" noChangeArrowheads="1"/>
          </p:cNvPicPr>
          <p:nvPr/>
        </p:nvPicPr>
        <p:blipFill>
          <a:blip r:embed="rId5"/>
          <a:srcRect/>
          <a:stretch>
            <a:fillRect/>
          </a:stretch>
        </p:blipFill>
        <p:spPr bwMode="auto">
          <a:xfrm>
            <a:off x="0" y="3068638"/>
            <a:ext cx="3708400" cy="2127250"/>
          </a:xfrm>
          <a:prstGeom prst="rect">
            <a:avLst/>
          </a:prstGeom>
          <a:noFill/>
          <a:ln w="9525">
            <a:noFill/>
            <a:miter lim="800000"/>
            <a:headEnd/>
            <a:tailEnd/>
          </a:ln>
        </p:spPr>
      </p:pic>
      <p:pic>
        <p:nvPicPr>
          <p:cNvPr id="17413" name="Picture 9" descr="C:\Users\Ola\Desktop\geo\l'.jpg"/>
          <p:cNvPicPr>
            <a:picLocks noChangeAspect="1" noChangeArrowheads="1"/>
          </p:cNvPicPr>
          <p:nvPr/>
        </p:nvPicPr>
        <p:blipFill>
          <a:blip r:embed="rId6"/>
          <a:srcRect/>
          <a:stretch>
            <a:fillRect/>
          </a:stretch>
        </p:blipFill>
        <p:spPr bwMode="auto">
          <a:xfrm>
            <a:off x="2411413" y="0"/>
            <a:ext cx="3449637" cy="2166938"/>
          </a:xfrm>
          <a:prstGeom prst="rect">
            <a:avLst/>
          </a:prstGeom>
          <a:noFill/>
          <a:ln w="9525">
            <a:noFill/>
            <a:miter lim="800000"/>
            <a:headEnd/>
            <a:tailEnd/>
          </a:ln>
        </p:spPr>
      </p:pic>
      <p:pic>
        <p:nvPicPr>
          <p:cNvPr id="17414" name="Picture 10" descr="C:\Users\Ola\Desktop\geo\'l.jpg"/>
          <p:cNvPicPr>
            <a:picLocks noChangeAspect="1" noChangeArrowheads="1"/>
          </p:cNvPicPr>
          <p:nvPr/>
        </p:nvPicPr>
        <p:blipFill>
          <a:blip r:embed="rId7"/>
          <a:srcRect/>
          <a:stretch>
            <a:fillRect/>
          </a:stretch>
        </p:blipFill>
        <p:spPr bwMode="auto">
          <a:xfrm>
            <a:off x="0" y="1628775"/>
            <a:ext cx="2700338" cy="1720850"/>
          </a:xfrm>
          <a:prstGeom prst="rect">
            <a:avLst/>
          </a:prstGeom>
          <a:noFill/>
          <a:ln w="9525">
            <a:noFill/>
            <a:miter lim="800000"/>
            <a:headEnd/>
            <a:tailEnd/>
          </a:ln>
        </p:spPr>
      </p:pic>
      <p:pic>
        <p:nvPicPr>
          <p:cNvPr id="17415" name="Picture 11" descr="C:\Users\Ola\Desktop\geo\l'k;''.jpg"/>
          <p:cNvPicPr>
            <a:picLocks noChangeAspect="1" noChangeArrowheads="1"/>
          </p:cNvPicPr>
          <p:nvPr/>
        </p:nvPicPr>
        <p:blipFill>
          <a:blip r:embed="rId8"/>
          <a:srcRect/>
          <a:stretch>
            <a:fillRect/>
          </a:stretch>
        </p:blipFill>
        <p:spPr bwMode="auto">
          <a:xfrm>
            <a:off x="0" y="5013325"/>
            <a:ext cx="5364163" cy="1844675"/>
          </a:xfrm>
          <a:prstGeom prst="rect">
            <a:avLst/>
          </a:prstGeom>
          <a:noFill/>
          <a:ln w="9525">
            <a:noFill/>
            <a:miter lim="800000"/>
            <a:headEnd/>
            <a:tailEnd/>
          </a:ln>
        </p:spPr>
      </p:pic>
      <p:pic>
        <p:nvPicPr>
          <p:cNvPr id="17416" name="Picture 4" descr="C:\Users\Ola\Desktop\geo\][.jpg"/>
          <p:cNvPicPr>
            <a:picLocks noChangeAspect="1" noChangeArrowheads="1"/>
          </p:cNvPicPr>
          <p:nvPr/>
        </p:nvPicPr>
        <p:blipFill>
          <a:blip r:embed="rId9"/>
          <a:srcRect/>
          <a:stretch>
            <a:fillRect/>
          </a:stretch>
        </p:blipFill>
        <p:spPr bwMode="auto">
          <a:xfrm>
            <a:off x="5299075" y="3644900"/>
            <a:ext cx="3844925" cy="3213100"/>
          </a:xfrm>
          <a:prstGeom prst="rect">
            <a:avLst/>
          </a:prstGeom>
          <a:noFill/>
          <a:ln w="9525">
            <a:noFill/>
            <a:miter lim="800000"/>
            <a:headEnd/>
            <a:tailEnd/>
          </a:ln>
        </p:spPr>
      </p:pic>
      <p:pic>
        <p:nvPicPr>
          <p:cNvPr id="13" name="Picture 4" descr="http://budujesz.info/pliki/image/foto/duze/plik505877f5cf1d6.jpg"/>
          <p:cNvPicPr>
            <a:picLocks noChangeAspect="1" noChangeArrowheads="1"/>
          </p:cNvPicPr>
          <p:nvPr/>
        </p:nvPicPr>
        <p:blipFill>
          <a:blip r:embed="rId10"/>
          <a:srcRect/>
          <a:stretch>
            <a:fillRect/>
          </a:stretch>
        </p:blipFill>
        <p:spPr bwMode="auto">
          <a:xfrm>
            <a:off x="2195513" y="2060575"/>
            <a:ext cx="1773237" cy="15843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blip>
          <a:srcRect/>
          <a:stretch>
            <a:fillRect l="-10000" r="-10000"/>
          </a:stretch>
        </a:blipFill>
        <a:effectLst/>
      </p:bgPr>
    </p:bg>
    <p:spTree>
      <p:nvGrpSpPr>
        <p:cNvPr id="1" name=""/>
        <p:cNvGrpSpPr/>
        <p:nvPr/>
      </p:nvGrpSpPr>
      <p:grpSpPr>
        <a:xfrm>
          <a:off x="0" y="0"/>
          <a:ext cx="0" cy="0"/>
          <a:chOff x="0" y="0"/>
          <a:chExt cx="0" cy="0"/>
        </a:xfrm>
      </p:grpSpPr>
      <p:sp>
        <p:nvSpPr>
          <p:cNvPr id="18434" name="Tytuł 1"/>
          <p:cNvSpPr>
            <a:spLocks noGrp="1"/>
          </p:cNvSpPr>
          <p:nvPr>
            <p:ph type="title"/>
          </p:nvPr>
        </p:nvSpPr>
        <p:spPr>
          <a:xfrm>
            <a:off x="468313" y="115888"/>
            <a:ext cx="8229600" cy="1143000"/>
          </a:xfrm>
        </p:spPr>
        <p:txBody>
          <a:bodyPr/>
          <a:lstStyle/>
          <a:p>
            <a:r>
              <a:rPr lang="pl-PL" smtClean="0">
                <a:latin typeface="Century Gothic" pitchFamily="34" charset="0"/>
              </a:rPr>
              <a:t>Nature 2000</a:t>
            </a:r>
          </a:p>
        </p:txBody>
      </p:sp>
      <p:sp>
        <p:nvSpPr>
          <p:cNvPr id="3" name="Symbol zastępczy zawartości 2"/>
          <p:cNvSpPr>
            <a:spLocks noGrp="1"/>
          </p:cNvSpPr>
          <p:nvPr>
            <p:ph idx="1"/>
          </p:nvPr>
        </p:nvSpPr>
        <p:spPr>
          <a:xfrm>
            <a:off x="179388" y="908050"/>
            <a:ext cx="8569325" cy="5689600"/>
          </a:xfrm>
        </p:spPr>
        <p:txBody>
          <a:bodyPr rtlCol="0">
            <a:normAutofit fontScale="40000" lnSpcReduction="20000"/>
          </a:bodyPr>
          <a:lstStyle/>
          <a:p>
            <a:pPr fontAlgn="auto">
              <a:spcAft>
                <a:spcPts val="0"/>
              </a:spcAft>
              <a:buFont typeface="Arial" pitchFamily="34" charset="0"/>
              <a:buNone/>
              <a:defRPr/>
            </a:pPr>
            <a:r>
              <a:rPr lang="pl-PL" sz="3800" dirty="0" smtClean="0"/>
              <a:t>     </a:t>
            </a:r>
            <a:r>
              <a:rPr lang="pl-PL" sz="4500" dirty="0" smtClean="0"/>
              <a:t>To </a:t>
            </a:r>
            <a:r>
              <a:rPr lang="pl-PL" sz="4500" dirty="0" err="1" smtClean="0"/>
              <a:t>ask</a:t>
            </a:r>
            <a:r>
              <a:rPr lang="pl-PL" sz="4500" dirty="0" smtClean="0"/>
              <a:t> "</a:t>
            </a:r>
            <a:r>
              <a:rPr lang="pl-PL" sz="4500" dirty="0" err="1" smtClean="0"/>
              <a:t>why</a:t>
            </a:r>
            <a:r>
              <a:rPr lang="pl-PL" sz="4500" dirty="0" smtClean="0"/>
              <a:t> do we </a:t>
            </a:r>
            <a:r>
              <a:rPr lang="pl-PL" sz="4500" dirty="0" err="1" smtClean="0"/>
              <a:t>need</a:t>
            </a:r>
            <a:r>
              <a:rPr lang="pl-PL" sz="4500" dirty="0" smtClean="0"/>
              <a:t> "Natura 2000"" </a:t>
            </a:r>
            <a:r>
              <a:rPr lang="pl-PL" sz="4500" dirty="0" err="1" smtClean="0"/>
              <a:t>is</a:t>
            </a:r>
            <a:r>
              <a:rPr lang="pl-PL" sz="4500" dirty="0" smtClean="0"/>
              <a:t> </a:t>
            </a:r>
            <a:r>
              <a:rPr lang="pl-PL" sz="4500" dirty="0" err="1" smtClean="0"/>
              <a:t>like</a:t>
            </a:r>
            <a:r>
              <a:rPr lang="pl-PL" sz="4500" dirty="0" smtClean="0"/>
              <a:t> </a:t>
            </a:r>
            <a:r>
              <a:rPr lang="pl-PL" sz="4500" dirty="0" err="1" smtClean="0"/>
              <a:t>asking</a:t>
            </a:r>
            <a:r>
              <a:rPr lang="pl-PL" sz="4500" dirty="0" smtClean="0"/>
              <a:t> "</a:t>
            </a:r>
            <a:r>
              <a:rPr lang="pl-PL" sz="4500" dirty="0" err="1" smtClean="0"/>
              <a:t>why</a:t>
            </a:r>
            <a:r>
              <a:rPr lang="pl-PL" sz="4500" dirty="0" smtClean="0"/>
              <a:t> do we </a:t>
            </a:r>
            <a:r>
              <a:rPr lang="pl-PL" sz="4500" dirty="0" err="1" smtClean="0"/>
              <a:t>need</a:t>
            </a:r>
            <a:r>
              <a:rPr lang="pl-PL" sz="4500" dirty="0" smtClean="0"/>
              <a:t> to </a:t>
            </a:r>
            <a:r>
              <a:rPr lang="pl-PL" sz="4500" dirty="0" err="1" smtClean="0"/>
              <a:t>preservate</a:t>
            </a:r>
            <a:r>
              <a:rPr lang="pl-PL" sz="4500" dirty="0" smtClean="0"/>
              <a:t> </a:t>
            </a:r>
            <a:r>
              <a:rPr lang="pl-PL" sz="4500" dirty="0" err="1" smtClean="0"/>
              <a:t>the</a:t>
            </a:r>
            <a:r>
              <a:rPr lang="pl-PL" sz="4500" dirty="0" smtClean="0"/>
              <a:t> </a:t>
            </a:r>
            <a:r>
              <a:rPr lang="pl-PL" sz="4500" dirty="0" err="1" smtClean="0"/>
              <a:t>nature</a:t>
            </a:r>
            <a:r>
              <a:rPr lang="pl-PL" sz="4500" dirty="0" smtClean="0"/>
              <a:t>?" </a:t>
            </a:r>
            <a:r>
              <a:rPr lang="pl-PL" sz="4500" dirty="0" err="1" smtClean="0"/>
              <a:t>or</a:t>
            </a:r>
            <a:r>
              <a:rPr lang="pl-PL" sz="4500" dirty="0" smtClean="0"/>
              <a:t> "</a:t>
            </a:r>
            <a:r>
              <a:rPr lang="pl-PL" sz="4500" dirty="0" err="1" smtClean="0"/>
              <a:t>why</a:t>
            </a:r>
            <a:r>
              <a:rPr lang="pl-PL" sz="4500" dirty="0" smtClean="0"/>
              <a:t> do we </a:t>
            </a:r>
            <a:r>
              <a:rPr lang="pl-PL" sz="4500" dirty="0" err="1" smtClean="0"/>
              <a:t>even</a:t>
            </a:r>
            <a:r>
              <a:rPr lang="pl-PL" sz="4500" dirty="0" smtClean="0"/>
              <a:t> </a:t>
            </a:r>
            <a:r>
              <a:rPr lang="pl-PL" sz="4500" dirty="0" err="1" smtClean="0"/>
              <a:t>need</a:t>
            </a:r>
            <a:r>
              <a:rPr lang="pl-PL" sz="4500" dirty="0" smtClean="0"/>
              <a:t> a </a:t>
            </a:r>
            <a:r>
              <a:rPr lang="pl-PL" sz="4500" dirty="0" err="1" smtClean="0"/>
              <a:t>nature</a:t>
            </a:r>
            <a:r>
              <a:rPr lang="pl-PL" sz="4500" dirty="0" smtClean="0"/>
              <a:t>". </a:t>
            </a:r>
            <a:r>
              <a:rPr lang="pl-PL" sz="4500" dirty="0" err="1" smtClean="0"/>
              <a:t>There</a:t>
            </a:r>
            <a:r>
              <a:rPr lang="pl-PL" sz="4500" dirty="0" smtClean="0"/>
              <a:t> </a:t>
            </a:r>
            <a:r>
              <a:rPr lang="pl-PL" sz="4500" dirty="0" err="1" smtClean="0"/>
              <a:t>are</a:t>
            </a:r>
            <a:r>
              <a:rPr lang="pl-PL" sz="4500" dirty="0" smtClean="0"/>
              <a:t> </a:t>
            </a:r>
            <a:r>
              <a:rPr lang="pl-PL" sz="4500" dirty="0" err="1" smtClean="0"/>
              <a:t>people</a:t>
            </a:r>
            <a:r>
              <a:rPr lang="pl-PL" sz="4500" dirty="0" smtClean="0"/>
              <a:t> </a:t>
            </a:r>
            <a:r>
              <a:rPr lang="pl-PL" sz="4500" dirty="0" err="1" smtClean="0"/>
              <a:t>who</a:t>
            </a:r>
            <a:r>
              <a:rPr lang="pl-PL" sz="4500" dirty="0" smtClean="0"/>
              <a:t> </a:t>
            </a:r>
            <a:r>
              <a:rPr lang="pl-PL" sz="4500" dirty="0" err="1" smtClean="0"/>
              <a:t>think</a:t>
            </a:r>
            <a:r>
              <a:rPr lang="pl-PL" sz="4500" dirty="0" smtClean="0"/>
              <a:t> </a:t>
            </a:r>
            <a:r>
              <a:rPr lang="pl-PL" sz="4500" dirty="0" err="1" smtClean="0"/>
              <a:t>they</a:t>
            </a:r>
            <a:r>
              <a:rPr lang="pl-PL" sz="4500" dirty="0" smtClean="0"/>
              <a:t> </a:t>
            </a:r>
            <a:r>
              <a:rPr lang="pl-PL" sz="4500" dirty="0" err="1" smtClean="0"/>
              <a:t>can</a:t>
            </a:r>
            <a:r>
              <a:rPr lang="pl-PL" sz="4500" dirty="0" smtClean="0"/>
              <a:t> live </a:t>
            </a:r>
            <a:r>
              <a:rPr lang="pl-PL" sz="4500" dirty="0" err="1" smtClean="0"/>
              <a:t>without</a:t>
            </a:r>
            <a:r>
              <a:rPr lang="pl-PL" sz="4500" dirty="0" smtClean="0"/>
              <a:t> </a:t>
            </a:r>
            <a:r>
              <a:rPr lang="pl-PL" sz="4500" dirty="0" err="1" smtClean="0"/>
              <a:t>it</a:t>
            </a:r>
            <a:r>
              <a:rPr lang="pl-PL" sz="4500" dirty="0" smtClean="0"/>
              <a:t>. </a:t>
            </a:r>
            <a:r>
              <a:rPr lang="pl-PL" sz="4500" dirty="0" err="1" smtClean="0"/>
              <a:t>Luckily</a:t>
            </a:r>
            <a:r>
              <a:rPr lang="pl-PL" sz="4500" dirty="0" smtClean="0"/>
              <a:t>, </a:t>
            </a:r>
            <a:r>
              <a:rPr lang="pl-PL" sz="4500" dirty="0" err="1" smtClean="0"/>
              <a:t>there</a:t>
            </a:r>
            <a:r>
              <a:rPr lang="pl-PL" sz="4500" dirty="0" smtClean="0"/>
              <a:t> </a:t>
            </a:r>
            <a:r>
              <a:rPr lang="pl-PL" sz="4500" dirty="0" err="1" smtClean="0"/>
              <a:t>aren't</a:t>
            </a:r>
            <a:r>
              <a:rPr lang="pl-PL" sz="4500" dirty="0" smtClean="0"/>
              <a:t> many of </a:t>
            </a:r>
            <a:r>
              <a:rPr lang="pl-PL" sz="4500" dirty="0" err="1" smtClean="0"/>
              <a:t>them</a:t>
            </a:r>
            <a:r>
              <a:rPr lang="pl-PL" sz="4500" dirty="0" smtClean="0"/>
              <a:t>. </a:t>
            </a:r>
            <a:r>
              <a:rPr lang="pl-PL" sz="4500" dirty="0" err="1" smtClean="0"/>
              <a:t>The</a:t>
            </a:r>
            <a:r>
              <a:rPr lang="pl-PL" sz="4500" dirty="0" smtClean="0"/>
              <a:t> </a:t>
            </a:r>
            <a:r>
              <a:rPr lang="pl-PL" sz="4500" dirty="0" err="1" smtClean="0"/>
              <a:t>creation</a:t>
            </a:r>
            <a:r>
              <a:rPr lang="pl-PL" sz="4500" dirty="0" smtClean="0"/>
              <a:t> of "Natura 2000" net </a:t>
            </a:r>
            <a:r>
              <a:rPr lang="pl-PL" sz="4500" dirty="0" err="1" smtClean="0"/>
              <a:t>is</a:t>
            </a:r>
            <a:r>
              <a:rPr lang="pl-PL" sz="4500" dirty="0" smtClean="0"/>
              <a:t> </a:t>
            </a:r>
            <a:r>
              <a:rPr lang="pl-PL" sz="4500" dirty="0" err="1" smtClean="0"/>
              <a:t>the</a:t>
            </a:r>
            <a:r>
              <a:rPr lang="pl-PL" sz="4500" dirty="0" smtClean="0"/>
              <a:t> </a:t>
            </a:r>
            <a:r>
              <a:rPr lang="pl-PL" sz="4500" dirty="0" err="1" smtClean="0"/>
              <a:t>answer</a:t>
            </a:r>
            <a:r>
              <a:rPr lang="pl-PL" sz="4500" dirty="0" smtClean="0"/>
              <a:t> </a:t>
            </a:r>
            <a:r>
              <a:rPr lang="pl-PL" sz="4500" dirty="0" err="1" smtClean="0"/>
              <a:t>against</a:t>
            </a:r>
            <a:r>
              <a:rPr lang="pl-PL" sz="4500" dirty="0" smtClean="0"/>
              <a:t> </a:t>
            </a:r>
            <a:r>
              <a:rPr lang="pl-PL" sz="4500" dirty="0" err="1" smtClean="0"/>
              <a:t>rapidly</a:t>
            </a:r>
            <a:r>
              <a:rPr lang="pl-PL" sz="4500" dirty="0" smtClean="0"/>
              <a:t> </a:t>
            </a:r>
            <a:r>
              <a:rPr lang="pl-PL" sz="4500" dirty="0" err="1" smtClean="0"/>
              <a:t>increasing</a:t>
            </a:r>
            <a:r>
              <a:rPr lang="pl-PL" sz="4500" dirty="0" smtClean="0"/>
              <a:t> </a:t>
            </a:r>
            <a:r>
              <a:rPr lang="pl-PL" sz="4500" dirty="0" err="1" smtClean="0"/>
              <a:t>processes</a:t>
            </a:r>
            <a:r>
              <a:rPr lang="pl-PL" sz="4500" dirty="0" smtClean="0"/>
              <a:t> </a:t>
            </a:r>
            <a:r>
              <a:rPr lang="pl-PL" sz="4500" dirty="0" err="1" smtClean="0"/>
              <a:t>which</a:t>
            </a:r>
            <a:r>
              <a:rPr lang="pl-PL" sz="4500" dirty="0" smtClean="0"/>
              <a:t> </a:t>
            </a:r>
            <a:r>
              <a:rPr lang="pl-PL" sz="4500" dirty="0" err="1" smtClean="0"/>
              <a:t>are</a:t>
            </a:r>
            <a:r>
              <a:rPr lang="pl-PL" sz="4500" dirty="0" smtClean="0"/>
              <a:t> </a:t>
            </a:r>
            <a:r>
              <a:rPr lang="pl-PL" sz="4500" dirty="0" err="1" smtClean="0"/>
              <a:t>destroying</a:t>
            </a:r>
            <a:r>
              <a:rPr lang="pl-PL" sz="4500" dirty="0" smtClean="0"/>
              <a:t> </a:t>
            </a:r>
            <a:r>
              <a:rPr lang="pl-PL" sz="4500" dirty="0" err="1" smtClean="0"/>
              <a:t>our</a:t>
            </a:r>
            <a:r>
              <a:rPr lang="pl-PL" sz="4500" dirty="0" smtClean="0"/>
              <a:t> </a:t>
            </a:r>
            <a:r>
              <a:rPr lang="pl-PL" sz="4500" dirty="0" err="1" smtClean="0"/>
              <a:t>plantet</a:t>
            </a:r>
            <a:r>
              <a:rPr lang="pl-PL" sz="4500" dirty="0" smtClean="0"/>
              <a:t>, </a:t>
            </a:r>
            <a:r>
              <a:rPr lang="pl-PL" sz="4500" dirty="0" err="1" smtClean="0"/>
              <a:t>which</a:t>
            </a:r>
            <a:r>
              <a:rPr lang="pl-PL" sz="4500" dirty="0" smtClean="0"/>
              <a:t> </a:t>
            </a:r>
            <a:r>
              <a:rPr lang="pl-PL" sz="4500" dirty="0" err="1" smtClean="0"/>
              <a:t>have</a:t>
            </a:r>
            <a:r>
              <a:rPr lang="pl-PL" sz="4500" dirty="0" smtClean="0"/>
              <a:t> </a:t>
            </a:r>
            <a:r>
              <a:rPr lang="pl-PL" sz="4500" dirty="0" err="1" smtClean="0"/>
              <a:t>began</a:t>
            </a:r>
            <a:r>
              <a:rPr lang="pl-PL" sz="4500" dirty="0" smtClean="0"/>
              <a:t> a </a:t>
            </a:r>
            <a:r>
              <a:rPr lang="pl-PL" sz="4500" dirty="0" err="1" smtClean="0"/>
              <a:t>few</a:t>
            </a:r>
            <a:r>
              <a:rPr lang="pl-PL" sz="4500" dirty="0" smtClean="0"/>
              <a:t> </a:t>
            </a:r>
            <a:r>
              <a:rPr lang="pl-PL" sz="4500" dirty="0" err="1" smtClean="0"/>
              <a:t>decades</a:t>
            </a:r>
            <a:r>
              <a:rPr lang="pl-PL" sz="4500" dirty="0" smtClean="0"/>
              <a:t> ago. </a:t>
            </a:r>
            <a:r>
              <a:rPr lang="pl-PL" sz="4500" dirty="0" err="1" smtClean="0"/>
              <a:t>Biodiversity</a:t>
            </a:r>
            <a:r>
              <a:rPr lang="pl-PL" sz="4500" dirty="0" smtClean="0"/>
              <a:t> </a:t>
            </a:r>
            <a:r>
              <a:rPr lang="pl-PL" sz="4500" dirty="0" err="1" smtClean="0"/>
              <a:t>indicated</a:t>
            </a:r>
            <a:r>
              <a:rPr lang="pl-PL" sz="4500" dirty="0" smtClean="0"/>
              <a:t> </a:t>
            </a:r>
            <a:r>
              <a:rPr lang="pl-PL" sz="4500" dirty="0" err="1" smtClean="0"/>
              <a:t>in</a:t>
            </a:r>
            <a:r>
              <a:rPr lang="pl-PL" sz="4500" dirty="0" smtClean="0"/>
              <a:t> </a:t>
            </a:r>
            <a:r>
              <a:rPr lang="pl-PL" sz="4500" dirty="0" err="1" smtClean="0"/>
              <a:t>species</a:t>
            </a:r>
            <a:r>
              <a:rPr lang="pl-PL" sz="4500" dirty="0" smtClean="0"/>
              <a:t> </a:t>
            </a:r>
            <a:r>
              <a:rPr lang="pl-PL" sz="4500" dirty="0" err="1" smtClean="0"/>
              <a:t>amount</a:t>
            </a:r>
            <a:r>
              <a:rPr lang="pl-PL" sz="4500" dirty="0" smtClean="0"/>
              <a:t> </a:t>
            </a:r>
            <a:r>
              <a:rPr lang="pl-PL" sz="4500" dirty="0" err="1" smtClean="0"/>
              <a:t>is</a:t>
            </a:r>
            <a:r>
              <a:rPr lang="pl-PL" sz="4500" dirty="0" smtClean="0"/>
              <a:t> </a:t>
            </a:r>
            <a:r>
              <a:rPr lang="pl-PL" sz="4500" dirty="0" err="1" smtClean="0"/>
              <a:t>also</a:t>
            </a:r>
            <a:r>
              <a:rPr lang="pl-PL" sz="4500" dirty="0" smtClean="0"/>
              <a:t> </a:t>
            </a:r>
            <a:r>
              <a:rPr lang="pl-PL" sz="4500" dirty="0" err="1" smtClean="0"/>
              <a:t>decreasing</a:t>
            </a:r>
            <a:r>
              <a:rPr lang="pl-PL" sz="4500" dirty="0" smtClean="0"/>
              <a:t>. </a:t>
            </a:r>
            <a:r>
              <a:rPr lang="pl-PL" sz="4500" dirty="0" err="1" smtClean="0"/>
              <a:t>According</a:t>
            </a:r>
            <a:r>
              <a:rPr lang="pl-PL" sz="4500" dirty="0" smtClean="0"/>
              <a:t> to </a:t>
            </a:r>
            <a:r>
              <a:rPr lang="pl-PL" sz="4500" dirty="0" err="1" smtClean="0"/>
              <a:t>European</a:t>
            </a:r>
            <a:r>
              <a:rPr lang="pl-PL" sz="4500" dirty="0" smtClean="0"/>
              <a:t> Environment </a:t>
            </a:r>
            <a:r>
              <a:rPr lang="pl-PL" sz="4500" dirty="0" err="1" smtClean="0"/>
              <a:t>Agency</a:t>
            </a:r>
            <a:r>
              <a:rPr lang="pl-PL" sz="4500" dirty="0" smtClean="0"/>
              <a:t>, </a:t>
            </a:r>
            <a:r>
              <a:rPr lang="pl-PL" sz="4500" dirty="0" err="1" smtClean="0"/>
              <a:t>in</a:t>
            </a:r>
            <a:r>
              <a:rPr lang="pl-PL" sz="4500" dirty="0" smtClean="0"/>
              <a:t> </a:t>
            </a:r>
            <a:r>
              <a:rPr lang="pl-PL" sz="4500" dirty="0" err="1" smtClean="0"/>
              <a:t>the</a:t>
            </a:r>
            <a:r>
              <a:rPr lang="pl-PL" sz="4500" dirty="0" smtClean="0"/>
              <a:t> </a:t>
            </a:r>
            <a:r>
              <a:rPr lang="pl-PL" sz="4500" dirty="0" err="1" smtClean="0"/>
              <a:t>recent</a:t>
            </a:r>
            <a:r>
              <a:rPr lang="pl-PL" sz="4500" dirty="0" smtClean="0"/>
              <a:t> </a:t>
            </a:r>
            <a:r>
              <a:rPr lang="pl-PL" sz="4500" dirty="0" err="1" smtClean="0"/>
              <a:t>years</a:t>
            </a:r>
            <a:r>
              <a:rPr lang="pl-PL" sz="4500" dirty="0" smtClean="0"/>
              <a:t> as much as 64 </a:t>
            </a:r>
            <a:r>
              <a:rPr lang="pl-PL" sz="4500" dirty="0" err="1" smtClean="0"/>
              <a:t>european</a:t>
            </a:r>
            <a:r>
              <a:rPr lang="pl-PL" sz="4500" dirty="0" smtClean="0"/>
              <a:t> </a:t>
            </a:r>
            <a:r>
              <a:rPr lang="pl-PL" sz="4500" dirty="0" err="1" smtClean="0"/>
              <a:t>endemites</a:t>
            </a:r>
            <a:r>
              <a:rPr lang="pl-PL" sz="4500" dirty="0" smtClean="0"/>
              <a:t> </a:t>
            </a:r>
            <a:r>
              <a:rPr lang="pl-PL" sz="4500" dirty="0" err="1" smtClean="0"/>
              <a:t>gone</a:t>
            </a:r>
            <a:r>
              <a:rPr lang="pl-PL" sz="4500" dirty="0" smtClean="0"/>
              <a:t> </a:t>
            </a:r>
            <a:r>
              <a:rPr lang="pl-PL" sz="4500" dirty="0" err="1" smtClean="0"/>
              <a:t>extinct</a:t>
            </a:r>
            <a:r>
              <a:rPr lang="pl-PL" sz="4500" dirty="0" smtClean="0"/>
              <a:t> </a:t>
            </a:r>
            <a:r>
              <a:rPr lang="pl-PL" sz="4500" dirty="0" err="1" smtClean="0"/>
              <a:t>in</a:t>
            </a:r>
            <a:r>
              <a:rPr lang="pl-PL" sz="4500" dirty="0" smtClean="0"/>
              <a:t> </a:t>
            </a:r>
            <a:r>
              <a:rPr lang="pl-PL" sz="4500" dirty="0" err="1" smtClean="0"/>
              <a:t>the</a:t>
            </a:r>
            <a:r>
              <a:rPr lang="pl-PL" sz="4500" dirty="0" smtClean="0"/>
              <a:t> </a:t>
            </a:r>
            <a:r>
              <a:rPr lang="pl-PL" sz="4500" dirty="0" err="1" smtClean="0"/>
              <a:t>nature</a:t>
            </a:r>
            <a:r>
              <a:rPr lang="pl-PL" sz="4500" dirty="0" smtClean="0"/>
              <a:t>, and 38% of </a:t>
            </a:r>
            <a:r>
              <a:rPr lang="pl-PL" sz="4500" dirty="0" err="1" smtClean="0"/>
              <a:t>the</a:t>
            </a:r>
            <a:r>
              <a:rPr lang="pl-PL" sz="4500" dirty="0" smtClean="0"/>
              <a:t> </a:t>
            </a:r>
            <a:r>
              <a:rPr lang="pl-PL" sz="4500" dirty="0" err="1" smtClean="0"/>
              <a:t>birds</a:t>
            </a:r>
            <a:r>
              <a:rPr lang="pl-PL" sz="4500" dirty="0" smtClean="0"/>
              <a:t> and 45% of </a:t>
            </a:r>
            <a:r>
              <a:rPr lang="pl-PL" sz="4500" dirty="0" err="1" smtClean="0"/>
              <a:t>the</a:t>
            </a:r>
            <a:r>
              <a:rPr lang="pl-PL" sz="4500" dirty="0" smtClean="0"/>
              <a:t> </a:t>
            </a:r>
            <a:r>
              <a:rPr lang="pl-PL" sz="4500" dirty="0" err="1" smtClean="0"/>
              <a:t>butterflies</a:t>
            </a:r>
            <a:r>
              <a:rPr lang="pl-PL" sz="4500" dirty="0" smtClean="0"/>
              <a:t> </a:t>
            </a:r>
            <a:r>
              <a:rPr lang="pl-PL" sz="4500" dirty="0" err="1" smtClean="0"/>
              <a:t>are</a:t>
            </a:r>
            <a:r>
              <a:rPr lang="pl-PL" sz="4500" dirty="0" smtClean="0"/>
              <a:t> </a:t>
            </a:r>
            <a:r>
              <a:rPr lang="pl-PL" sz="4500" dirty="0" err="1" smtClean="0"/>
              <a:t>seriously</a:t>
            </a:r>
            <a:r>
              <a:rPr lang="pl-PL" sz="4500" dirty="0" smtClean="0"/>
              <a:t> </a:t>
            </a:r>
            <a:r>
              <a:rPr lang="pl-PL" sz="4500" dirty="0" err="1" smtClean="0"/>
              <a:t>endangered</a:t>
            </a:r>
            <a:r>
              <a:rPr lang="pl-PL" sz="4500" dirty="0" smtClean="0"/>
              <a:t> to </a:t>
            </a:r>
            <a:r>
              <a:rPr lang="pl-PL" sz="4500" dirty="0" err="1" smtClean="0"/>
              <a:t>become</a:t>
            </a:r>
            <a:r>
              <a:rPr lang="pl-PL" sz="4500" dirty="0" smtClean="0"/>
              <a:t> </a:t>
            </a:r>
            <a:r>
              <a:rPr lang="pl-PL" sz="4500" dirty="0" err="1" smtClean="0"/>
              <a:t>extinct</a:t>
            </a:r>
            <a:r>
              <a:rPr lang="pl-PL" sz="4500" dirty="0" smtClean="0"/>
              <a:t>.</a:t>
            </a:r>
          </a:p>
          <a:p>
            <a:pPr fontAlgn="auto">
              <a:spcAft>
                <a:spcPts val="0"/>
              </a:spcAft>
              <a:buFont typeface="Arial" pitchFamily="34" charset="0"/>
              <a:buNone/>
              <a:defRPr/>
            </a:pPr>
            <a:r>
              <a:rPr lang="pl-PL" sz="4500" dirty="0" smtClean="0"/>
              <a:t>        </a:t>
            </a:r>
          </a:p>
          <a:p>
            <a:pPr fontAlgn="auto">
              <a:spcAft>
                <a:spcPts val="0"/>
              </a:spcAft>
              <a:buFont typeface="Arial" pitchFamily="34" charset="0"/>
              <a:buNone/>
              <a:defRPr/>
            </a:pPr>
            <a:r>
              <a:rPr lang="pl-PL" sz="4500" dirty="0" smtClean="0"/>
              <a:t>        </a:t>
            </a:r>
            <a:r>
              <a:rPr lang="pl-PL" sz="4500" dirty="0" err="1" smtClean="0"/>
              <a:t>Even</a:t>
            </a:r>
            <a:r>
              <a:rPr lang="pl-PL" sz="4500" dirty="0" smtClean="0"/>
              <a:t> </a:t>
            </a:r>
            <a:r>
              <a:rPr lang="pl-PL" sz="4500" dirty="0" err="1" smtClean="0"/>
              <a:t>though</a:t>
            </a:r>
            <a:r>
              <a:rPr lang="pl-PL" sz="4500" dirty="0" smtClean="0"/>
              <a:t> Tatra Mountains </a:t>
            </a:r>
            <a:r>
              <a:rPr lang="pl-PL" sz="4500" dirty="0" err="1" smtClean="0"/>
              <a:t>are</a:t>
            </a:r>
            <a:r>
              <a:rPr lang="pl-PL" sz="4500" dirty="0" smtClean="0"/>
              <a:t> </a:t>
            </a:r>
            <a:r>
              <a:rPr lang="pl-PL" sz="4500" dirty="0" err="1" smtClean="0"/>
              <a:t>only</a:t>
            </a:r>
            <a:r>
              <a:rPr lang="pl-PL" sz="4500" dirty="0" smtClean="0"/>
              <a:t> a </a:t>
            </a:r>
            <a:r>
              <a:rPr lang="pl-PL" sz="4500" dirty="0" err="1" smtClean="0"/>
              <a:t>small</a:t>
            </a:r>
            <a:r>
              <a:rPr lang="pl-PL" sz="4500" dirty="0" smtClean="0"/>
              <a:t> of </a:t>
            </a:r>
            <a:r>
              <a:rPr lang="pl-PL" sz="4500" dirty="0" err="1" smtClean="0"/>
              <a:t>broad</a:t>
            </a:r>
            <a:r>
              <a:rPr lang="pl-PL" sz="4500" dirty="0" smtClean="0"/>
              <a:t> </a:t>
            </a:r>
            <a:r>
              <a:rPr lang="pl-PL" sz="4500" dirty="0" err="1" smtClean="0"/>
              <a:t>Carpathians</a:t>
            </a:r>
            <a:r>
              <a:rPr lang="pl-PL" sz="4500" dirty="0" smtClean="0"/>
              <a:t> </a:t>
            </a:r>
            <a:r>
              <a:rPr lang="pl-PL" sz="4500" dirty="0" err="1" smtClean="0"/>
              <a:t>mountain</a:t>
            </a:r>
            <a:r>
              <a:rPr lang="pl-PL" sz="4500" dirty="0" smtClean="0"/>
              <a:t> </a:t>
            </a:r>
            <a:r>
              <a:rPr lang="pl-PL" sz="4500" dirty="0" err="1" smtClean="0"/>
              <a:t>range</a:t>
            </a:r>
            <a:r>
              <a:rPr lang="pl-PL" sz="4500" dirty="0" smtClean="0"/>
              <a:t>, </a:t>
            </a:r>
            <a:r>
              <a:rPr lang="pl-PL" sz="4500" dirty="0" err="1" smtClean="0"/>
              <a:t>they</a:t>
            </a:r>
            <a:r>
              <a:rPr lang="pl-PL" sz="4500" dirty="0" smtClean="0"/>
              <a:t> </a:t>
            </a:r>
            <a:r>
              <a:rPr lang="pl-PL" sz="4500" dirty="0" err="1" smtClean="0"/>
              <a:t>are</a:t>
            </a:r>
            <a:r>
              <a:rPr lang="pl-PL" sz="4500" dirty="0" smtClean="0"/>
              <a:t> </a:t>
            </a:r>
            <a:r>
              <a:rPr lang="pl-PL" sz="4500" dirty="0" err="1" smtClean="0"/>
              <a:t>the</a:t>
            </a:r>
            <a:r>
              <a:rPr lang="pl-PL" sz="4500" dirty="0" smtClean="0"/>
              <a:t> </a:t>
            </a:r>
            <a:r>
              <a:rPr lang="pl-PL" sz="4500" dirty="0" err="1" smtClean="0"/>
              <a:t>highest</a:t>
            </a:r>
            <a:r>
              <a:rPr lang="pl-PL" sz="4500" dirty="0" smtClean="0"/>
              <a:t> and </a:t>
            </a:r>
            <a:r>
              <a:rPr lang="pl-PL" sz="4500" dirty="0" err="1" smtClean="0"/>
              <a:t>the</a:t>
            </a:r>
            <a:r>
              <a:rPr lang="pl-PL" sz="4500" dirty="0" smtClean="0"/>
              <a:t> most </a:t>
            </a:r>
            <a:r>
              <a:rPr lang="pl-PL" sz="4500" dirty="0" err="1" smtClean="0"/>
              <a:t>precious</a:t>
            </a:r>
            <a:r>
              <a:rPr lang="pl-PL" sz="4500" dirty="0" smtClean="0"/>
              <a:t> </a:t>
            </a:r>
            <a:r>
              <a:rPr lang="pl-PL" sz="4500" dirty="0" err="1" smtClean="0"/>
              <a:t>mountain</a:t>
            </a:r>
            <a:r>
              <a:rPr lang="pl-PL" sz="4500" dirty="0" smtClean="0"/>
              <a:t> </a:t>
            </a:r>
            <a:r>
              <a:rPr lang="pl-PL" sz="4500" dirty="0" err="1" smtClean="0"/>
              <a:t>massive</a:t>
            </a:r>
            <a:r>
              <a:rPr lang="pl-PL" sz="4500" dirty="0" smtClean="0"/>
              <a:t> </a:t>
            </a:r>
            <a:r>
              <a:rPr lang="pl-PL" sz="4500" dirty="0" err="1" smtClean="0"/>
              <a:t>between</a:t>
            </a:r>
            <a:r>
              <a:rPr lang="pl-PL" sz="4500" dirty="0" smtClean="0"/>
              <a:t> </a:t>
            </a:r>
            <a:r>
              <a:rPr lang="pl-PL" sz="4500" dirty="0" err="1" smtClean="0"/>
              <a:t>the</a:t>
            </a:r>
            <a:r>
              <a:rPr lang="pl-PL" sz="4500" dirty="0" smtClean="0"/>
              <a:t> </a:t>
            </a:r>
            <a:r>
              <a:rPr lang="pl-PL" sz="4500" dirty="0" err="1" smtClean="0"/>
              <a:t>Alps</a:t>
            </a:r>
            <a:r>
              <a:rPr lang="pl-PL" sz="4500" dirty="0" smtClean="0"/>
              <a:t> and </a:t>
            </a:r>
            <a:r>
              <a:rPr lang="pl-PL" sz="4500" dirty="0" err="1" smtClean="0"/>
              <a:t>Caucasus</a:t>
            </a:r>
            <a:r>
              <a:rPr lang="pl-PL" sz="4500" dirty="0" smtClean="0"/>
              <a:t>, </a:t>
            </a:r>
            <a:r>
              <a:rPr lang="pl-PL" sz="4500" dirty="0" err="1" smtClean="0"/>
              <a:t>with</a:t>
            </a:r>
            <a:r>
              <a:rPr lang="pl-PL" sz="4500" dirty="0" smtClean="0"/>
              <a:t> </a:t>
            </a:r>
            <a:r>
              <a:rPr lang="pl-PL" sz="4500" dirty="0" err="1" smtClean="0"/>
              <a:t>its</a:t>
            </a:r>
            <a:r>
              <a:rPr lang="pl-PL" sz="4500" dirty="0" smtClean="0"/>
              <a:t> </a:t>
            </a:r>
            <a:r>
              <a:rPr lang="pl-PL" sz="4500" dirty="0" err="1" smtClean="0"/>
              <a:t>characteristic</a:t>
            </a:r>
            <a:r>
              <a:rPr lang="pl-PL" sz="4500" dirty="0" smtClean="0"/>
              <a:t> </a:t>
            </a:r>
            <a:r>
              <a:rPr lang="pl-PL" sz="4500" dirty="0" err="1" smtClean="0"/>
              <a:t>alpine</a:t>
            </a:r>
            <a:r>
              <a:rPr lang="pl-PL" sz="4500" dirty="0" smtClean="0"/>
              <a:t> </a:t>
            </a:r>
            <a:r>
              <a:rPr lang="pl-PL" sz="4500" dirty="0" err="1" smtClean="0"/>
              <a:t>landscape</a:t>
            </a:r>
            <a:r>
              <a:rPr lang="pl-PL" sz="4500" dirty="0" smtClean="0"/>
              <a:t> and </a:t>
            </a:r>
            <a:r>
              <a:rPr lang="pl-PL" sz="4500" dirty="0" err="1" smtClean="0"/>
              <a:t>typical</a:t>
            </a:r>
            <a:r>
              <a:rPr lang="pl-PL" sz="4500" dirty="0" smtClean="0"/>
              <a:t> </a:t>
            </a:r>
            <a:r>
              <a:rPr lang="pl-PL" sz="4500" dirty="0" err="1" smtClean="0"/>
              <a:t>altitudinal</a:t>
            </a:r>
            <a:r>
              <a:rPr lang="pl-PL" sz="4500" dirty="0" smtClean="0"/>
              <a:t> </a:t>
            </a:r>
            <a:r>
              <a:rPr lang="pl-PL" sz="4500" dirty="0" err="1" smtClean="0"/>
              <a:t>zonation</a:t>
            </a:r>
            <a:r>
              <a:rPr lang="pl-PL" sz="4500" dirty="0" smtClean="0"/>
              <a:t>. </a:t>
            </a:r>
            <a:r>
              <a:rPr lang="pl-PL" sz="4500" dirty="0" err="1" smtClean="0"/>
              <a:t>It's</a:t>
            </a:r>
            <a:r>
              <a:rPr lang="pl-PL" sz="4500" dirty="0" smtClean="0"/>
              <a:t> a region of </a:t>
            </a:r>
            <a:r>
              <a:rPr lang="pl-PL" sz="4500" dirty="0" err="1" smtClean="0"/>
              <a:t>exceeding</a:t>
            </a:r>
            <a:r>
              <a:rPr lang="pl-PL" sz="4500" dirty="0" smtClean="0"/>
              <a:t> </a:t>
            </a:r>
            <a:r>
              <a:rPr lang="pl-PL" sz="4500" dirty="0" err="1" smtClean="0"/>
              <a:t>significance</a:t>
            </a:r>
            <a:r>
              <a:rPr lang="pl-PL" sz="4500" dirty="0" smtClean="0"/>
              <a:t> for </a:t>
            </a:r>
            <a:r>
              <a:rPr lang="pl-PL" sz="4500" dirty="0" err="1" smtClean="0"/>
              <a:t>biodiversity's</a:t>
            </a:r>
            <a:r>
              <a:rPr lang="pl-PL" sz="4500" dirty="0" smtClean="0"/>
              <a:t> preservation.17 </a:t>
            </a:r>
            <a:r>
              <a:rPr lang="pl-PL" sz="4500" dirty="0" err="1" smtClean="0"/>
              <a:t>bird</a:t>
            </a:r>
            <a:r>
              <a:rPr lang="pl-PL" sz="4500" dirty="0" smtClean="0"/>
              <a:t> </a:t>
            </a:r>
            <a:r>
              <a:rPr lang="pl-PL" sz="4500" dirty="0" err="1" smtClean="0"/>
              <a:t>species</a:t>
            </a:r>
            <a:r>
              <a:rPr lang="pl-PL" sz="4500" dirty="0" smtClean="0"/>
              <a:t> </a:t>
            </a:r>
            <a:r>
              <a:rPr lang="pl-PL" sz="4500" dirty="0" err="1" smtClean="0"/>
              <a:t>living</a:t>
            </a:r>
            <a:r>
              <a:rPr lang="pl-PL" sz="4500" dirty="0" smtClean="0"/>
              <a:t> </a:t>
            </a:r>
            <a:r>
              <a:rPr lang="pl-PL" sz="4500" dirty="0" err="1" smtClean="0"/>
              <a:t>there</a:t>
            </a:r>
            <a:r>
              <a:rPr lang="pl-PL" sz="4500" dirty="0" smtClean="0"/>
              <a:t> </a:t>
            </a:r>
            <a:r>
              <a:rPr lang="pl-PL" sz="4500" dirty="0" err="1" smtClean="0"/>
              <a:t>were</a:t>
            </a:r>
            <a:r>
              <a:rPr lang="pl-PL" sz="4500" dirty="0" smtClean="0"/>
              <a:t> </a:t>
            </a:r>
            <a:r>
              <a:rPr lang="pl-PL" sz="4500" dirty="0" err="1" smtClean="0"/>
              <a:t>included</a:t>
            </a:r>
            <a:r>
              <a:rPr lang="pl-PL" sz="4500" dirty="0" smtClean="0"/>
              <a:t> </a:t>
            </a:r>
            <a:r>
              <a:rPr lang="pl-PL" sz="4500" dirty="0" err="1" smtClean="0"/>
              <a:t>in</a:t>
            </a:r>
            <a:r>
              <a:rPr lang="pl-PL" sz="4500" dirty="0" smtClean="0"/>
              <a:t> </a:t>
            </a:r>
            <a:r>
              <a:rPr lang="pl-PL" sz="4500" dirty="0" err="1" smtClean="0"/>
              <a:t>the</a:t>
            </a:r>
            <a:r>
              <a:rPr lang="pl-PL" sz="4500" dirty="0" smtClean="0"/>
              <a:t> first Bird </a:t>
            </a:r>
            <a:r>
              <a:rPr lang="pl-PL" sz="4500" dirty="0" err="1" smtClean="0"/>
              <a:t>Directive</a:t>
            </a:r>
            <a:r>
              <a:rPr lang="pl-PL" sz="4500" dirty="0" smtClean="0"/>
              <a:t> of </a:t>
            </a:r>
            <a:r>
              <a:rPr lang="pl-PL" sz="4500" dirty="0" err="1" smtClean="0"/>
              <a:t>the</a:t>
            </a:r>
            <a:r>
              <a:rPr lang="pl-PL" sz="4500" dirty="0" smtClean="0"/>
              <a:t> UE. </a:t>
            </a:r>
            <a:r>
              <a:rPr lang="pl-PL" sz="4500" dirty="0" err="1" smtClean="0"/>
              <a:t>Also</a:t>
            </a:r>
            <a:r>
              <a:rPr lang="pl-PL" sz="4500" dirty="0" smtClean="0"/>
              <a:t>, 31 </a:t>
            </a:r>
            <a:r>
              <a:rPr lang="pl-PL" sz="4500" dirty="0" err="1" smtClean="0"/>
              <a:t>animal</a:t>
            </a:r>
            <a:r>
              <a:rPr lang="pl-PL" sz="4500" dirty="0" smtClean="0"/>
              <a:t> </a:t>
            </a:r>
            <a:r>
              <a:rPr lang="pl-PL" sz="4500" dirty="0" err="1" smtClean="0"/>
              <a:t>habitats</a:t>
            </a:r>
            <a:r>
              <a:rPr lang="pl-PL" sz="4500" dirty="0" smtClean="0"/>
              <a:t> </a:t>
            </a:r>
            <a:r>
              <a:rPr lang="pl-PL" sz="4500" dirty="0" err="1" smtClean="0"/>
              <a:t>from</a:t>
            </a:r>
            <a:r>
              <a:rPr lang="pl-PL" sz="4500" dirty="0" smtClean="0"/>
              <a:t> Tatra Mountains </a:t>
            </a:r>
            <a:r>
              <a:rPr lang="pl-PL" sz="4500" dirty="0" err="1" smtClean="0"/>
              <a:t>were</a:t>
            </a:r>
            <a:r>
              <a:rPr lang="pl-PL" sz="4500" dirty="0" smtClean="0"/>
              <a:t> </a:t>
            </a:r>
            <a:r>
              <a:rPr lang="pl-PL" sz="4500" dirty="0" err="1" smtClean="0"/>
              <a:t>included</a:t>
            </a:r>
            <a:r>
              <a:rPr lang="pl-PL" sz="4500" dirty="0" smtClean="0"/>
              <a:t> </a:t>
            </a:r>
            <a:r>
              <a:rPr lang="pl-PL" sz="4500" dirty="0" err="1" smtClean="0"/>
              <a:t>in</a:t>
            </a:r>
            <a:r>
              <a:rPr lang="pl-PL" sz="4500" dirty="0" smtClean="0"/>
              <a:t> </a:t>
            </a:r>
            <a:r>
              <a:rPr lang="pl-PL" sz="4500" dirty="0" err="1" smtClean="0"/>
              <a:t>UE's</a:t>
            </a:r>
            <a:r>
              <a:rPr lang="pl-PL" sz="4500" dirty="0" smtClean="0"/>
              <a:t> Habitat </a:t>
            </a:r>
            <a:r>
              <a:rPr lang="pl-PL" sz="4500" dirty="0" err="1" smtClean="0"/>
              <a:t>Directive</a:t>
            </a:r>
            <a:r>
              <a:rPr lang="pl-PL" sz="4500" dirty="0" smtClean="0"/>
              <a:t>, </a:t>
            </a:r>
            <a:r>
              <a:rPr lang="pl-PL" sz="4500" dirty="0" err="1" smtClean="0"/>
              <a:t>just</a:t>
            </a:r>
            <a:r>
              <a:rPr lang="pl-PL" sz="4500" dirty="0" smtClean="0"/>
              <a:t> </a:t>
            </a:r>
            <a:r>
              <a:rPr lang="pl-PL" sz="4500" dirty="0" err="1" smtClean="0"/>
              <a:t>like</a:t>
            </a:r>
            <a:r>
              <a:rPr lang="pl-PL" sz="4500" dirty="0" smtClean="0"/>
              <a:t> 7 </a:t>
            </a:r>
            <a:r>
              <a:rPr lang="pl-PL" sz="4500" dirty="0" err="1" smtClean="0"/>
              <a:t>species</a:t>
            </a:r>
            <a:r>
              <a:rPr lang="pl-PL" sz="4500" dirty="0" smtClean="0"/>
              <a:t> of </a:t>
            </a:r>
            <a:r>
              <a:rPr lang="pl-PL" sz="4500" dirty="0" err="1" smtClean="0"/>
              <a:t>plants</a:t>
            </a:r>
            <a:r>
              <a:rPr lang="pl-PL" sz="4500" dirty="0" smtClean="0"/>
              <a:t> </a:t>
            </a:r>
            <a:r>
              <a:rPr lang="pl-PL" sz="4500" dirty="0" err="1" smtClean="0"/>
              <a:t>from</a:t>
            </a:r>
            <a:r>
              <a:rPr lang="pl-PL" sz="4500" dirty="0" smtClean="0"/>
              <a:t> </a:t>
            </a:r>
            <a:r>
              <a:rPr lang="pl-PL" sz="4500" dirty="0" err="1" smtClean="0"/>
              <a:t>the</a:t>
            </a:r>
            <a:r>
              <a:rPr lang="pl-PL" sz="4500" dirty="0" smtClean="0"/>
              <a:t> </a:t>
            </a:r>
            <a:r>
              <a:rPr lang="pl-PL" sz="4500" dirty="0" err="1" smtClean="0"/>
              <a:t>second</a:t>
            </a:r>
            <a:r>
              <a:rPr lang="pl-PL" sz="4500" dirty="0" smtClean="0"/>
              <a:t> Habitat </a:t>
            </a:r>
            <a:r>
              <a:rPr lang="pl-PL" sz="4500" dirty="0" err="1" smtClean="0"/>
              <a:t>Directive</a:t>
            </a:r>
            <a:r>
              <a:rPr lang="pl-PL" sz="4500" dirty="0" smtClean="0"/>
              <a:t>.</a:t>
            </a:r>
          </a:p>
          <a:p>
            <a:pPr fontAlgn="auto">
              <a:spcAft>
                <a:spcPts val="0"/>
              </a:spcAft>
              <a:buFont typeface="Arial" pitchFamily="34" charset="0"/>
              <a:buNone/>
              <a:defRPr/>
            </a:pPr>
            <a:r>
              <a:rPr lang="pl-PL" sz="4500" dirty="0" smtClean="0"/>
              <a:t/>
            </a:r>
            <a:br>
              <a:rPr lang="pl-PL" sz="4500" dirty="0" smtClean="0"/>
            </a:br>
            <a:r>
              <a:rPr lang="pl-PL" sz="4500" dirty="0" err="1" smtClean="0"/>
              <a:t>Diversed</a:t>
            </a:r>
            <a:r>
              <a:rPr lang="pl-PL" sz="4500" dirty="0" smtClean="0"/>
              <a:t> flora ( </a:t>
            </a:r>
            <a:r>
              <a:rPr lang="pl-PL" sz="4500" dirty="0" err="1" smtClean="0"/>
              <a:t>about</a:t>
            </a:r>
            <a:r>
              <a:rPr lang="pl-PL" sz="4500" dirty="0" smtClean="0"/>
              <a:t> 1000 </a:t>
            </a:r>
            <a:r>
              <a:rPr lang="pl-PL" sz="4500" dirty="0" err="1" smtClean="0"/>
              <a:t>species</a:t>
            </a:r>
            <a:r>
              <a:rPr lang="pl-PL" sz="4500" dirty="0" smtClean="0"/>
              <a:t> of </a:t>
            </a:r>
            <a:r>
              <a:rPr lang="pl-PL" sz="4500" dirty="0" err="1" smtClean="0"/>
              <a:t>vascular</a:t>
            </a:r>
            <a:r>
              <a:rPr lang="pl-PL" sz="4500" dirty="0" smtClean="0"/>
              <a:t> </a:t>
            </a:r>
            <a:r>
              <a:rPr lang="pl-PL" sz="4500" dirty="0" err="1" smtClean="0"/>
              <a:t>plants</a:t>
            </a:r>
            <a:r>
              <a:rPr lang="pl-PL" sz="4500" dirty="0" smtClean="0"/>
              <a:t>) and fauna </a:t>
            </a:r>
            <a:r>
              <a:rPr lang="pl-PL" sz="4500" dirty="0" err="1" smtClean="0"/>
              <a:t>are</a:t>
            </a:r>
            <a:r>
              <a:rPr lang="pl-PL" sz="4500" dirty="0" smtClean="0"/>
              <a:t> </a:t>
            </a:r>
            <a:r>
              <a:rPr lang="pl-PL" sz="4500" dirty="0" err="1" smtClean="0"/>
              <a:t>also</a:t>
            </a:r>
            <a:r>
              <a:rPr lang="pl-PL" sz="4500" dirty="0" smtClean="0"/>
              <a:t> </a:t>
            </a:r>
            <a:r>
              <a:rPr lang="pl-PL" sz="4500" dirty="0" err="1" smtClean="0"/>
              <a:t>including</a:t>
            </a:r>
            <a:r>
              <a:rPr lang="pl-PL" sz="4500" dirty="0" smtClean="0"/>
              <a:t> many </a:t>
            </a:r>
            <a:r>
              <a:rPr lang="pl-PL" sz="4500" dirty="0" err="1" smtClean="0"/>
              <a:t>endangered</a:t>
            </a:r>
            <a:r>
              <a:rPr lang="pl-PL" sz="4500" dirty="0" smtClean="0"/>
              <a:t> and </a:t>
            </a:r>
            <a:r>
              <a:rPr lang="pl-PL" sz="4500" dirty="0" err="1" smtClean="0"/>
              <a:t>rare</a:t>
            </a:r>
            <a:r>
              <a:rPr lang="pl-PL" sz="4500" dirty="0" smtClean="0"/>
              <a:t> </a:t>
            </a:r>
            <a:r>
              <a:rPr lang="pl-PL" sz="4500" dirty="0" err="1" smtClean="0"/>
              <a:t>Polish</a:t>
            </a:r>
            <a:r>
              <a:rPr lang="pl-PL" sz="4500" dirty="0" smtClean="0"/>
              <a:t> </a:t>
            </a:r>
            <a:r>
              <a:rPr lang="pl-PL" sz="4500" dirty="0" err="1" smtClean="0"/>
              <a:t>species</a:t>
            </a:r>
            <a:r>
              <a:rPr lang="pl-PL" sz="4500" dirty="0" smtClean="0"/>
              <a:t>, </a:t>
            </a:r>
            <a:r>
              <a:rPr lang="pl-PL" sz="4500" dirty="0" err="1" smtClean="0"/>
              <a:t>guarded</a:t>
            </a:r>
            <a:r>
              <a:rPr lang="pl-PL" sz="4500" dirty="0" smtClean="0"/>
              <a:t> by law. Many of </a:t>
            </a:r>
            <a:r>
              <a:rPr lang="pl-PL" sz="4500" dirty="0" err="1" smtClean="0"/>
              <a:t>them</a:t>
            </a:r>
            <a:r>
              <a:rPr lang="pl-PL" sz="4500" dirty="0" smtClean="0"/>
              <a:t> </a:t>
            </a:r>
            <a:r>
              <a:rPr lang="pl-PL" sz="4500" dirty="0" err="1" smtClean="0"/>
              <a:t>besides</a:t>
            </a:r>
            <a:r>
              <a:rPr lang="pl-PL" sz="4500" dirty="0" smtClean="0"/>
              <a:t> </a:t>
            </a:r>
            <a:r>
              <a:rPr lang="pl-PL" sz="4500" dirty="0" err="1" smtClean="0"/>
              <a:t>having</a:t>
            </a:r>
            <a:r>
              <a:rPr lang="pl-PL" sz="4500" dirty="0" smtClean="0"/>
              <a:t> </a:t>
            </a:r>
            <a:r>
              <a:rPr lang="pl-PL" sz="4500" dirty="0" err="1" smtClean="0"/>
              <a:t>their</a:t>
            </a:r>
            <a:r>
              <a:rPr lang="pl-PL" sz="4500" dirty="0" smtClean="0"/>
              <a:t> </a:t>
            </a:r>
            <a:r>
              <a:rPr lang="pl-PL" sz="4500" dirty="0" err="1" smtClean="0"/>
              <a:t>only</a:t>
            </a:r>
            <a:r>
              <a:rPr lang="pl-PL" sz="4500" dirty="0" smtClean="0"/>
              <a:t> </a:t>
            </a:r>
            <a:r>
              <a:rPr lang="pl-PL" sz="4500" dirty="0" err="1" smtClean="0"/>
              <a:t>habitats</a:t>
            </a:r>
            <a:r>
              <a:rPr lang="pl-PL" sz="4500" dirty="0" smtClean="0"/>
              <a:t> </a:t>
            </a:r>
            <a:r>
              <a:rPr lang="pl-PL" sz="4500" dirty="0" err="1" smtClean="0"/>
              <a:t>in</a:t>
            </a:r>
            <a:r>
              <a:rPr lang="pl-PL" sz="4500" dirty="0" smtClean="0"/>
              <a:t> Tatra Mountains </a:t>
            </a:r>
            <a:r>
              <a:rPr lang="pl-PL" sz="4500" dirty="0" err="1" smtClean="0"/>
              <a:t>are</a:t>
            </a:r>
            <a:r>
              <a:rPr lang="pl-PL" sz="4500" dirty="0" smtClean="0"/>
              <a:t> </a:t>
            </a:r>
            <a:r>
              <a:rPr lang="pl-PL" sz="4500" dirty="0" err="1" smtClean="0"/>
              <a:t>precious</a:t>
            </a:r>
            <a:r>
              <a:rPr lang="pl-PL" sz="4500" dirty="0" smtClean="0"/>
              <a:t> </a:t>
            </a:r>
            <a:r>
              <a:rPr lang="pl-PL" sz="4500" dirty="0" err="1" smtClean="0"/>
              <a:t>in</a:t>
            </a:r>
            <a:r>
              <a:rPr lang="pl-PL" sz="4500" dirty="0" smtClean="0"/>
              <a:t> </a:t>
            </a:r>
            <a:r>
              <a:rPr lang="pl-PL" sz="4500" dirty="0" err="1" smtClean="0"/>
              <a:t>the</a:t>
            </a:r>
            <a:r>
              <a:rPr lang="pl-PL" sz="4500" dirty="0" smtClean="0"/>
              <a:t> </a:t>
            </a:r>
            <a:r>
              <a:rPr lang="pl-PL" sz="4500" dirty="0" err="1" smtClean="0"/>
              <a:t>whole</a:t>
            </a:r>
            <a:r>
              <a:rPr lang="pl-PL" sz="4500" dirty="0" smtClean="0"/>
              <a:t> Europe. Beyond </a:t>
            </a:r>
            <a:r>
              <a:rPr lang="pl-PL" sz="4500" dirty="0" err="1" smtClean="0"/>
              <a:t>the</a:t>
            </a:r>
            <a:r>
              <a:rPr lang="pl-PL" sz="4500" dirty="0" smtClean="0"/>
              <a:t> plant </a:t>
            </a:r>
            <a:r>
              <a:rPr lang="pl-PL" sz="4500" dirty="0" err="1" smtClean="0"/>
              <a:t>there</a:t>
            </a:r>
            <a:r>
              <a:rPr lang="pl-PL" sz="4500" dirty="0" smtClean="0"/>
              <a:t> </a:t>
            </a:r>
            <a:r>
              <a:rPr lang="pl-PL" sz="4500" dirty="0" err="1" smtClean="0"/>
              <a:t>are</a:t>
            </a:r>
            <a:r>
              <a:rPr lang="pl-PL" sz="4500" dirty="0" smtClean="0"/>
              <a:t>: </a:t>
            </a:r>
            <a:r>
              <a:rPr lang="pl-PL" sz="4500" dirty="0" err="1" smtClean="0"/>
              <a:t>Cochlearia</a:t>
            </a:r>
            <a:r>
              <a:rPr lang="pl-PL" sz="4500" dirty="0" smtClean="0"/>
              <a:t> </a:t>
            </a:r>
            <a:r>
              <a:rPr lang="pl-PL" sz="4500" dirty="0" err="1" smtClean="0"/>
              <a:t>tatrae</a:t>
            </a:r>
            <a:r>
              <a:rPr lang="pl-PL" sz="4500" dirty="0" smtClean="0"/>
              <a:t> </a:t>
            </a:r>
            <a:r>
              <a:rPr lang="pl-PL" sz="4500" dirty="0" err="1" smtClean="0"/>
              <a:t>Borbas</a:t>
            </a:r>
            <a:r>
              <a:rPr lang="pl-PL" sz="4500" dirty="0" smtClean="0"/>
              <a:t>, </a:t>
            </a:r>
            <a:r>
              <a:rPr lang="pl-PL" sz="4500" dirty="0" err="1" smtClean="0"/>
              <a:t>Pulsatilla</a:t>
            </a:r>
            <a:r>
              <a:rPr lang="pl-PL" sz="4500" dirty="0" smtClean="0"/>
              <a:t> slavica G. </a:t>
            </a:r>
            <a:r>
              <a:rPr lang="pl-PL" sz="4500" dirty="0" err="1" smtClean="0"/>
              <a:t>Reuss</a:t>
            </a:r>
            <a:r>
              <a:rPr lang="pl-PL" sz="4500" dirty="0" smtClean="0"/>
              <a:t>, and </a:t>
            </a:r>
            <a:r>
              <a:rPr lang="pl-PL" sz="4500" dirty="0" err="1" smtClean="0"/>
              <a:t>beyond</a:t>
            </a:r>
            <a:r>
              <a:rPr lang="pl-PL" sz="4500" dirty="0" smtClean="0"/>
              <a:t> </a:t>
            </a:r>
            <a:r>
              <a:rPr lang="pl-PL" sz="4500" dirty="0" err="1" smtClean="0"/>
              <a:t>animals</a:t>
            </a:r>
            <a:r>
              <a:rPr lang="pl-PL" sz="4500" dirty="0" smtClean="0"/>
              <a:t>: </a:t>
            </a:r>
            <a:r>
              <a:rPr lang="pl-PL" sz="4500" dirty="0" err="1" smtClean="0"/>
              <a:t>Rupicapra</a:t>
            </a:r>
            <a:r>
              <a:rPr lang="pl-PL" sz="4500" dirty="0" smtClean="0"/>
              <a:t> </a:t>
            </a:r>
            <a:r>
              <a:rPr lang="pl-PL" sz="4500" dirty="0" err="1" smtClean="0"/>
              <a:t>tatrica</a:t>
            </a:r>
            <a:r>
              <a:rPr lang="pl-PL" sz="4500" dirty="0" smtClean="0"/>
              <a:t>, </a:t>
            </a:r>
            <a:r>
              <a:rPr lang="pl-PL" sz="4500" dirty="0" err="1" smtClean="0"/>
              <a:t>Marmota</a:t>
            </a:r>
            <a:r>
              <a:rPr lang="pl-PL" sz="4500" dirty="0" smtClean="0"/>
              <a:t> </a:t>
            </a:r>
            <a:r>
              <a:rPr lang="pl-PL" sz="4500" dirty="0" err="1" smtClean="0"/>
              <a:t>Latirostris</a:t>
            </a:r>
            <a:r>
              <a:rPr lang="pl-PL" sz="4500" dirty="0" smtClean="0"/>
              <a:t>, </a:t>
            </a:r>
            <a:r>
              <a:rPr lang="pl-PL" sz="4500" dirty="0" err="1" smtClean="0"/>
              <a:t>the</a:t>
            </a:r>
            <a:r>
              <a:rPr lang="pl-PL" sz="4500" dirty="0" smtClean="0"/>
              <a:t> most </a:t>
            </a:r>
            <a:r>
              <a:rPr lang="pl-PL" sz="4500" dirty="0" err="1" smtClean="0"/>
              <a:t>known</a:t>
            </a:r>
            <a:r>
              <a:rPr lang="pl-PL" sz="4500" dirty="0" smtClean="0"/>
              <a:t> </a:t>
            </a:r>
            <a:r>
              <a:rPr lang="pl-PL" sz="4500" dirty="0" err="1" smtClean="0"/>
              <a:t>species</a:t>
            </a:r>
            <a:r>
              <a:rPr lang="pl-PL" sz="4500" dirty="0" smtClean="0"/>
              <a:t> </a:t>
            </a:r>
            <a:r>
              <a:rPr lang="pl-PL" sz="4500" dirty="0" err="1" smtClean="0"/>
              <a:t>from</a:t>
            </a:r>
            <a:r>
              <a:rPr lang="pl-PL" sz="4500" dirty="0" smtClean="0"/>
              <a:t> Tatra Mountains. </a:t>
            </a:r>
            <a:r>
              <a:rPr lang="pl-PL" sz="4500" dirty="0" err="1" smtClean="0"/>
              <a:t>Moreover</a:t>
            </a:r>
            <a:r>
              <a:rPr lang="pl-PL" sz="4500" dirty="0" smtClean="0"/>
              <a:t>, </a:t>
            </a:r>
            <a:r>
              <a:rPr lang="pl-PL" sz="4500" dirty="0" err="1" smtClean="0"/>
              <a:t>in</a:t>
            </a:r>
            <a:r>
              <a:rPr lang="pl-PL" sz="4500" dirty="0" smtClean="0"/>
              <a:t> </a:t>
            </a:r>
            <a:r>
              <a:rPr lang="pl-PL" sz="4500" dirty="0" err="1" smtClean="0"/>
              <a:t>the</a:t>
            </a:r>
            <a:r>
              <a:rPr lang="pl-PL" sz="4500" dirty="0" smtClean="0"/>
              <a:t> time of </a:t>
            </a:r>
            <a:r>
              <a:rPr lang="pl-PL" sz="4500" dirty="0" err="1" smtClean="0"/>
              <a:t>mating</a:t>
            </a:r>
            <a:r>
              <a:rPr lang="pl-PL" sz="4500" dirty="0" smtClean="0"/>
              <a:t>, </a:t>
            </a:r>
            <a:r>
              <a:rPr lang="pl-PL" sz="4500" dirty="0" err="1" smtClean="0"/>
              <a:t>it's</a:t>
            </a:r>
            <a:r>
              <a:rPr lang="pl-PL" sz="4500" dirty="0" smtClean="0"/>
              <a:t> </a:t>
            </a:r>
            <a:r>
              <a:rPr lang="pl-PL" sz="4500" dirty="0" err="1" smtClean="0"/>
              <a:t>the</a:t>
            </a:r>
            <a:r>
              <a:rPr lang="pl-PL" sz="4500" dirty="0" smtClean="0"/>
              <a:t> </a:t>
            </a:r>
            <a:r>
              <a:rPr lang="pl-PL" sz="4500" dirty="0" err="1" smtClean="0"/>
              <a:t>only</a:t>
            </a:r>
            <a:r>
              <a:rPr lang="pl-PL" sz="4500" dirty="0" smtClean="0"/>
              <a:t> region of Poland </a:t>
            </a:r>
            <a:r>
              <a:rPr lang="pl-PL" sz="4500" dirty="0" err="1" smtClean="0"/>
              <a:t>inhabited</a:t>
            </a:r>
            <a:r>
              <a:rPr lang="pl-PL" sz="4500" dirty="0" smtClean="0"/>
              <a:t> by </a:t>
            </a:r>
            <a:r>
              <a:rPr lang="pl-PL" sz="4500" dirty="0" err="1" smtClean="0"/>
              <a:t>Prunella</a:t>
            </a:r>
            <a:r>
              <a:rPr lang="pl-PL" sz="4500" dirty="0" smtClean="0"/>
              <a:t> </a:t>
            </a:r>
            <a:r>
              <a:rPr lang="pl-PL" sz="4500" dirty="0" err="1" smtClean="0"/>
              <a:t>collaris</a:t>
            </a:r>
            <a:r>
              <a:rPr lang="pl-PL" sz="4500" dirty="0" smtClean="0"/>
              <a:t>, </a:t>
            </a:r>
            <a:r>
              <a:rPr lang="pl-PL" sz="4500" dirty="0" err="1" smtClean="0"/>
              <a:t>Tichodroma</a:t>
            </a:r>
            <a:r>
              <a:rPr lang="pl-PL" sz="4500" dirty="0" smtClean="0"/>
              <a:t> </a:t>
            </a:r>
            <a:r>
              <a:rPr lang="pl-PL" sz="4500" dirty="0" err="1" smtClean="0"/>
              <a:t>muraria</a:t>
            </a:r>
            <a:r>
              <a:rPr lang="pl-PL" sz="4500" dirty="0" smtClean="0"/>
              <a:t> and </a:t>
            </a:r>
            <a:r>
              <a:rPr lang="pl-PL" sz="4500" dirty="0" err="1" smtClean="0"/>
              <a:t>Eudromias</a:t>
            </a:r>
            <a:r>
              <a:rPr lang="pl-PL" sz="4500" dirty="0" smtClean="0"/>
              <a:t> </a:t>
            </a:r>
            <a:r>
              <a:rPr lang="pl-PL" sz="4500" dirty="0" err="1" smtClean="0"/>
              <a:t>morinellus</a:t>
            </a:r>
            <a:r>
              <a:rPr lang="pl-PL" sz="4500" dirty="0" smtClean="0"/>
              <a:t>.</a:t>
            </a:r>
          </a:p>
          <a:p>
            <a:pPr fontAlgn="auto">
              <a:spcAft>
                <a:spcPts val="0"/>
              </a:spcAft>
              <a:buFont typeface="Arial" pitchFamily="34" charset="0"/>
              <a:buChar char="•"/>
              <a:defRPr/>
            </a:pPr>
            <a:endParaRPr lang="pl-PL" dirty="0">
              <a:latin typeface="Century Gothic" pitchFamily="34" charset="0"/>
            </a:endParaRPr>
          </a:p>
        </p:txBody>
      </p:sp>
    </p:spTree>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5000"/>
            <a:lum/>
          </a:blip>
          <a:srcRect/>
          <a:stretch>
            <a:fillRect l="-27000" r="-27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331913" y="0"/>
            <a:ext cx="6408737" cy="593725"/>
          </a:xfrm>
        </p:spPr>
        <p:txBody>
          <a:bodyPr rtlCol="0">
            <a:normAutofit fontScale="90000"/>
          </a:bodyPr>
          <a:lstStyle/>
          <a:p>
            <a:pPr fontAlgn="auto">
              <a:spcAft>
                <a:spcPts val="0"/>
              </a:spcAft>
              <a:defRPr/>
            </a:pPr>
            <a:r>
              <a:rPr lang="pl-PL" dirty="0" smtClean="0"/>
              <a:t>"</a:t>
            </a:r>
            <a:r>
              <a:rPr lang="pl-PL" dirty="0" err="1" smtClean="0"/>
              <a:t>Sea</a:t>
            </a:r>
            <a:r>
              <a:rPr lang="pl-PL" dirty="0" smtClean="0"/>
              <a:t> </a:t>
            </a:r>
            <a:r>
              <a:rPr lang="pl-PL" dirty="0" err="1" smtClean="0"/>
              <a:t>Eye</a:t>
            </a:r>
            <a:r>
              <a:rPr lang="pl-PL" dirty="0" smtClean="0"/>
              <a:t>"</a:t>
            </a:r>
            <a:endParaRPr lang="pl-PL" dirty="0">
              <a:latin typeface="Century Gothic" pitchFamily="34" charset="0"/>
            </a:endParaRPr>
          </a:p>
        </p:txBody>
      </p:sp>
      <p:sp>
        <p:nvSpPr>
          <p:cNvPr id="3" name="Symbol zastępczy zawartości 2"/>
          <p:cNvSpPr>
            <a:spLocks noGrp="1"/>
          </p:cNvSpPr>
          <p:nvPr>
            <p:ph idx="1"/>
          </p:nvPr>
        </p:nvSpPr>
        <p:spPr>
          <a:xfrm>
            <a:off x="1403350" y="549275"/>
            <a:ext cx="6346825" cy="2735263"/>
          </a:xfrm>
        </p:spPr>
        <p:txBody>
          <a:bodyPr rtlCol="0">
            <a:normAutofit fontScale="47500" lnSpcReduction="20000"/>
          </a:bodyPr>
          <a:lstStyle/>
          <a:p>
            <a:pPr fontAlgn="auto">
              <a:spcAft>
                <a:spcPts val="0"/>
              </a:spcAft>
              <a:buFont typeface="Arial" pitchFamily="34" charset="0"/>
              <a:buNone/>
              <a:defRPr/>
            </a:pPr>
            <a:r>
              <a:rPr lang="pl-PL" dirty="0" smtClean="0"/>
              <a:t>     ‘’</a:t>
            </a:r>
            <a:r>
              <a:rPr lang="pl-PL" dirty="0" err="1" smtClean="0"/>
              <a:t>Sea</a:t>
            </a:r>
            <a:r>
              <a:rPr lang="pl-PL" dirty="0" smtClean="0"/>
              <a:t> </a:t>
            </a:r>
            <a:r>
              <a:rPr lang="pl-PL" dirty="0" err="1" smtClean="0"/>
              <a:t>Eye</a:t>
            </a:r>
            <a:r>
              <a:rPr lang="pl-PL" dirty="0" smtClean="0"/>
              <a:t>’’ </a:t>
            </a:r>
            <a:r>
              <a:rPr lang="pl-PL" dirty="0" err="1" smtClean="0"/>
              <a:t>is</a:t>
            </a:r>
            <a:r>
              <a:rPr lang="pl-PL" dirty="0" smtClean="0"/>
              <a:t> one of </a:t>
            </a:r>
            <a:r>
              <a:rPr lang="pl-PL" dirty="0" err="1" smtClean="0"/>
              <a:t>the</a:t>
            </a:r>
            <a:r>
              <a:rPr lang="pl-PL" dirty="0" smtClean="0"/>
              <a:t> most </a:t>
            </a:r>
            <a:r>
              <a:rPr lang="pl-PL" dirty="0" err="1" smtClean="0"/>
              <a:t>eagerly</a:t>
            </a:r>
            <a:r>
              <a:rPr lang="pl-PL" dirty="0" smtClean="0"/>
              <a:t> </a:t>
            </a:r>
            <a:r>
              <a:rPr lang="pl-PL" dirty="0" err="1" smtClean="0"/>
              <a:t>visited</a:t>
            </a:r>
            <a:r>
              <a:rPr lang="pl-PL" dirty="0" smtClean="0"/>
              <a:t> </a:t>
            </a:r>
            <a:r>
              <a:rPr lang="pl-PL" dirty="0" err="1" smtClean="0"/>
              <a:t>places</a:t>
            </a:r>
            <a:r>
              <a:rPr lang="pl-PL" dirty="0" smtClean="0"/>
              <a:t> near Zakopane. </a:t>
            </a:r>
            <a:r>
              <a:rPr lang="pl-PL" dirty="0" err="1" smtClean="0"/>
              <a:t>It's</a:t>
            </a:r>
            <a:r>
              <a:rPr lang="pl-PL" dirty="0" smtClean="0"/>
              <a:t> </a:t>
            </a:r>
            <a:r>
              <a:rPr lang="pl-PL" dirty="0" err="1" smtClean="0"/>
              <a:t>the</a:t>
            </a:r>
            <a:r>
              <a:rPr lang="pl-PL" dirty="0" smtClean="0"/>
              <a:t> </a:t>
            </a:r>
            <a:r>
              <a:rPr lang="pl-PL" dirty="0" err="1" smtClean="0"/>
              <a:t>biggest</a:t>
            </a:r>
            <a:r>
              <a:rPr lang="pl-PL" dirty="0" smtClean="0"/>
              <a:t> Tatra </a:t>
            </a:r>
            <a:r>
              <a:rPr lang="pl-PL" dirty="0" err="1" smtClean="0"/>
              <a:t>lake</a:t>
            </a:r>
            <a:r>
              <a:rPr lang="pl-PL" dirty="0" smtClean="0"/>
              <a:t> </a:t>
            </a:r>
            <a:r>
              <a:rPr lang="pl-PL" dirty="0" err="1" smtClean="0"/>
              <a:t>located</a:t>
            </a:r>
            <a:r>
              <a:rPr lang="pl-PL" dirty="0" smtClean="0"/>
              <a:t> </a:t>
            </a:r>
            <a:r>
              <a:rPr lang="pl-PL" dirty="0" err="1" smtClean="0"/>
              <a:t>in</a:t>
            </a:r>
            <a:r>
              <a:rPr lang="pl-PL" dirty="0" smtClean="0"/>
              <a:t> Dolina Rybiego Potoku (</a:t>
            </a:r>
            <a:r>
              <a:rPr lang="pl-PL" dirty="0" err="1" smtClean="0"/>
              <a:t>literally</a:t>
            </a:r>
            <a:r>
              <a:rPr lang="pl-PL" dirty="0" smtClean="0"/>
              <a:t>: </a:t>
            </a:r>
            <a:r>
              <a:rPr lang="pl-PL" dirty="0" err="1" smtClean="0"/>
              <a:t>The</a:t>
            </a:r>
            <a:r>
              <a:rPr lang="pl-PL" dirty="0" smtClean="0"/>
              <a:t> Valley of Fish </a:t>
            </a:r>
            <a:r>
              <a:rPr lang="pl-PL" dirty="0" err="1" smtClean="0"/>
              <a:t>Stream</a:t>
            </a:r>
            <a:r>
              <a:rPr lang="pl-PL" dirty="0" smtClean="0"/>
              <a:t>), </a:t>
            </a:r>
            <a:r>
              <a:rPr lang="pl-PL" dirty="0" err="1" smtClean="0"/>
              <a:t>about</a:t>
            </a:r>
            <a:r>
              <a:rPr lang="pl-PL" dirty="0" smtClean="0"/>
              <a:t> 25km </a:t>
            </a:r>
            <a:r>
              <a:rPr lang="pl-PL" dirty="0" err="1" smtClean="0"/>
              <a:t>from</a:t>
            </a:r>
            <a:r>
              <a:rPr lang="pl-PL" dirty="0" smtClean="0"/>
              <a:t> Zakopane.</a:t>
            </a:r>
          </a:p>
          <a:p>
            <a:pPr fontAlgn="auto">
              <a:spcAft>
                <a:spcPts val="0"/>
              </a:spcAft>
              <a:buFont typeface="Arial" pitchFamily="34" charset="0"/>
              <a:buNone/>
              <a:defRPr/>
            </a:pPr>
            <a:r>
              <a:rPr lang="pl-PL" dirty="0" smtClean="0"/>
              <a:t> </a:t>
            </a:r>
          </a:p>
          <a:p>
            <a:pPr fontAlgn="auto">
              <a:spcAft>
                <a:spcPts val="0"/>
              </a:spcAft>
              <a:buFont typeface="Arial" pitchFamily="34" charset="0"/>
              <a:buNone/>
              <a:defRPr/>
            </a:pPr>
            <a:r>
              <a:rPr lang="pl-PL" dirty="0" smtClean="0"/>
              <a:t>    </a:t>
            </a:r>
            <a:r>
              <a:rPr lang="pl-PL" dirty="0" err="1" smtClean="0"/>
              <a:t>The</a:t>
            </a:r>
            <a:r>
              <a:rPr lang="pl-PL" dirty="0" smtClean="0"/>
              <a:t> </a:t>
            </a:r>
            <a:r>
              <a:rPr lang="pl-PL" dirty="0" err="1" smtClean="0"/>
              <a:t>lake's</a:t>
            </a:r>
            <a:r>
              <a:rPr lang="pl-PL" dirty="0" smtClean="0"/>
              <a:t> </a:t>
            </a:r>
            <a:r>
              <a:rPr lang="pl-PL" dirty="0" err="1" smtClean="0"/>
              <a:t>nature</a:t>
            </a:r>
            <a:r>
              <a:rPr lang="pl-PL" dirty="0" smtClean="0"/>
              <a:t> </a:t>
            </a:r>
            <a:r>
              <a:rPr lang="pl-PL" dirty="0" err="1" smtClean="0"/>
              <a:t>is</a:t>
            </a:r>
            <a:r>
              <a:rPr lang="pl-PL" dirty="0" smtClean="0"/>
              <a:t> </a:t>
            </a:r>
            <a:r>
              <a:rPr lang="pl-PL" dirty="0" err="1" smtClean="0"/>
              <a:t>postglacial</a:t>
            </a:r>
            <a:r>
              <a:rPr lang="pl-PL" dirty="0" smtClean="0"/>
              <a:t> and </a:t>
            </a:r>
            <a:r>
              <a:rPr lang="pl-PL" dirty="0" err="1" smtClean="0"/>
              <a:t>it's</a:t>
            </a:r>
            <a:r>
              <a:rPr lang="pl-PL" dirty="0" smtClean="0"/>
              <a:t> </a:t>
            </a:r>
            <a:r>
              <a:rPr lang="pl-PL" dirty="0" err="1" smtClean="0"/>
              <a:t>got</a:t>
            </a:r>
            <a:r>
              <a:rPr lang="pl-PL" dirty="0" smtClean="0"/>
              <a:t> </a:t>
            </a:r>
            <a:r>
              <a:rPr lang="pl-PL" dirty="0" err="1" smtClean="0"/>
              <a:t>about</a:t>
            </a:r>
            <a:r>
              <a:rPr lang="pl-PL" dirty="0" smtClean="0"/>
              <a:t> 35 </a:t>
            </a:r>
            <a:r>
              <a:rPr lang="pl-PL" dirty="0" err="1" smtClean="0"/>
              <a:t>hectares</a:t>
            </a:r>
            <a:r>
              <a:rPr lang="pl-PL" dirty="0" smtClean="0"/>
              <a:t> of </a:t>
            </a:r>
            <a:r>
              <a:rPr lang="pl-PL" dirty="0" err="1" smtClean="0"/>
              <a:t>surface</a:t>
            </a:r>
            <a:r>
              <a:rPr lang="pl-PL" dirty="0" smtClean="0"/>
              <a:t>, </a:t>
            </a:r>
            <a:r>
              <a:rPr lang="pl-PL" dirty="0" err="1" smtClean="0"/>
              <a:t>the</a:t>
            </a:r>
            <a:r>
              <a:rPr lang="pl-PL" dirty="0" smtClean="0"/>
              <a:t> </a:t>
            </a:r>
            <a:r>
              <a:rPr lang="pl-PL" dirty="0" err="1" smtClean="0"/>
              <a:t>deepest</a:t>
            </a:r>
            <a:r>
              <a:rPr lang="pl-PL" dirty="0" smtClean="0"/>
              <a:t> spot </a:t>
            </a:r>
            <a:r>
              <a:rPr lang="pl-PL" dirty="0" err="1" smtClean="0"/>
              <a:t>in</a:t>
            </a:r>
            <a:r>
              <a:rPr lang="pl-PL" dirty="0" smtClean="0"/>
              <a:t> </a:t>
            </a:r>
            <a:r>
              <a:rPr lang="pl-PL" dirty="0" err="1" smtClean="0"/>
              <a:t>the</a:t>
            </a:r>
            <a:r>
              <a:rPr lang="pl-PL" dirty="0" smtClean="0"/>
              <a:t> </a:t>
            </a:r>
            <a:r>
              <a:rPr lang="pl-PL" dirty="0" err="1" smtClean="0"/>
              <a:t>whole</a:t>
            </a:r>
            <a:r>
              <a:rPr lang="pl-PL" dirty="0" smtClean="0"/>
              <a:t> </a:t>
            </a:r>
            <a:r>
              <a:rPr lang="pl-PL" dirty="0" err="1" smtClean="0"/>
              <a:t>lake</a:t>
            </a:r>
            <a:r>
              <a:rPr lang="pl-PL" dirty="0" smtClean="0"/>
              <a:t> </a:t>
            </a:r>
            <a:r>
              <a:rPr lang="pl-PL" dirty="0" err="1" smtClean="0"/>
              <a:t>is</a:t>
            </a:r>
            <a:r>
              <a:rPr lang="pl-PL" dirty="0" smtClean="0"/>
              <a:t> 51m. </a:t>
            </a:r>
            <a:r>
              <a:rPr lang="pl-PL" dirty="0" err="1" smtClean="0"/>
              <a:t>The</a:t>
            </a:r>
            <a:r>
              <a:rPr lang="pl-PL" dirty="0" smtClean="0"/>
              <a:t> </a:t>
            </a:r>
            <a:r>
              <a:rPr lang="pl-PL" dirty="0" err="1" smtClean="0"/>
              <a:t>water</a:t>
            </a:r>
            <a:r>
              <a:rPr lang="pl-PL" dirty="0" smtClean="0"/>
              <a:t> </a:t>
            </a:r>
            <a:r>
              <a:rPr lang="pl-PL" dirty="0" err="1" smtClean="0"/>
              <a:t>is</a:t>
            </a:r>
            <a:r>
              <a:rPr lang="pl-PL" dirty="0" smtClean="0"/>
              <a:t> transparent, one </a:t>
            </a:r>
            <a:r>
              <a:rPr lang="pl-PL" dirty="0" err="1" smtClean="0"/>
              <a:t>can</a:t>
            </a:r>
            <a:r>
              <a:rPr lang="pl-PL" dirty="0" smtClean="0"/>
              <a:t> </a:t>
            </a:r>
            <a:r>
              <a:rPr lang="pl-PL" dirty="0" err="1" smtClean="0"/>
              <a:t>look</a:t>
            </a:r>
            <a:r>
              <a:rPr lang="pl-PL" dirty="0" smtClean="0"/>
              <a:t> </a:t>
            </a:r>
            <a:r>
              <a:rPr lang="pl-PL" dirty="0" err="1" smtClean="0"/>
              <a:t>into</a:t>
            </a:r>
            <a:r>
              <a:rPr lang="pl-PL" dirty="0" smtClean="0"/>
              <a:t> </a:t>
            </a:r>
            <a:r>
              <a:rPr lang="pl-PL" dirty="0" err="1" smtClean="0"/>
              <a:t>the</a:t>
            </a:r>
            <a:r>
              <a:rPr lang="pl-PL" dirty="0" smtClean="0"/>
              <a:t> </a:t>
            </a:r>
            <a:r>
              <a:rPr lang="pl-PL" dirty="0" err="1" smtClean="0"/>
              <a:t>lake</a:t>
            </a:r>
            <a:r>
              <a:rPr lang="pl-PL" dirty="0" smtClean="0"/>
              <a:t> as </a:t>
            </a:r>
            <a:r>
              <a:rPr lang="pl-PL" dirty="0" err="1" smtClean="0"/>
              <a:t>deeply</a:t>
            </a:r>
            <a:r>
              <a:rPr lang="pl-PL" dirty="0" smtClean="0"/>
              <a:t> as </a:t>
            </a:r>
            <a:r>
              <a:rPr lang="pl-PL" dirty="0" err="1" smtClean="0"/>
              <a:t>into</a:t>
            </a:r>
            <a:r>
              <a:rPr lang="pl-PL" dirty="0" smtClean="0"/>
              <a:t> 12m. In </a:t>
            </a:r>
            <a:r>
              <a:rPr lang="pl-PL" dirty="0" err="1" smtClean="0"/>
              <a:t>the</a:t>
            </a:r>
            <a:r>
              <a:rPr lang="pl-PL" dirty="0" smtClean="0"/>
              <a:t> past, Morskie Oko was </a:t>
            </a:r>
            <a:r>
              <a:rPr lang="pl-PL" dirty="0" err="1" smtClean="0"/>
              <a:t>called</a:t>
            </a:r>
            <a:r>
              <a:rPr lang="pl-PL" dirty="0" smtClean="0"/>
              <a:t> "Rybie Jezioro" ("Fish Lake") </a:t>
            </a:r>
            <a:r>
              <a:rPr lang="pl-PL" dirty="0" err="1" smtClean="0"/>
              <a:t>due</a:t>
            </a:r>
            <a:r>
              <a:rPr lang="pl-PL" dirty="0" smtClean="0"/>
              <a:t> to </a:t>
            </a:r>
            <a:r>
              <a:rPr lang="pl-PL" dirty="0" err="1" smtClean="0"/>
              <a:t>its</a:t>
            </a:r>
            <a:r>
              <a:rPr lang="pl-PL" dirty="0" smtClean="0"/>
              <a:t> natural </a:t>
            </a:r>
            <a:r>
              <a:rPr lang="pl-PL" dirty="0" err="1" smtClean="0"/>
              <a:t>stock</a:t>
            </a:r>
            <a:r>
              <a:rPr lang="pl-PL" dirty="0" smtClean="0"/>
              <a:t> of </a:t>
            </a:r>
            <a:r>
              <a:rPr lang="pl-PL" dirty="0" err="1" smtClean="0"/>
              <a:t>fish</a:t>
            </a:r>
            <a:r>
              <a:rPr lang="pl-PL" dirty="0" smtClean="0"/>
              <a:t>, </a:t>
            </a:r>
            <a:r>
              <a:rPr lang="pl-PL" dirty="0" err="1" smtClean="0"/>
              <a:t>which</a:t>
            </a:r>
            <a:r>
              <a:rPr lang="pl-PL" dirty="0" smtClean="0"/>
              <a:t> </a:t>
            </a:r>
            <a:r>
              <a:rPr lang="pl-PL" dirty="0" err="1" smtClean="0"/>
              <a:t>are</a:t>
            </a:r>
            <a:r>
              <a:rPr lang="pl-PL" dirty="0" smtClean="0"/>
              <a:t> </a:t>
            </a:r>
            <a:r>
              <a:rPr lang="pl-PL" dirty="0" err="1" smtClean="0"/>
              <a:t>uncommon</a:t>
            </a:r>
            <a:r>
              <a:rPr lang="pl-PL" dirty="0" smtClean="0"/>
              <a:t> </a:t>
            </a:r>
            <a:r>
              <a:rPr lang="pl-PL" dirty="0" err="1" smtClean="0"/>
              <a:t>in</a:t>
            </a:r>
            <a:r>
              <a:rPr lang="pl-PL" dirty="0" smtClean="0"/>
              <a:t> Tatra </a:t>
            </a:r>
            <a:r>
              <a:rPr lang="pl-PL" dirty="0" err="1" smtClean="0"/>
              <a:t>lakes</a:t>
            </a:r>
            <a:r>
              <a:rPr lang="pl-PL" dirty="0" smtClean="0"/>
              <a:t> and </a:t>
            </a:r>
            <a:r>
              <a:rPr lang="pl-PL" dirty="0" err="1" smtClean="0"/>
              <a:t>ponds</a:t>
            </a:r>
            <a:r>
              <a:rPr lang="pl-PL" dirty="0" smtClean="0"/>
              <a:t>. In </a:t>
            </a:r>
            <a:r>
              <a:rPr lang="pl-PL" dirty="0" err="1" smtClean="0"/>
              <a:t>the</a:t>
            </a:r>
            <a:r>
              <a:rPr lang="pl-PL" dirty="0" smtClean="0"/>
              <a:t> clear </a:t>
            </a:r>
            <a:r>
              <a:rPr lang="pl-PL" dirty="0" err="1" smtClean="0"/>
              <a:t>depths</a:t>
            </a:r>
            <a:r>
              <a:rPr lang="pl-PL" dirty="0" smtClean="0"/>
              <a:t> of </a:t>
            </a:r>
            <a:r>
              <a:rPr lang="pl-PL" dirty="0" err="1" smtClean="0"/>
              <a:t>the</a:t>
            </a:r>
            <a:r>
              <a:rPr lang="pl-PL" dirty="0" smtClean="0"/>
              <a:t> </a:t>
            </a:r>
            <a:r>
              <a:rPr lang="pl-PL" dirty="0" err="1" smtClean="0"/>
              <a:t>water</a:t>
            </a:r>
            <a:r>
              <a:rPr lang="pl-PL" dirty="0" smtClean="0"/>
              <a:t>, one </a:t>
            </a:r>
            <a:r>
              <a:rPr lang="pl-PL" dirty="0" err="1" smtClean="0"/>
              <a:t>can</a:t>
            </a:r>
            <a:r>
              <a:rPr lang="pl-PL" dirty="0" smtClean="0"/>
              <a:t> </a:t>
            </a:r>
            <a:r>
              <a:rPr lang="pl-PL" dirty="0" err="1" smtClean="0"/>
              <a:t>easily</a:t>
            </a:r>
            <a:r>
              <a:rPr lang="pl-PL" dirty="0" smtClean="0"/>
              <a:t> </a:t>
            </a:r>
            <a:r>
              <a:rPr lang="pl-PL" dirty="0" err="1" smtClean="0"/>
              <a:t>notice</a:t>
            </a:r>
            <a:r>
              <a:rPr lang="pl-PL" dirty="0" smtClean="0"/>
              <a:t> </a:t>
            </a:r>
            <a:r>
              <a:rPr lang="pl-PL" dirty="0" err="1" smtClean="0"/>
              <a:t>trout</a:t>
            </a:r>
            <a:r>
              <a:rPr lang="pl-PL" dirty="0" smtClean="0"/>
              <a:t> - so </a:t>
            </a:r>
            <a:r>
              <a:rPr lang="pl-PL" dirty="0" err="1" smtClean="0"/>
              <a:t>called</a:t>
            </a:r>
            <a:r>
              <a:rPr lang="pl-PL" dirty="0" smtClean="0"/>
              <a:t> "</a:t>
            </a:r>
            <a:r>
              <a:rPr lang="pl-PL" dirty="0" err="1" smtClean="0"/>
              <a:t>famine</a:t>
            </a:r>
            <a:r>
              <a:rPr lang="pl-PL" dirty="0" smtClean="0"/>
              <a:t>" </a:t>
            </a:r>
            <a:r>
              <a:rPr lang="pl-PL" dirty="0" err="1" smtClean="0"/>
              <a:t>trout</a:t>
            </a:r>
            <a:r>
              <a:rPr lang="pl-PL" dirty="0" smtClean="0"/>
              <a:t> - </a:t>
            </a:r>
            <a:r>
              <a:rPr lang="pl-PL" dirty="0" err="1" smtClean="0"/>
              <a:t>that</a:t>
            </a:r>
            <a:r>
              <a:rPr lang="pl-PL" dirty="0" smtClean="0"/>
              <a:t> live </a:t>
            </a:r>
            <a:r>
              <a:rPr lang="pl-PL" dirty="0" err="1" smtClean="0"/>
              <a:t>in</a:t>
            </a:r>
            <a:r>
              <a:rPr lang="pl-PL" dirty="0" smtClean="0"/>
              <a:t> </a:t>
            </a:r>
            <a:r>
              <a:rPr lang="pl-PL" dirty="0" err="1" smtClean="0"/>
              <a:t>the</a:t>
            </a:r>
            <a:r>
              <a:rPr lang="pl-PL" dirty="0" smtClean="0"/>
              <a:t> </a:t>
            </a:r>
            <a:r>
              <a:rPr lang="pl-PL" dirty="0" err="1" smtClean="0"/>
              <a:t>lake</a:t>
            </a:r>
            <a:r>
              <a:rPr lang="pl-PL" dirty="0" smtClean="0"/>
              <a:t>. In </a:t>
            </a:r>
            <a:r>
              <a:rPr lang="pl-PL" dirty="0" err="1" smtClean="0"/>
              <a:t>the</a:t>
            </a:r>
            <a:r>
              <a:rPr lang="pl-PL" dirty="0" smtClean="0"/>
              <a:t> </a:t>
            </a:r>
            <a:r>
              <a:rPr lang="pl-PL" dirty="0" err="1" smtClean="0"/>
              <a:t>winter</a:t>
            </a:r>
            <a:r>
              <a:rPr lang="pl-PL" dirty="0" smtClean="0"/>
              <a:t> </a:t>
            </a:r>
            <a:r>
              <a:rPr lang="pl-PL" dirty="0" err="1" smtClean="0"/>
              <a:t>tourists</a:t>
            </a:r>
            <a:r>
              <a:rPr lang="pl-PL" dirty="0" smtClean="0"/>
              <a:t> </a:t>
            </a:r>
            <a:r>
              <a:rPr lang="pl-PL" dirty="0" err="1" smtClean="0"/>
              <a:t>can</a:t>
            </a:r>
            <a:r>
              <a:rPr lang="pl-PL" dirty="0" smtClean="0"/>
              <a:t> walk on </a:t>
            </a:r>
            <a:r>
              <a:rPr lang="pl-PL" dirty="0" err="1" smtClean="0"/>
              <a:t>its</a:t>
            </a:r>
            <a:r>
              <a:rPr lang="pl-PL" dirty="0" smtClean="0"/>
              <a:t> </a:t>
            </a:r>
            <a:r>
              <a:rPr lang="pl-PL" dirty="0" err="1" smtClean="0"/>
              <a:t>surface</a:t>
            </a:r>
            <a:r>
              <a:rPr lang="pl-PL" dirty="0" smtClean="0"/>
              <a:t>, </a:t>
            </a:r>
            <a:r>
              <a:rPr lang="pl-PL" dirty="0" err="1" smtClean="0"/>
              <a:t>the</a:t>
            </a:r>
            <a:r>
              <a:rPr lang="pl-PL" dirty="0" smtClean="0"/>
              <a:t> </a:t>
            </a:r>
            <a:r>
              <a:rPr lang="pl-PL" dirty="0" err="1" smtClean="0"/>
              <a:t>only</a:t>
            </a:r>
            <a:r>
              <a:rPr lang="pl-PL" dirty="0" smtClean="0"/>
              <a:t> </a:t>
            </a:r>
            <a:r>
              <a:rPr lang="pl-PL" dirty="0" err="1" smtClean="0"/>
              <a:t>condition</a:t>
            </a:r>
            <a:r>
              <a:rPr lang="pl-PL" dirty="0" smtClean="0"/>
              <a:t> </a:t>
            </a:r>
            <a:r>
              <a:rPr lang="pl-PL" dirty="0" err="1" smtClean="0"/>
              <a:t>is</a:t>
            </a:r>
            <a:r>
              <a:rPr lang="pl-PL" dirty="0" smtClean="0"/>
              <a:t> </a:t>
            </a:r>
            <a:r>
              <a:rPr lang="pl-PL" dirty="0" err="1" smtClean="0"/>
              <a:t>that</a:t>
            </a:r>
            <a:r>
              <a:rPr lang="pl-PL" dirty="0" smtClean="0"/>
              <a:t> </a:t>
            </a:r>
            <a:r>
              <a:rPr lang="pl-PL" dirty="0" err="1" smtClean="0"/>
              <a:t>it</a:t>
            </a:r>
            <a:r>
              <a:rPr lang="pl-PL" dirty="0" smtClean="0"/>
              <a:t> </a:t>
            </a:r>
            <a:r>
              <a:rPr lang="pl-PL" dirty="0" err="1" smtClean="0"/>
              <a:t>has</a:t>
            </a:r>
            <a:r>
              <a:rPr lang="pl-PL" dirty="0" smtClean="0"/>
              <a:t> to be </a:t>
            </a:r>
            <a:r>
              <a:rPr lang="pl-PL" dirty="0" err="1" smtClean="0"/>
              <a:t>frozen</a:t>
            </a:r>
            <a:r>
              <a:rPr lang="pl-PL" dirty="0" smtClean="0"/>
              <a:t> </a:t>
            </a:r>
            <a:r>
              <a:rPr lang="pl-PL" dirty="0" err="1" smtClean="0"/>
              <a:t>enough</a:t>
            </a:r>
            <a:r>
              <a:rPr lang="pl-PL" dirty="0" smtClean="0"/>
              <a:t>.</a:t>
            </a:r>
          </a:p>
          <a:p>
            <a:pPr fontAlgn="auto">
              <a:spcAft>
                <a:spcPts val="0"/>
              </a:spcAft>
              <a:buFont typeface="Arial" pitchFamily="34" charset="0"/>
              <a:buChar char="•"/>
              <a:defRPr/>
            </a:pPr>
            <a:endParaRPr lang="pl-PL" dirty="0">
              <a:latin typeface="Century Gothic" pitchFamily="34" charset="0"/>
            </a:endParaRPr>
          </a:p>
        </p:txBody>
      </p:sp>
      <p:pic>
        <p:nvPicPr>
          <p:cNvPr id="4" name="Picture 2" descr="http://i.wp.pl/a/f/jpeg/31692/morskie-oko.jpeg"/>
          <p:cNvPicPr>
            <a:picLocks noChangeAspect="1" noChangeArrowheads="1"/>
          </p:cNvPicPr>
          <p:nvPr/>
        </p:nvPicPr>
        <p:blipFill>
          <a:blip r:embed="rId3"/>
          <a:srcRect/>
          <a:stretch>
            <a:fillRect/>
          </a:stretch>
        </p:blipFill>
        <p:spPr bwMode="auto">
          <a:xfrm>
            <a:off x="971550" y="2997200"/>
            <a:ext cx="2663825" cy="1774825"/>
          </a:xfrm>
          <a:prstGeom prst="rect">
            <a:avLst/>
          </a:prstGeom>
          <a:ln>
            <a:noFill/>
          </a:ln>
          <a:effectLst>
            <a:outerShdw blurRad="292100" dist="139700" dir="2700000" algn="tl" rotWithShape="0">
              <a:srgbClr val="333333">
                <a:alpha val="65000"/>
              </a:srgbClr>
            </a:outerShdw>
          </a:effectLst>
        </p:spPr>
      </p:pic>
      <p:pic>
        <p:nvPicPr>
          <p:cNvPr id="5" name="Picture 6" descr="https://www.fastdeal.pl/files/images/morskie%20oko(2).jpg"/>
          <p:cNvPicPr>
            <a:picLocks noChangeAspect="1" noChangeArrowheads="1"/>
          </p:cNvPicPr>
          <p:nvPr/>
        </p:nvPicPr>
        <p:blipFill>
          <a:blip r:embed="rId4"/>
          <a:srcRect/>
          <a:stretch>
            <a:fillRect/>
          </a:stretch>
        </p:blipFill>
        <p:spPr bwMode="auto">
          <a:xfrm>
            <a:off x="4500563" y="2997200"/>
            <a:ext cx="2843212" cy="1895475"/>
          </a:xfrm>
          <a:prstGeom prst="rect">
            <a:avLst/>
          </a:prstGeom>
          <a:ln>
            <a:noFill/>
          </a:ln>
          <a:effectLst>
            <a:outerShdw blurRad="292100" dist="139700" dir="2700000" algn="tl" rotWithShape="0">
              <a:srgbClr val="333333">
                <a:alpha val="65000"/>
              </a:srgbClr>
            </a:outerShdw>
          </a:effectLst>
        </p:spPr>
      </p:pic>
      <p:pic>
        <p:nvPicPr>
          <p:cNvPr id="6" name="Picture 4" descr="http://www.fotodominik.pl/images/blog/2015_06_26%20Tatry%20Wysokie%20-%20Morskie%20Oko/morskie-oko-01.jpg"/>
          <p:cNvPicPr>
            <a:picLocks noChangeAspect="1" noChangeArrowheads="1"/>
          </p:cNvPicPr>
          <p:nvPr/>
        </p:nvPicPr>
        <p:blipFill>
          <a:blip r:embed="rId5"/>
          <a:srcRect/>
          <a:stretch>
            <a:fillRect/>
          </a:stretch>
        </p:blipFill>
        <p:spPr bwMode="auto">
          <a:xfrm>
            <a:off x="611188" y="4941888"/>
            <a:ext cx="2593975" cy="1727200"/>
          </a:xfrm>
          <a:prstGeom prst="rect">
            <a:avLst/>
          </a:prstGeom>
          <a:ln>
            <a:noFill/>
          </a:ln>
          <a:effectLst>
            <a:outerShdw blurRad="292100" dist="139700" dir="2700000" algn="tl" rotWithShape="0">
              <a:srgbClr val="333333">
                <a:alpha val="65000"/>
              </a:srgbClr>
            </a:outerShdw>
          </a:effectLst>
        </p:spPr>
      </p:pic>
      <p:pic>
        <p:nvPicPr>
          <p:cNvPr id="7" name="Picture 8" descr="http://www.pieninskiecentrumturystyki.pl/wp-content/uploads/2014/09/morskie-oko.jpg"/>
          <p:cNvPicPr>
            <a:picLocks noChangeAspect="1" noChangeArrowheads="1"/>
          </p:cNvPicPr>
          <p:nvPr/>
        </p:nvPicPr>
        <p:blipFill>
          <a:blip r:embed="rId6"/>
          <a:srcRect/>
          <a:stretch>
            <a:fillRect/>
          </a:stretch>
        </p:blipFill>
        <p:spPr bwMode="auto">
          <a:xfrm>
            <a:off x="3779838" y="5013325"/>
            <a:ext cx="2525712" cy="1700213"/>
          </a:xfrm>
          <a:prstGeom prst="rect">
            <a:avLst/>
          </a:prstGeom>
          <a:ln>
            <a:noFill/>
          </a:ln>
          <a:effectLst>
            <a:outerShdw blurRad="292100" dist="139700" dir="2700000" algn="tl" rotWithShape="0">
              <a:srgbClr val="333333">
                <a:alpha val="65000"/>
              </a:srgbClr>
            </a:outerShdw>
          </a:effectLst>
        </p:spPr>
      </p:pic>
      <p:pic>
        <p:nvPicPr>
          <p:cNvPr id="8" name="Picture 3" descr="C:\Users\Ola\Desktop\geo\1d3df8c70767b91de19ac32d366d81dd.jpg"/>
          <p:cNvPicPr>
            <a:picLocks noChangeAspect="1" noChangeArrowheads="1"/>
          </p:cNvPicPr>
          <p:nvPr/>
        </p:nvPicPr>
        <p:blipFill>
          <a:blip r:embed="rId7"/>
          <a:srcRect/>
          <a:stretch>
            <a:fillRect/>
          </a:stretch>
        </p:blipFill>
        <p:spPr bwMode="auto">
          <a:xfrm>
            <a:off x="2700338" y="4221163"/>
            <a:ext cx="2232025" cy="1255712"/>
          </a:xfrm>
          <a:prstGeom prst="rect">
            <a:avLst/>
          </a:prstGeom>
          <a:ln>
            <a:noFill/>
          </a:ln>
          <a:effectLst>
            <a:outerShdw blurRad="190500" algn="tl" rotWithShape="0">
              <a:srgbClr val="000000">
                <a:alpha val="70000"/>
              </a:srgbClr>
            </a:outerShdw>
          </a:effectLst>
        </p:spPr>
      </p:pic>
    </p:spTree>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C:\Users\Ola\Desktop\geo\'.jpg"/>
          <p:cNvPicPr>
            <a:picLocks noChangeAspect="1" noChangeArrowheads="1"/>
          </p:cNvPicPr>
          <p:nvPr/>
        </p:nvPicPr>
        <p:blipFill>
          <a:blip r:embed="rId2"/>
          <a:srcRect/>
          <a:stretch>
            <a:fillRect/>
          </a:stretch>
        </p:blipFill>
        <p:spPr bwMode="auto">
          <a:xfrm>
            <a:off x="0" y="0"/>
            <a:ext cx="4752975" cy="2520950"/>
          </a:xfrm>
          <a:prstGeom prst="rect">
            <a:avLst/>
          </a:prstGeom>
          <a:noFill/>
          <a:ln w="9525">
            <a:noFill/>
            <a:miter lim="800000"/>
            <a:headEnd/>
            <a:tailEnd/>
          </a:ln>
        </p:spPr>
      </p:pic>
      <p:pic>
        <p:nvPicPr>
          <p:cNvPr id="20482" name="Picture 5" descr="C:\Users\Ola\Desktop\geo\3754026.jpg"/>
          <p:cNvPicPr>
            <a:picLocks noChangeAspect="1" noChangeArrowheads="1"/>
          </p:cNvPicPr>
          <p:nvPr/>
        </p:nvPicPr>
        <p:blipFill>
          <a:blip r:embed="rId3"/>
          <a:srcRect/>
          <a:stretch>
            <a:fillRect/>
          </a:stretch>
        </p:blipFill>
        <p:spPr bwMode="auto">
          <a:xfrm>
            <a:off x="4987925" y="4652963"/>
            <a:ext cx="4156075" cy="2205037"/>
          </a:xfrm>
          <a:prstGeom prst="rect">
            <a:avLst/>
          </a:prstGeom>
          <a:noFill/>
          <a:ln w="9525">
            <a:noFill/>
            <a:miter lim="800000"/>
            <a:headEnd/>
            <a:tailEnd/>
          </a:ln>
        </p:spPr>
      </p:pic>
      <p:pic>
        <p:nvPicPr>
          <p:cNvPr id="20483" name="Picture 12" descr="C:\Users\Ola\Desktop\geo\IMG_20160413_145229.jpg"/>
          <p:cNvPicPr>
            <a:picLocks noChangeAspect="1" noChangeArrowheads="1"/>
          </p:cNvPicPr>
          <p:nvPr/>
        </p:nvPicPr>
        <p:blipFill>
          <a:blip r:embed="rId4"/>
          <a:srcRect t="1579" r="9636"/>
          <a:stretch>
            <a:fillRect/>
          </a:stretch>
        </p:blipFill>
        <p:spPr bwMode="auto">
          <a:xfrm>
            <a:off x="3608388" y="0"/>
            <a:ext cx="2547937" cy="1557338"/>
          </a:xfrm>
          <a:prstGeom prst="rect">
            <a:avLst/>
          </a:prstGeom>
          <a:noFill/>
          <a:ln w="9525">
            <a:noFill/>
            <a:miter lim="800000"/>
            <a:headEnd/>
            <a:tailEnd/>
          </a:ln>
        </p:spPr>
      </p:pic>
      <p:pic>
        <p:nvPicPr>
          <p:cNvPr id="20484" name="Picture 13" descr="C:\Users\Ola\Desktop\geo\IMG_20160413_144911.jpg"/>
          <p:cNvPicPr>
            <a:picLocks noChangeAspect="1" noChangeArrowheads="1"/>
          </p:cNvPicPr>
          <p:nvPr/>
        </p:nvPicPr>
        <p:blipFill>
          <a:blip r:embed="rId5"/>
          <a:srcRect t="-623" r="3711"/>
          <a:stretch>
            <a:fillRect/>
          </a:stretch>
        </p:blipFill>
        <p:spPr bwMode="auto">
          <a:xfrm>
            <a:off x="0" y="4652963"/>
            <a:ext cx="3760788" cy="2205037"/>
          </a:xfrm>
          <a:prstGeom prst="rect">
            <a:avLst/>
          </a:prstGeom>
          <a:noFill/>
          <a:ln w="9525">
            <a:noFill/>
            <a:miter lim="800000"/>
            <a:headEnd/>
            <a:tailEnd/>
          </a:ln>
        </p:spPr>
      </p:pic>
      <p:pic>
        <p:nvPicPr>
          <p:cNvPr id="20485" name="Picture 11" descr="C:\Users\Ola\Desktop\geo\IMG_20160413_144851.jpg"/>
          <p:cNvPicPr>
            <a:picLocks noChangeAspect="1" noChangeArrowheads="1"/>
          </p:cNvPicPr>
          <p:nvPr/>
        </p:nvPicPr>
        <p:blipFill>
          <a:blip r:embed="rId6"/>
          <a:srcRect l="10631" r="7864"/>
          <a:stretch>
            <a:fillRect/>
          </a:stretch>
        </p:blipFill>
        <p:spPr bwMode="auto">
          <a:xfrm>
            <a:off x="1908175" y="2514600"/>
            <a:ext cx="3311525" cy="2279650"/>
          </a:xfrm>
          <a:prstGeom prst="rect">
            <a:avLst/>
          </a:prstGeom>
          <a:noFill/>
          <a:ln w="9525">
            <a:noFill/>
            <a:miter lim="800000"/>
            <a:headEnd/>
            <a:tailEnd/>
          </a:ln>
        </p:spPr>
      </p:pic>
      <p:pic>
        <p:nvPicPr>
          <p:cNvPr id="20486" name="Picture 10" descr="C:\Users\Ola\Desktop\geo\IMG_20160413_144739.jpg"/>
          <p:cNvPicPr>
            <a:picLocks noChangeAspect="1" noChangeArrowheads="1"/>
          </p:cNvPicPr>
          <p:nvPr/>
        </p:nvPicPr>
        <p:blipFill>
          <a:blip r:embed="rId7"/>
          <a:srcRect l="3348" t="198" r="9831"/>
          <a:stretch>
            <a:fillRect/>
          </a:stretch>
        </p:blipFill>
        <p:spPr bwMode="auto">
          <a:xfrm>
            <a:off x="3203575" y="4724400"/>
            <a:ext cx="2032000" cy="2133600"/>
          </a:xfrm>
          <a:prstGeom prst="rect">
            <a:avLst/>
          </a:prstGeom>
          <a:noFill/>
          <a:ln w="9525">
            <a:noFill/>
            <a:miter lim="800000"/>
            <a:headEnd/>
            <a:tailEnd/>
          </a:ln>
        </p:spPr>
      </p:pic>
      <p:pic>
        <p:nvPicPr>
          <p:cNvPr id="20487" name="Picture 9" descr="C:\Users\Ola\Desktop\geo\IMG_20160413_144714.jpg"/>
          <p:cNvPicPr>
            <a:picLocks noChangeAspect="1" noChangeArrowheads="1"/>
          </p:cNvPicPr>
          <p:nvPr/>
        </p:nvPicPr>
        <p:blipFill>
          <a:blip r:embed="rId8"/>
          <a:srcRect l="14015" t="2464" r="2708"/>
          <a:stretch>
            <a:fillRect/>
          </a:stretch>
        </p:blipFill>
        <p:spPr bwMode="auto">
          <a:xfrm>
            <a:off x="0" y="2205038"/>
            <a:ext cx="2165350" cy="2519362"/>
          </a:xfrm>
          <a:prstGeom prst="rect">
            <a:avLst/>
          </a:prstGeom>
          <a:noFill/>
          <a:ln w="9525">
            <a:noFill/>
            <a:miter lim="800000"/>
            <a:headEnd/>
            <a:tailEnd/>
          </a:ln>
        </p:spPr>
      </p:pic>
      <p:pic>
        <p:nvPicPr>
          <p:cNvPr id="20488" name="Picture 15" descr="C:\Users\Ola\Desktop\geo\z7062521Q,Widok-na-Giewont.jpg"/>
          <p:cNvPicPr>
            <a:picLocks noChangeAspect="1" noChangeArrowheads="1"/>
          </p:cNvPicPr>
          <p:nvPr/>
        </p:nvPicPr>
        <p:blipFill>
          <a:blip r:embed="rId9"/>
          <a:srcRect/>
          <a:stretch>
            <a:fillRect/>
          </a:stretch>
        </p:blipFill>
        <p:spPr bwMode="auto">
          <a:xfrm>
            <a:off x="6084888" y="0"/>
            <a:ext cx="3090862" cy="2060575"/>
          </a:xfrm>
          <a:prstGeom prst="rect">
            <a:avLst/>
          </a:prstGeom>
          <a:noFill/>
          <a:ln w="9525">
            <a:noFill/>
            <a:miter lim="800000"/>
            <a:headEnd/>
            <a:tailEnd/>
          </a:ln>
        </p:spPr>
      </p:pic>
      <p:pic>
        <p:nvPicPr>
          <p:cNvPr id="20489" name="Picture 16" descr="C:\Users\Ola\Desktop\geo\z10280415Q,Shutterstock.jpg"/>
          <p:cNvPicPr>
            <a:picLocks noChangeAspect="1" noChangeArrowheads="1"/>
          </p:cNvPicPr>
          <p:nvPr/>
        </p:nvPicPr>
        <p:blipFill>
          <a:blip r:embed="rId10"/>
          <a:srcRect/>
          <a:stretch>
            <a:fillRect/>
          </a:stretch>
        </p:blipFill>
        <p:spPr bwMode="auto">
          <a:xfrm>
            <a:off x="5219700" y="2060575"/>
            <a:ext cx="3924300" cy="2620963"/>
          </a:xfrm>
          <a:prstGeom prst="rect">
            <a:avLst/>
          </a:prstGeom>
          <a:noFill/>
          <a:ln w="9525">
            <a:noFill/>
            <a:miter lim="800000"/>
            <a:headEnd/>
            <a:tailEnd/>
          </a:ln>
        </p:spPr>
      </p:pic>
      <p:pic>
        <p:nvPicPr>
          <p:cNvPr id="20490" name="Picture 14" descr="C:\Users\Ola\Desktop\geo\nizke_tatry_by_myusernameistaken2-d5f9mop.jpg"/>
          <p:cNvPicPr>
            <a:picLocks noChangeAspect="1" noChangeArrowheads="1"/>
          </p:cNvPicPr>
          <p:nvPr/>
        </p:nvPicPr>
        <p:blipFill>
          <a:blip r:embed="rId11"/>
          <a:srcRect/>
          <a:stretch>
            <a:fillRect/>
          </a:stretch>
        </p:blipFill>
        <p:spPr bwMode="auto">
          <a:xfrm>
            <a:off x="4067175" y="1484313"/>
            <a:ext cx="3021013" cy="1368425"/>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6" descr="http://www.tapeciarnia.pl/tapety/normalne/250435_gory_jezioro_tatrzanski_park_narodowy.jpg"/>
          <p:cNvPicPr>
            <a:picLocks noChangeAspect="1" noChangeArrowheads="1"/>
          </p:cNvPicPr>
          <p:nvPr/>
        </p:nvPicPr>
        <p:blipFill>
          <a:blip r:embed="rId2">
            <a:lum bright="30000"/>
          </a:blip>
          <a:srcRect/>
          <a:stretch>
            <a:fillRect/>
          </a:stretch>
        </p:blipFill>
        <p:spPr bwMode="auto">
          <a:xfrm>
            <a:off x="0" y="0"/>
            <a:ext cx="9144000" cy="6858000"/>
          </a:xfrm>
          <a:prstGeom prst="rect">
            <a:avLst/>
          </a:prstGeom>
          <a:blipFill dpi="0" rotWithShape="1">
            <a:blip r:embed="rId3">
              <a:lum bright="30000"/>
              <a:alphaModFix amt="21000"/>
            </a:blip>
            <a:srcRect/>
            <a:tile tx="0" ty="0" sx="100000" sy="100000" flip="none" algn="tl"/>
          </a:blipFill>
          <a:ln w="9525">
            <a:noFill/>
            <a:miter lim="800000"/>
            <a:headEnd/>
            <a:tailEnd/>
          </a:ln>
        </p:spPr>
      </p:pic>
      <p:sp>
        <p:nvSpPr>
          <p:cNvPr id="2" name="Tytuł 1"/>
          <p:cNvSpPr>
            <a:spLocks noGrp="1"/>
          </p:cNvSpPr>
          <p:nvPr>
            <p:ph type="title"/>
          </p:nvPr>
        </p:nvSpPr>
        <p:spPr>
          <a:xfrm>
            <a:off x="467544" y="188640"/>
            <a:ext cx="8229600" cy="1143000"/>
          </a:xfrm>
        </p:spPr>
        <p:txBody>
          <a:bodyPr rtlCol="0">
            <a:normAutofit/>
          </a:bodyPr>
          <a:lstStyle/>
          <a:p>
            <a:pPr fontAlgn="auto">
              <a:spcAft>
                <a:spcPts val="0"/>
              </a:spcAft>
              <a:defRPr/>
            </a:pPr>
            <a:r>
              <a:rPr lang="pl-PL" spc="150" dirty="0" err="1" smtClean="0">
                <a:effectLst>
                  <a:reflection blurRad="6350" stA="55000" endA="300" endPos="45500" dir="5400000" sy="-100000" algn="bl" rotWithShape="0"/>
                </a:effectLst>
                <a:latin typeface="Century Gothic" pitchFamily="34" charset="0"/>
              </a:rPr>
              <a:t>Made</a:t>
            </a:r>
            <a:r>
              <a:rPr lang="pl-PL" spc="150" dirty="0" smtClean="0">
                <a:effectLst>
                  <a:reflection blurRad="6350" stA="55000" endA="300" endPos="45500" dir="5400000" sy="-100000" algn="bl" rotWithShape="0"/>
                </a:effectLst>
                <a:latin typeface="Century Gothic" pitchFamily="34" charset="0"/>
              </a:rPr>
              <a:t> by:</a:t>
            </a:r>
            <a:endParaRPr lang="pl-PL" spc="150" dirty="0">
              <a:effectLst>
                <a:reflection blurRad="6350" stA="55000" endA="300" endPos="45500" dir="5400000" sy="-100000" algn="bl" rotWithShape="0"/>
              </a:effectLst>
              <a:latin typeface="Century Gothic" pitchFamily="34" charset="0"/>
            </a:endParaRPr>
          </a:p>
        </p:txBody>
      </p:sp>
      <p:sp>
        <p:nvSpPr>
          <p:cNvPr id="3" name="Symbol zastępczy zawartości 2"/>
          <p:cNvSpPr>
            <a:spLocks noGrp="1"/>
          </p:cNvSpPr>
          <p:nvPr>
            <p:ph idx="1"/>
          </p:nvPr>
        </p:nvSpPr>
        <p:spPr>
          <a:xfrm>
            <a:off x="179512" y="1340768"/>
            <a:ext cx="8229600" cy="4525963"/>
          </a:xfrm>
        </p:spPr>
        <p:txBody>
          <a:bodyPr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Aft>
                <a:spcPts val="0"/>
              </a:spcAft>
              <a:buFont typeface="Arial" pitchFamily="34" charset="0"/>
              <a:buNone/>
              <a:defRPr/>
            </a:pPr>
            <a:r>
              <a:rPr lang="pl-PL" b="1" cap="all" dirty="0" smtClean="0">
                <a:ln w="0"/>
                <a:solidFill>
                  <a:sysClr val="windowText" lastClr="000000"/>
                </a:solidFill>
                <a:effectLst>
                  <a:reflection blurRad="12700" stA="50000" endPos="50000" dist="5000" dir="5400000" sy="-100000" rotWithShape="0"/>
                </a:effectLst>
                <a:latin typeface="Century Gothic" pitchFamily="34" charset="0"/>
              </a:rPr>
              <a:t>Natalia Walaszczyk</a:t>
            </a:r>
          </a:p>
          <a:p>
            <a:pPr algn="ctr" fontAlgn="auto">
              <a:spcAft>
                <a:spcPts val="0"/>
              </a:spcAft>
              <a:buFont typeface="Arial" pitchFamily="34" charset="0"/>
              <a:buNone/>
              <a:defRPr/>
            </a:pPr>
            <a:r>
              <a:rPr lang="pl-PL" b="1" cap="all" dirty="0" smtClean="0">
                <a:ln w="0"/>
                <a:solidFill>
                  <a:sysClr val="windowText" lastClr="000000"/>
                </a:solidFill>
                <a:effectLst>
                  <a:reflection blurRad="12700" stA="50000" endPos="50000" dist="5000" dir="5400000" sy="-100000" rotWithShape="0"/>
                </a:effectLst>
                <a:latin typeface="Century Gothic" pitchFamily="34" charset="0"/>
              </a:rPr>
              <a:t>Agnieszka Gagatek</a:t>
            </a:r>
          </a:p>
          <a:p>
            <a:pPr algn="ctr" fontAlgn="auto">
              <a:spcAft>
                <a:spcPts val="0"/>
              </a:spcAft>
              <a:buFont typeface="Arial" pitchFamily="34" charset="0"/>
              <a:buNone/>
              <a:defRPr/>
            </a:pPr>
            <a:r>
              <a:rPr lang="pl-PL" b="1" cap="all" dirty="0" smtClean="0">
                <a:ln w="0"/>
                <a:solidFill>
                  <a:sysClr val="windowText" lastClr="000000"/>
                </a:solidFill>
                <a:effectLst>
                  <a:reflection blurRad="12700" stA="50000" endPos="50000" dist="5000" dir="5400000" sy="-100000" rotWithShape="0"/>
                </a:effectLst>
                <a:latin typeface="Century Gothic" pitchFamily="34" charset="0"/>
              </a:rPr>
              <a:t>Jakub </a:t>
            </a:r>
            <a:r>
              <a:rPr lang="pl-PL" b="1" cap="all" dirty="0" err="1" smtClean="0">
                <a:ln w="0"/>
                <a:solidFill>
                  <a:sysClr val="windowText" lastClr="000000"/>
                </a:solidFill>
                <a:effectLst>
                  <a:reflection blurRad="12700" stA="50000" endPos="50000" dist="5000" dir="5400000" sy="-100000" rotWithShape="0"/>
                </a:effectLst>
                <a:latin typeface="Century Gothic" pitchFamily="34" charset="0"/>
              </a:rPr>
              <a:t>Bokwa</a:t>
            </a:r>
            <a:endParaRPr lang="pl-PL" b="1" cap="all" dirty="0">
              <a:ln w="0"/>
              <a:solidFill>
                <a:sysClr val="windowText" lastClr="000000"/>
              </a:solidFill>
              <a:effectLst>
                <a:reflection blurRad="12700" stA="50000" endPos="50000" dist="5000" dir="5400000" sy="-100000" rotWithShape="0"/>
              </a:effectLst>
              <a:latin typeface="Century Gothic" pitchFamily="34" charset="0"/>
            </a:endParaRPr>
          </a:p>
        </p:txBody>
      </p:sp>
      <p:pic>
        <p:nvPicPr>
          <p:cNvPr id="21508" name="Picture 4" descr="https://upload.wikimedia.org/wikipedia/commons/thumb/f/f8/Tatrza%C5%84ski_Park_Narodowy_Pre-2009_LOGO.svg/220px-Tatrza%C5%84ski_Park_Narodowy_Pre-2009_LOGO.svg.png"/>
          <p:cNvPicPr>
            <a:picLocks noChangeAspect="1" noChangeArrowheads="1"/>
          </p:cNvPicPr>
          <p:nvPr/>
        </p:nvPicPr>
        <p:blipFill>
          <a:blip r:embed="rId4"/>
          <a:srcRect/>
          <a:stretch>
            <a:fillRect/>
          </a:stretch>
        </p:blipFill>
        <p:spPr bwMode="auto">
          <a:xfrm>
            <a:off x="6875463" y="115888"/>
            <a:ext cx="2095500" cy="2105025"/>
          </a:xfrm>
          <a:prstGeom prst="rect">
            <a:avLst/>
          </a:prstGeom>
          <a:noFill/>
          <a:ln w="9525">
            <a:noFill/>
            <a:miter lim="800000"/>
            <a:headEnd/>
            <a:tailEnd/>
          </a:ln>
        </p:spPr>
      </p:pic>
      <p:pic>
        <p:nvPicPr>
          <p:cNvPr id="21509" name="Picture 2" descr="https://upload.wikimedia.org/wikipedia/commons/thumb/f/fd/POL_Tatrza%C5%84ski_Park_Narodowy_LOGO_since_2009.svg/2000px-POL_Tatrza%C5%84ski_Park_Narodowy_LOGO_since_2009.svg.png"/>
          <p:cNvPicPr>
            <a:picLocks noChangeAspect="1" noChangeArrowheads="1"/>
          </p:cNvPicPr>
          <p:nvPr/>
        </p:nvPicPr>
        <p:blipFill>
          <a:blip r:embed="rId5"/>
          <a:srcRect/>
          <a:stretch>
            <a:fillRect/>
          </a:stretch>
        </p:blipFill>
        <p:spPr bwMode="auto">
          <a:xfrm>
            <a:off x="0" y="5434013"/>
            <a:ext cx="3419475" cy="1423987"/>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TotalTime>
  <Words>1029</Words>
  <Application>Microsoft Office PowerPoint</Application>
  <PresentationFormat>Pokaz na ekranie (4:3)</PresentationFormat>
  <Paragraphs>38</Paragraphs>
  <Slides>9</Slides>
  <Notes>0</Notes>
  <HiddenSlides>0</HiddenSlides>
  <MMClips>0</MMClips>
  <ScaleCrop>false</ScaleCrop>
  <HeadingPairs>
    <vt:vector size="6" baseType="variant">
      <vt:variant>
        <vt:lpstr>Używane czcionki</vt:lpstr>
      </vt:variant>
      <vt:variant>
        <vt:i4>3</vt:i4>
      </vt:variant>
      <vt:variant>
        <vt:lpstr>Szablon projektu</vt:lpstr>
      </vt:variant>
      <vt:variant>
        <vt:i4>1</vt:i4>
      </vt:variant>
      <vt:variant>
        <vt:lpstr>Tytuły slajdów</vt:lpstr>
      </vt:variant>
      <vt:variant>
        <vt:i4>9</vt:i4>
      </vt:variant>
    </vt:vector>
  </HeadingPairs>
  <TitlesOfParts>
    <vt:vector size="13" baseType="lpstr">
      <vt:lpstr>Calibri</vt:lpstr>
      <vt:lpstr>Arial</vt:lpstr>
      <vt:lpstr>Century Gothic</vt:lpstr>
      <vt:lpstr>Motyw pakietu Office</vt:lpstr>
      <vt:lpstr>Tatra National Park, Poland </vt:lpstr>
      <vt:lpstr>Slajd 2</vt:lpstr>
      <vt:lpstr>Slajd 3</vt:lpstr>
      <vt:lpstr>Flora </vt:lpstr>
      <vt:lpstr>Slajd 5</vt:lpstr>
      <vt:lpstr>Nature 2000</vt:lpstr>
      <vt:lpstr>"Sea Eye"</vt:lpstr>
      <vt:lpstr>Slajd 8</vt:lpstr>
      <vt:lpstr>Slajd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Tatrzański Park Narodowy</dc:title>
  <dc:creator>Ola</dc:creator>
  <cp:lastModifiedBy>pawel</cp:lastModifiedBy>
  <cp:revision>75</cp:revision>
  <dcterms:created xsi:type="dcterms:W3CDTF">2016-04-02T12:32:58Z</dcterms:created>
  <dcterms:modified xsi:type="dcterms:W3CDTF">2016-04-22T06:49:47Z</dcterms:modified>
</cp:coreProperties>
</file>