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1" r:id="rId3"/>
    <p:sldId id="256" r:id="rId4"/>
    <p:sldId id="259" r:id="rId5"/>
    <p:sldId id="270" r:id="rId6"/>
    <p:sldId id="261" r:id="rId7"/>
    <p:sldId id="266" r:id="rId8"/>
    <p:sldId id="267" r:id="rId9"/>
    <p:sldId id="265" r:id="rId10"/>
    <p:sldId id="269" r:id="rId11"/>
    <p:sldId id="268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85" autoAdjust="0"/>
    <p:restoredTop sz="94660" autoAdjust="0"/>
  </p:normalViewPr>
  <p:slideViewPr>
    <p:cSldViewPr snapToGrid="0">
      <p:cViewPr>
        <p:scale>
          <a:sx n="71" d="100"/>
          <a:sy n="71" d="100"/>
        </p:scale>
        <p:origin x="-480" y="-9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ykres%20w%20programie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Zeszyt2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Zeszy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North </a:t>
            </a:r>
            <a:r>
              <a:rPr lang="pl-PL" dirty="0" err="1"/>
              <a:t>forests</a:t>
            </a:r>
            <a:endParaRPr lang="en-GB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Arkusz1!$A$2:$A$5</c:f>
              <c:strCache>
                <c:ptCount val="3"/>
                <c:pt idx="0">
                  <c:v>Coniferous forests</c:v>
                </c:pt>
                <c:pt idx="1">
                  <c:v>broadleaf forests</c:v>
                </c:pt>
                <c:pt idx="2">
                  <c:v>mixed forest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3"/>
                <c:pt idx="0" formatCode="0%">
                  <c:v>0.75000000000000144</c:v>
                </c:pt>
                <c:pt idx="1">
                  <c:v>0.125</c:v>
                </c:pt>
                <c:pt idx="2">
                  <c:v>0.125</c:v>
                </c:pt>
              </c:numCache>
            </c:numRef>
          </c:val>
          <c:extLst/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2200"/>
            </a:pPr>
            <a:r>
              <a:rPr lang="pl-PL" sz="2200" dirty="0" err="1"/>
              <a:t>South</a:t>
            </a:r>
            <a:r>
              <a:rPr lang="pl-PL" sz="2200" baseline="0" dirty="0"/>
              <a:t> </a:t>
            </a:r>
            <a:r>
              <a:rPr lang="pl-PL" sz="2200" baseline="0" dirty="0" err="1"/>
              <a:t>forests</a:t>
            </a:r>
            <a:endParaRPr lang="pl-PL" sz="2200" dirty="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Percent val="1"/>
          </c:dLbls>
          <c:cat>
            <c:strRef>
              <c:f>'[Wykres w programie Microsoft Office PowerPoint]Arkusz1'!$A$2:$A$4</c:f>
              <c:strCache>
                <c:ptCount val="3"/>
                <c:pt idx="0">
                  <c:v>Coniferous forests</c:v>
                </c:pt>
                <c:pt idx="1">
                  <c:v>Broadleafforests</c:v>
                </c:pt>
                <c:pt idx="2">
                  <c:v>mixed forest</c:v>
                </c:pt>
              </c:strCache>
            </c:strRef>
          </c:cat>
          <c:val>
            <c:numRef>
              <c:f>'[Wykres w programie Microsoft Office PowerPoint]Arkusz1'!$B$2:$B$4</c:f>
              <c:numCache>
                <c:formatCode>0%</c:formatCode>
                <c:ptCount val="3"/>
                <c:pt idx="0">
                  <c:v>8.0000000000000043E-2</c:v>
                </c:pt>
                <c:pt idx="1">
                  <c:v>0.75000000000000122</c:v>
                </c:pt>
                <c:pt idx="2">
                  <c:v>0.17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pl-PL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pl-PL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pl-PL"/>
          </a:p>
        </c:txPr>
      </c:legendEntry>
      <c:layout>
        <c:manualLayout>
          <c:xMode val="edge"/>
          <c:yMode val="edge"/>
          <c:x val="0.68637927465422044"/>
          <c:y val="0.2653421799107995"/>
          <c:w val="0.29848270113209491"/>
          <c:h val="0.54525152938106936"/>
        </c:manualLayout>
      </c:layout>
      <c:txPr>
        <a:bodyPr/>
        <a:lstStyle/>
        <a:p>
          <a:pPr rtl="0">
            <a:defRPr sz="1400"/>
          </a:pPr>
          <a:endParaRPr lang="pl-PL"/>
        </a:p>
      </c:txPr>
    </c:legend>
    <c:plotVisOnly val="1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NORTH</a:t>
            </a:r>
            <a:r>
              <a:rPr lang="pl-PL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MANAGEMENT</a:t>
            </a:r>
            <a:endParaRPr lang="pl-PL" dirty="0"/>
          </a:p>
        </c:rich>
      </c:tx>
      <c:layout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STATE FORESTS</c:v>
                </c:pt>
              </c:strCache>
            </c:strRef>
          </c:tx>
          <c:cat>
            <c:strRef>
              <c:f>Arkusz1!$A$2:$A$8</c:f>
              <c:strCache>
                <c:ptCount val="7"/>
                <c:pt idx="0">
                  <c:v>ESTONIA</c:v>
                </c:pt>
                <c:pt idx="1">
                  <c:v>FINLAND</c:v>
                </c:pt>
                <c:pt idx="2">
                  <c:v>LATVIA</c:v>
                </c:pt>
                <c:pt idx="3">
                  <c:v>LITHUANIA</c:v>
                </c:pt>
                <c:pt idx="4">
                  <c:v>NORWAY</c:v>
                </c:pt>
                <c:pt idx="5">
                  <c:v>SWEDEN</c:v>
                </c:pt>
                <c:pt idx="6">
                  <c:v>POLAND</c:v>
                </c:pt>
              </c:strCache>
            </c:strRef>
          </c:cat>
          <c:val>
            <c:numRef>
              <c:f>Arkusz1!$B$2:$B$8</c:f>
              <c:numCache>
                <c:formatCode>0%</c:formatCode>
                <c:ptCount val="7"/>
                <c:pt idx="0">
                  <c:v>0.4</c:v>
                </c:pt>
                <c:pt idx="1">
                  <c:v>0.26</c:v>
                </c:pt>
                <c:pt idx="2">
                  <c:v>0.5</c:v>
                </c:pt>
                <c:pt idx="3">
                  <c:v>0.49000000000000032</c:v>
                </c:pt>
                <c:pt idx="4">
                  <c:v>0.12000000000000002</c:v>
                </c:pt>
                <c:pt idx="5">
                  <c:v>0.1</c:v>
                </c:pt>
                <c:pt idx="6">
                  <c:v>0.82000000000000062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PRIVATE FORESTS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cat>
            <c:strRef>
              <c:f>Arkusz1!$A$2:$A$8</c:f>
              <c:strCache>
                <c:ptCount val="7"/>
                <c:pt idx="0">
                  <c:v>ESTONIA</c:v>
                </c:pt>
                <c:pt idx="1">
                  <c:v>FINLAND</c:v>
                </c:pt>
                <c:pt idx="2">
                  <c:v>LATVIA</c:v>
                </c:pt>
                <c:pt idx="3">
                  <c:v>LITHUANIA</c:v>
                </c:pt>
                <c:pt idx="4">
                  <c:v>NORWAY</c:v>
                </c:pt>
                <c:pt idx="5">
                  <c:v>SWEDEN</c:v>
                </c:pt>
                <c:pt idx="6">
                  <c:v>POLAND</c:v>
                </c:pt>
              </c:strCache>
            </c:strRef>
          </c:cat>
          <c:val>
            <c:numRef>
              <c:f>Arkusz1!$C$2:$C$8</c:f>
              <c:numCache>
                <c:formatCode>0%</c:formatCode>
                <c:ptCount val="7"/>
                <c:pt idx="0">
                  <c:v>0.45</c:v>
                </c:pt>
                <c:pt idx="1">
                  <c:v>0.59</c:v>
                </c:pt>
                <c:pt idx="2">
                  <c:v>0.48000000000000032</c:v>
                </c:pt>
                <c:pt idx="3">
                  <c:v>0.38000000000000067</c:v>
                </c:pt>
                <c:pt idx="4">
                  <c:v>0.8</c:v>
                </c:pt>
                <c:pt idx="5">
                  <c:v>0.51</c:v>
                </c:pt>
                <c:pt idx="6">
                  <c:v>0.18000000000000024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NON-STATE FORESTS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cat>
            <c:strRef>
              <c:f>Arkusz1!$A$2:$A$8</c:f>
              <c:strCache>
                <c:ptCount val="7"/>
                <c:pt idx="0">
                  <c:v>ESTONIA</c:v>
                </c:pt>
                <c:pt idx="1">
                  <c:v>FINLAND</c:v>
                </c:pt>
                <c:pt idx="2">
                  <c:v>LATVIA</c:v>
                </c:pt>
                <c:pt idx="3">
                  <c:v>LITHUANIA</c:v>
                </c:pt>
                <c:pt idx="4">
                  <c:v>NORWAY</c:v>
                </c:pt>
                <c:pt idx="5">
                  <c:v>SWEDEN</c:v>
                </c:pt>
                <c:pt idx="6">
                  <c:v>POLAND</c:v>
                </c:pt>
              </c:strCache>
            </c:strRef>
          </c:cat>
          <c:val>
            <c:numRef>
              <c:f>Arkusz1!$D$2:$D$8</c:f>
              <c:numCache>
                <c:formatCode>0%</c:formatCode>
                <c:ptCount val="7"/>
                <c:pt idx="0">
                  <c:v>0.15000000000000024</c:v>
                </c:pt>
                <c:pt idx="1">
                  <c:v>0.05</c:v>
                </c:pt>
                <c:pt idx="2">
                  <c:v>2.0000000000000011E-2</c:v>
                </c:pt>
                <c:pt idx="3">
                  <c:v>0.12000000000000002</c:v>
                </c:pt>
                <c:pt idx="4">
                  <c:v>8.0000000000000043E-2</c:v>
                </c:pt>
                <c:pt idx="5">
                  <c:v>0.39000000000000068</c:v>
                </c:pt>
                <c:pt idx="6" formatCode="General">
                  <c:v>0</c:v>
                </c:pt>
              </c:numCache>
            </c:numRef>
          </c:val>
        </c:ser>
        <c:shape val="cylinder"/>
        <c:axId val="105078784"/>
        <c:axId val="105080320"/>
        <c:axId val="103346624"/>
      </c:bar3DChart>
      <c:catAx>
        <c:axId val="1050787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05080320"/>
        <c:crosses val="autoZero"/>
        <c:auto val="1"/>
        <c:lblAlgn val="ctr"/>
        <c:lblOffset val="100"/>
      </c:catAx>
      <c:valAx>
        <c:axId val="105080320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crossAx val="105078784"/>
        <c:crosses val="autoZero"/>
        <c:crossBetween val="between"/>
      </c:valAx>
      <c:serAx>
        <c:axId val="103346624"/>
        <c:scaling>
          <c:orientation val="minMax"/>
        </c:scaling>
        <c:delete val="1"/>
        <c:axPos val="b"/>
        <c:tickLblPos val="none"/>
        <c:crossAx val="105080320"/>
        <c:crosses val="autoZero"/>
      </c:serAx>
    </c:plotArea>
    <c:legend>
      <c:legendPos val="r"/>
      <c:layout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SOUTH MANAGEMENT</a:t>
            </a:r>
            <a:endParaRPr lang="pl-PL" dirty="0"/>
          </a:p>
        </c:rich>
      </c:tx>
      <c:layout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STATE FORESTS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Arkusz1!$A$2:$A$15</c:f>
              <c:strCache>
                <c:ptCount val="14"/>
                <c:pt idx="0">
                  <c:v>AUSTRIA</c:v>
                </c:pt>
                <c:pt idx="1">
                  <c:v>ALBANIA</c:v>
                </c:pt>
                <c:pt idx="2">
                  <c:v>BELGIUM</c:v>
                </c:pt>
                <c:pt idx="3">
                  <c:v>GERMANY</c:v>
                </c:pt>
                <c:pt idx="4">
                  <c:v>CYPRUS</c:v>
                </c:pt>
                <c:pt idx="5">
                  <c:v>CZECH REPUBLIC</c:v>
                </c:pt>
                <c:pt idx="6">
                  <c:v>GREECE</c:v>
                </c:pt>
                <c:pt idx="7">
                  <c:v>HUNGARY</c:v>
                </c:pt>
                <c:pt idx="8">
                  <c:v>PORTUGAL</c:v>
                </c:pt>
                <c:pt idx="9">
                  <c:v>ROMANIA</c:v>
                </c:pt>
                <c:pt idx="10">
                  <c:v>SLOVAKIA</c:v>
                </c:pt>
                <c:pt idx="11">
                  <c:v>SLOVENIA</c:v>
                </c:pt>
                <c:pt idx="12">
                  <c:v>SWITZERLAND</c:v>
                </c:pt>
                <c:pt idx="13">
                  <c:v>UKRAINE</c:v>
                </c:pt>
              </c:strCache>
            </c:strRef>
          </c:cat>
          <c:val>
            <c:numRef>
              <c:f>Arkusz1!$B$2:$B$15</c:f>
              <c:numCache>
                <c:formatCode>0%</c:formatCode>
                <c:ptCount val="14"/>
                <c:pt idx="0">
                  <c:v>0.16</c:v>
                </c:pt>
                <c:pt idx="1">
                  <c:v>0.97000000000000064</c:v>
                </c:pt>
                <c:pt idx="2">
                  <c:v>0.39000000000000068</c:v>
                </c:pt>
                <c:pt idx="3">
                  <c:v>0.34</c:v>
                </c:pt>
                <c:pt idx="4">
                  <c:v>0.8</c:v>
                </c:pt>
                <c:pt idx="5">
                  <c:v>0.60000000000000064</c:v>
                </c:pt>
                <c:pt idx="6">
                  <c:v>0.74000000000000121</c:v>
                </c:pt>
                <c:pt idx="7">
                  <c:v>0.56000000000000005</c:v>
                </c:pt>
                <c:pt idx="8">
                  <c:v>2.0000000000000011E-2</c:v>
                </c:pt>
                <c:pt idx="9">
                  <c:v>0.53</c:v>
                </c:pt>
                <c:pt idx="10">
                  <c:v>0.60000000000000064</c:v>
                </c:pt>
                <c:pt idx="11">
                  <c:v>0.15000000000000024</c:v>
                </c:pt>
                <c:pt idx="12">
                  <c:v>0.13</c:v>
                </c:pt>
                <c:pt idx="13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PRIVTE FORESTS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Arkusz1!$A$2:$A$15</c:f>
              <c:strCache>
                <c:ptCount val="14"/>
                <c:pt idx="0">
                  <c:v>AUSTRIA</c:v>
                </c:pt>
                <c:pt idx="1">
                  <c:v>ALBANIA</c:v>
                </c:pt>
                <c:pt idx="2">
                  <c:v>BELGIUM</c:v>
                </c:pt>
                <c:pt idx="3">
                  <c:v>GERMANY</c:v>
                </c:pt>
                <c:pt idx="4">
                  <c:v>CYPRUS</c:v>
                </c:pt>
                <c:pt idx="5">
                  <c:v>CZECH REPUBLIC</c:v>
                </c:pt>
                <c:pt idx="6">
                  <c:v>GREECE</c:v>
                </c:pt>
                <c:pt idx="7">
                  <c:v>HUNGARY</c:v>
                </c:pt>
                <c:pt idx="8">
                  <c:v>PORTUGAL</c:v>
                </c:pt>
                <c:pt idx="9">
                  <c:v>ROMANIA</c:v>
                </c:pt>
                <c:pt idx="10">
                  <c:v>SLOVAKIA</c:v>
                </c:pt>
                <c:pt idx="11">
                  <c:v>SLOVENIA</c:v>
                </c:pt>
                <c:pt idx="12">
                  <c:v>SWITZERLAND</c:v>
                </c:pt>
                <c:pt idx="13">
                  <c:v>UKRAINE</c:v>
                </c:pt>
              </c:strCache>
            </c:strRef>
          </c:cat>
          <c:val>
            <c:numRef>
              <c:f>Arkusz1!$C$2:$C$15</c:f>
              <c:numCache>
                <c:formatCode>0%</c:formatCode>
                <c:ptCount val="14"/>
                <c:pt idx="0">
                  <c:v>0.70000000000000062</c:v>
                </c:pt>
                <c:pt idx="1">
                  <c:v>3.0000000000000002E-2</c:v>
                </c:pt>
                <c:pt idx="2">
                  <c:v>0.58000000000000007</c:v>
                </c:pt>
                <c:pt idx="3">
                  <c:v>0.46</c:v>
                </c:pt>
                <c:pt idx="4">
                  <c:v>0</c:v>
                </c:pt>
                <c:pt idx="5">
                  <c:v>0.23</c:v>
                </c:pt>
                <c:pt idx="6">
                  <c:v>0</c:v>
                </c:pt>
                <c:pt idx="7">
                  <c:v>0.42000000000000032</c:v>
                </c:pt>
                <c:pt idx="8">
                  <c:v>0.86000000000000065</c:v>
                </c:pt>
                <c:pt idx="9">
                  <c:v>0.30000000000000032</c:v>
                </c:pt>
                <c:pt idx="10">
                  <c:v>0.12000000000000002</c:v>
                </c:pt>
                <c:pt idx="11">
                  <c:v>0.75000000000000133</c:v>
                </c:pt>
                <c:pt idx="12">
                  <c:v>0.28000000000000008</c:v>
                </c:pt>
                <c:pt idx="13">
                  <c:v>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NON-STATE FORESTS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strRef>
              <c:f>Arkusz1!$A$2:$A$15</c:f>
              <c:strCache>
                <c:ptCount val="14"/>
                <c:pt idx="0">
                  <c:v>AUSTRIA</c:v>
                </c:pt>
                <c:pt idx="1">
                  <c:v>ALBANIA</c:v>
                </c:pt>
                <c:pt idx="2">
                  <c:v>BELGIUM</c:v>
                </c:pt>
                <c:pt idx="3">
                  <c:v>GERMANY</c:v>
                </c:pt>
                <c:pt idx="4">
                  <c:v>CYPRUS</c:v>
                </c:pt>
                <c:pt idx="5">
                  <c:v>CZECH REPUBLIC</c:v>
                </c:pt>
                <c:pt idx="6">
                  <c:v>GREECE</c:v>
                </c:pt>
                <c:pt idx="7">
                  <c:v>HUNGARY</c:v>
                </c:pt>
                <c:pt idx="8">
                  <c:v>PORTUGAL</c:v>
                </c:pt>
                <c:pt idx="9">
                  <c:v>ROMANIA</c:v>
                </c:pt>
                <c:pt idx="10">
                  <c:v>SLOVAKIA</c:v>
                </c:pt>
                <c:pt idx="11">
                  <c:v>SLOVENIA</c:v>
                </c:pt>
                <c:pt idx="12">
                  <c:v>SWITZERLAND</c:v>
                </c:pt>
                <c:pt idx="13">
                  <c:v>UKRAINE</c:v>
                </c:pt>
              </c:strCache>
            </c:strRef>
          </c:cat>
          <c:val>
            <c:numRef>
              <c:f>Arkusz1!$D$2:$D$15</c:f>
              <c:numCache>
                <c:formatCode>0%</c:formatCode>
                <c:ptCount val="14"/>
                <c:pt idx="0">
                  <c:v>0.14000000000000001</c:v>
                </c:pt>
                <c:pt idx="1">
                  <c:v>0</c:v>
                </c:pt>
                <c:pt idx="2">
                  <c:v>3.0000000000000002E-2</c:v>
                </c:pt>
                <c:pt idx="3">
                  <c:v>0.2</c:v>
                </c:pt>
                <c:pt idx="4">
                  <c:v>0.2</c:v>
                </c:pt>
                <c:pt idx="5">
                  <c:v>0.17</c:v>
                </c:pt>
                <c:pt idx="6">
                  <c:v>0.26</c:v>
                </c:pt>
                <c:pt idx="7">
                  <c:v>2.0000000000000011E-2</c:v>
                </c:pt>
                <c:pt idx="8">
                  <c:v>0.12000000000000002</c:v>
                </c:pt>
                <c:pt idx="9">
                  <c:v>0.17</c:v>
                </c:pt>
                <c:pt idx="10">
                  <c:v>0.28000000000000008</c:v>
                </c:pt>
                <c:pt idx="11">
                  <c:v>0</c:v>
                </c:pt>
                <c:pt idx="12">
                  <c:v>0.59</c:v>
                </c:pt>
                <c:pt idx="13">
                  <c:v>0.93</c:v>
                </c:pt>
              </c:numCache>
            </c:numRef>
          </c:val>
        </c:ser>
        <c:shape val="cylinder"/>
        <c:axId val="105288064"/>
        <c:axId val="105289600"/>
        <c:axId val="103348416"/>
      </c:bar3DChart>
      <c:catAx>
        <c:axId val="105288064"/>
        <c:scaling>
          <c:orientation val="minMax"/>
        </c:scaling>
        <c:axPos val="b"/>
        <c:majorTickMark val="none"/>
        <c:tickLblPos val="nextTo"/>
        <c:txPr>
          <a:bodyPr rot="-3000000" vert="horz"/>
          <a:lstStyle/>
          <a:p>
            <a:pPr>
              <a:defRPr sz="1400"/>
            </a:pPr>
            <a:endParaRPr lang="pl-PL"/>
          </a:p>
        </c:txPr>
        <c:crossAx val="105289600"/>
        <c:crosses val="autoZero"/>
        <c:auto val="1"/>
        <c:lblAlgn val="ctr"/>
        <c:lblOffset val="100"/>
        <c:tickLblSkip val="1"/>
      </c:catAx>
      <c:valAx>
        <c:axId val="105289600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crossAx val="105288064"/>
        <c:crosses val="autoZero"/>
        <c:crossBetween val="between"/>
      </c:valAx>
      <c:serAx>
        <c:axId val="103348416"/>
        <c:scaling>
          <c:orientation val="minMax"/>
        </c:scaling>
        <c:delete val="1"/>
        <c:axPos val="b"/>
        <c:tickLblPos val="none"/>
        <c:crossAx val="105289600"/>
        <c:crosses val="autoZero"/>
      </c:serAx>
    </c:plotArea>
    <c:legend>
      <c:legendPos val="r"/>
      <c:layout>
        <c:manualLayout>
          <c:xMode val="edge"/>
          <c:yMode val="edge"/>
          <c:x val="0.72385299176474649"/>
          <c:y val="6.1916804872722594E-2"/>
          <c:w val="0.2761470082352534"/>
          <c:h val="0.41884196112917815"/>
        </c:manualLayout>
      </c:layout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l-PL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South</a:t>
            </a:r>
            <a:r>
              <a:rPr lang="pl-PL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pl-PL" dirty="0"/>
          </a:p>
        </c:rich>
      </c:tx>
      <c:layout>
        <c:manualLayout>
          <c:xMode val="edge"/>
          <c:yMode val="edge"/>
          <c:x val="0.39536381309389279"/>
          <c:y val="0"/>
        </c:manualLayout>
      </c:layout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title>
    <c:plotArea>
      <c:layout>
        <c:manualLayout>
          <c:layoutTarget val="inner"/>
          <c:xMode val="edge"/>
          <c:yMode val="edge"/>
          <c:x val="7.7754373206419193E-4"/>
          <c:y val="0.15939890756095906"/>
          <c:w val="0.49974584160437657"/>
          <c:h val="0.73615250579005831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Percent val="1"/>
            <c:showLeaderLines val="1"/>
          </c:dLbls>
          <c:cat>
            <c:strRef>
              <c:f>Arkusz1!$A$1:$A$8</c:f>
              <c:strCache>
                <c:ptCount val="7"/>
                <c:pt idx="0">
                  <c:v>TEMPERATE CLIMATE</c:v>
                </c:pt>
                <c:pt idx="1">
                  <c:v>SUBTROPIKAL CLIMATE</c:v>
                </c:pt>
                <c:pt idx="2">
                  <c:v> SUBTROPIKAL CLIMATE MEDITERRANEAN</c:v>
                </c:pt>
                <c:pt idx="3">
                  <c:v>MODERATE CLIMATE WARM</c:v>
                </c:pt>
                <c:pt idx="4">
                  <c:v>MODERATE CLIMATE CONTINENTAL </c:v>
                </c:pt>
                <c:pt idx="5">
                  <c:v>SUBTROPICAL </c:v>
                </c:pt>
                <c:pt idx="6">
                  <c:v>MEDITERRANEAN</c:v>
                </c:pt>
              </c:strCache>
            </c:strRef>
          </c:cat>
          <c:val>
            <c:numRef>
              <c:f>Arkusz1!$B$1:$B$8</c:f>
              <c:numCache>
                <c:formatCode>0%</c:formatCode>
                <c:ptCount val="7"/>
                <c:pt idx="0">
                  <c:v>0.16</c:v>
                </c:pt>
                <c:pt idx="1">
                  <c:v>0.16</c:v>
                </c:pt>
                <c:pt idx="2">
                  <c:v>0.1</c:v>
                </c:pt>
                <c:pt idx="3">
                  <c:v>0.16</c:v>
                </c:pt>
                <c:pt idx="4">
                  <c:v>0.16</c:v>
                </c:pt>
                <c:pt idx="5">
                  <c:v>0.16</c:v>
                </c:pt>
                <c:pt idx="6">
                  <c:v>0.1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0559775742058766"/>
          <c:y val="8.9723996385916521E-2"/>
          <c:w val="0.49440224257941451"/>
          <c:h val="0.91027600361408534"/>
        </c:manualLayout>
      </c:layout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dk1"/>
                </a:solidFill>
                <a:latin typeface="+mn-lt"/>
                <a:ea typeface="+mn-ea"/>
                <a:cs typeface="+mn-cs"/>
              </a:rPr>
              <a:t>North</a:t>
            </a:r>
            <a:endParaRPr lang="pl-PL"/>
          </a:p>
        </c:rich>
      </c:tx>
      <c:layout>
        <c:manualLayout>
          <c:xMode val="edge"/>
          <c:yMode val="edge"/>
          <c:x val="0.19530994746707922"/>
          <c:y val="3.4407737306628154E-2"/>
        </c:manualLayout>
      </c:layout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plotArea>
      <c:layout>
        <c:manualLayout>
          <c:layoutTarget val="inner"/>
          <c:xMode val="edge"/>
          <c:yMode val="edge"/>
          <c:x val="4.3854440401930622E-2"/>
          <c:y val="0.20414517822620221"/>
          <c:w val="0.40256577992603282"/>
          <c:h val="0.66651425379418638"/>
        </c:manualLayout>
      </c:layout>
      <c:doughnutChart>
        <c:varyColors val="1"/>
        <c:ser>
          <c:idx val="0"/>
          <c:order val="0"/>
          <c:dLbls>
            <c:showPercent val="1"/>
          </c:dLbls>
          <c:cat>
            <c:strRef>
              <c:f>Arkusz1!$A$1:$A$6</c:f>
              <c:strCache>
                <c:ptCount val="6"/>
                <c:pt idx="0">
                  <c:v>MODERATE CLIMATE TRANSISTION</c:v>
                </c:pt>
                <c:pt idx="1">
                  <c:v>MODERATE CLIMATE COOL</c:v>
                </c:pt>
                <c:pt idx="2">
                  <c:v>MODERATE CLIMATE WARM</c:v>
                </c:pt>
                <c:pt idx="3">
                  <c:v>TEMPERATE MARITIME CLIMATE </c:v>
                </c:pt>
                <c:pt idx="4">
                  <c:v>SUBARCTIC CLIMATE</c:v>
                </c:pt>
                <c:pt idx="5">
                  <c:v>TEMPERATE CLIMATE</c:v>
                </c:pt>
              </c:strCache>
            </c:strRef>
          </c:cat>
          <c:val>
            <c:numRef>
              <c:f>Arkusz1!$B$1:$B$6</c:f>
              <c:numCache>
                <c:formatCode>0%</c:formatCode>
                <c:ptCount val="6"/>
                <c:pt idx="0">
                  <c:v>0.45</c:v>
                </c:pt>
                <c:pt idx="1">
                  <c:v>0.11</c:v>
                </c:pt>
                <c:pt idx="2">
                  <c:v>0.11</c:v>
                </c:pt>
                <c:pt idx="3">
                  <c:v>0.11</c:v>
                </c:pt>
                <c:pt idx="4">
                  <c:v>0.11</c:v>
                </c:pt>
                <c:pt idx="5">
                  <c:v>0.11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4736621645762083"/>
          <c:y val="0.26805107215374885"/>
          <c:w val="0.52079160701915594"/>
          <c:h val="0.38939761610977874"/>
        </c:manualLayout>
      </c:layout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l-PL" sz="216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South</a:t>
            </a:r>
            <a:r>
              <a:rPr lang="pl-PL" sz="216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pl-PL" sz="2160" dirty="0"/>
          </a:p>
        </c:rich>
      </c:tx>
      <c:layout>
        <c:manualLayout>
          <c:xMode val="edge"/>
          <c:yMode val="edge"/>
          <c:x val="0.49455091852965816"/>
          <c:y val="3.059158586861439E-2"/>
        </c:manualLayout>
      </c:layout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title>
    <c:plotArea>
      <c:layout>
        <c:manualLayout>
          <c:layoutTarget val="inner"/>
          <c:xMode val="edge"/>
          <c:yMode val="edge"/>
          <c:x val="0.14883955558652309"/>
          <c:y val="8.7196056335087868E-2"/>
          <c:w val="0.37335356213147852"/>
          <c:h val="0.90565587035269934"/>
        </c:manualLayout>
      </c:layout>
      <c:pieChart>
        <c:varyColors val="1"/>
        <c:ser>
          <c:idx val="0"/>
          <c:order val="0"/>
          <c:explosion val="2"/>
          <c:dPt>
            <c:idx val="1"/>
            <c:explosion val="0"/>
          </c:dPt>
          <c:dLbls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Percent val="1"/>
            <c:showLeaderLines val="1"/>
          </c:dLbls>
          <c:cat>
            <c:strRef>
              <c:f>Arkusz1!$A$9:$A$14</c:f>
              <c:strCache>
                <c:ptCount val="6"/>
                <c:pt idx="0">
                  <c:v>BROWN </c:v>
                </c:pt>
                <c:pt idx="1">
                  <c:v>POSOLS</c:v>
                </c:pt>
                <c:pt idx="2">
                  <c:v>MOUNTAIN </c:v>
                </c:pt>
                <c:pt idx="3">
                  <c:v>OF FERTILE SOIL</c:v>
                </c:pt>
                <c:pt idx="4">
                  <c:v>MOLD</c:v>
                </c:pt>
                <c:pt idx="5">
                  <c:v>STONY</c:v>
                </c:pt>
              </c:strCache>
            </c:strRef>
          </c:cat>
          <c:val>
            <c:numRef>
              <c:f>Arkusz1!$B$9:$B$14</c:f>
              <c:numCache>
                <c:formatCode>0%</c:formatCode>
                <c:ptCount val="6"/>
                <c:pt idx="0">
                  <c:v>0.36000000000000032</c:v>
                </c:pt>
                <c:pt idx="1">
                  <c:v>0.24000000000000021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3842522215791562"/>
          <c:y val="0.13601733683784986"/>
          <c:w val="0.24896350028160227"/>
          <c:h val="0.82733699442084951"/>
        </c:manualLayout>
      </c:layout>
      <c:txPr>
        <a:bodyPr/>
        <a:lstStyle/>
        <a:p>
          <a:pPr>
            <a:defRPr sz="1400"/>
          </a:pPr>
          <a:endParaRPr lang="pl-PL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North</a:t>
            </a:r>
            <a:endParaRPr lang="pl-PL" dirty="0"/>
          </a:p>
        </c:rich>
      </c:tx>
      <c:layout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plotArea>
      <c:layout/>
      <c:pieChart>
        <c:varyColors val="1"/>
        <c:ser>
          <c:idx val="0"/>
          <c:order val="0"/>
          <c:dLbls>
            <c:showPercent val="1"/>
          </c:dLbls>
          <c:cat>
            <c:strRef>
              <c:f>Arkusz1!$A$8:$A$13</c:f>
              <c:strCache>
                <c:ptCount val="6"/>
                <c:pt idx="0">
                  <c:v>ACID SOIL AND SAND</c:v>
                </c:pt>
                <c:pt idx="1">
                  <c:v>PODSOLS</c:v>
                </c:pt>
                <c:pt idx="2">
                  <c:v>SOIL SOD-PODZOLIC</c:v>
                </c:pt>
                <c:pt idx="3">
                  <c:v>BROWN SOIL</c:v>
                </c:pt>
                <c:pt idx="4">
                  <c:v>SOIL SOD </c:v>
                </c:pt>
                <c:pt idx="5">
                  <c:v>STONY</c:v>
                </c:pt>
              </c:strCache>
            </c:strRef>
          </c:cat>
          <c:val>
            <c:numRef>
              <c:f>Arkusz1!$B$8:$B$13</c:f>
              <c:numCache>
                <c:formatCode>0%</c:formatCode>
                <c:ptCount val="6"/>
                <c:pt idx="0">
                  <c:v>0.11</c:v>
                </c:pt>
                <c:pt idx="1">
                  <c:v>0.3300000000000009</c:v>
                </c:pt>
                <c:pt idx="2">
                  <c:v>0.11</c:v>
                </c:pt>
                <c:pt idx="3">
                  <c:v>0.23</c:v>
                </c:pt>
                <c:pt idx="4">
                  <c:v>0.11</c:v>
                </c:pt>
                <c:pt idx="5">
                  <c:v>0.11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5133514157381178"/>
          <c:y val="8.3740278938959523E-2"/>
          <c:w val="0.33476674714588273"/>
          <c:h val="0.81938262952588492"/>
        </c:manualLayout>
      </c:layout>
      <c:txPr>
        <a:bodyPr/>
        <a:lstStyle/>
        <a:p>
          <a:pPr>
            <a:defRPr sz="16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3DA8-41A6-4A3D-9680-CEA3C769198C}" type="datetimeFigureOut">
              <a:rPr lang="en-GB" smtClean="0"/>
              <a:pPr/>
              <a:t>22/04/2016</a:t>
            </a:fld>
            <a:endParaRPr lang="en-GB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AB8FAE0-1379-43AC-A576-491A39CA6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3DA8-41A6-4A3D-9680-CEA3C769198C}" type="datetimeFigureOut">
              <a:rPr lang="en-GB" smtClean="0"/>
              <a:pPr/>
              <a:t>22/04/2016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FAE0-1379-43AC-A576-491A39CA6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3DA8-41A6-4A3D-9680-CEA3C769198C}" type="datetimeFigureOut">
              <a:rPr lang="en-GB" smtClean="0"/>
              <a:pPr/>
              <a:t>22/04/2016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FAE0-1379-43AC-A576-491A39CA6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3DA8-41A6-4A3D-9680-CEA3C769198C}" type="datetimeFigureOut">
              <a:rPr lang="en-GB" smtClean="0"/>
              <a:pPr/>
              <a:t>22/04/2016</a:t>
            </a:fld>
            <a:endParaRPr lang="en-GB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AB8FAE0-1379-43AC-A576-491A39CA6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3DA8-41A6-4A3D-9680-CEA3C769198C}" type="datetimeFigureOut">
              <a:rPr lang="en-GB" smtClean="0"/>
              <a:pPr/>
              <a:t>22/04/2016</a:t>
            </a:fld>
            <a:endParaRPr lang="en-GB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FAE0-1379-43AC-A576-491A39CA67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3DA8-41A6-4A3D-9680-CEA3C769198C}" type="datetimeFigureOut">
              <a:rPr lang="en-GB" smtClean="0"/>
              <a:pPr/>
              <a:t>22/04/2016</a:t>
            </a:fld>
            <a:endParaRPr lang="en-GB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FAE0-1379-43AC-A576-491A39CA6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3DA8-41A6-4A3D-9680-CEA3C769198C}" type="datetimeFigureOut">
              <a:rPr lang="en-GB" smtClean="0"/>
              <a:pPr/>
              <a:t>22/04/2016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AB8FAE0-1379-43AC-A576-491A39CA67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3DA8-41A6-4A3D-9680-CEA3C769198C}" type="datetimeFigureOut">
              <a:rPr lang="en-GB" smtClean="0"/>
              <a:pPr/>
              <a:t>22/04/2016</a:t>
            </a:fld>
            <a:endParaRPr lang="en-GB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FAE0-1379-43AC-A576-491A39CA6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3DA8-41A6-4A3D-9680-CEA3C769198C}" type="datetimeFigureOut">
              <a:rPr lang="en-GB" smtClean="0"/>
              <a:pPr/>
              <a:t>22/04/2016</a:t>
            </a:fld>
            <a:endParaRPr lang="en-GB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FAE0-1379-43AC-A576-491A39CA6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3DA8-41A6-4A3D-9680-CEA3C769198C}" type="datetimeFigureOut">
              <a:rPr lang="en-GB" smtClean="0"/>
              <a:pPr/>
              <a:t>22/04/2016</a:t>
            </a:fld>
            <a:endParaRPr lang="en-GB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FAE0-1379-43AC-A576-491A39CA6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3DA8-41A6-4A3D-9680-CEA3C769198C}" type="datetimeFigureOut">
              <a:rPr lang="en-GB" smtClean="0"/>
              <a:pPr/>
              <a:t>22/04/2016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FAE0-1379-43AC-A576-491A39CA67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493DA8-41A6-4A3D-9680-CEA3C769198C}" type="datetimeFigureOut">
              <a:rPr lang="en-GB" smtClean="0"/>
              <a:pPr/>
              <a:t>22/04/2016</a:t>
            </a:fld>
            <a:endParaRPr lang="en-GB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B8FAE0-1379-43AC-A576-491A39CA67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insider.com/" TargetMode="External"/><Relationship Id="rId13" Type="http://schemas.openxmlformats.org/officeDocument/2006/relationships/hyperlink" Target="http://www.wikiwand.com/" TargetMode="External"/><Relationship Id="rId18" Type="http://schemas.openxmlformats.org/officeDocument/2006/relationships/hyperlink" Target="http://www.eea.europa.eu/" TargetMode="External"/><Relationship Id="rId3" Type="http://schemas.openxmlformats.org/officeDocument/2006/relationships/hyperlink" Target="http://animaliaz-life.com/reindeer.html" TargetMode="External"/><Relationship Id="rId7" Type="http://schemas.openxmlformats.org/officeDocument/2006/relationships/hyperlink" Target="https://www.google.pl/url?sa=i&amp;rct=j&amp;q=&amp;esrc=s&amp;source=images&amp;cd=&amp;cad=rja&amp;uact=8&amp;ved=0ahUKEwjj_LzD5JzMAhUJ1xoKHXVYANYQjB0IBg&amp;url=http://seaotters.com/sea-otters/&amp;bvm=bv.119745492,d.d2s&amp;psig=AFQjCNHJaRA2H0uuUrsTXRy0ztRwpo673Q&amp;ust=1461226897001291" TargetMode="External"/><Relationship Id="rId12" Type="http://schemas.openxmlformats.org/officeDocument/2006/relationships/hyperlink" Target="https://www.google.pl/url?sa=i&amp;rct=j&amp;q=&amp;esrc=s&amp;source=images&amp;cd=&amp;cad=rja&amp;uact=8&amp;ved=0ahUKEwjm5-XE6JzMAhVEOBQKHU4tApIQjB0IBg&amp;url=http://natura2000.gdos.gov.pl/strona/ii-bory-tucholskie-kujawsko-pomorskie&amp;bvm=bv.119745492,d.d2s&amp;psig=AFQjCNHd2Jn3WrYa8H9Aza4F2C_GoYjGEA&amp;ust=1461227969003903" TargetMode="External"/><Relationship Id="rId17" Type="http://schemas.openxmlformats.org/officeDocument/2006/relationships/hyperlink" Target="http://www.srodowisko.abc.com.pl/" TargetMode="External"/><Relationship Id="rId2" Type="http://schemas.openxmlformats.org/officeDocument/2006/relationships/hyperlink" Target="https://www.google.pl/url?sa=i&amp;rct=j&amp;q=&amp;esrc=s&amp;source=images&amp;cd=&amp;cad=rja&amp;uact=8&amp;ved=0ahUKEwjAqNuz4ZzMAhWCThoKHRDQCnIQjB0IBg&amp;url=http://inhabitat.com/rudolph-and-his-reindeer-friends-face-population-decline/reindeer-populations-decline/&amp;psig=AFQjCNH1dXV0IgZww03C-nFMZCYi7jxn5w&amp;ust=1461226019599009" TargetMode="External"/><Relationship Id="rId16" Type="http://schemas.openxmlformats.org/officeDocument/2006/relationships/hyperlink" Target="http://www.proekologia.pl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aveminnesotamoose.org/" TargetMode="External"/><Relationship Id="rId11" Type="http://schemas.openxmlformats.org/officeDocument/2006/relationships/hyperlink" Target="https://www.google.pl/url?sa=i&amp;rct=j&amp;q=&amp;esrc=s&amp;source=images&amp;cd=&amp;cad=rja&amp;uact=8&amp;ved=0ahUKEwjHrd-H6JzMAhVG1hQKHa-hDxEQjB0IBg&amp;url=http://poznajpolske.onet.pl/mazowieckie/puszcza-kampinoska-metrem-do-lasu/133gg&amp;bvm=bv.119745492,d.d2s&amp;psig=AFQjCNGDbNQGns1s42HDy6hIU_Hhls9aJQ&amp;ust=1461227844089477" TargetMode="External"/><Relationship Id="rId5" Type="http://schemas.openxmlformats.org/officeDocument/2006/relationships/hyperlink" Target="http://www.telegraph.co.uk/" TargetMode="External"/><Relationship Id="rId15" Type="http://schemas.openxmlformats.org/officeDocument/2006/relationships/hyperlink" Target="http://www.ap.krakow.pl/" TargetMode="External"/><Relationship Id="rId10" Type="http://schemas.openxmlformats.org/officeDocument/2006/relationships/hyperlink" Target="https://www.google.pl/url?sa=i&amp;rct=j&amp;q=&amp;esrc=s&amp;source=images&amp;cd=&amp;cad=rja&amp;uact=8&amp;ved=&amp;url=https://commons.wikimedia.org/wiki/File:Puszcza_bia%C5%82owieska_fragmenty_rezerwatu_%C5%9Bcis%C5%82ego_a6.JPG&amp;bvm=bv.119745492,d.d2s&amp;psig=AFQjCNFnxvp2YiKbZ_YUthzV0XflSffT_w&amp;ust=1461227729616502" TargetMode="External"/><Relationship Id="rId4" Type="http://schemas.openxmlformats.org/officeDocument/2006/relationships/hyperlink" Target="http://www.wildlifetrusts.org/" TargetMode="External"/><Relationship Id="rId9" Type="http://schemas.openxmlformats.org/officeDocument/2006/relationships/hyperlink" Target="https://www.google.pl/url?sa=i&amp;rct=j&amp;q=&amp;esrc=s&amp;source=images&amp;cd=&amp;cad=rja&amp;uact=8&amp;ved=0ahUKEwi0wqHa55zMAhUHVxQKHfvzD2gQjB0IBg&amp;url=http://srodowiskowiec.salon24.pl/691177,nie-wycinajmy-puszczy-bialowieskiej&amp;bvm=bv.119745492,d.d2s&amp;psig=AFQjCNFnxvp2YiKbZ_YUthzV0XflSffT_w&amp;ust=1461227729616502" TargetMode="External"/><Relationship Id="rId14" Type="http://schemas.openxmlformats.org/officeDocument/2006/relationships/hyperlink" Target="http://www.krzysztofgierak.pl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8918" y="1803960"/>
            <a:ext cx="11353800" cy="2647016"/>
          </a:xfrm>
        </p:spPr>
        <p:txBody>
          <a:bodyPr>
            <a:normAutofit fontScale="90000"/>
          </a:bodyPr>
          <a:lstStyle/>
          <a:p>
            <a:r>
              <a:rPr lang="pl-PL" sz="6000" b="1" i="1" dirty="0" smtClean="0">
                <a:solidFill>
                  <a:schemeClr val="bg1"/>
                </a:solidFill>
                <a:latin typeface="Arial Narrow" pitchFamily="34" charset="0"/>
              </a:rPr>
              <a:t>„</a:t>
            </a:r>
            <a:r>
              <a:rPr lang="en-US" sz="6000" b="1" i="1" dirty="0" smtClean="0">
                <a:solidFill>
                  <a:schemeClr val="bg1"/>
                </a:solidFill>
                <a:latin typeface="Arial Narrow" pitchFamily="34" charset="0"/>
              </a:rPr>
              <a:t>Forest in Poland and Europe. Characteristics and management”.</a:t>
            </a:r>
            <a:r>
              <a:rPr lang="en-US" sz="6000" b="1" i="1" dirty="0" smtClean="0">
                <a:latin typeface="Arial Narrow" pitchFamily="34" charset="0"/>
              </a:rPr>
              <a:t> </a:t>
            </a:r>
            <a:endParaRPr lang="pl-PL" sz="6000" b="1" i="1" dirty="0">
              <a:latin typeface="Arial Narrow" pitchFamily="34" charset="0"/>
            </a:endParaRPr>
          </a:p>
        </p:txBody>
      </p:sp>
      <p:pic>
        <p:nvPicPr>
          <p:cNvPr id="8" name="Symbol zastępczy zawartości 7" descr="148678_las-brzozy-dro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242047"/>
            <a:ext cx="12192000" cy="7652731"/>
          </a:xfrm>
        </p:spPr>
      </p:pic>
      <p:sp>
        <p:nvSpPr>
          <p:cNvPr id="4" name="Prostokąt 3"/>
          <p:cNvSpPr/>
          <p:nvPr/>
        </p:nvSpPr>
        <p:spPr>
          <a:xfrm>
            <a:off x="1775012" y="954741"/>
            <a:ext cx="73941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i="1" dirty="0" smtClean="0">
                <a:solidFill>
                  <a:schemeClr val="bg1"/>
                </a:solidFill>
                <a:latin typeface="Arial Narrow" pitchFamily="34" charset="0"/>
              </a:rPr>
              <a:t>„</a:t>
            </a:r>
            <a:r>
              <a:rPr lang="en-US" sz="6000" b="1" i="1" dirty="0" smtClean="0">
                <a:solidFill>
                  <a:schemeClr val="bg1"/>
                </a:solidFill>
                <a:latin typeface="Arial Narrow" pitchFamily="34" charset="0"/>
              </a:rPr>
              <a:t>Forest in Poland and Europe. Characteristics and management”.</a:t>
            </a:r>
            <a:r>
              <a:rPr lang="en-US" sz="6000" b="1" i="1" dirty="0" smtClean="0">
                <a:latin typeface="Arial Narrow" pitchFamily="34" charset="0"/>
              </a:rPr>
              <a:t> 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Bibliography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0988" y="1573306"/>
            <a:ext cx="1141655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err="1" smtClean="0">
                <a:hlinkClick r:id="rId2"/>
              </a:rPr>
              <a:t>inhabitat.com</a:t>
            </a:r>
            <a:endParaRPr lang="pl-PL" u="sng" dirty="0" smtClean="0"/>
          </a:p>
          <a:p>
            <a:r>
              <a:rPr lang="pl-PL" u="sng" dirty="0" smtClean="0">
                <a:hlinkClick r:id="rId3"/>
              </a:rPr>
              <a:t>http://animaliaz-life.com/reindeer.html</a:t>
            </a:r>
            <a:endParaRPr lang="pl-PL" u="sng" dirty="0" smtClean="0"/>
          </a:p>
          <a:p>
            <a:r>
              <a:rPr lang="pl-PL" u="sng" dirty="0" err="1" smtClean="0">
                <a:hlinkClick r:id="rId4"/>
              </a:rPr>
              <a:t>www.wildlifetrusts.org</a:t>
            </a:r>
            <a:endParaRPr lang="pl-PL" u="sng" dirty="0" smtClean="0"/>
          </a:p>
          <a:p>
            <a:r>
              <a:rPr lang="pl-PL" u="sng" dirty="0" err="1" smtClean="0">
                <a:hlinkClick r:id="rId5"/>
              </a:rPr>
              <a:t>www.telegraph.co.uk</a:t>
            </a:r>
            <a:endParaRPr lang="pl-PL" u="sng" dirty="0" smtClean="0"/>
          </a:p>
          <a:p>
            <a:r>
              <a:rPr lang="pl-PL" u="sng" dirty="0" err="1" smtClean="0">
                <a:hlinkClick r:id="rId6"/>
              </a:rPr>
              <a:t>www.saveminnesotamoose.org</a:t>
            </a:r>
            <a:endParaRPr lang="pl-PL" u="sng" dirty="0" smtClean="0"/>
          </a:p>
          <a:p>
            <a:r>
              <a:rPr lang="pl-PL" u="sng" dirty="0" err="1" smtClean="0">
                <a:hlinkClick r:id="rId7"/>
              </a:rPr>
              <a:t>seaotters.com</a:t>
            </a:r>
            <a:endParaRPr lang="pl-PL" u="sng" dirty="0" smtClean="0"/>
          </a:p>
          <a:p>
            <a:r>
              <a:rPr lang="pl-PL" u="sng" dirty="0" err="1" smtClean="0">
                <a:hlinkClick r:id="rId8"/>
              </a:rPr>
              <a:t>www.businessinsider.com</a:t>
            </a:r>
            <a:endParaRPr lang="pl-PL" u="sng" dirty="0" smtClean="0"/>
          </a:p>
          <a:p>
            <a:r>
              <a:rPr lang="pl-PL" u="sng" dirty="0" smtClean="0">
                <a:hlinkClick r:id="rId9"/>
              </a:rPr>
              <a:t>srodowiskowiec.salon24.pl</a:t>
            </a:r>
            <a:endParaRPr lang="pl-PL" u="sng" dirty="0" smtClean="0"/>
          </a:p>
          <a:p>
            <a:r>
              <a:rPr lang="pl-PL" u="sng" dirty="0" err="1" smtClean="0">
                <a:hlinkClick r:id="rId10"/>
              </a:rPr>
              <a:t>commons.wikimedia.org</a:t>
            </a:r>
            <a:endParaRPr lang="pl-PL" u="sng" dirty="0" smtClean="0"/>
          </a:p>
          <a:p>
            <a:r>
              <a:rPr lang="pl-PL" u="sng" dirty="0" err="1" smtClean="0">
                <a:hlinkClick r:id="rId11"/>
              </a:rPr>
              <a:t>poznajpolske.onet.pl</a:t>
            </a:r>
            <a:endParaRPr lang="pl-PL" u="sng" dirty="0" smtClean="0"/>
          </a:p>
          <a:p>
            <a:r>
              <a:rPr lang="pl-PL" u="sng" dirty="0" smtClean="0">
                <a:hlinkClick r:id="rId12"/>
              </a:rPr>
              <a:t>natura2000.gdos.gov.pl</a:t>
            </a:r>
            <a:endParaRPr lang="pl-PL" u="sng" dirty="0" smtClean="0"/>
          </a:p>
          <a:p>
            <a:r>
              <a:rPr lang="pl-PL" u="sng" dirty="0" err="1" smtClean="0">
                <a:hlinkClick r:id="rId13"/>
              </a:rPr>
              <a:t>www.wikiwand.com</a:t>
            </a:r>
            <a:endParaRPr lang="pl-PL" u="sng" dirty="0" smtClean="0"/>
          </a:p>
          <a:p>
            <a:r>
              <a:rPr lang="en-GB" u="sng" dirty="0" smtClean="0">
                <a:solidFill>
                  <a:srgbClr val="C00000"/>
                </a:solidFill>
              </a:rPr>
              <a:t>http://ypef.eu/</a:t>
            </a:r>
          </a:p>
          <a:p>
            <a:r>
              <a:rPr lang="en-GB" u="sng" dirty="0" smtClean="0">
                <a:solidFill>
                  <a:srgbClr val="C00000"/>
                </a:solidFill>
              </a:rPr>
              <a:t>http://www.iww.uni-freiburg.de/</a:t>
            </a:r>
            <a:endParaRPr lang="pl-PL" u="sng" dirty="0" smtClean="0">
              <a:solidFill>
                <a:srgbClr val="C00000"/>
              </a:solidFill>
            </a:endParaRPr>
          </a:p>
          <a:p>
            <a:r>
              <a:rPr lang="pl-PL" u="sng" dirty="0" smtClean="0">
                <a:solidFill>
                  <a:srgbClr val="C00000"/>
                </a:solidFill>
              </a:rPr>
              <a:t>http://www.alfrc.org/</a:t>
            </a:r>
          </a:p>
          <a:p>
            <a:r>
              <a:rPr lang="pl-PL" u="sng" dirty="0" smtClean="0">
                <a:solidFill>
                  <a:srgbClr val="C00000"/>
                </a:solidFill>
              </a:rPr>
              <a:t>http://www.visitfinland.com/</a:t>
            </a:r>
          </a:p>
          <a:p>
            <a:r>
              <a:rPr lang="pl-PL" u="sng" dirty="0" smtClean="0">
                <a:solidFill>
                  <a:srgbClr val="C00000"/>
                </a:solidFill>
              </a:rPr>
              <a:t>https://www.thegef.org</a:t>
            </a:r>
          </a:p>
          <a:p>
            <a:r>
              <a:rPr lang="pl-PL" u="sng" dirty="0" smtClean="0">
                <a:solidFill>
                  <a:srgbClr val="C00000"/>
                </a:solidFill>
              </a:rPr>
              <a:t>https://discoveringbelgium.com</a:t>
            </a:r>
          </a:p>
          <a:p>
            <a:endParaRPr lang="pl-PL" u="sng" dirty="0" smtClean="0">
              <a:solidFill>
                <a:srgbClr val="C00000"/>
              </a:solidFill>
            </a:endParaRPr>
          </a:p>
          <a:p>
            <a:endParaRPr lang="pl-PL" u="sng" dirty="0" smtClean="0"/>
          </a:p>
          <a:p>
            <a:endParaRPr lang="pl-PL" u="sng" dirty="0" smtClean="0"/>
          </a:p>
          <a:p>
            <a:endParaRPr lang="pl-PL" u="sng" dirty="0" smtClean="0"/>
          </a:p>
          <a:p>
            <a:endParaRPr lang="pl-PL" u="sng" dirty="0" smtClean="0"/>
          </a:p>
          <a:p>
            <a:r>
              <a:rPr lang="pl-PL" u="sng" dirty="0" smtClean="0"/>
              <a:t/>
            </a:r>
            <a:br>
              <a:rPr lang="pl-PL" u="sng" dirty="0" smtClean="0"/>
            </a:br>
            <a:endParaRPr lang="pl-PL" u="sng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674659" y="1586753"/>
            <a:ext cx="6131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err="1" smtClean="0">
                <a:solidFill>
                  <a:srgbClr val="C00000"/>
                </a:solidFill>
              </a:rPr>
              <a:t>www.encyklopedia.pwn.pl</a:t>
            </a:r>
            <a:endParaRPr lang="pl-PL" u="sng" dirty="0" smtClean="0">
              <a:solidFill>
                <a:srgbClr val="C00000"/>
              </a:solidFill>
            </a:endParaRPr>
          </a:p>
          <a:p>
            <a:r>
              <a:rPr lang="pl-PL" dirty="0" err="1" smtClean="0">
                <a:solidFill>
                  <a:srgbClr val="C00000"/>
                </a:solidFill>
                <a:hlinkClick r:id="rId14"/>
              </a:rPr>
              <a:t>www.krzysztofgierak.pl</a:t>
            </a:r>
            <a:endParaRPr lang="pl-PL" dirty="0" smtClean="0">
              <a:solidFill>
                <a:srgbClr val="C00000"/>
              </a:solidFill>
            </a:endParaRPr>
          </a:p>
          <a:p>
            <a:r>
              <a:rPr lang="pl-PL" dirty="0" err="1" smtClean="0">
                <a:solidFill>
                  <a:srgbClr val="C00000"/>
                </a:solidFill>
                <a:hlinkClick r:id="rId15"/>
              </a:rPr>
              <a:t>www.ap.krakow.pl</a:t>
            </a:r>
            <a:endParaRPr lang="pl-PL" dirty="0" smtClean="0">
              <a:solidFill>
                <a:srgbClr val="C00000"/>
              </a:solidFill>
            </a:endParaRPr>
          </a:p>
          <a:p>
            <a:r>
              <a:rPr lang="pl-PL" dirty="0" err="1" smtClean="0">
                <a:solidFill>
                  <a:srgbClr val="C00000"/>
                </a:solidFill>
                <a:hlinkClick r:id="rId16"/>
              </a:rPr>
              <a:t>www.proekologia.pl</a:t>
            </a:r>
            <a:endParaRPr lang="pl-PL" dirty="0" smtClean="0">
              <a:solidFill>
                <a:srgbClr val="C00000"/>
              </a:solidFill>
            </a:endParaRPr>
          </a:p>
          <a:p>
            <a:r>
              <a:rPr lang="pl-PL" dirty="0" err="1" smtClean="0">
                <a:solidFill>
                  <a:srgbClr val="C00000"/>
                </a:solidFill>
                <a:hlinkClick r:id="rId17"/>
              </a:rPr>
              <a:t>www.srodowisko.abc.com.pl</a:t>
            </a:r>
            <a:endParaRPr lang="pl-PL" dirty="0" smtClean="0">
              <a:solidFill>
                <a:srgbClr val="C00000"/>
              </a:solidFill>
            </a:endParaRPr>
          </a:p>
          <a:p>
            <a:r>
              <a:rPr lang="pl-PL" dirty="0" err="1" smtClean="0">
                <a:solidFill>
                  <a:srgbClr val="C00000"/>
                </a:solidFill>
                <a:hlinkClick r:id="rId18"/>
              </a:rPr>
              <a:t>www.eea.europa.eu</a:t>
            </a:r>
            <a:endParaRPr lang="pl-PL" dirty="0" smtClean="0">
              <a:solidFill>
                <a:srgbClr val="C00000"/>
              </a:solidFill>
            </a:endParaRPr>
          </a:p>
          <a:p>
            <a:endParaRPr lang="pl-PL" dirty="0" smtClean="0">
              <a:solidFill>
                <a:srgbClr val="C0000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85800" y="2003612"/>
            <a:ext cx="11174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dirty="0" smtClean="0"/>
              <a:t>Rozalia Kazienko IIG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Hiacynta </a:t>
            </a:r>
            <a:r>
              <a:rPr lang="pl-PL" dirty="0" err="1" smtClean="0"/>
              <a:t>Peregudowska</a:t>
            </a:r>
            <a:r>
              <a:rPr lang="pl-PL" dirty="0" smtClean="0"/>
              <a:t> IIG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Łucja Gaj IIG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v"/>
            </a:pPr>
            <a:endParaRPr lang="pl-PL" sz="2400" i="1" u="sng" dirty="0" smtClean="0"/>
          </a:p>
          <a:p>
            <a:r>
              <a:rPr lang="pl-PL" sz="2400" i="1" u="sng" smtClean="0"/>
              <a:t>PUBLICZNE GIMNAZJUM </a:t>
            </a:r>
            <a:r>
              <a:rPr lang="pl-PL" sz="2400" i="1" u="sng" dirty="0" smtClean="0"/>
              <a:t>SIÓSTR URSZULANEK UNII RZYMSKIEJ WE WROCŁAWIU </a:t>
            </a:r>
            <a:endParaRPr lang="pl-PL" sz="2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38084" y="0"/>
            <a:ext cx="7933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In our presentation</a:t>
            </a:r>
            <a:r>
              <a:rPr lang="pl-PL" sz="2800" b="1" dirty="0" smtClean="0"/>
              <a:t> we </a:t>
            </a:r>
            <a:r>
              <a:rPr lang="pl-PL" sz="2800" b="1" dirty="0" err="1" smtClean="0"/>
              <a:t>are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going</a:t>
            </a:r>
            <a:r>
              <a:rPr lang="pl-PL" sz="2800" b="1" dirty="0" smtClean="0"/>
              <a:t> to </a:t>
            </a:r>
            <a:r>
              <a:rPr lang="pl-PL" sz="2800" b="1" dirty="0" err="1" smtClean="0"/>
              <a:t>equate</a:t>
            </a:r>
            <a:r>
              <a:rPr lang="pl-PL" sz="2800" b="1" dirty="0" smtClean="0"/>
              <a:t> the </a:t>
            </a:r>
            <a:r>
              <a:rPr lang="pl-PL" sz="2800" b="1" dirty="0" err="1" smtClean="0"/>
              <a:t>countries</a:t>
            </a:r>
            <a:r>
              <a:rPr lang="pl-PL" sz="2800" b="1" dirty="0" smtClean="0"/>
              <a:t> in the </a:t>
            </a:r>
            <a:r>
              <a:rPr lang="pl-PL" sz="2800" b="1" dirty="0" err="1" smtClean="0"/>
              <a:t>North</a:t>
            </a:r>
            <a:r>
              <a:rPr lang="pl-PL" sz="2800" b="1" dirty="0" smtClean="0"/>
              <a:t> and </a:t>
            </a:r>
            <a:r>
              <a:rPr lang="pl-PL" sz="2800" b="1" dirty="0" err="1" smtClean="0"/>
              <a:t>South</a:t>
            </a:r>
            <a:r>
              <a:rPr lang="pl-PL" sz="2800" b="1" dirty="0" smtClean="0"/>
              <a:t> from Poland</a:t>
            </a:r>
            <a:r>
              <a:rPr lang="en-GB" sz="2800" b="1" dirty="0" smtClean="0"/>
              <a:t> </a:t>
            </a:r>
            <a:endParaRPr lang="en-GB" sz="28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1922919"/>
              </p:ext>
            </p:extLst>
          </p:nvPr>
        </p:nvGraphicFramePr>
        <p:xfrm>
          <a:off x="2014072" y="1795431"/>
          <a:ext cx="8128000" cy="482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North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South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Latvia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Greece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Lithuania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Cyprus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Germany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Hungary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Belgium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Portugal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Finland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Romania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Norway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Slovakia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Sweden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Slovenia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Estonia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Ukraine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Albania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Czech Republic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Austria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Switzerland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70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Wykres 15"/>
          <p:cNvGraphicFramePr/>
          <p:nvPr>
            <p:extLst>
              <p:ext uri="{D42A27DB-BD31-4B8C-83A1-F6EECF244321}">
                <p14:modId xmlns="" xmlns:p14="http://schemas.microsoft.com/office/powerpoint/2010/main" val="3597643112"/>
              </p:ext>
            </p:extLst>
          </p:nvPr>
        </p:nvGraphicFramePr>
        <p:xfrm>
          <a:off x="1250577" y="262466"/>
          <a:ext cx="4612341" cy="2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441141" y="645459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North and… </a:t>
            </a:r>
            <a:endParaRPr lang="pl-PL" sz="4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10988" y="4235824"/>
            <a:ext cx="454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err="1" smtClean="0"/>
              <a:t>South</a:t>
            </a:r>
            <a:r>
              <a:rPr lang="pl-PL" sz="4400" dirty="0" smtClean="0"/>
              <a:t> </a:t>
            </a:r>
            <a:r>
              <a:rPr lang="pl-PL" sz="4400" dirty="0" err="1" smtClean="0"/>
              <a:t>forests</a:t>
            </a:r>
            <a:r>
              <a:rPr lang="pl-PL" sz="4400" dirty="0" smtClean="0"/>
              <a:t> </a:t>
            </a:r>
            <a:endParaRPr lang="pl-PL" sz="4400" dirty="0"/>
          </a:p>
        </p:txBody>
      </p:sp>
      <p:graphicFrame>
        <p:nvGraphicFramePr>
          <p:cNvPr id="8" name="Wykres 7"/>
          <p:cNvGraphicFramePr/>
          <p:nvPr/>
        </p:nvGraphicFramePr>
        <p:xfrm>
          <a:off x="6145306" y="3173506"/>
          <a:ext cx="5033682" cy="317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089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b="1" i="1" u="sng" dirty="0" smtClean="0"/>
              <a:t>Animals </a:t>
            </a:r>
            <a:endParaRPr lang="pl-PL" sz="6000" b="1" i="1" u="sng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06400" y="1554163"/>
          <a:ext cx="11582400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5600"/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100717" marR="100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Typical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species</a:t>
                      </a:r>
                      <a:r>
                        <a:rPr lang="pl-PL" dirty="0" smtClean="0"/>
                        <a:t>:</a:t>
                      </a:r>
                    </a:p>
                    <a:p>
                      <a:endParaRPr lang="pl-PL" dirty="0"/>
                    </a:p>
                  </a:txBody>
                  <a:tcPr marL="100717" marR="100717"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Endemic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species</a:t>
                      </a: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marL="100717" marR="100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 smtClean="0"/>
                        <a:t>Common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species</a:t>
                      </a:r>
                      <a:r>
                        <a:rPr lang="pl-PL" dirty="0" smtClean="0"/>
                        <a:t>:</a:t>
                      </a:r>
                    </a:p>
                    <a:p>
                      <a:endParaRPr lang="pl-PL" dirty="0"/>
                    </a:p>
                  </a:txBody>
                  <a:tcPr marL="100717" marR="10071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4000" dirty="0" smtClean="0"/>
                        <a:t>North</a:t>
                      </a:r>
                      <a:endParaRPr lang="pl-PL" sz="4000" dirty="0"/>
                    </a:p>
                  </a:txBody>
                  <a:tcPr marL="100717" marR="1007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Reindeer,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Badger</a:t>
                      </a:r>
                      <a:r>
                        <a:rPr lang="pl-PL" dirty="0" smtClean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Otter</a:t>
                      </a:r>
                      <a:r>
                        <a:rPr lang="pl-PL" dirty="0" smtClean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Moose</a:t>
                      </a:r>
                      <a:r>
                        <a:rPr lang="pl-PL" dirty="0" smtClean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European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bison</a:t>
                      </a:r>
                      <a:r>
                        <a:rPr lang="pl-PL" dirty="0" smtClean="0"/>
                        <a:t>,</a:t>
                      </a:r>
                    </a:p>
                    <a:p>
                      <a:endParaRPr lang="pl-PL" dirty="0"/>
                    </a:p>
                  </a:txBody>
                  <a:tcPr marL="100717" marR="100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dirty="0" err="1" smtClean="0"/>
                        <a:t>European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mink</a:t>
                      </a:r>
                      <a:r>
                        <a:rPr lang="pl-PL" dirty="0" smtClean="0"/>
                        <a:t> </a:t>
                      </a:r>
                      <a:r>
                        <a:rPr lang="pl-PL" b="1" dirty="0" smtClean="0"/>
                        <a:t>(Estonia)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l-PL" dirty="0"/>
                    </a:p>
                  </a:txBody>
                  <a:tcPr marL="100717" marR="100717"/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Roe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deer</a:t>
                      </a:r>
                      <a:r>
                        <a:rPr lang="pl-PL" dirty="0" smtClean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Red </a:t>
                      </a:r>
                      <a:r>
                        <a:rPr lang="pl-PL" dirty="0" err="1" smtClean="0"/>
                        <a:t>deer</a:t>
                      </a:r>
                      <a:r>
                        <a:rPr lang="pl-PL" dirty="0" smtClean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Wolf,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Fox,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Lynx</a:t>
                      </a:r>
                      <a:r>
                        <a:rPr lang="pl-PL" dirty="0" smtClean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Wild </a:t>
                      </a:r>
                      <a:r>
                        <a:rPr lang="pl-PL" dirty="0" err="1" smtClean="0"/>
                        <a:t>boar</a:t>
                      </a:r>
                      <a:r>
                        <a:rPr lang="pl-PL" dirty="0" smtClean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Brown </a:t>
                      </a:r>
                      <a:r>
                        <a:rPr lang="pl-PL" dirty="0" err="1" smtClean="0"/>
                        <a:t>bear</a:t>
                      </a:r>
                      <a:r>
                        <a:rPr lang="pl-PL" dirty="0" smtClean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Fallow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deer</a:t>
                      </a:r>
                      <a:r>
                        <a:rPr lang="pl-PL" dirty="0" smtClean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Capercaillie</a:t>
                      </a:r>
                      <a:r>
                        <a:rPr lang="pl-PL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 smtClean="0"/>
                    </a:p>
                    <a:p>
                      <a:endParaRPr lang="pl-PL" dirty="0"/>
                    </a:p>
                  </a:txBody>
                  <a:tcPr marL="100717" marR="10071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4000" dirty="0" err="1" smtClean="0"/>
                        <a:t>South</a:t>
                      </a:r>
                      <a:r>
                        <a:rPr lang="pl-PL" sz="4000" dirty="0" smtClean="0"/>
                        <a:t> </a:t>
                      </a:r>
                      <a:endParaRPr lang="pl-PL" sz="4000" dirty="0"/>
                    </a:p>
                  </a:txBody>
                  <a:tcPr marL="100717" marR="1007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Jackal</a:t>
                      </a:r>
                      <a:r>
                        <a:rPr lang="pl-PL" dirty="0" smtClean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Wildcat</a:t>
                      </a:r>
                      <a:r>
                        <a:rPr lang="pl-PL" dirty="0" smtClean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Mouflon</a:t>
                      </a:r>
                      <a:r>
                        <a:rPr lang="pl-PL" dirty="0" smtClean="0"/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Vulture</a:t>
                      </a:r>
                      <a:r>
                        <a:rPr lang="pl-PL" dirty="0" smtClean="0"/>
                        <a:t>.</a:t>
                      </a:r>
                      <a:endParaRPr lang="pl-PL" dirty="0"/>
                    </a:p>
                  </a:txBody>
                  <a:tcPr marL="100717" marR="1007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Gold-striped</a:t>
                      </a:r>
                      <a:r>
                        <a:rPr lang="pl-PL" dirty="0" smtClean="0"/>
                        <a:t> salamander </a:t>
                      </a:r>
                      <a:r>
                        <a:rPr lang="pl-PL" b="1" dirty="0" smtClean="0"/>
                        <a:t>(Portugal)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Azores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bullfinch</a:t>
                      </a:r>
                      <a:r>
                        <a:rPr lang="pl-PL" dirty="0" smtClean="0"/>
                        <a:t> </a:t>
                      </a:r>
                      <a:r>
                        <a:rPr lang="pl-PL" b="1" dirty="0" smtClean="0"/>
                        <a:t>(Portugal)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 smtClean="0"/>
                        <a:t>Iberian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lynx</a:t>
                      </a:r>
                      <a:r>
                        <a:rPr lang="pl-PL" dirty="0" smtClean="0"/>
                        <a:t> </a:t>
                      </a:r>
                      <a:r>
                        <a:rPr lang="pl-PL" b="1" dirty="0" smtClean="0"/>
                        <a:t>(Portugal)</a:t>
                      </a:r>
                    </a:p>
                    <a:p>
                      <a:endParaRPr lang="pl-PL" dirty="0"/>
                    </a:p>
                  </a:txBody>
                  <a:tcPr marL="100717" marR="100717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" name="Symbol zastępczy zawartości 11" descr="reindeer-disappearing-climate-change-2-537x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4906" y="1017000"/>
            <a:ext cx="6428051" cy="4847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az 12" descr="pobr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6918" y="1474836"/>
            <a:ext cx="5338482" cy="3315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az 13" descr="badger_236918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89579">
            <a:off x="2159000" y="971550"/>
            <a:ext cx="7874000" cy="491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Obraz 14" descr="Badger web version (Tim Matthews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3862" y="1828800"/>
            <a:ext cx="3724275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Obraz 15" descr="hp-main-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50" y="1381125"/>
            <a:ext cx="8191500" cy="409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Obraz 16" descr="628x353-otter-cu-yaw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33112">
            <a:off x="2108200" y="1187450"/>
            <a:ext cx="7975600" cy="448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 descr="triathlete-attacked-by-ott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9683" y="1385048"/>
            <a:ext cx="5145742" cy="3859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97541" y="1018801"/>
          <a:ext cx="6266330" cy="362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/>
        </p:nvGraphicFramePr>
        <p:xfrm>
          <a:off x="5540190" y="3133165"/>
          <a:ext cx="6360460" cy="338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North and </a:t>
            </a:r>
            <a:r>
              <a:rPr lang="pl-PL" dirty="0" err="1" smtClean="0"/>
              <a:t>south</a:t>
            </a:r>
            <a:r>
              <a:rPr lang="pl-PL" dirty="0" smtClean="0"/>
              <a:t> </a:t>
            </a:r>
            <a:r>
              <a:rPr lang="pl-PL" dirty="0" err="1" smtClean="0"/>
              <a:t>climate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27211" y="1842247"/>
          <a:ext cx="5764306" cy="394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/>
        </p:nvGraphicFramePr>
        <p:xfrm>
          <a:off x="6006355" y="1129553"/>
          <a:ext cx="6185645" cy="415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North and </a:t>
            </a:r>
            <a:r>
              <a:rPr lang="pl-PL" dirty="0" err="1" smtClean="0"/>
              <a:t>south</a:t>
            </a:r>
            <a:r>
              <a:rPr lang="pl-PL" dirty="0" smtClean="0"/>
              <a:t> </a:t>
            </a:r>
            <a:r>
              <a:rPr lang="pl-PL" dirty="0" err="1" smtClean="0"/>
              <a:t>soil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540188" y="1301189"/>
          <a:ext cx="6042211" cy="249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/>
        </p:nvGraphicFramePr>
        <p:xfrm>
          <a:off x="766482" y="2299447"/>
          <a:ext cx="5114364" cy="355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2_bory_tucholskie_przyku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406400"/>
            <a:ext cx="10160000" cy="604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 descr="5157daadac5b046cf2f09f6210be89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3953" y="1149724"/>
            <a:ext cx="7862047" cy="442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az 9" descr="Puszcza_białowieska_fragmenty_rezerwatu_ścisłego_a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30327">
            <a:off x="2084295" y="477280"/>
            <a:ext cx="8125416" cy="5439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az 10" descr="Puszcza-Białowieska-rezerwat-ścisły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1153" y="732864"/>
            <a:ext cx="6952129" cy="5214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6502</TotalTime>
  <Words>221</Words>
  <Application>Microsoft Office PowerPoint</Application>
  <PresentationFormat>Niestandardowy</PresentationFormat>
  <Paragraphs>103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Wędrówka</vt:lpstr>
      <vt:lpstr>„Forest in Poland and Europe. Characteristics and management”. </vt:lpstr>
      <vt:lpstr>Slajd 2</vt:lpstr>
      <vt:lpstr>Slajd 3</vt:lpstr>
      <vt:lpstr>Animals </vt:lpstr>
      <vt:lpstr>Slajd 5</vt:lpstr>
      <vt:lpstr>Slajd 6</vt:lpstr>
      <vt:lpstr>North and south climate</vt:lpstr>
      <vt:lpstr>North and south soil</vt:lpstr>
      <vt:lpstr>Slajd 9</vt:lpstr>
      <vt:lpstr>Bibliography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peregudowska</dc:creator>
  <cp:lastModifiedBy>Nauczyciel</cp:lastModifiedBy>
  <cp:revision>36</cp:revision>
  <dcterms:created xsi:type="dcterms:W3CDTF">2016-04-09T18:41:38Z</dcterms:created>
  <dcterms:modified xsi:type="dcterms:W3CDTF">2016-04-22T08:01:26Z</dcterms:modified>
</cp:coreProperties>
</file>