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80625" cy="7559675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00" y="-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45A901C-8C23-4D64-A52B-1410F7FB6440}" type="slidenum">
              <a:t>‹#›</a:t>
            </a:fld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17112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0EA0CFA1-E82F-4C61-A693-BB4549FB366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0849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pl-PL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1BAE6E-6EEE-4800-813F-1ECE9C08A84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64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45877D-2FE8-4B76-817C-591291C55841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2797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A2C7B3-A098-4A83-85B6-9577D8F107C3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989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D68883-C423-45A2-B436-BF0C1FD1F3F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7130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CA45AF-C55F-4D22-AA3C-6B8A81A77873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25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113036-4802-4B3A-B9F1-244CE7E6210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44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8C8C76-6BFB-4AF0-AC87-3DC0E857E0F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3900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80F763-3197-4C3C-8791-58918E87E37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89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1074E1-60DD-48EF-AA40-8213BCF02D1D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3685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61E2AE-F4A2-4E7D-8238-469E7FDDFD6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5884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2B2DEF-025B-4075-BFB4-42537D75995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748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pl-PL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9964A87D-7BA0-475B-84FF-165B5A056B8B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pl-PL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pl-PL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 txBox="1">
            <a:spLocks noGrp="1"/>
          </p:cNvSpPr>
          <p:nvPr>
            <p:ph type="subTitle" idx="4294967295"/>
          </p:nvPr>
        </p:nvSpPr>
        <p:spPr>
          <a:xfrm>
            <a:off x="720000" y="7056000"/>
            <a:ext cx="9071640" cy="456119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pl-PL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0"/>
            <a:ext cx="10079640" cy="761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60" y="2520000"/>
            <a:ext cx="10134720" cy="2195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288000" y="-432000"/>
            <a:ext cx="6550560" cy="3240000"/>
          </a:xfr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44000" y="2894040"/>
            <a:ext cx="2951999" cy="106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340640" y="3671999"/>
            <a:ext cx="2691360" cy="126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531320" y="6263999"/>
            <a:ext cx="5764680" cy="126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2520000" y="4464000"/>
            <a:ext cx="2500920" cy="1028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3384000" y="5282640"/>
            <a:ext cx="5294520" cy="1269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Class="entr" accel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1"/>
                                          </p:val>
                                        </p:tav>
                                        <p:tav tm="50000">
                                          <p:val>
                                            <p:strVal val="0.94999998807907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5840"/>
            <a:ext cx="10080000" cy="757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Lynx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6000" y="63720"/>
            <a:ext cx="3816000" cy="2872440"/>
          </a:xfrm>
        </p:spPr>
      </p:pic>
      <p:pic>
        <p:nvPicPr>
          <p:cNvPr id="5" name="Wolf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0" y="2936160"/>
            <a:ext cx="4896000" cy="361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een Tree Frog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616000" y="0"/>
            <a:ext cx="4464000" cy="23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hite-Tailed Eagle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968000" y="2304000"/>
            <a:ext cx="3024000" cy="24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son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4896000" y="4680000"/>
            <a:ext cx="5184000" cy="28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216000" y="936000"/>
            <a:ext cx="10080000" cy="45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360" y="-32760"/>
            <a:ext cx="10061640" cy="759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00" y="1655999"/>
            <a:ext cx="9936000" cy="5903999"/>
          </a:xfrm>
        </p:spPr>
      </p:pic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87640" y="-120600"/>
            <a:ext cx="9648360" cy="2064600"/>
          </a:xfr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7560"/>
            <a:ext cx="10080000" cy="7552440"/>
          </a:xfrm>
        </p:spPr>
      </p:pic>
      <p:sp>
        <p:nvSpPr>
          <p:cNvPr id="3" name="Tytuł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6000" y="301320"/>
            <a:ext cx="3305159" cy="265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32000" y="3816000"/>
            <a:ext cx="4104000" cy="331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5400">
            <a:off x="-13632" y="-992889"/>
            <a:ext cx="10080000" cy="86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/>
          <p:cNvSpPr txBox="1"/>
          <p:nvPr/>
        </p:nvSpPr>
        <p:spPr>
          <a:xfrm>
            <a:off x="1655999" y="1944000"/>
            <a:ext cx="3567240" cy="2671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15776" y="107430"/>
            <a:ext cx="9583890" cy="579551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1" i="1" u="sng">
                <a:effectLst>
                  <a:outerShdw dist="17961" dir="2700000">
                    <a:scrgbClr r="0" g="0" b="0"/>
                  </a:outerShdw>
                </a:effectLst>
                <a:uFillTx/>
                <a:latin typeface="Segoe Print" pitchFamily="2"/>
              </a:defRPr>
            </a:pPr>
            <a:r>
              <a:rPr lang="pl-PL" sz="2800" b="1" strike="noStrike" kern="1200" dirty="0" err="1">
                <a:ln>
                  <a:noFill/>
                </a:ln>
                <a:solidFill>
                  <a:srgbClr val="FFFF00"/>
                </a:solidFill>
                <a:uFillTx/>
                <a:latin typeface="Segoe Print" pitchFamily="18"/>
                <a:ea typeface="Microsoft YaHei" pitchFamily="2"/>
                <a:cs typeface="Mangal" pitchFamily="2"/>
              </a:rPr>
              <a:t>This</a:t>
            </a:r>
            <a:r>
              <a:rPr lang="pl-PL" sz="2800" b="1" strike="noStrike" kern="1200" dirty="0">
                <a:ln>
                  <a:noFill/>
                </a:ln>
                <a:solidFill>
                  <a:srgbClr val="FFFF00"/>
                </a:solidFill>
                <a:uFillTx/>
                <a:latin typeface="Segoe Print" pitchFamily="18"/>
                <a:ea typeface="Microsoft YaHei" pitchFamily="2"/>
                <a:cs typeface="Mangal" pitchFamily="2"/>
              </a:rPr>
              <a:t> </a:t>
            </a:r>
            <a:r>
              <a:rPr lang="pl-PL" sz="2800" b="1" strike="noStrike" kern="1200" dirty="0" err="1">
                <a:ln>
                  <a:noFill/>
                </a:ln>
                <a:solidFill>
                  <a:srgbClr val="FFFF00"/>
                </a:solidFill>
                <a:uFillTx/>
                <a:latin typeface="Segoe Print" pitchFamily="18"/>
                <a:ea typeface="Microsoft YaHei" pitchFamily="2"/>
                <a:cs typeface="Mangal" pitchFamily="2"/>
              </a:rPr>
              <a:t>presentation</a:t>
            </a:r>
            <a:r>
              <a:rPr lang="pl-PL" sz="2800" b="1" strike="noStrike" kern="1200" dirty="0">
                <a:ln>
                  <a:noFill/>
                </a:ln>
                <a:solidFill>
                  <a:srgbClr val="FFFF00"/>
                </a:solidFill>
                <a:uFillTx/>
                <a:latin typeface="Segoe Print" pitchFamily="18"/>
                <a:ea typeface="Microsoft YaHei" pitchFamily="2"/>
                <a:cs typeface="Mangal" pitchFamily="2"/>
              </a:rPr>
              <a:t> </a:t>
            </a:r>
            <a:r>
              <a:rPr lang="pl-PL" sz="2800" b="1" strike="noStrike" kern="1200" dirty="0" err="1">
                <a:ln>
                  <a:noFill/>
                </a:ln>
                <a:solidFill>
                  <a:srgbClr val="FFFF00"/>
                </a:solidFill>
                <a:uFillTx/>
                <a:latin typeface="Segoe Print" pitchFamily="18"/>
                <a:ea typeface="Microsoft YaHei" pitchFamily="2"/>
                <a:cs typeface="Mangal" pitchFamily="2"/>
              </a:rPr>
              <a:t>have</a:t>
            </a:r>
            <a:r>
              <a:rPr lang="pl-PL" sz="2800" b="1" strike="noStrike" kern="1200" dirty="0">
                <a:ln>
                  <a:noFill/>
                </a:ln>
                <a:solidFill>
                  <a:srgbClr val="FFFF00"/>
                </a:solidFill>
                <a:uFillTx/>
                <a:latin typeface="Segoe Print" pitchFamily="18"/>
                <a:ea typeface="Microsoft YaHei" pitchFamily="2"/>
                <a:cs typeface="Mangal" pitchFamily="2"/>
              </a:rPr>
              <a:t> </a:t>
            </a:r>
            <a:r>
              <a:rPr lang="pl-PL" sz="2800" b="1" strike="noStrike" kern="1200" dirty="0" err="1">
                <a:ln>
                  <a:noFill/>
                </a:ln>
                <a:solidFill>
                  <a:srgbClr val="FFFF00"/>
                </a:solidFill>
                <a:uFillTx/>
                <a:latin typeface="Segoe Print" pitchFamily="18"/>
                <a:ea typeface="Microsoft YaHei" pitchFamily="2"/>
                <a:cs typeface="Mangal" pitchFamily="2"/>
              </a:rPr>
              <a:t>done</a:t>
            </a:r>
            <a:r>
              <a:rPr lang="pl-PL" sz="2800" b="1" strike="noStrike" kern="1200" dirty="0">
                <a:ln>
                  <a:noFill/>
                </a:ln>
                <a:solidFill>
                  <a:srgbClr val="FFFF00"/>
                </a:solidFill>
                <a:uFillTx/>
                <a:latin typeface="Segoe Print" pitchFamily="18"/>
                <a:ea typeface="Microsoft YaHei" pitchFamily="2"/>
                <a:cs typeface="Mangal" pitchFamily="2"/>
              </a:rPr>
              <a:t> by:</a:t>
            </a:r>
          </a:p>
          <a:p>
            <a:pPr marL="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1" i="1" u="sng">
                <a:effectLst>
                  <a:outerShdw dist="17961" dir="2700000">
                    <a:scrgbClr r="0" g="0" b="0"/>
                  </a:outerShdw>
                </a:effectLst>
                <a:uFillTx/>
                <a:latin typeface="Segoe Print" pitchFamily="2"/>
              </a:defRPr>
            </a:pPr>
            <a:r>
              <a:rPr lang="pl-PL" sz="2800" b="1" i="1" strike="noStrike" kern="1200" dirty="0">
                <a:ln>
                  <a:noFill/>
                </a:ln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Segoe Print" pitchFamily="18"/>
                <a:ea typeface="Microsoft YaHei" pitchFamily="2"/>
                <a:cs typeface="Mangal" pitchFamily="2"/>
              </a:rPr>
              <a:t>Sebastian Jagiełko</a:t>
            </a:r>
          </a:p>
          <a:p>
            <a:pPr marL="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1" i="1" u="sng">
                <a:effectLst>
                  <a:outerShdw dist="17961" dir="2700000">
                    <a:scrgbClr r="0" g="0" b="0"/>
                  </a:outerShdw>
                </a:effectLst>
                <a:uFillTx/>
                <a:latin typeface="Segoe Print" pitchFamily="2"/>
              </a:defRPr>
            </a:pPr>
            <a:r>
              <a:rPr lang="pl-PL" sz="2800" b="1" i="1" strike="noStrike" kern="1200" dirty="0">
                <a:ln>
                  <a:noFill/>
                </a:ln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Segoe Print" pitchFamily="18"/>
                <a:ea typeface="Microsoft YaHei" pitchFamily="2"/>
                <a:cs typeface="Mangal" pitchFamily="2"/>
              </a:rPr>
              <a:t>Karolina Monkiewicz</a:t>
            </a:r>
          </a:p>
          <a:p>
            <a:pPr marL="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1" i="1" u="sng">
                <a:effectLst>
                  <a:outerShdw dist="17961" dir="2700000">
                    <a:scrgbClr r="0" g="0" b="0"/>
                  </a:outerShdw>
                </a:effectLst>
                <a:uFillTx/>
                <a:latin typeface="Segoe Print" pitchFamily="2"/>
              </a:defRPr>
            </a:pPr>
            <a:r>
              <a:rPr lang="pl-PL" sz="2800" b="1" i="1" strike="noStrike" kern="1200" dirty="0">
                <a:ln>
                  <a:noFill/>
                </a:ln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Segoe Print" pitchFamily="18"/>
                <a:ea typeface="Microsoft YaHei" pitchFamily="2"/>
                <a:cs typeface="Mangal" pitchFamily="2"/>
              </a:rPr>
              <a:t>Gabriela </a:t>
            </a:r>
            <a:r>
              <a:rPr lang="pl-PL" sz="2800" b="1" i="1" strike="noStrike" kern="1200" dirty="0" err="1" smtClean="0">
                <a:ln>
                  <a:noFill/>
                </a:ln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Segoe Print" pitchFamily="18"/>
                <a:ea typeface="Microsoft YaHei" pitchFamily="2"/>
                <a:cs typeface="Mangal" pitchFamily="2"/>
              </a:rPr>
              <a:t>Bazylak</a:t>
            </a:r>
            <a:endParaRPr lang="pl-PL" sz="2800" b="1" i="1" strike="noStrike" kern="1200" dirty="0" smtClean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uFillTx/>
              <a:latin typeface="Segoe Print" pitchFamily="18"/>
              <a:ea typeface="Microsoft YaHei" pitchFamily="2"/>
              <a:cs typeface="Mangal" pitchFamily="2"/>
            </a:endParaRPr>
          </a:p>
          <a:p>
            <a:pPr marL="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1" i="1" u="sng">
                <a:effectLst>
                  <a:outerShdw dist="17961" dir="2700000">
                    <a:scrgbClr r="0" g="0" b="0"/>
                  </a:outerShdw>
                </a:effectLst>
                <a:uFillTx/>
                <a:latin typeface="Segoe Print" pitchFamily="2"/>
              </a:defRPr>
            </a:pPr>
            <a:r>
              <a:rPr lang="pl-PL" sz="2800" b="1" i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Segoe Print" pitchFamily="18"/>
                <a:ea typeface="Microsoft YaHei" pitchFamily="2"/>
                <a:cs typeface="Mangal" pitchFamily="2"/>
              </a:rPr>
              <a:t>Uczniowie Klasy III Gimnazjum w Zespole Szkół </a:t>
            </a:r>
          </a:p>
          <a:p>
            <a:pPr marL="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1" i="1" u="sng">
                <a:effectLst>
                  <a:outerShdw dist="17961" dir="2700000">
                    <a:scrgbClr r="0" g="0" b="0"/>
                  </a:outerShdw>
                </a:effectLst>
                <a:uFillTx/>
                <a:latin typeface="Segoe Print" pitchFamily="2"/>
              </a:defRPr>
            </a:pPr>
            <a:r>
              <a:rPr lang="pl-PL" sz="2800" b="1" i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Segoe Print" pitchFamily="18"/>
                <a:ea typeface="Microsoft YaHei" pitchFamily="2"/>
                <a:cs typeface="Mangal" pitchFamily="2"/>
              </a:rPr>
              <a:t>w</a:t>
            </a:r>
            <a:r>
              <a:rPr lang="pl-PL" sz="2800" b="1" i="1" strike="noStrike" kern="1200" dirty="0" smtClean="0">
                <a:ln>
                  <a:noFill/>
                </a:ln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Segoe Print" pitchFamily="18"/>
                <a:ea typeface="Microsoft YaHei" pitchFamily="2"/>
                <a:cs typeface="Mangal" pitchFamily="2"/>
              </a:rPr>
              <a:t> </a:t>
            </a:r>
            <a:r>
              <a:rPr lang="pl-PL" sz="2800" b="1" i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Segoe Print" pitchFamily="18"/>
                <a:ea typeface="Microsoft YaHei" pitchFamily="2"/>
                <a:cs typeface="Mangal" pitchFamily="2"/>
              </a:rPr>
              <a:t>G</a:t>
            </a:r>
            <a:r>
              <a:rPr lang="pl-PL" sz="2800" b="1" i="1" strike="noStrike" kern="1200" dirty="0" smtClean="0">
                <a:ln>
                  <a:noFill/>
                </a:ln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Segoe Print" pitchFamily="18"/>
                <a:ea typeface="Microsoft YaHei" pitchFamily="2"/>
                <a:cs typeface="Mangal" pitchFamily="2"/>
              </a:rPr>
              <a:t>awlikach Wielkich</a:t>
            </a:r>
            <a:endParaRPr lang="pl-PL" sz="2800" b="1" i="1" strike="noStrike" kern="120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uFillTx/>
              <a:latin typeface="Segoe Print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9832" y="251445"/>
            <a:ext cx="8569325" cy="1512167"/>
          </a:xfrm>
        </p:spPr>
        <p:txBody>
          <a:bodyPr/>
          <a:lstStyle/>
          <a:p>
            <a:pPr>
              <a:buNone/>
            </a:pPr>
            <a:r>
              <a:rPr lang="pl-PL" b="1" dirty="0" smtClean="0">
                <a:latin typeface="Segoe Print" panose="02000600000000000000" pitchFamily="2" charset="0"/>
              </a:rPr>
              <a:t>Wykaz materiałów </a:t>
            </a:r>
            <a:r>
              <a:rPr lang="pl-PL" b="1" dirty="0">
                <a:latin typeface="Segoe Print" panose="02000600000000000000" pitchFamily="2" charset="0"/>
              </a:rPr>
              <a:t>ź</a:t>
            </a:r>
            <a:r>
              <a:rPr lang="pl-PL" b="1" dirty="0" smtClean="0">
                <a:latin typeface="Segoe Print" panose="02000600000000000000" pitchFamily="2" charset="0"/>
              </a:rPr>
              <a:t>ródłowych</a:t>
            </a:r>
            <a:endParaRPr lang="pl-PL" b="1" dirty="0">
              <a:latin typeface="Segoe Print" panose="02000600000000000000" pitchFamily="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768" y="1835621"/>
            <a:ext cx="9793088" cy="5724054"/>
          </a:xfrm>
        </p:spPr>
        <p:txBody>
          <a:bodyPr/>
          <a:lstStyle/>
          <a:p>
            <a:endParaRPr lang="pl-PL" sz="1600" dirty="0" smtClean="0"/>
          </a:p>
          <a:p>
            <a:pPr algn="l"/>
            <a:r>
              <a:rPr lang="pl-PL" sz="1600" dirty="0" smtClean="0"/>
              <a:t> </a:t>
            </a:r>
            <a:r>
              <a:rPr lang="pl-PL" sz="1600" b="1" dirty="0" smtClean="0"/>
              <a:t>Kapuściński R</a:t>
            </a:r>
            <a:r>
              <a:rPr lang="pl-PL" sz="1600" dirty="0" smtClean="0"/>
              <a:t>. 2012</a:t>
            </a:r>
            <a:r>
              <a:rPr lang="pl-PL" sz="1600" i="1" dirty="0" smtClean="0"/>
              <a:t>. Ochrona przyrody terenów otwartych</a:t>
            </a:r>
            <a:r>
              <a:rPr lang="pl-PL" sz="1600" dirty="0" smtClean="0"/>
              <a:t>. Multico Oficyna Wydawnicza</a:t>
            </a:r>
          </a:p>
          <a:p>
            <a:pPr algn="l"/>
            <a:r>
              <a:rPr lang="pl-PL" sz="1600" dirty="0" smtClean="0"/>
              <a:t> </a:t>
            </a:r>
            <a:r>
              <a:rPr lang="pl-PL" sz="1600" b="1" dirty="0" smtClean="0"/>
              <a:t>Łapiński W</a:t>
            </a:r>
            <a:r>
              <a:rPr lang="pl-PL" sz="1600" dirty="0" smtClean="0"/>
              <a:t>. 2007. </a:t>
            </a:r>
            <a:r>
              <a:rPr lang="pl-PL" sz="1600" i="1" dirty="0" smtClean="0"/>
              <a:t>Przyroda i leśnictwo Warmii i Mazur oraz krain przyległych</a:t>
            </a:r>
            <a:r>
              <a:rPr lang="pl-PL" sz="1600" dirty="0" smtClean="0"/>
              <a:t>. </a:t>
            </a:r>
          </a:p>
          <a:p>
            <a:pPr algn="l"/>
            <a:r>
              <a:rPr lang="pl-PL" sz="1600" dirty="0" smtClean="0"/>
              <a:t>Wyd. Włodzimierz Łapiński. </a:t>
            </a:r>
            <a:r>
              <a:rPr lang="pl-PL" sz="1600" dirty="0" err="1" smtClean="0"/>
              <a:t>Bryzgiel</a:t>
            </a:r>
            <a:endParaRPr lang="pl-PL" sz="1600" dirty="0" smtClean="0"/>
          </a:p>
          <a:p>
            <a:pPr algn="l"/>
            <a:r>
              <a:rPr lang="pl-PL" sz="1600" dirty="0" smtClean="0"/>
              <a:t> </a:t>
            </a:r>
            <a:r>
              <a:rPr lang="pl-PL" sz="1600" b="1" dirty="0" smtClean="0"/>
              <a:t>Walczak M., Pisarski Z</a:t>
            </a:r>
            <a:r>
              <a:rPr lang="pl-PL" sz="1600" dirty="0" smtClean="0"/>
              <a:t>. 2002. </a:t>
            </a:r>
            <a:r>
              <a:rPr lang="pl-PL" sz="1600" i="1" dirty="0" smtClean="0"/>
              <a:t>Parki krajobrazowe  w Polsce.</a:t>
            </a:r>
            <a:r>
              <a:rPr lang="pl-PL" sz="1600" dirty="0" smtClean="0"/>
              <a:t> Instytut Ochrony Środowiska. Warszawa  </a:t>
            </a:r>
          </a:p>
          <a:p>
            <a:pPr algn="l"/>
            <a:r>
              <a:rPr lang="pl-PL" sz="1600" b="1" dirty="0" smtClean="0"/>
              <a:t> Zaręba R. </a:t>
            </a:r>
            <a:r>
              <a:rPr lang="pl-PL" sz="1600" dirty="0" smtClean="0"/>
              <a:t>1986</a:t>
            </a:r>
            <a:r>
              <a:rPr lang="pl-PL" sz="1600" i="1" dirty="0" smtClean="0"/>
              <a:t>. Puszcze,  bory i lasy Polski</a:t>
            </a:r>
            <a:r>
              <a:rPr lang="pl-PL" sz="1600" dirty="0" smtClean="0"/>
              <a:t>. </a:t>
            </a:r>
            <a:r>
              <a:rPr lang="pl-PL" sz="1600" dirty="0" err="1" smtClean="0"/>
              <a:t>PWRiL</a:t>
            </a:r>
            <a:r>
              <a:rPr lang="pl-PL" sz="1600" dirty="0" smtClean="0"/>
              <a:t>., Warszawa</a:t>
            </a:r>
          </a:p>
          <a:p>
            <a:pPr algn="l"/>
            <a:r>
              <a:rPr lang="pl-PL" sz="1600" dirty="0" smtClean="0"/>
              <a:t> </a:t>
            </a:r>
            <a:r>
              <a:rPr lang="pl-PL" sz="1600" b="1" dirty="0" smtClean="0"/>
              <a:t>Zawadzka D., Kwiecień E</a:t>
            </a:r>
            <a:r>
              <a:rPr lang="pl-PL" sz="1600" dirty="0" smtClean="0"/>
              <a:t>. 2011</a:t>
            </a:r>
            <a:r>
              <a:rPr lang="pl-PL" sz="1600" i="1" dirty="0" smtClean="0"/>
              <a:t>. Puszcze i lasy Polski</a:t>
            </a:r>
            <a:r>
              <a:rPr lang="pl-PL" sz="1600" dirty="0" smtClean="0"/>
              <a:t>. Multico Oficyna Wydawnicza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1121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113</Words>
  <Application>Microsoft Office PowerPoint</Application>
  <PresentationFormat>Pokaz na ekranie (4:3)</PresentationFormat>
  <Paragraphs>14</Paragraphs>
  <Slides>8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Domyślnie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Wykaz materiałów źródłowych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Domowy</dc:creator>
  <cp:lastModifiedBy>Domowy</cp:lastModifiedBy>
  <cp:revision>17</cp:revision>
  <dcterms:created xsi:type="dcterms:W3CDTF">2016-04-03T15:28:19Z</dcterms:created>
  <dcterms:modified xsi:type="dcterms:W3CDTF">2016-04-21T20:35:09Z</dcterms:modified>
</cp:coreProperties>
</file>