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8" d="100"/>
          <a:sy n="68"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6E622-164C-42AD-A541-8B2C349E2224}" type="datetimeFigureOut">
              <a:rPr lang="pl-PL" smtClean="0"/>
              <a:t>2016-04-21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B06D4-E1AD-46E6-9E74-2549EA798F1E}" type="slidenum">
              <a:rPr lang="pl-PL" smtClean="0"/>
              <a:t>‹#›</a:t>
            </a:fld>
            <a:endParaRPr lang="pl-PL"/>
          </a:p>
        </p:txBody>
      </p:sp>
    </p:spTree>
    <p:extLst>
      <p:ext uri="{BB962C8B-B14F-4D97-AF65-F5344CB8AC3E}">
        <p14:creationId xmlns:p14="http://schemas.microsoft.com/office/powerpoint/2010/main" val="421124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2016-04-21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2016-04-21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2016-04-21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2016-04-21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2016-04-21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2016-04-21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2016-04-21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2016-04-21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2016-04-21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2016-04-21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2016-04-21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2016-04-21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1026" name="Picture 2" descr="C:\Users\Kozi\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70" y="1298387"/>
            <a:ext cx="6927931" cy="43478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zi\Desktop\Nowy folder\bor-przedwiosni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35696" cy="1224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zi\Desktop\Nowy folder\bor-w-slonc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576" y="0"/>
            <a:ext cx="1843374" cy="12241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zi\Desktop\Nowy folder\DSC_49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6747" y="5049"/>
            <a:ext cx="1835772" cy="12190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ozi\Desktop\Nowy folder\Okulanka-przedwiosn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5181" y="0"/>
            <a:ext cx="1838011" cy="12241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ozi\Desktop\Nowy folder\w-busz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9577" y="-17306"/>
            <a:ext cx="1854398" cy="1241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ozi\Desktop\Nowy folder\soweczk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729269"/>
            <a:ext cx="1694420" cy="11287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ozi\Desktop\Nowy folder\trojpalczak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14748" y="5729269"/>
            <a:ext cx="1849139" cy="1143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ozi\Desktop\Nowy folder\zubr-Gruszki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66425" y="5700154"/>
            <a:ext cx="1726880" cy="1161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ozi\Desktop\Nowy folder\lanie-na-drodze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0652" y="5700063"/>
            <a:ext cx="1887961" cy="1172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Kozi\Desktop\Nowy folder\wasatk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03186" y="5666315"/>
            <a:ext cx="1793888" cy="119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475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descr="C:\Users\Kozi\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1" y="0"/>
            <a:ext cx="92479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07504" y="692696"/>
            <a:ext cx="3960440" cy="5355312"/>
          </a:xfrm>
          <a:prstGeom prst="rect">
            <a:avLst/>
          </a:prstGeom>
          <a:noFill/>
        </p:spPr>
        <p:txBody>
          <a:bodyPr wrap="square" rtlCol="0">
            <a:spAutoFit/>
          </a:bodyPr>
          <a:lstStyle/>
          <a:p>
            <a:r>
              <a:rPr lang="pl-PL" dirty="0" smtClean="0">
                <a:solidFill>
                  <a:schemeClr val="bg1"/>
                </a:solidFill>
                <a:latin typeface="Calibri (Tekst podstawowy)"/>
              </a:rPr>
              <a:t>      </a:t>
            </a:r>
            <a:r>
              <a:rPr lang="en-US" dirty="0" smtClean="0">
                <a:solidFill>
                  <a:schemeClr val="bg1"/>
                </a:solidFill>
                <a:latin typeface="Calibri (Tekst podstawowy)"/>
              </a:rPr>
              <a:t>Foresters </a:t>
            </a:r>
            <a:r>
              <a:rPr lang="en-US" dirty="0">
                <a:solidFill>
                  <a:schemeClr val="bg1"/>
                </a:solidFill>
                <a:latin typeface="Calibri (Tekst podstawowy)"/>
              </a:rPr>
              <a:t>- against the ecologists - also advocate for active protection of </a:t>
            </a:r>
            <a:r>
              <a:rPr lang="en-US" dirty="0" smtClean="0">
                <a:solidFill>
                  <a:schemeClr val="bg1"/>
                </a:solidFill>
                <a:latin typeface="Calibri (Tekst podstawowy)"/>
              </a:rPr>
              <a:t>trees</a:t>
            </a:r>
            <a:r>
              <a:rPr lang="pl-PL" dirty="0" smtClean="0">
                <a:solidFill>
                  <a:schemeClr val="bg1"/>
                </a:solidFill>
                <a:latin typeface="Calibri (Tekst podstawowy)"/>
              </a:rPr>
              <a:t>, </a:t>
            </a:r>
            <a:r>
              <a:rPr lang="pl-PL" dirty="0" err="1" smtClean="0">
                <a:solidFill>
                  <a:schemeClr val="bg1"/>
                </a:solidFill>
                <a:latin typeface="Calibri (Tekst podstawowy)"/>
              </a:rPr>
              <a:t>which</a:t>
            </a:r>
            <a:r>
              <a:rPr lang="pl-PL" dirty="0" smtClean="0">
                <a:solidFill>
                  <a:schemeClr val="bg1"/>
                </a:solidFill>
                <a:latin typeface="Calibri (Tekst podstawowy)"/>
              </a:rPr>
              <a:t> </a:t>
            </a:r>
            <a:r>
              <a:rPr lang="pl-PL" dirty="0" err="1" smtClean="0">
                <a:solidFill>
                  <a:schemeClr val="bg1"/>
                </a:solidFill>
                <a:latin typeface="Calibri (Tekst podstawowy)"/>
              </a:rPr>
              <a:t>are</a:t>
            </a:r>
            <a:r>
              <a:rPr lang="pl-PL" dirty="0" smtClean="0">
                <a:solidFill>
                  <a:schemeClr val="bg1"/>
                </a:solidFill>
                <a:latin typeface="Calibri (Tekst podstawowy)"/>
              </a:rPr>
              <a:t> </a:t>
            </a:r>
            <a:r>
              <a:rPr lang="en-US" dirty="0" err="1" smtClean="0">
                <a:solidFill>
                  <a:schemeClr val="bg1"/>
                </a:solidFill>
                <a:latin typeface="Calibri (Tekst podstawowy)"/>
              </a:rPr>
              <a:t>destro</a:t>
            </a:r>
            <a:r>
              <a:rPr lang="pl-PL" dirty="0" err="1" smtClean="0">
                <a:solidFill>
                  <a:schemeClr val="bg1"/>
                </a:solidFill>
                <a:latin typeface="Calibri (Tekst podstawowy)"/>
              </a:rPr>
              <a:t>ying</a:t>
            </a:r>
            <a:r>
              <a:rPr lang="en-US" dirty="0" smtClean="0">
                <a:solidFill>
                  <a:schemeClr val="bg1"/>
                </a:solidFill>
                <a:latin typeface="Calibri (Tekst podstawowy)"/>
              </a:rPr>
              <a:t> </a:t>
            </a:r>
            <a:r>
              <a:rPr lang="en-US" dirty="0">
                <a:solidFill>
                  <a:schemeClr val="bg1"/>
                </a:solidFill>
                <a:latin typeface="Calibri (Tekst podstawowy)"/>
              </a:rPr>
              <a:t>by pests.</a:t>
            </a:r>
            <a:br>
              <a:rPr lang="en-US" dirty="0">
                <a:solidFill>
                  <a:schemeClr val="bg1"/>
                </a:solidFill>
                <a:latin typeface="Calibri (Tekst podstawowy)"/>
              </a:rPr>
            </a:br>
            <a:r>
              <a:rPr lang="en-US" dirty="0">
                <a:solidFill>
                  <a:schemeClr val="bg1"/>
                </a:solidFill>
                <a:latin typeface="Calibri (Tekst podstawowy)"/>
              </a:rPr>
              <a:t>  </a:t>
            </a:r>
            <a:r>
              <a:rPr lang="pl-PL" dirty="0" smtClean="0">
                <a:solidFill>
                  <a:schemeClr val="bg1"/>
                </a:solidFill>
                <a:latin typeface="Calibri (Tekst podstawowy)"/>
              </a:rPr>
              <a:t>   </a:t>
            </a:r>
            <a:r>
              <a:rPr lang="en-US" dirty="0" smtClean="0">
                <a:solidFill>
                  <a:schemeClr val="bg1"/>
                </a:solidFill>
                <a:latin typeface="Calibri (Tekst podstawowy)"/>
              </a:rPr>
              <a:t>While </a:t>
            </a:r>
            <a:r>
              <a:rPr lang="pl-PL" dirty="0" err="1" smtClean="0">
                <a:solidFill>
                  <a:schemeClr val="bg1"/>
                </a:solidFill>
                <a:latin typeface="Calibri (Tekst podstawowy)"/>
              </a:rPr>
              <a:t>ecologists</a:t>
            </a:r>
            <a:r>
              <a:rPr lang="pl-PL" dirty="0" smtClean="0">
                <a:solidFill>
                  <a:schemeClr val="bg1"/>
                </a:solidFill>
                <a:latin typeface="Calibri (Tekst podstawowy)"/>
              </a:rPr>
              <a:t> </a:t>
            </a:r>
            <a:r>
              <a:rPr lang="pl-PL" dirty="0" err="1" smtClean="0">
                <a:solidFill>
                  <a:schemeClr val="bg1"/>
                </a:solidFill>
                <a:latin typeface="Calibri (Tekst podstawowy)"/>
              </a:rPr>
              <a:t>are</a:t>
            </a:r>
            <a:r>
              <a:rPr lang="pl-PL" dirty="0" smtClean="0">
                <a:solidFill>
                  <a:schemeClr val="bg1"/>
                </a:solidFill>
                <a:latin typeface="Calibri (Tekst podstawowy)"/>
              </a:rPr>
              <a:t> </a:t>
            </a:r>
            <a:r>
              <a:rPr lang="en-US" dirty="0" smtClean="0">
                <a:solidFill>
                  <a:schemeClr val="bg1"/>
                </a:solidFill>
                <a:latin typeface="Calibri (Tekst podstawowy)"/>
              </a:rPr>
              <a:t>tend</a:t>
            </a:r>
            <a:r>
              <a:rPr lang="pl-PL" dirty="0" err="1" smtClean="0">
                <a:solidFill>
                  <a:schemeClr val="bg1"/>
                </a:solidFill>
                <a:latin typeface="Calibri (Tekst podstawowy)"/>
              </a:rPr>
              <a:t>ing</a:t>
            </a:r>
            <a:r>
              <a:rPr lang="en-US" dirty="0" smtClean="0">
                <a:solidFill>
                  <a:schemeClr val="bg1"/>
                </a:solidFill>
                <a:latin typeface="Calibri (Tekst podstawowy)"/>
              </a:rPr>
              <a:t> </a:t>
            </a:r>
            <a:r>
              <a:rPr lang="en-US" dirty="0">
                <a:solidFill>
                  <a:schemeClr val="bg1"/>
                </a:solidFill>
                <a:latin typeface="Calibri (Tekst podstawowy)"/>
              </a:rPr>
              <a:t>to take the whole forest protection passive - such as a national park.</a:t>
            </a:r>
            <a:br>
              <a:rPr lang="en-US" dirty="0">
                <a:solidFill>
                  <a:schemeClr val="bg1"/>
                </a:solidFill>
                <a:latin typeface="Calibri (Tekst podstawowy)"/>
              </a:rPr>
            </a:br>
            <a:r>
              <a:rPr lang="pl-PL" dirty="0" smtClean="0">
                <a:solidFill>
                  <a:schemeClr val="bg1"/>
                </a:solidFill>
                <a:latin typeface="Calibri (Tekst podstawowy)"/>
              </a:rPr>
              <a:t>      </a:t>
            </a:r>
            <a:r>
              <a:rPr lang="pl-PL" dirty="0" err="1" smtClean="0">
                <a:solidFill>
                  <a:schemeClr val="bg1"/>
                </a:solidFill>
                <a:latin typeface="Calibri (Tekst podstawowy)"/>
              </a:rPr>
              <a:t>Ecologists</a:t>
            </a:r>
            <a:r>
              <a:rPr lang="en-US" dirty="0" smtClean="0">
                <a:solidFill>
                  <a:schemeClr val="bg1"/>
                </a:solidFill>
                <a:latin typeface="Calibri (Tekst podstawowy)"/>
              </a:rPr>
              <a:t> argue</a:t>
            </a:r>
            <a:r>
              <a:rPr lang="en-US" dirty="0">
                <a:solidFill>
                  <a:schemeClr val="bg1"/>
                </a:solidFill>
                <a:latin typeface="Calibri (Tekst podstawowy)"/>
              </a:rPr>
              <a:t>, however, that slice is made in valuable natural and harming nature</a:t>
            </a:r>
            <a:r>
              <a:rPr lang="en-US" dirty="0" smtClean="0">
                <a:solidFill>
                  <a:schemeClr val="bg1"/>
                </a:solidFill>
                <a:latin typeface="Calibri (Tekst podstawowy)"/>
              </a:rPr>
              <a:t>.</a:t>
            </a:r>
            <a:r>
              <a:rPr lang="pl-PL" dirty="0" smtClean="0">
                <a:solidFill>
                  <a:schemeClr val="bg1"/>
                </a:solidFill>
                <a:latin typeface="Calibri (Tekst podstawowy)"/>
              </a:rPr>
              <a:t> </a:t>
            </a:r>
          </a:p>
          <a:p>
            <a:r>
              <a:rPr lang="pl-PL" dirty="0" smtClean="0">
                <a:latin typeface="Calibri (Tekst podstawowy)"/>
              </a:rPr>
              <a:t>      </a:t>
            </a:r>
            <a:r>
              <a:rPr lang="en-US" dirty="0" smtClean="0">
                <a:solidFill>
                  <a:schemeClr val="bg1"/>
                </a:solidFill>
                <a:latin typeface="Calibri (Tekst podstawowy)"/>
              </a:rPr>
              <a:t>Foresters </a:t>
            </a:r>
            <a:r>
              <a:rPr lang="en-US" dirty="0">
                <a:solidFill>
                  <a:schemeClr val="bg1"/>
                </a:solidFill>
                <a:latin typeface="Calibri (Tekst podstawowy)"/>
              </a:rPr>
              <a:t>argue that for the good of the forest need to cut spruce trees attacked by the spruce bark beetle.</a:t>
            </a:r>
            <a:br>
              <a:rPr lang="en-US" dirty="0">
                <a:solidFill>
                  <a:schemeClr val="bg1"/>
                </a:solidFill>
                <a:latin typeface="Calibri (Tekst podstawowy)"/>
              </a:rPr>
            </a:br>
            <a:r>
              <a:rPr lang="en-US" dirty="0">
                <a:solidFill>
                  <a:schemeClr val="bg1"/>
                </a:solidFill>
                <a:latin typeface="Calibri (Tekst podstawowy)"/>
              </a:rPr>
              <a:t>  </a:t>
            </a:r>
            <a:r>
              <a:rPr lang="pl-PL" dirty="0" smtClean="0">
                <a:solidFill>
                  <a:schemeClr val="bg1"/>
                </a:solidFill>
                <a:latin typeface="Calibri (Tekst podstawowy)"/>
              </a:rPr>
              <a:t>   </a:t>
            </a:r>
            <a:r>
              <a:rPr lang="en-US" dirty="0" smtClean="0">
                <a:solidFill>
                  <a:schemeClr val="bg1"/>
                </a:solidFill>
                <a:latin typeface="Calibri (Tekst podstawowy)"/>
              </a:rPr>
              <a:t>The </a:t>
            </a:r>
            <a:r>
              <a:rPr lang="en-US" dirty="0">
                <a:solidFill>
                  <a:schemeClr val="bg1"/>
                </a:solidFill>
                <a:latin typeface="Calibri (Tekst podstawowy)"/>
              </a:rPr>
              <a:t>removal attacked trees is according to them, the only way to stop the invasion of insects. </a:t>
            </a:r>
            <a:r>
              <a:rPr lang="en-US" dirty="0" smtClean="0">
                <a:solidFill>
                  <a:schemeClr val="bg1"/>
                </a:solidFill>
                <a:latin typeface="Calibri (Tekst podstawowy)"/>
              </a:rPr>
              <a:t>E</a:t>
            </a:r>
            <a:r>
              <a:rPr lang="pl-PL" dirty="0" err="1" smtClean="0">
                <a:solidFill>
                  <a:schemeClr val="bg1"/>
                </a:solidFill>
                <a:latin typeface="Calibri (Tekst podstawowy)"/>
              </a:rPr>
              <a:t>cologists</a:t>
            </a:r>
            <a:r>
              <a:rPr lang="en-US" dirty="0" smtClean="0">
                <a:solidFill>
                  <a:schemeClr val="bg1"/>
                </a:solidFill>
                <a:latin typeface="Calibri (Tekst podstawowy)"/>
              </a:rPr>
              <a:t> </a:t>
            </a:r>
            <a:r>
              <a:rPr lang="en-US" dirty="0">
                <a:solidFill>
                  <a:schemeClr val="bg1"/>
                </a:solidFill>
                <a:latin typeface="Calibri (Tekst podstawowy)"/>
              </a:rPr>
              <a:t>are sounding the alarm and say that nature itself can handle.</a:t>
            </a:r>
          </a:p>
          <a:p>
            <a:endParaRPr lang="pl-PL" dirty="0">
              <a:solidFill>
                <a:schemeClr val="bg1"/>
              </a:solidFill>
            </a:endParaRPr>
          </a:p>
        </p:txBody>
      </p:sp>
    </p:spTree>
    <p:extLst>
      <p:ext uri="{BB962C8B-B14F-4D97-AF65-F5344CB8AC3E}">
        <p14:creationId xmlns:p14="http://schemas.microsoft.com/office/powerpoint/2010/main" val="109338757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3074" name="Picture 2" descr="C:\Users\Kozi\Desktop\DSC_5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
            <a:ext cx="9753601" cy="685508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323528" y="620688"/>
            <a:ext cx="8820472" cy="3139321"/>
          </a:xfrm>
          <a:prstGeom prst="rect">
            <a:avLst/>
          </a:prstGeom>
          <a:noFill/>
        </p:spPr>
        <p:txBody>
          <a:bodyPr wrap="square" rtlCol="0">
            <a:spAutoFit/>
          </a:bodyPr>
          <a:lstStyle/>
          <a:p>
            <a:pPr algn="ctr"/>
            <a:endParaRPr lang="en-US" sz="2000" dirty="0">
              <a:solidFill>
                <a:schemeClr val="bg1"/>
              </a:solidFill>
              <a:latin typeface="Calibri (Tekst podstawowy)"/>
            </a:endParaRPr>
          </a:p>
          <a:p>
            <a:pPr algn="ctr"/>
            <a:r>
              <a:rPr lang="en-US" sz="2000" dirty="0">
                <a:solidFill>
                  <a:schemeClr val="bg1"/>
                </a:solidFill>
                <a:latin typeface="Calibri (Tekst podstawowy)"/>
              </a:rPr>
              <a:t>Foresters explain plans for cuts need to reduce the huge gradation of bark beetle, which in the past three years has killed spruce trees</a:t>
            </a:r>
            <a:br>
              <a:rPr lang="en-US" sz="2000" dirty="0">
                <a:solidFill>
                  <a:schemeClr val="bg1"/>
                </a:solidFill>
                <a:latin typeface="Calibri (Tekst podstawowy)"/>
              </a:rPr>
            </a:br>
            <a:r>
              <a:rPr lang="en-US" sz="2000" dirty="0">
                <a:solidFill>
                  <a:schemeClr val="bg1"/>
                </a:solidFill>
                <a:latin typeface="Calibri (Tekst podstawowy)"/>
              </a:rPr>
              <a:t>with a weight of approx. 500 thousand. m3 approx. 4 thousand. hectares.</a:t>
            </a:r>
            <a:br>
              <a:rPr lang="en-US" sz="2000" dirty="0">
                <a:solidFill>
                  <a:schemeClr val="bg1"/>
                </a:solidFill>
                <a:latin typeface="Calibri (Tekst podstawowy)"/>
              </a:rPr>
            </a:br>
            <a:r>
              <a:rPr lang="en-US" sz="2000" dirty="0">
                <a:solidFill>
                  <a:schemeClr val="bg1"/>
                </a:solidFill>
                <a:latin typeface="Calibri (Tekst podstawowy)"/>
              </a:rPr>
              <a:t>  </a:t>
            </a:r>
            <a:r>
              <a:rPr lang="pl-PL" sz="2000" dirty="0" err="1" smtClean="0">
                <a:solidFill>
                  <a:schemeClr val="bg1"/>
                </a:solidFill>
                <a:latin typeface="Calibri (Tekst podstawowy)"/>
              </a:rPr>
              <a:t>Ecologists</a:t>
            </a:r>
            <a:r>
              <a:rPr lang="pl-PL" sz="2000" dirty="0" smtClean="0">
                <a:solidFill>
                  <a:schemeClr val="bg1"/>
                </a:solidFill>
                <a:latin typeface="Calibri (Tekst podstawowy)"/>
              </a:rPr>
              <a:t> </a:t>
            </a:r>
            <a:r>
              <a:rPr lang="en-US" sz="2000" dirty="0" smtClean="0">
                <a:solidFill>
                  <a:schemeClr val="bg1"/>
                </a:solidFill>
                <a:latin typeface="Calibri (Tekst podstawowy)"/>
              </a:rPr>
              <a:t>want </a:t>
            </a:r>
            <a:r>
              <a:rPr lang="en-US" sz="2000" dirty="0">
                <a:solidFill>
                  <a:schemeClr val="bg1"/>
                </a:solidFill>
                <a:latin typeface="Calibri (Tekst podstawowy)"/>
              </a:rPr>
              <a:t>the Forest developed in a natural way, so naturally Forest will soon die. They remain after the only weeds, hazel and</a:t>
            </a:r>
            <a:br>
              <a:rPr lang="en-US" sz="2000" dirty="0">
                <a:solidFill>
                  <a:schemeClr val="bg1"/>
                </a:solidFill>
                <a:latin typeface="Calibri (Tekst podstawowy)"/>
              </a:rPr>
            </a:br>
            <a:r>
              <a:rPr lang="en-US" sz="2000" dirty="0">
                <a:solidFill>
                  <a:schemeClr val="bg1"/>
                </a:solidFill>
                <a:latin typeface="Calibri (Tekst podstawowy)"/>
              </a:rPr>
              <a:t>  birch, which does not bode for the future. To save healthy spruce trees, you need to</a:t>
            </a:r>
            <a:br>
              <a:rPr lang="en-US" sz="2000" dirty="0">
                <a:solidFill>
                  <a:schemeClr val="bg1"/>
                </a:solidFill>
                <a:latin typeface="Calibri (Tekst podstawowy)"/>
              </a:rPr>
            </a:br>
            <a:r>
              <a:rPr lang="en-US" sz="2000" dirty="0">
                <a:solidFill>
                  <a:schemeClr val="bg1"/>
                </a:solidFill>
                <a:latin typeface="Calibri (Tekst podstawowy)"/>
              </a:rPr>
              <a:t>cut out the ones that were attacked by the bark beetle.</a:t>
            </a:r>
          </a:p>
          <a:p>
            <a:endParaRPr lang="pl-PL" dirty="0"/>
          </a:p>
        </p:txBody>
      </p:sp>
    </p:spTree>
    <p:extLst>
      <p:ext uri="{BB962C8B-B14F-4D97-AF65-F5344CB8AC3E}">
        <p14:creationId xmlns:p14="http://schemas.microsoft.com/office/powerpoint/2010/main" val="341769012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098" name="Picture 2" descr="C:\Users\Kozi\Desktop\Nowy folder\zub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5" y="-24265"/>
            <a:ext cx="9175785" cy="6882263"/>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015716" y="19943"/>
            <a:ext cx="5256584" cy="769441"/>
          </a:xfrm>
          <a:prstGeom prst="rect">
            <a:avLst/>
          </a:prstGeom>
          <a:noFill/>
        </p:spPr>
        <p:txBody>
          <a:bodyPr wrap="square" rtlCol="0">
            <a:spAutoFit/>
          </a:bodyPr>
          <a:lstStyle/>
          <a:p>
            <a:r>
              <a:rPr lang="pl-PL" sz="4400" dirty="0" err="1" smtClean="0">
                <a:solidFill>
                  <a:schemeClr val="bg1"/>
                </a:solidFill>
                <a:latin typeface="Batang" pitchFamily="18" charset="-127"/>
                <a:ea typeface="Batang" pitchFamily="18" charset="-127"/>
              </a:rPr>
              <a:t>Interesting</a:t>
            </a:r>
            <a:r>
              <a:rPr lang="pl-PL" sz="4400" dirty="0" smtClean="0">
                <a:solidFill>
                  <a:schemeClr val="bg1"/>
                </a:solidFill>
                <a:latin typeface="Batang" pitchFamily="18" charset="-127"/>
                <a:ea typeface="Batang" pitchFamily="18" charset="-127"/>
              </a:rPr>
              <a:t> </a:t>
            </a:r>
            <a:r>
              <a:rPr lang="pl-PL" sz="4400" dirty="0" err="1" smtClean="0">
                <a:solidFill>
                  <a:schemeClr val="bg1"/>
                </a:solidFill>
                <a:latin typeface="Batang" pitchFamily="18" charset="-127"/>
                <a:ea typeface="Batang" pitchFamily="18" charset="-127"/>
              </a:rPr>
              <a:t>fact</a:t>
            </a:r>
            <a:r>
              <a:rPr lang="pl-PL" sz="4400" dirty="0" smtClean="0">
                <a:solidFill>
                  <a:schemeClr val="bg1"/>
                </a:solidFill>
                <a:latin typeface="Batang" pitchFamily="18" charset="-127"/>
                <a:ea typeface="Batang" pitchFamily="18" charset="-127"/>
              </a:rPr>
              <a:t>...</a:t>
            </a:r>
            <a:endParaRPr lang="pl-PL" sz="4400" dirty="0">
              <a:solidFill>
                <a:schemeClr val="bg1"/>
              </a:solidFill>
              <a:latin typeface="Batang" pitchFamily="18" charset="-127"/>
              <a:ea typeface="Batang" pitchFamily="18" charset="-127"/>
            </a:endParaRPr>
          </a:p>
        </p:txBody>
      </p:sp>
      <p:sp>
        <p:nvSpPr>
          <p:cNvPr id="5" name="pole tekstowe 4"/>
          <p:cNvSpPr txBox="1"/>
          <p:nvPr/>
        </p:nvSpPr>
        <p:spPr>
          <a:xfrm>
            <a:off x="0" y="789384"/>
            <a:ext cx="9144000" cy="707886"/>
          </a:xfrm>
          <a:prstGeom prst="rect">
            <a:avLst/>
          </a:prstGeom>
          <a:noFill/>
        </p:spPr>
        <p:txBody>
          <a:bodyPr wrap="square" rtlCol="0">
            <a:spAutoFit/>
          </a:bodyPr>
          <a:lstStyle/>
          <a:p>
            <a:pPr algn="ctr"/>
            <a:r>
              <a:rPr lang="en-US" sz="2000" dirty="0">
                <a:solidFill>
                  <a:schemeClr val="bg1"/>
                </a:solidFill>
                <a:latin typeface="Calibri (Tekst podstawowy)"/>
              </a:rPr>
              <a:t>The symbol of the </a:t>
            </a:r>
            <a:r>
              <a:rPr lang="en-US" sz="2000" dirty="0" err="1">
                <a:solidFill>
                  <a:schemeClr val="bg1"/>
                </a:solidFill>
                <a:latin typeface="Calibri (Tekst podstawowy)"/>
              </a:rPr>
              <a:t>Bialowieza</a:t>
            </a:r>
            <a:r>
              <a:rPr lang="en-US" sz="2000" dirty="0">
                <a:solidFill>
                  <a:schemeClr val="bg1"/>
                </a:solidFill>
                <a:latin typeface="Calibri (Tekst podstawowy)"/>
              </a:rPr>
              <a:t> Forest is bison. </a:t>
            </a:r>
            <a:r>
              <a:rPr lang="pl-PL" sz="2000" dirty="0" smtClean="0">
                <a:solidFill>
                  <a:schemeClr val="bg1"/>
                </a:solidFill>
                <a:latin typeface="Calibri (Tekst podstawowy)"/>
              </a:rPr>
              <a:t>In</a:t>
            </a:r>
            <a:r>
              <a:rPr lang="en-US" sz="2000" dirty="0" smtClean="0">
                <a:solidFill>
                  <a:schemeClr val="bg1"/>
                </a:solidFill>
                <a:latin typeface="Calibri (Tekst podstawowy)"/>
              </a:rPr>
              <a:t> </a:t>
            </a:r>
            <a:r>
              <a:rPr lang="en-US" sz="2000" dirty="0">
                <a:solidFill>
                  <a:schemeClr val="bg1"/>
                </a:solidFill>
                <a:latin typeface="Calibri (Tekst podstawowy)"/>
              </a:rPr>
              <a:t>this park were saved from extinction of this species.</a:t>
            </a:r>
            <a:endParaRPr lang="pl-PL" sz="2000" dirty="0">
              <a:solidFill>
                <a:schemeClr val="bg1"/>
              </a:solidFill>
              <a:latin typeface="Calibri (Tekst podstawowy)"/>
            </a:endParaRPr>
          </a:p>
        </p:txBody>
      </p:sp>
      <p:sp>
        <p:nvSpPr>
          <p:cNvPr id="6" name="pole tekstowe 5"/>
          <p:cNvSpPr txBox="1"/>
          <p:nvPr/>
        </p:nvSpPr>
        <p:spPr>
          <a:xfrm>
            <a:off x="190212" y="5589240"/>
            <a:ext cx="8856984" cy="1015663"/>
          </a:xfrm>
          <a:prstGeom prst="rect">
            <a:avLst/>
          </a:prstGeom>
          <a:noFill/>
        </p:spPr>
        <p:txBody>
          <a:bodyPr wrap="square" rtlCol="0">
            <a:spAutoFit/>
          </a:bodyPr>
          <a:lstStyle/>
          <a:p>
            <a:pPr algn="ctr"/>
            <a:r>
              <a:rPr lang="pl-PL" sz="2000" dirty="0" err="1" smtClean="0">
                <a:solidFill>
                  <a:schemeClr val="bg1"/>
                </a:solidFill>
                <a:latin typeface="Calibri (Tekst podstawowy)"/>
              </a:rPr>
              <a:t>Some</a:t>
            </a:r>
            <a:r>
              <a:rPr lang="pl-PL" sz="2000" dirty="0" smtClean="0">
                <a:solidFill>
                  <a:schemeClr val="bg1"/>
                </a:solidFill>
                <a:latin typeface="Calibri (Tekst podstawowy)"/>
              </a:rPr>
              <a:t> </a:t>
            </a:r>
            <a:r>
              <a:rPr lang="pl-PL" sz="2000" dirty="0" err="1" smtClean="0">
                <a:solidFill>
                  <a:schemeClr val="bg1"/>
                </a:solidFill>
                <a:latin typeface="Calibri (Tekst podstawowy)"/>
              </a:rPr>
              <a:t>thinks</a:t>
            </a:r>
            <a:r>
              <a:rPr lang="pl-PL" sz="2000" dirty="0" smtClean="0">
                <a:solidFill>
                  <a:schemeClr val="bg1"/>
                </a:solidFill>
                <a:latin typeface="Calibri (Tekst podstawowy)"/>
              </a:rPr>
              <a:t> </a:t>
            </a:r>
            <a:r>
              <a:rPr lang="pl-PL" sz="2000" dirty="0" err="1" smtClean="0">
                <a:solidFill>
                  <a:schemeClr val="bg1"/>
                </a:solidFill>
                <a:latin typeface="Calibri (Tekst podstawowy)"/>
              </a:rPr>
              <a:t>that</a:t>
            </a:r>
            <a:r>
              <a:rPr lang="pl-PL" sz="2000" dirty="0" smtClean="0">
                <a:solidFill>
                  <a:schemeClr val="bg1"/>
                </a:solidFill>
                <a:latin typeface="Calibri (Tekst podstawowy)"/>
              </a:rPr>
              <a:t> the </a:t>
            </a:r>
            <a:r>
              <a:rPr lang="pl-PL" sz="2000" dirty="0" err="1" smtClean="0">
                <a:solidFill>
                  <a:schemeClr val="bg1"/>
                </a:solidFill>
                <a:latin typeface="Calibri (Tekst podstawowy)"/>
              </a:rPr>
              <a:t>name</a:t>
            </a:r>
            <a:r>
              <a:rPr lang="pl-PL" sz="2000" dirty="0" smtClean="0">
                <a:solidFill>
                  <a:schemeClr val="bg1"/>
                </a:solidFill>
                <a:latin typeface="Calibri (Tekst podstawowy)"/>
              </a:rPr>
              <a:t> Żubrówka </a:t>
            </a:r>
            <a:r>
              <a:rPr lang="pl-PL" sz="2000" dirty="0" err="1" smtClean="0">
                <a:solidFill>
                  <a:schemeClr val="bg1"/>
                </a:solidFill>
                <a:latin typeface="Calibri (Tekst podstawowy)"/>
              </a:rPr>
              <a:t>is</a:t>
            </a:r>
            <a:r>
              <a:rPr lang="pl-PL" sz="2000" dirty="0" smtClean="0">
                <a:solidFill>
                  <a:schemeClr val="bg1"/>
                </a:solidFill>
                <a:latin typeface="Calibri (Tekst podstawowy)"/>
              </a:rPr>
              <a:t> from </a:t>
            </a:r>
            <a:r>
              <a:rPr lang="pl-PL" sz="2000" dirty="0" err="1" smtClean="0">
                <a:solidFill>
                  <a:schemeClr val="bg1"/>
                </a:solidFill>
                <a:latin typeface="Calibri (Tekst podstawowy)"/>
              </a:rPr>
              <a:t>bisons</a:t>
            </a:r>
            <a:r>
              <a:rPr lang="pl-PL" sz="2000" dirty="0" smtClean="0">
                <a:solidFill>
                  <a:schemeClr val="bg1"/>
                </a:solidFill>
                <a:latin typeface="Calibri (Tekst podstawowy)"/>
              </a:rPr>
              <a:t>, </a:t>
            </a:r>
            <a:r>
              <a:rPr lang="en-US" sz="2000" dirty="0" smtClean="0">
                <a:solidFill>
                  <a:schemeClr val="bg1"/>
                </a:solidFill>
                <a:latin typeface="Calibri (Tekst podstawowy)"/>
              </a:rPr>
              <a:t>but </a:t>
            </a:r>
            <a:r>
              <a:rPr lang="en-US" sz="2000" dirty="0">
                <a:solidFill>
                  <a:schemeClr val="bg1"/>
                </a:solidFill>
                <a:latin typeface="Calibri (Tekst podstawowy)"/>
              </a:rPr>
              <a:t>the real name </a:t>
            </a:r>
            <a:r>
              <a:rPr lang="pl-PL" sz="2000" dirty="0" err="1" smtClean="0">
                <a:solidFill>
                  <a:schemeClr val="bg1"/>
                </a:solidFill>
                <a:latin typeface="Calibri (Tekst podstawowy)"/>
              </a:rPr>
              <a:t>comes</a:t>
            </a:r>
            <a:r>
              <a:rPr lang="pl-PL" sz="2000" dirty="0" smtClean="0">
                <a:solidFill>
                  <a:schemeClr val="bg1"/>
                </a:solidFill>
                <a:latin typeface="Calibri (Tekst podstawowy)"/>
              </a:rPr>
              <a:t> </a:t>
            </a:r>
            <a:r>
              <a:rPr lang="en-US" sz="2000" dirty="0" smtClean="0">
                <a:solidFill>
                  <a:schemeClr val="bg1"/>
                </a:solidFill>
                <a:latin typeface="Calibri (Tekst podstawowy)"/>
              </a:rPr>
              <a:t>from grass</a:t>
            </a:r>
            <a:r>
              <a:rPr lang="pl-PL" sz="2000" dirty="0" smtClean="0">
                <a:solidFill>
                  <a:schemeClr val="bg1"/>
                </a:solidFill>
                <a:latin typeface="Calibri (Tekst podstawowy)"/>
              </a:rPr>
              <a:t>, </a:t>
            </a:r>
            <a:r>
              <a:rPr lang="pl-PL" sz="2000" dirty="0" err="1" smtClean="0">
                <a:solidFill>
                  <a:schemeClr val="bg1"/>
                </a:solidFill>
                <a:latin typeface="Calibri (Tekst podstawowy)"/>
              </a:rPr>
              <a:t>also</a:t>
            </a:r>
            <a:r>
              <a:rPr lang="pl-PL" sz="2000" dirty="0" smtClean="0">
                <a:solidFill>
                  <a:schemeClr val="bg1"/>
                </a:solidFill>
                <a:latin typeface="Calibri (Tekst podstawowy)"/>
              </a:rPr>
              <a:t> </a:t>
            </a:r>
            <a:r>
              <a:rPr lang="pl-PL" sz="2000" dirty="0" err="1">
                <a:solidFill>
                  <a:schemeClr val="bg1"/>
                </a:solidFill>
                <a:latin typeface="Calibri (Tekst podstawowy)"/>
              </a:rPr>
              <a:t>known</a:t>
            </a:r>
            <a:r>
              <a:rPr lang="pl-PL" sz="2000" dirty="0">
                <a:solidFill>
                  <a:schemeClr val="bg1"/>
                </a:solidFill>
                <a:latin typeface="Calibri (Tekst podstawowy)"/>
              </a:rPr>
              <a:t> as "</a:t>
            </a:r>
            <a:r>
              <a:rPr lang="pl-PL" sz="2000" dirty="0" err="1">
                <a:solidFill>
                  <a:schemeClr val="bg1"/>
                </a:solidFill>
                <a:latin typeface="Calibri (Tekst podstawowy)"/>
              </a:rPr>
              <a:t>Bison</a:t>
            </a:r>
            <a:r>
              <a:rPr lang="pl-PL" sz="2000" dirty="0">
                <a:solidFill>
                  <a:schemeClr val="bg1"/>
                </a:solidFill>
                <a:latin typeface="Calibri (Tekst podstawowy)"/>
              </a:rPr>
              <a:t> </a:t>
            </a:r>
            <a:r>
              <a:rPr lang="pl-PL" sz="2000" dirty="0" err="1">
                <a:solidFill>
                  <a:schemeClr val="bg1"/>
                </a:solidFill>
                <a:latin typeface="Calibri (Tekst podstawowy)"/>
              </a:rPr>
              <a:t>Vodka</a:t>
            </a:r>
            <a:r>
              <a:rPr lang="pl-PL" sz="2000" dirty="0">
                <a:solidFill>
                  <a:schemeClr val="bg1"/>
                </a:solidFill>
                <a:latin typeface="Calibri (Tekst podstawowy)"/>
              </a:rPr>
              <a:t>", "</a:t>
            </a:r>
            <a:r>
              <a:rPr lang="az-Cyrl-AZ" sz="2000" dirty="0">
                <a:solidFill>
                  <a:schemeClr val="bg1"/>
                </a:solidFill>
                <a:latin typeface="Calibri (Tekst podstawowy)"/>
              </a:rPr>
              <a:t>Зубровка", "</a:t>
            </a:r>
            <a:r>
              <a:rPr lang="pl-PL" sz="2000" dirty="0" err="1">
                <a:solidFill>
                  <a:schemeClr val="bg1"/>
                </a:solidFill>
                <a:latin typeface="Calibri (Tekst podstawowy)"/>
              </a:rPr>
              <a:t>Wisentvodka</a:t>
            </a:r>
            <a:r>
              <a:rPr lang="pl-PL" sz="2000" dirty="0">
                <a:solidFill>
                  <a:schemeClr val="bg1"/>
                </a:solidFill>
                <a:latin typeface="Calibri (Tekst podstawowy)"/>
              </a:rPr>
              <a:t>", "</a:t>
            </a:r>
            <a:r>
              <a:rPr lang="pl-PL" sz="2000" dirty="0" err="1">
                <a:solidFill>
                  <a:schemeClr val="bg1"/>
                </a:solidFill>
                <a:latin typeface="Calibri (Tekst podstawowy)"/>
              </a:rPr>
              <a:t>Zubrivka</a:t>
            </a:r>
            <a:r>
              <a:rPr lang="pl-PL" sz="2000" dirty="0">
                <a:solidFill>
                  <a:schemeClr val="bg1"/>
                </a:solidFill>
                <a:latin typeface="Calibri (Tekst podstawowy)"/>
              </a:rPr>
              <a:t>" </a:t>
            </a:r>
            <a:r>
              <a:rPr lang="pl-PL" sz="2000" dirty="0" err="1">
                <a:solidFill>
                  <a:schemeClr val="bg1"/>
                </a:solidFill>
                <a:latin typeface="Calibri (Tekst podstawowy)"/>
              </a:rPr>
              <a:t>or</a:t>
            </a:r>
            <a:r>
              <a:rPr lang="pl-PL" sz="2000" dirty="0">
                <a:solidFill>
                  <a:schemeClr val="bg1"/>
                </a:solidFill>
                <a:latin typeface="Calibri (Tekst podstawowy)"/>
              </a:rPr>
              <a:t> "</a:t>
            </a:r>
            <a:r>
              <a:rPr lang="pl-PL" sz="2000" dirty="0" err="1">
                <a:solidFill>
                  <a:schemeClr val="bg1"/>
                </a:solidFill>
                <a:latin typeface="Calibri (Tekst podstawowy)"/>
              </a:rPr>
              <a:t>Grasovka</a:t>
            </a:r>
            <a:r>
              <a:rPr lang="pl-PL" sz="2000" dirty="0">
                <a:solidFill>
                  <a:schemeClr val="bg1"/>
                </a:solidFill>
                <a:latin typeface="Calibri (Tekst podstawowy)"/>
              </a:rPr>
              <a:t>".</a:t>
            </a:r>
          </a:p>
        </p:txBody>
      </p:sp>
    </p:spTree>
    <p:extLst>
      <p:ext uri="{BB962C8B-B14F-4D97-AF65-F5344CB8AC3E}">
        <p14:creationId xmlns:p14="http://schemas.microsoft.com/office/powerpoint/2010/main" val="248181978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5122" name="Picture 2" descr="C:\Users\Kozi\Desktop\Nowy folder\myszolow-wlocha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827" cy="688179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699792" y="293832"/>
            <a:ext cx="7056784" cy="646331"/>
          </a:xfrm>
          <a:prstGeom prst="rect">
            <a:avLst/>
          </a:prstGeom>
          <a:noFill/>
        </p:spPr>
        <p:txBody>
          <a:bodyPr wrap="square" rtlCol="0">
            <a:spAutoFit/>
          </a:bodyPr>
          <a:lstStyle/>
          <a:p>
            <a:r>
              <a:rPr lang="pl-PL" sz="3600" dirty="0" err="1" smtClean="0">
                <a:solidFill>
                  <a:schemeClr val="bg1"/>
                </a:solidFill>
                <a:latin typeface="Calibri (Tekst podstawowy)"/>
                <a:ea typeface="Batang" pitchFamily="18" charset="-127"/>
              </a:rPr>
              <a:t>Thanks</a:t>
            </a:r>
            <a:r>
              <a:rPr lang="pl-PL" sz="3600" dirty="0" smtClean="0">
                <a:solidFill>
                  <a:schemeClr val="bg1"/>
                </a:solidFill>
                <a:latin typeface="Calibri (Tekst podstawowy)"/>
                <a:ea typeface="Batang" pitchFamily="18" charset="-127"/>
              </a:rPr>
              <a:t> for </a:t>
            </a:r>
            <a:r>
              <a:rPr lang="pl-PL" sz="3600" dirty="0" err="1" smtClean="0">
                <a:solidFill>
                  <a:schemeClr val="bg1"/>
                </a:solidFill>
                <a:latin typeface="Calibri (Tekst podstawowy)"/>
                <a:ea typeface="Batang" pitchFamily="18" charset="-127"/>
              </a:rPr>
              <a:t>watching</a:t>
            </a:r>
            <a:r>
              <a:rPr lang="pl-PL" sz="3600" dirty="0" smtClean="0">
                <a:solidFill>
                  <a:schemeClr val="bg1"/>
                </a:solidFill>
                <a:latin typeface="Calibri (Tekst podstawowy)"/>
                <a:ea typeface="Batang" pitchFamily="18" charset="-127"/>
              </a:rPr>
              <a:t>! </a:t>
            </a:r>
            <a:endParaRPr lang="pl-PL" sz="3600" dirty="0">
              <a:solidFill>
                <a:schemeClr val="bg1"/>
              </a:solidFill>
              <a:latin typeface="Calibri (Tekst podstawowy)"/>
              <a:ea typeface="Batang" pitchFamily="18" charset="-127"/>
            </a:endParaRPr>
          </a:p>
        </p:txBody>
      </p:sp>
      <p:sp>
        <p:nvSpPr>
          <p:cNvPr id="5" name="pole tekstowe 4"/>
          <p:cNvSpPr txBox="1"/>
          <p:nvPr/>
        </p:nvSpPr>
        <p:spPr>
          <a:xfrm>
            <a:off x="323528" y="1931737"/>
            <a:ext cx="4032448" cy="461665"/>
          </a:xfrm>
          <a:prstGeom prst="rect">
            <a:avLst/>
          </a:prstGeom>
          <a:noFill/>
        </p:spPr>
        <p:txBody>
          <a:bodyPr wrap="square" rtlCol="0">
            <a:spAutoFit/>
          </a:bodyPr>
          <a:lstStyle/>
          <a:p>
            <a:r>
              <a:rPr lang="pl-PL" sz="2400" dirty="0" smtClean="0">
                <a:solidFill>
                  <a:schemeClr val="bg1"/>
                </a:solidFill>
                <a:latin typeface="Calibri (Tekst podstawowy)"/>
                <a:ea typeface="Batang" pitchFamily="18" charset="-127"/>
              </a:rPr>
              <a:t>Presentation </a:t>
            </a:r>
            <a:r>
              <a:rPr lang="pl-PL" sz="2400" dirty="0" err="1" smtClean="0">
                <a:solidFill>
                  <a:schemeClr val="bg1"/>
                </a:solidFill>
                <a:latin typeface="Calibri (Tekst podstawowy)"/>
                <a:ea typeface="Batang" pitchFamily="18" charset="-127"/>
              </a:rPr>
              <a:t>created</a:t>
            </a:r>
            <a:r>
              <a:rPr lang="pl-PL" sz="2400" dirty="0" smtClean="0">
                <a:solidFill>
                  <a:schemeClr val="bg1"/>
                </a:solidFill>
                <a:latin typeface="Calibri (Tekst podstawowy)"/>
                <a:ea typeface="Batang" pitchFamily="18" charset="-127"/>
              </a:rPr>
              <a:t> by</a:t>
            </a:r>
            <a:r>
              <a:rPr lang="pl-PL" sz="2400" dirty="0" smtClean="0">
                <a:solidFill>
                  <a:schemeClr val="bg1"/>
                </a:solidFill>
                <a:latin typeface="Batang" pitchFamily="18" charset="-127"/>
                <a:ea typeface="Batang" pitchFamily="18" charset="-127"/>
              </a:rPr>
              <a:t>:</a:t>
            </a:r>
            <a:endParaRPr lang="pl-PL" sz="2400" dirty="0">
              <a:solidFill>
                <a:schemeClr val="bg1"/>
              </a:solidFill>
              <a:latin typeface="Batang" pitchFamily="18" charset="-127"/>
              <a:ea typeface="Batang" pitchFamily="18" charset="-127"/>
            </a:endParaRPr>
          </a:p>
        </p:txBody>
      </p:sp>
      <p:sp>
        <p:nvSpPr>
          <p:cNvPr id="6" name="pole tekstowe 5"/>
          <p:cNvSpPr txBox="1"/>
          <p:nvPr/>
        </p:nvSpPr>
        <p:spPr>
          <a:xfrm>
            <a:off x="176142" y="2748401"/>
            <a:ext cx="5040561" cy="1384995"/>
          </a:xfrm>
          <a:prstGeom prst="rect">
            <a:avLst/>
          </a:prstGeom>
          <a:noFill/>
        </p:spPr>
        <p:txBody>
          <a:bodyPr wrap="square" rtlCol="0">
            <a:spAutoFit/>
          </a:bodyPr>
          <a:lstStyle/>
          <a:p>
            <a:pPr marL="285750" indent="-285750">
              <a:buFont typeface="Arial" pitchFamily="34" charset="0"/>
              <a:buChar char="•"/>
            </a:pPr>
            <a:r>
              <a:rPr lang="pl-PL" sz="2800" dirty="0" smtClean="0">
                <a:solidFill>
                  <a:schemeClr val="bg1"/>
                </a:solidFill>
                <a:latin typeface="Calibri (Tekst podstawowy)"/>
              </a:rPr>
              <a:t>Natalia </a:t>
            </a:r>
            <a:r>
              <a:rPr lang="pl-PL" sz="2800" dirty="0" err="1" smtClean="0">
                <a:solidFill>
                  <a:schemeClr val="bg1"/>
                </a:solidFill>
                <a:latin typeface="Calibri (Tekst podstawowy)"/>
              </a:rPr>
              <a:t>Kobyłt</a:t>
            </a:r>
            <a:endParaRPr lang="pl-PL" sz="2800" dirty="0" smtClean="0">
              <a:solidFill>
                <a:schemeClr val="bg1"/>
              </a:solidFill>
              <a:latin typeface="Calibri (Tekst podstawowy)"/>
            </a:endParaRPr>
          </a:p>
          <a:p>
            <a:pPr marL="285750" indent="-285750">
              <a:buFont typeface="Arial" pitchFamily="34" charset="0"/>
              <a:buChar char="•"/>
            </a:pPr>
            <a:r>
              <a:rPr lang="pl-PL" sz="2800" dirty="0" smtClean="0">
                <a:solidFill>
                  <a:schemeClr val="bg1"/>
                </a:solidFill>
                <a:latin typeface="Calibri (Tekst podstawowy)"/>
              </a:rPr>
              <a:t>Mirosław Dybowski</a:t>
            </a:r>
          </a:p>
          <a:p>
            <a:pPr marL="285750" indent="-285750">
              <a:buFont typeface="Arial" pitchFamily="34" charset="0"/>
              <a:buChar char="•"/>
            </a:pPr>
            <a:r>
              <a:rPr lang="pl-PL" sz="2800" dirty="0" smtClean="0">
                <a:solidFill>
                  <a:schemeClr val="bg1"/>
                </a:solidFill>
                <a:latin typeface="Calibri (Tekst podstawowy)"/>
              </a:rPr>
              <a:t>Kacper Drewniak</a:t>
            </a:r>
            <a:endParaRPr lang="pl-PL" sz="2800" dirty="0">
              <a:solidFill>
                <a:schemeClr val="bg1"/>
              </a:solidFill>
              <a:latin typeface="Calibri (Tekst podstawowy)"/>
            </a:endParaRPr>
          </a:p>
        </p:txBody>
      </p:sp>
    </p:spTree>
    <p:extLst>
      <p:ext uri="{BB962C8B-B14F-4D97-AF65-F5344CB8AC3E}">
        <p14:creationId xmlns:p14="http://schemas.microsoft.com/office/powerpoint/2010/main" val="19373652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10" name="Symbol zastępczy zawartości 9"/>
          <p:cNvSpPr>
            <a:spLocks noGrp="1"/>
          </p:cNvSpPr>
          <p:nvPr>
            <p:ph idx="1"/>
          </p:nvPr>
        </p:nvSpPr>
        <p:spPr/>
        <p:txBody>
          <a:bodyPr/>
          <a:lstStyle/>
          <a:p>
            <a:endParaRPr lang="pl-PL"/>
          </a:p>
        </p:txBody>
      </p:sp>
      <p:pic>
        <p:nvPicPr>
          <p:cNvPr id="2050" name="Picture 2" descr="C:\Users\Kozi\Desktop\Nowy folder\trojpalcza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3"/>
            <a:ext cx="9144907" cy="6856547"/>
          </a:xfrm>
          <a:prstGeom prst="rect">
            <a:avLst/>
          </a:prstGeom>
          <a:noFill/>
          <a:extLst>
            <a:ext uri="{909E8E84-426E-40DD-AFC4-6F175D3DCCD1}">
              <a14:hiddenFill xmlns:a14="http://schemas.microsoft.com/office/drawing/2010/main">
                <a:solidFill>
                  <a:srgbClr val="FFFFFF"/>
                </a:solidFill>
              </a14:hiddenFill>
            </a:ext>
          </a:extLst>
        </p:spPr>
      </p:pic>
      <p:sp>
        <p:nvSpPr>
          <p:cNvPr id="11" name="pole tekstowe 10"/>
          <p:cNvSpPr txBox="1"/>
          <p:nvPr/>
        </p:nvSpPr>
        <p:spPr>
          <a:xfrm>
            <a:off x="179512" y="260648"/>
            <a:ext cx="4032448" cy="5847755"/>
          </a:xfrm>
          <a:prstGeom prst="rect">
            <a:avLst/>
          </a:prstGeom>
          <a:noFill/>
        </p:spPr>
        <p:txBody>
          <a:bodyPr wrap="square" rtlCol="0">
            <a:spAutoFit/>
          </a:bodyPr>
          <a:lstStyle/>
          <a:p>
            <a:pPr algn="ctr"/>
            <a:r>
              <a:rPr lang="en-US" sz="1700" dirty="0">
                <a:solidFill>
                  <a:schemeClr val="bg1"/>
                </a:solidFill>
                <a:latin typeface="Calibri (Tekst podstawowy)"/>
              </a:rPr>
              <a:t>The largest in the Central European Lowlands natural forest complex, located in the south-eastern part of the North </a:t>
            </a:r>
            <a:r>
              <a:rPr lang="en-US" sz="1700" dirty="0" err="1">
                <a:solidFill>
                  <a:schemeClr val="bg1"/>
                </a:solidFill>
                <a:latin typeface="Calibri (Tekst podstawowy)"/>
              </a:rPr>
              <a:t>Podlasie</a:t>
            </a:r>
            <a:r>
              <a:rPr lang="en-US" sz="1700" dirty="0">
                <a:solidFill>
                  <a:schemeClr val="bg1"/>
                </a:solidFill>
                <a:latin typeface="Calibri (Tekst podstawowy)"/>
              </a:rPr>
              <a:t> Lowland and Belarus, in the main basin of the Narew and </a:t>
            </a:r>
            <a:r>
              <a:rPr lang="en-US" sz="1700" dirty="0" err="1">
                <a:solidFill>
                  <a:schemeClr val="bg1"/>
                </a:solidFill>
                <a:latin typeface="Calibri (Tekst podstawowy)"/>
              </a:rPr>
              <a:t>Jasiołdy</a:t>
            </a:r>
            <a:r>
              <a:rPr lang="en-US" sz="1700" dirty="0">
                <a:solidFill>
                  <a:schemeClr val="bg1"/>
                </a:solidFill>
                <a:latin typeface="Calibri (Tekst podstawowy)"/>
              </a:rPr>
              <a:t>; area of approx. 1,460 km2, of which the Polish borders over 580 km2; </a:t>
            </a:r>
            <a:r>
              <a:rPr lang="en-US" sz="1700" dirty="0" err="1">
                <a:solidFill>
                  <a:schemeClr val="bg1"/>
                </a:solidFill>
                <a:latin typeface="Calibri (Tekst podstawowy)"/>
              </a:rPr>
              <a:t>Bialowieza</a:t>
            </a:r>
            <a:r>
              <a:rPr lang="en-US" sz="1700" dirty="0">
                <a:solidFill>
                  <a:schemeClr val="bg1"/>
                </a:solidFill>
                <a:latin typeface="Calibri (Tekst podstawowy)"/>
              </a:rPr>
              <a:t> Forest represent different forest communities; among the many different kinds of stands they have a large share of spruce, pine, alder, birch, oak; prevailing forest types: mixed forest, fresh mixed coniferous forest fresh, moist forest; </a:t>
            </a:r>
            <a:r>
              <a:rPr lang="en-US" sz="1700" dirty="0" err="1">
                <a:solidFill>
                  <a:schemeClr val="bg1"/>
                </a:solidFill>
                <a:latin typeface="Calibri (Tekst podstawowy)"/>
              </a:rPr>
              <a:t>ols</a:t>
            </a:r>
            <a:r>
              <a:rPr lang="en-US" sz="1700" dirty="0">
                <a:solidFill>
                  <a:schemeClr val="bg1"/>
                </a:solidFill>
                <a:latin typeface="Calibri (Tekst podstawowy)"/>
              </a:rPr>
              <a:t> appropriate and ash and riverine; great wealth undergrowth and undergrowth; Many animal species (m.in .: bison, elk, deer, roe deer, wild boar, lynx, wolf, badger, beaver, grouse, crane); reserves bison breeding and </a:t>
            </a:r>
            <a:r>
              <a:rPr lang="en-US" sz="1700" dirty="0" err="1">
                <a:solidFill>
                  <a:schemeClr val="bg1"/>
                </a:solidFill>
                <a:latin typeface="Calibri (Tekst podstawowy)"/>
              </a:rPr>
              <a:t>tarpan</a:t>
            </a:r>
            <a:r>
              <a:rPr lang="en-US" sz="1700" dirty="0">
                <a:solidFill>
                  <a:schemeClr val="bg1"/>
                </a:solidFill>
                <a:latin typeface="Calibri (Tekst podstawowy)"/>
              </a:rPr>
              <a:t>; most valuable natural object in Poland - </a:t>
            </a:r>
            <a:r>
              <a:rPr lang="en-US" sz="1700" dirty="0" err="1">
                <a:solidFill>
                  <a:schemeClr val="bg1"/>
                </a:solidFill>
                <a:latin typeface="Calibri (Tekst podstawowy)"/>
              </a:rPr>
              <a:t>Bialowieza</a:t>
            </a:r>
            <a:r>
              <a:rPr lang="en-US" sz="1700" dirty="0">
                <a:solidFill>
                  <a:schemeClr val="bg1"/>
                </a:solidFill>
                <a:latin typeface="Calibri (Tekst podstawowy)"/>
              </a:rPr>
              <a:t> National Park.</a:t>
            </a:r>
            <a:endParaRPr lang="pl-PL" sz="1700" dirty="0">
              <a:solidFill>
                <a:schemeClr val="bg1"/>
              </a:solidFill>
              <a:latin typeface="Calibri (Tekst podstawowy)"/>
            </a:endParaRPr>
          </a:p>
        </p:txBody>
      </p:sp>
    </p:spTree>
    <p:extLst>
      <p:ext uri="{BB962C8B-B14F-4D97-AF65-F5344CB8AC3E}">
        <p14:creationId xmlns:p14="http://schemas.microsoft.com/office/powerpoint/2010/main" val="34916971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3074" name="Picture 2" descr="C:\Users\Kozi\Desktop\Nowy folder\zubr-Gruszk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25076" cy="645333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734090" y="118373"/>
            <a:ext cx="7848872" cy="646331"/>
          </a:xfrm>
          <a:prstGeom prst="rect">
            <a:avLst/>
          </a:prstGeom>
          <a:noFill/>
        </p:spPr>
        <p:txBody>
          <a:bodyPr wrap="square" rtlCol="0">
            <a:spAutoFit/>
          </a:bodyPr>
          <a:lstStyle/>
          <a:p>
            <a:pPr algn="ctr"/>
            <a:r>
              <a:rPr lang="en-US" sz="3600" dirty="0">
                <a:latin typeface="Batang" pitchFamily="18" charset="-127"/>
                <a:ea typeface="Batang" pitchFamily="18" charset="-127"/>
              </a:rPr>
              <a:t>The last such forest in Europe</a:t>
            </a:r>
            <a:endParaRPr lang="pl-PL" sz="3600" dirty="0">
              <a:latin typeface="Batang" pitchFamily="18" charset="-127"/>
              <a:ea typeface="Batang" pitchFamily="18" charset="-127"/>
            </a:endParaRPr>
          </a:p>
        </p:txBody>
      </p:sp>
      <p:sp>
        <p:nvSpPr>
          <p:cNvPr id="5" name="pole tekstowe 4"/>
          <p:cNvSpPr txBox="1"/>
          <p:nvPr/>
        </p:nvSpPr>
        <p:spPr>
          <a:xfrm>
            <a:off x="242058" y="1628800"/>
            <a:ext cx="8640960" cy="1631216"/>
          </a:xfrm>
          <a:prstGeom prst="rect">
            <a:avLst/>
          </a:prstGeom>
          <a:noFill/>
        </p:spPr>
        <p:txBody>
          <a:bodyPr wrap="square" rtlCol="0">
            <a:spAutoFit/>
          </a:bodyPr>
          <a:lstStyle/>
          <a:p>
            <a:pPr algn="ctr"/>
            <a:r>
              <a:rPr lang="en-US" sz="2000" dirty="0" err="1">
                <a:solidFill>
                  <a:schemeClr val="bg1"/>
                </a:solidFill>
                <a:latin typeface="Calibri (Tekst podstawowy)"/>
              </a:rPr>
              <a:t>Bialowieza</a:t>
            </a:r>
            <a:r>
              <a:rPr lang="en-US" sz="2000" dirty="0">
                <a:solidFill>
                  <a:schemeClr val="bg1"/>
                </a:solidFill>
                <a:latin typeface="Calibri (Tekst podstawowy)"/>
              </a:rPr>
              <a:t> Forest is the best preserved lowland forest on the continent. Protected as a whole by the Lithuanian princes, Polish kings and Russian tsars then survived almost unchanged until World War I, when German authorities began felling. Still, even outside protected areas, you can see here forest fragments, which centuries ago were covered Europe.</a:t>
            </a:r>
            <a:endParaRPr lang="pl-PL" sz="2000" dirty="0">
              <a:solidFill>
                <a:schemeClr val="bg1"/>
              </a:solidFill>
              <a:latin typeface="Calibri (Tekst podstawowy)"/>
            </a:endParaRPr>
          </a:p>
        </p:txBody>
      </p:sp>
    </p:spTree>
    <p:extLst>
      <p:ext uri="{BB962C8B-B14F-4D97-AF65-F5344CB8AC3E}">
        <p14:creationId xmlns:p14="http://schemas.microsoft.com/office/powerpoint/2010/main" val="3873471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Picture 2" descr="C:\Users\Kozi\Desktop\kornik-druka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 y="0"/>
            <a:ext cx="9139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23528" y="332656"/>
            <a:ext cx="8208912" cy="769441"/>
          </a:xfrm>
          <a:prstGeom prst="rect">
            <a:avLst/>
          </a:prstGeom>
          <a:noFill/>
        </p:spPr>
        <p:txBody>
          <a:bodyPr wrap="square" rtlCol="0">
            <a:spAutoFit/>
          </a:bodyPr>
          <a:lstStyle/>
          <a:p>
            <a:pPr algn="ctr"/>
            <a:r>
              <a:rPr lang="pl-PL" sz="4400" dirty="0" err="1">
                <a:solidFill>
                  <a:schemeClr val="bg1"/>
                </a:solidFill>
                <a:latin typeface="Batang" pitchFamily="18" charset="-127"/>
                <a:ea typeface="Batang" pitchFamily="18" charset="-127"/>
              </a:rPr>
              <a:t>European</a:t>
            </a:r>
            <a:r>
              <a:rPr lang="pl-PL" sz="4400" dirty="0">
                <a:solidFill>
                  <a:schemeClr val="bg1"/>
                </a:solidFill>
                <a:latin typeface="Batang" pitchFamily="18" charset="-127"/>
                <a:ea typeface="Batang" pitchFamily="18" charset="-127"/>
              </a:rPr>
              <a:t> </a:t>
            </a:r>
            <a:r>
              <a:rPr lang="pl-PL" sz="4400" dirty="0" err="1">
                <a:solidFill>
                  <a:schemeClr val="bg1"/>
                </a:solidFill>
                <a:latin typeface="Batang" pitchFamily="18" charset="-127"/>
                <a:ea typeface="Batang" pitchFamily="18" charset="-127"/>
              </a:rPr>
              <a:t>spruce</a:t>
            </a:r>
            <a:r>
              <a:rPr lang="pl-PL" sz="4400" dirty="0">
                <a:solidFill>
                  <a:schemeClr val="bg1"/>
                </a:solidFill>
                <a:latin typeface="Batang" pitchFamily="18" charset="-127"/>
                <a:ea typeface="Batang" pitchFamily="18" charset="-127"/>
              </a:rPr>
              <a:t> bark </a:t>
            </a:r>
            <a:r>
              <a:rPr lang="pl-PL" sz="4400" dirty="0" err="1">
                <a:solidFill>
                  <a:schemeClr val="bg1"/>
                </a:solidFill>
                <a:latin typeface="Batang" pitchFamily="18" charset="-127"/>
                <a:ea typeface="Batang" pitchFamily="18" charset="-127"/>
              </a:rPr>
              <a:t>beetle</a:t>
            </a:r>
            <a:endParaRPr lang="pl-PL" sz="4400" dirty="0">
              <a:solidFill>
                <a:schemeClr val="bg1"/>
              </a:solidFill>
              <a:latin typeface="Batang" pitchFamily="18" charset="-127"/>
              <a:ea typeface="Batang" pitchFamily="18" charset="-127"/>
            </a:endParaRPr>
          </a:p>
        </p:txBody>
      </p:sp>
      <p:sp>
        <p:nvSpPr>
          <p:cNvPr id="4" name="pole tekstowe 3"/>
          <p:cNvSpPr txBox="1"/>
          <p:nvPr/>
        </p:nvSpPr>
        <p:spPr>
          <a:xfrm>
            <a:off x="323528" y="1340768"/>
            <a:ext cx="3240360" cy="4185761"/>
          </a:xfrm>
          <a:prstGeom prst="rect">
            <a:avLst/>
          </a:prstGeom>
          <a:noFill/>
        </p:spPr>
        <p:txBody>
          <a:bodyPr wrap="square" rtlCol="0">
            <a:spAutoFit/>
          </a:bodyPr>
          <a:lstStyle/>
          <a:p>
            <a:pPr algn="ctr"/>
            <a:r>
              <a:rPr lang="en-US" sz="1900" dirty="0">
                <a:solidFill>
                  <a:schemeClr val="bg1"/>
                </a:solidFill>
                <a:latin typeface="Calibri (Tekst podstawowy)"/>
              </a:rPr>
              <a:t>Beetle sizes up to 4.5 mm. It has a cylindrical body. Inhabits standing trees. Mating chamber usually placed in the bark. Pupation between the bark and the wood, less in the bark. The most dangerous secondary pest of spruce. It can also occur on a pine tree. This is one of the biggest pests forest plantations. Foresters catch adults in pheromone traps.</a:t>
            </a:r>
            <a:endParaRPr lang="pl-PL" sz="1900" dirty="0">
              <a:solidFill>
                <a:schemeClr val="bg1"/>
              </a:solidFill>
              <a:latin typeface="Calibri (Tekst podstawowy)"/>
            </a:endParaRPr>
          </a:p>
        </p:txBody>
      </p:sp>
    </p:spTree>
    <p:extLst>
      <p:ext uri="{BB962C8B-B14F-4D97-AF65-F5344CB8AC3E}">
        <p14:creationId xmlns:p14="http://schemas.microsoft.com/office/powerpoint/2010/main" val="19259991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5" name="pole tekstowe 4"/>
          <p:cNvSpPr txBox="1"/>
          <p:nvPr/>
        </p:nvSpPr>
        <p:spPr>
          <a:xfrm>
            <a:off x="179512" y="1412776"/>
            <a:ext cx="3672408" cy="4231928"/>
          </a:xfrm>
          <a:prstGeom prst="rect">
            <a:avLst/>
          </a:prstGeom>
          <a:noFill/>
        </p:spPr>
        <p:txBody>
          <a:bodyPr wrap="square" rtlCol="0">
            <a:spAutoFit/>
          </a:bodyPr>
          <a:lstStyle/>
          <a:p>
            <a:pPr algn="ctr"/>
            <a:r>
              <a:rPr lang="pl-PL" sz="2000" dirty="0" err="1">
                <a:solidFill>
                  <a:schemeClr val="bg1"/>
                </a:solidFill>
              </a:rPr>
              <a:t>European</a:t>
            </a:r>
            <a:r>
              <a:rPr lang="pl-PL" sz="2000" dirty="0">
                <a:solidFill>
                  <a:schemeClr val="bg1"/>
                </a:solidFill>
              </a:rPr>
              <a:t> </a:t>
            </a:r>
            <a:r>
              <a:rPr lang="pl-PL" sz="2000" dirty="0" err="1">
                <a:solidFill>
                  <a:schemeClr val="bg1"/>
                </a:solidFill>
              </a:rPr>
              <a:t>spruce</a:t>
            </a:r>
            <a:r>
              <a:rPr lang="pl-PL" sz="2000" dirty="0">
                <a:solidFill>
                  <a:schemeClr val="bg1"/>
                </a:solidFill>
              </a:rPr>
              <a:t> bark </a:t>
            </a:r>
            <a:r>
              <a:rPr lang="pl-PL" sz="2000" dirty="0" err="1" smtClean="0">
                <a:solidFill>
                  <a:schemeClr val="bg1"/>
                </a:solidFill>
              </a:rPr>
              <a:t>beetle</a:t>
            </a:r>
            <a:r>
              <a:rPr lang="pl-PL" sz="2000" dirty="0" smtClean="0">
                <a:solidFill>
                  <a:schemeClr val="bg1"/>
                </a:solidFill>
              </a:rPr>
              <a:t> </a:t>
            </a:r>
            <a:r>
              <a:rPr lang="en-US" sz="1900" dirty="0" smtClean="0">
                <a:solidFill>
                  <a:schemeClr val="bg1"/>
                </a:solidFill>
              </a:rPr>
              <a:t>feeds </a:t>
            </a:r>
            <a:r>
              <a:rPr lang="en-US" sz="1900" dirty="0">
                <a:solidFill>
                  <a:schemeClr val="bg1"/>
                </a:solidFill>
              </a:rPr>
              <a:t>on the wood under the bark of trees and brings them to death, even within one month. Normally insect attacks trees old or weakened. But this time the gradation is so great that it suffered the tree young, healthy and strong. You also have to remember that the </a:t>
            </a:r>
            <a:r>
              <a:rPr lang="pl-PL" sz="2000" dirty="0" err="1">
                <a:solidFill>
                  <a:schemeClr val="bg1"/>
                </a:solidFill>
              </a:rPr>
              <a:t>European</a:t>
            </a:r>
            <a:r>
              <a:rPr lang="pl-PL" sz="2000" dirty="0">
                <a:solidFill>
                  <a:schemeClr val="bg1"/>
                </a:solidFill>
              </a:rPr>
              <a:t> </a:t>
            </a:r>
            <a:r>
              <a:rPr lang="pl-PL" sz="2000" dirty="0" err="1">
                <a:solidFill>
                  <a:schemeClr val="bg1"/>
                </a:solidFill>
              </a:rPr>
              <a:t>spruce</a:t>
            </a:r>
            <a:r>
              <a:rPr lang="pl-PL" sz="2000" dirty="0">
                <a:solidFill>
                  <a:schemeClr val="bg1"/>
                </a:solidFill>
              </a:rPr>
              <a:t> bark </a:t>
            </a:r>
            <a:r>
              <a:rPr lang="pl-PL" sz="2000" dirty="0" err="1">
                <a:solidFill>
                  <a:schemeClr val="bg1"/>
                </a:solidFill>
              </a:rPr>
              <a:t>beetle</a:t>
            </a:r>
            <a:r>
              <a:rPr lang="en-US" sz="1900" dirty="0" smtClean="0">
                <a:solidFill>
                  <a:schemeClr val="bg1"/>
                </a:solidFill>
              </a:rPr>
              <a:t> </a:t>
            </a:r>
            <a:r>
              <a:rPr lang="en-US" sz="1900" dirty="0">
                <a:solidFill>
                  <a:schemeClr val="bg1"/>
                </a:solidFill>
              </a:rPr>
              <a:t>in the forest began to attack already other species, for example. Pine and larch.</a:t>
            </a:r>
            <a:endParaRPr lang="pl-PL" sz="1900" dirty="0">
              <a:solidFill>
                <a:schemeClr val="bg1"/>
              </a:solidFill>
            </a:endParaRPr>
          </a:p>
        </p:txBody>
      </p:sp>
      <p:pic>
        <p:nvPicPr>
          <p:cNvPr id="8" name="Picture 3" descr="C:\Users\Kozi\Desktop\galery_very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90"/>
            <a:ext cx="9144000" cy="6866990"/>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p:cNvSpPr txBox="1"/>
          <p:nvPr/>
        </p:nvSpPr>
        <p:spPr>
          <a:xfrm>
            <a:off x="971600" y="2597716"/>
            <a:ext cx="7560840" cy="3046988"/>
          </a:xfrm>
          <a:prstGeom prst="rect">
            <a:avLst/>
          </a:prstGeom>
          <a:noFill/>
        </p:spPr>
        <p:txBody>
          <a:bodyPr wrap="square" rtlCol="0">
            <a:spAutoFit/>
          </a:bodyPr>
          <a:lstStyle/>
          <a:p>
            <a:pPr algn="ctr"/>
            <a:r>
              <a:rPr lang="pl-PL" sz="2400" dirty="0" err="1">
                <a:solidFill>
                  <a:schemeClr val="bg1"/>
                </a:solidFill>
                <a:latin typeface="Calibri (Tekst podstawowy)"/>
              </a:rPr>
              <a:t>European</a:t>
            </a:r>
            <a:r>
              <a:rPr lang="pl-PL" sz="2400" dirty="0">
                <a:solidFill>
                  <a:schemeClr val="bg1"/>
                </a:solidFill>
                <a:latin typeface="Calibri (Tekst podstawowy)"/>
              </a:rPr>
              <a:t> </a:t>
            </a:r>
            <a:r>
              <a:rPr lang="pl-PL" sz="2400" dirty="0" err="1">
                <a:solidFill>
                  <a:schemeClr val="bg1"/>
                </a:solidFill>
                <a:latin typeface="Calibri (Tekst podstawowy)"/>
              </a:rPr>
              <a:t>spruce</a:t>
            </a:r>
            <a:r>
              <a:rPr lang="pl-PL" sz="2400" dirty="0">
                <a:solidFill>
                  <a:schemeClr val="bg1"/>
                </a:solidFill>
                <a:latin typeface="Calibri (Tekst podstawowy)"/>
              </a:rPr>
              <a:t> bark </a:t>
            </a:r>
            <a:r>
              <a:rPr lang="pl-PL" sz="2400" dirty="0" err="1">
                <a:solidFill>
                  <a:schemeClr val="bg1"/>
                </a:solidFill>
                <a:latin typeface="Calibri (Tekst podstawowy)"/>
              </a:rPr>
              <a:t>beetle</a:t>
            </a:r>
            <a:r>
              <a:rPr lang="pl-PL" sz="2400" dirty="0">
                <a:solidFill>
                  <a:schemeClr val="bg1"/>
                </a:solidFill>
                <a:latin typeface="Calibri (Tekst podstawowy)"/>
              </a:rPr>
              <a:t> </a:t>
            </a:r>
            <a:r>
              <a:rPr lang="en-US" sz="2400" dirty="0">
                <a:solidFill>
                  <a:schemeClr val="bg1"/>
                </a:solidFill>
                <a:latin typeface="Calibri (Tekst podstawowy)"/>
              </a:rPr>
              <a:t>feeds on the wood under the bark of trees and brings them to death, even within one month. Normally insect attacks trees old or weakened. But this time the gradation is so great that it suffered the tree young, healthy and strong. You also have to remember that the </a:t>
            </a:r>
            <a:r>
              <a:rPr lang="pl-PL" sz="2400" dirty="0" err="1">
                <a:solidFill>
                  <a:schemeClr val="bg1"/>
                </a:solidFill>
                <a:latin typeface="Calibri (Tekst podstawowy)"/>
              </a:rPr>
              <a:t>European</a:t>
            </a:r>
            <a:r>
              <a:rPr lang="pl-PL" sz="2400" dirty="0">
                <a:solidFill>
                  <a:schemeClr val="bg1"/>
                </a:solidFill>
                <a:latin typeface="Calibri (Tekst podstawowy)"/>
              </a:rPr>
              <a:t> </a:t>
            </a:r>
            <a:r>
              <a:rPr lang="pl-PL" sz="2400" dirty="0" err="1">
                <a:solidFill>
                  <a:schemeClr val="bg1"/>
                </a:solidFill>
                <a:latin typeface="Calibri (Tekst podstawowy)"/>
              </a:rPr>
              <a:t>spruce</a:t>
            </a:r>
            <a:r>
              <a:rPr lang="pl-PL" sz="2400" dirty="0">
                <a:solidFill>
                  <a:schemeClr val="bg1"/>
                </a:solidFill>
                <a:latin typeface="Calibri (Tekst podstawowy)"/>
              </a:rPr>
              <a:t> bark </a:t>
            </a:r>
            <a:r>
              <a:rPr lang="pl-PL" sz="2400" dirty="0" err="1">
                <a:solidFill>
                  <a:schemeClr val="bg1"/>
                </a:solidFill>
                <a:latin typeface="Calibri (Tekst podstawowy)"/>
              </a:rPr>
              <a:t>beetle</a:t>
            </a:r>
            <a:r>
              <a:rPr lang="en-US" sz="2400" dirty="0">
                <a:solidFill>
                  <a:schemeClr val="bg1"/>
                </a:solidFill>
                <a:latin typeface="Calibri (Tekst podstawowy)"/>
              </a:rPr>
              <a:t> in the forest began to attack already other species, for example. Pine and larch.</a:t>
            </a:r>
            <a:endParaRPr lang="pl-PL" sz="2400" dirty="0">
              <a:solidFill>
                <a:schemeClr val="bg1"/>
              </a:solidFill>
              <a:latin typeface="Calibri (Tekst podstawowy)"/>
            </a:endParaRPr>
          </a:p>
        </p:txBody>
      </p:sp>
      <p:sp>
        <p:nvSpPr>
          <p:cNvPr id="10" name="pole tekstowe 9"/>
          <p:cNvSpPr txBox="1"/>
          <p:nvPr/>
        </p:nvSpPr>
        <p:spPr>
          <a:xfrm>
            <a:off x="431540" y="548680"/>
            <a:ext cx="8280920" cy="1723549"/>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How dangerous is the </a:t>
            </a:r>
            <a:r>
              <a:rPr lang="pl-PL" sz="4400" dirty="0" err="1">
                <a:solidFill>
                  <a:schemeClr val="bg1"/>
                </a:solidFill>
                <a:latin typeface="Batang" pitchFamily="18" charset="-127"/>
                <a:ea typeface="Batang" pitchFamily="18" charset="-127"/>
              </a:rPr>
              <a:t>European</a:t>
            </a:r>
            <a:r>
              <a:rPr lang="pl-PL" sz="4400" dirty="0">
                <a:solidFill>
                  <a:schemeClr val="bg1"/>
                </a:solidFill>
                <a:latin typeface="Batang" pitchFamily="18" charset="-127"/>
                <a:ea typeface="Batang" pitchFamily="18" charset="-127"/>
              </a:rPr>
              <a:t> </a:t>
            </a:r>
            <a:r>
              <a:rPr lang="pl-PL" sz="4400" dirty="0" err="1">
                <a:solidFill>
                  <a:schemeClr val="bg1"/>
                </a:solidFill>
                <a:latin typeface="Batang" pitchFamily="18" charset="-127"/>
                <a:ea typeface="Batang" pitchFamily="18" charset="-127"/>
              </a:rPr>
              <a:t>spruce</a:t>
            </a:r>
            <a:r>
              <a:rPr lang="pl-PL" sz="4400" dirty="0">
                <a:solidFill>
                  <a:schemeClr val="bg1"/>
                </a:solidFill>
                <a:latin typeface="Batang" pitchFamily="18" charset="-127"/>
                <a:ea typeface="Batang" pitchFamily="18" charset="-127"/>
              </a:rPr>
              <a:t> bark </a:t>
            </a:r>
            <a:r>
              <a:rPr lang="pl-PL" sz="4400" dirty="0" err="1">
                <a:solidFill>
                  <a:schemeClr val="bg1"/>
                </a:solidFill>
                <a:latin typeface="Batang" pitchFamily="18" charset="-127"/>
                <a:ea typeface="Batang" pitchFamily="18" charset="-127"/>
              </a:rPr>
              <a:t>beetle</a:t>
            </a:r>
            <a:r>
              <a:rPr lang="en-US" sz="4400" dirty="0">
                <a:solidFill>
                  <a:schemeClr val="bg1"/>
                </a:solidFill>
                <a:latin typeface="Batang" pitchFamily="18" charset="-127"/>
                <a:ea typeface="Batang" pitchFamily="18" charset="-127"/>
              </a:rPr>
              <a:t>?</a:t>
            </a:r>
            <a:endParaRPr lang="pl-PL" sz="4400" dirty="0">
              <a:solidFill>
                <a:schemeClr val="bg1"/>
              </a:solidFill>
              <a:latin typeface="Batang" pitchFamily="18" charset="-127"/>
              <a:ea typeface="Batang" pitchFamily="18" charset="-127"/>
            </a:endParaRPr>
          </a:p>
          <a:p>
            <a:endParaRPr lang="pl-PL" dirty="0"/>
          </a:p>
        </p:txBody>
      </p:sp>
    </p:spTree>
    <p:extLst>
      <p:ext uri="{BB962C8B-B14F-4D97-AF65-F5344CB8AC3E}">
        <p14:creationId xmlns:p14="http://schemas.microsoft.com/office/powerpoint/2010/main" val="230728589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6" name="Picture 2" descr="C:\Users\Kozi\Desktop\Nowy folder\DSC_4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 y="0"/>
            <a:ext cx="91757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490820" y="740022"/>
            <a:ext cx="4176464" cy="769441"/>
          </a:xfrm>
          <a:prstGeom prst="rect">
            <a:avLst/>
          </a:prstGeom>
          <a:noFill/>
        </p:spPr>
        <p:txBody>
          <a:bodyPr wrap="square" rtlCol="0">
            <a:spAutoFit/>
          </a:bodyPr>
          <a:lstStyle/>
          <a:p>
            <a:r>
              <a:rPr lang="pl-PL" sz="4400" dirty="0" smtClean="0">
                <a:solidFill>
                  <a:schemeClr val="bg1"/>
                </a:solidFill>
                <a:latin typeface="Batang" pitchFamily="18" charset="-127"/>
                <a:ea typeface="Batang" pitchFamily="18" charset="-127"/>
              </a:rPr>
              <a:t>ECOLOGISTS</a:t>
            </a:r>
            <a:endParaRPr lang="pl-PL" sz="4400" dirty="0">
              <a:solidFill>
                <a:schemeClr val="bg1"/>
              </a:solidFill>
              <a:latin typeface="Batang" pitchFamily="18" charset="-127"/>
              <a:ea typeface="Batang" pitchFamily="18" charset="-127"/>
            </a:endParaRPr>
          </a:p>
        </p:txBody>
      </p:sp>
      <p:sp>
        <p:nvSpPr>
          <p:cNvPr id="5" name="pole tekstowe 4"/>
          <p:cNvSpPr txBox="1"/>
          <p:nvPr/>
        </p:nvSpPr>
        <p:spPr>
          <a:xfrm>
            <a:off x="179512" y="2060848"/>
            <a:ext cx="8352928" cy="3477875"/>
          </a:xfrm>
          <a:prstGeom prst="rect">
            <a:avLst/>
          </a:prstGeom>
          <a:noFill/>
        </p:spPr>
        <p:txBody>
          <a:bodyPr wrap="square" rtlCol="0">
            <a:spAutoFit/>
          </a:bodyPr>
          <a:lstStyle/>
          <a:p>
            <a:pPr algn="ctr"/>
            <a:r>
              <a:rPr lang="en-US" sz="2000" dirty="0">
                <a:solidFill>
                  <a:schemeClr val="bg1"/>
                </a:solidFill>
                <a:latin typeface="Calibri (Tekst podstawowy)"/>
                <a:ea typeface="Batang" pitchFamily="18" charset="-127"/>
              </a:rPr>
              <a:t>Ecologists think that cutting out and removing dying spruces lose, among other things:</a:t>
            </a:r>
            <a:br>
              <a:rPr lang="en-US" sz="2000" dirty="0">
                <a:solidFill>
                  <a:schemeClr val="bg1"/>
                </a:solidFill>
                <a:latin typeface="Calibri (Tekst podstawowy)"/>
                <a:ea typeface="Batang" pitchFamily="18" charset="-127"/>
              </a:rPr>
            </a:br>
            <a:r>
              <a:rPr lang="en-US" sz="2000" dirty="0">
                <a:solidFill>
                  <a:schemeClr val="bg1"/>
                </a:solidFill>
                <a:latin typeface="Calibri (Tekst podstawowy)"/>
                <a:ea typeface="Batang" pitchFamily="18" charset="-127"/>
              </a:rPr>
              <a:t>1. A chance for a more effective, faster, natural and biologically diverse forest regeneration of the forces of nature;</a:t>
            </a:r>
            <a:br>
              <a:rPr lang="en-US" sz="2000" dirty="0">
                <a:solidFill>
                  <a:schemeClr val="bg1"/>
                </a:solidFill>
                <a:latin typeface="Calibri (Tekst podstawowy)"/>
                <a:ea typeface="Batang" pitchFamily="18" charset="-127"/>
              </a:rPr>
            </a:br>
            <a:r>
              <a:rPr lang="en-US" sz="2000" dirty="0">
                <a:solidFill>
                  <a:schemeClr val="bg1"/>
                </a:solidFill>
                <a:latin typeface="Calibri (Tekst podstawowy)"/>
                <a:ea typeface="Batang" pitchFamily="18" charset="-127"/>
              </a:rPr>
              <a:t>2. Place the production and distribution of the "biological weapon" against bark beetles;</a:t>
            </a:r>
            <a:br>
              <a:rPr lang="en-US" sz="2000" dirty="0">
                <a:solidFill>
                  <a:schemeClr val="bg1"/>
                </a:solidFill>
                <a:latin typeface="Calibri (Tekst podstawowy)"/>
                <a:ea typeface="Batang" pitchFamily="18" charset="-127"/>
              </a:rPr>
            </a:br>
            <a:r>
              <a:rPr lang="en-US" sz="2000" dirty="0">
                <a:solidFill>
                  <a:schemeClr val="bg1"/>
                </a:solidFill>
                <a:latin typeface="Calibri (Tekst podstawowy)"/>
                <a:ea typeface="Batang" pitchFamily="18" charset="-127"/>
              </a:rPr>
              <a:t>3. The only habitat for many species of </a:t>
            </a:r>
            <a:r>
              <a:rPr lang="en-US" sz="2000" dirty="0" err="1">
                <a:solidFill>
                  <a:schemeClr val="bg1"/>
                </a:solidFill>
                <a:latin typeface="Calibri (Tekst podstawowy)"/>
                <a:ea typeface="Batang" pitchFamily="18" charset="-127"/>
              </a:rPr>
              <a:t>saproxylic</a:t>
            </a:r>
            <a:r>
              <a:rPr lang="en-US" sz="2000" dirty="0">
                <a:solidFill>
                  <a:schemeClr val="bg1"/>
                </a:solidFill>
                <a:latin typeface="Calibri (Tekst podstawowy)"/>
                <a:ea typeface="Batang" pitchFamily="18" charset="-127"/>
              </a:rPr>
              <a:t> beetles, which is associated with deadwood and dying trees, as well as the subcortical zone occurs in such trees;</a:t>
            </a:r>
            <a:br>
              <a:rPr lang="en-US" sz="2000" dirty="0">
                <a:solidFill>
                  <a:schemeClr val="bg1"/>
                </a:solidFill>
                <a:latin typeface="Calibri (Tekst podstawowy)"/>
                <a:ea typeface="Batang" pitchFamily="18" charset="-127"/>
              </a:rPr>
            </a:br>
            <a:r>
              <a:rPr lang="en-US" sz="2000" dirty="0">
                <a:solidFill>
                  <a:schemeClr val="bg1"/>
                </a:solidFill>
                <a:latin typeface="Calibri (Tekst podstawowy)"/>
                <a:ea typeface="Batang" pitchFamily="18" charset="-127"/>
              </a:rPr>
              <a:t>4. The most important breeding sites of rare woodpeckers, above all, three-toed woodpecker.</a:t>
            </a:r>
            <a:endParaRPr lang="pl-PL" sz="2000" dirty="0">
              <a:solidFill>
                <a:schemeClr val="bg1"/>
              </a:solidFill>
              <a:latin typeface="Calibri (Tekst podstawowy)"/>
              <a:ea typeface="Batang" pitchFamily="18" charset="-127"/>
            </a:endParaRPr>
          </a:p>
        </p:txBody>
      </p:sp>
    </p:spTree>
    <p:extLst>
      <p:ext uri="{BB962C8B-B14F-4D97-AF65-F5344CB8AC3E}">
        <p14:creationId xmlns:p14="http://schemas.microsoft.com/office/powerpoint/2010/main" val="296228177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descr="C:\Users\Kozi\Desktop\Nowy folder\DSC1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0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261178" y="3284984"/>
            <a:ext cx="6624736" cy="2246769"/>
          </a:xfrm>
          <a:prstGeom prst="rect">
            <a:avLst/>
          </a:prstGeom>
          <a:noFill/>
        </p:spPr>
        <p:txBody>
          <a:bodyPr wrap="square" rtlCol="0">
            <a:spAutoFit/>
          </a:bodyPr>
          <a:lstStyle/>
          <a:p>
            <a:pPr algn="ctr"/>
            <a:r>
              <a:rPr lang="en-US" sz="2800" dirty="0" smtClean="0">
                <a:solidFill>
                  <a:schemeClr val="bg1"/>
                </a:solidFill>
                <a:latin typeface="Calibri (Tekst podstawowy)"/>
                <a:ea typeface="Batang" pitchFamily="18" charset="-127"/>
              </a:rPr>
              <a:t>Ecologists also point out that the stretch in </a:t>
            </a:r>
            <a:r>
              <a:rPr lang="en-US" sz="2800" dirty="0" err="1" smtClean="0">
                <a:solidFill>
                  <a:schemeClr val="bg1"/>
                </a:solidFill>
                <a:latin typeface="Calibri (Tekst podstawowy)"/>
                <a:ea typeface="Batang" pitchFamily="18" charset="-127"/>
              </a:rPr>
              <a:t>Bialowieza</a:t>
            </a:r>
            <a:r>
              <a:rPr lang="en-US" sz="2800" dirty="0" smtClean="0">
                <a:solidFill>
                  <a:schemeClr val="bg1"/>
                </a:solidFill>
                <a:latin typeface="Calibri (Tekst podstawowy)"/>
                <a:ea typeface="Batang" pitchFamily="18" charset="-127"/>
              </a:rPr>
              <a:t>, could result in the imposition of severe penalties from the European Commission and pick up the forest status of World Heritage Site.</a:t>
            </a:r>
            <a:endParaRPr lang="pl-PL" sz="2800" dirty="0">
              <a:solidFill>
                <a:schemeClr val="bg1"/>
              </a:solidFill>
              <a:latin typeface="Calibri (Tekst podstawowy)"/>
              <a:ea typeface="Batang" pitchFamily="18" charset="-127"/>
            </a:endParaRPr>
          </a:p>
        </p:txBody>
      </p:sp>
    </p:spTree>
    <p:extLst>
      <p:ext uri="{BB962C8B-B14F-4D97-AF65-F5344CB8AC3E}">
        <p14:creationId xmlns:p14="http://schemas.microsoft.com/office/powerpoint/2010/main" val="33787946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3074" name="Picture 2" descr="C:\Users\Kozi\Desktop\Nowy folder\gegawy-wyp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 y="-27137"/>
            <a:ext cx="91470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188640" y="116632"/>
            <a:ext cx="7488832" cy="769441"/>
          </a:xfrm>
          <a:prstGeom prst="rect">
            <a:avLst/>
          </a:prstGeom>
          <a:noFill/>
        </p:spPr>
        <p:txBody>
          <a:bodyPr wrap="square" rtlCol="0">
            <a:spAutoFit/>
          </a:bodyPr>
          <a:lstStyle/>
          <a:p>
            <a:pPr algn="ctr"/>
            <a:r>
              <a:rPr lang="pl-PL" sz="4400" dirty="0" smtClean="0">
                <a:solidFill>
                  <a:schemeClr val="bg1"/>
                </a:solidFill>
                <a:latin typeface="Batang" pitchFamily="18" charset="-127"/>
                <a:ea typeface="Batang" pitchFamily="18" charset="-127"/>
              </a:rPr>
              <a:t>FORESTERS</a:t>
            </a:r>
            <a:endParaRPr lang="pl-PL" sz="4400" dirty="0">
              <a:solidFill>
                <a:schemeClr val="bg1"/>
              </a:solidFill>
              <a:latin typeface="Batang" pitchFamily="18" charset="-127"/>
              <a:ea typeface="Batang" pitchFamily="18" charset="-127"/>
            </a:endParaRPr>
          </a:p>
        </p:txBody>
      </p:sp>
      <p:sp>
        <p:nvSpPr>
          <p:cNvPr id="6" name="pole tekstowe 5"/>
          <p:cNvSpPr txBox="1"/>
          <p:nvPr/>
        </p:nvSpPr>
        <p:spPr>
          <a:xfrm>
            <a:off x="4778965" y="893484"/>
            <a:ext cx="4176464" cy="5062924"/>
          </a:xfrm>
          <a:prstGeom prst="rect">
            <a:avLst/>
          </a:prstGeom>
          <a:noFill/>
        </p:spPr>
        <p:txBody>
          <a:bodyPr wrap="square" rtlCol="0">
            <a:spAutoFit/>
          </a:bodyPr>
          <a:lstStyle/>
          <a:p>
            <a:pPr algn="ctr"/>
            <a:r>
              <a:rPr lang="en-US" sz="1700" dirty="0">
                <a:solidFill>
                  <a:schemeClr val="bg1"/>
                </a:solidFill>
                <a:latin typeface="Calibri (Tekst podstawowy)"/>
                <a:ea typeface="Batang" pitchFamily="18" charset="-127"/>
              </a:rPr>
              <a:t>Foresters explain that their duty is to "maintain the sustainability and continuity of the use of forests as</a:t>
            </a:r>
            <a:br>
              <a:rPr lang="en-US" sz="1700" dirty="0">
                <a:solidFill>
                  <a:schemeClr val="bg1"/>
                </a:solidFill>
                <a:latin typeface="Calibri (Tekst podstawowy)"/>
                <a:ea typeface="Batang" pitchFamily="18" charset="-127"/>
              </a:rPr>
            </a:br>
            <a:r>
              <a:rPr lang="en-US" sz="1700" dirty="0">
                <a:solidFill>
                  <a:schemeClr val="bg1"/>
                </a:solidFill>
                <a:latin typeface="Calibri (Tekst podstawowy)"/>
                <a:ea typeface="Batang" pitchFamily="18" charset="-127"/>
              </a:rPr>
              <a:t>to forests left to future generations were able to at least that in which we found them. Unless better "</a:t>
            </a:r>
            <a:br>
              <a:rPr lang="en-US" sz="1700" dirty="0">
                <a:solidFill>
                  <a:schemeClr val="bg1"/>
                </a:solidFill>
                <a:latin typeface="Calibri (Tekst podstawowy)"/>
                <a:ea typeface="Batang" pitchFamily="18" charset="-127"/>
              </a:rPr>
            </a:br>
            <a:r>
              <a:rPr lang="en-US" sz="1700" dirty="0">
                <a:solidFill>
                  <a:schemeClr val="bg1"/>
                </a:solidFill>
                <a:latin typeface="Calibri (Tekst podstawowy)"/>
                <a:ea typeface="Batang" pitchFamily="18" charset="-127"/>
              </a:rPr>
              <a:t/>
            </a:r>
            <a:br>
              <a:rPr lang="en-US" sz="1700" dirty="0">
                <a:solidFill>
                  <a:schemeClr val="bg1"/>
                </a:solidFill>
                <a:latin typeface="Calibri (Tekst podstawowy)"/>
                <a:ea typeface="Batang" pitchFamily="18" charset="-127"/>
              </a:rPr>
            </a:br>
            <a:r>
              <a:rPr lang="en-US" sz="1700" dirty="0">
                <a:solidFill>
                  <a:schemeClr val="bg1"/>
                </a:solidFill>
                <a:latin typeface="Calibri (Tekst podstawowy)"/>
                <a:ea typeface="Batang" pitchFamily="18" charset="-127"/>
              </a:rPr>
              <a:t>The duty of foresters is to fight the pest. The Directorate says that in 2015. In the primeval forest districts were inventoried approx. 200 thousands of spruces</a:t>
            </a:r>
            <a:br>
              <a:rPr lang="en-US" sz="1700" dirty="0">
                <a:solidFill>
                  <a:schemeClr val="bg1"/>
                </a:solidFill>
                <a:latin typeface="Calibri (Tekst podstawowy)"/>
                <a:ea typeface="Batang" pitchFamily="18" charset="-127"/>
              </a:rPr>
            </a:br>
            <a:r>
              <a:rPr lang="en-US" sz="1700" dirty="0">
                <a:solidFill>
                  <a:schemeClr val="bg1"/>
                </a:solidFill>
                <a:latin typeface="Calibri (Tekst podstawowy)"/>
                <a:ea typeface="Batang" pitchFamily="18" charset="-127"/>
              </a:rPr>
              <a:t>  populated by bark beetles. The total weight of the wood is 260 thousand m3 "As a result there has been a breakdown of the bark beetle gradation forests</a:t>
            </a:r>
            <a:br>
              <a:rPr lang="en-US" sz="1700" dirty="0">
                <a:solidFill>
                  <a:schemeClr val="bg1"/>
                </a:solidFill>
                <a:latin typeface="Calibri (Tekst podstawowy)"/>
                <a:ea typeface="Batang" pitchFamily="18" charset="-127"/>
              </a:rPr>
            </a:br>
            <a:r>
              <a:rPr lang="en-US" sz="1700" dirty="0">
                <a:solidFill>
                  <a:schemeClr val="bg1"/>
                </a:solidFill>
                <a:latin typeface="Calibri (Tekst podstawowy)"/>
                <a:ea typeface="Batang" pitchFamily="18" charset="-127"/>
              </a:rPr>
              <a:t>of spruce, on a total area of over 4 thousands hectares - in such an area does not and will not be for many years lively forest "</a:t>
            </a:r>
            <a:endParaRPr lang="pl-PL" sz="1700" dirty="0">
              <a:solidFill>
                <a:schemeClr val="bg1"/>
              </a:solidFill>
              <a:latin typeface="Calibri (Tekst podstawowy)"/>
              <a:ea typeface="Batang" pitchFamily="18" charset="-127"/>
            </a:endParaRPr>
          </a:p>
        </p:txBody>
      </p:sp>
    </p:spTree>
    <p:extLst>
      <p:ext uri="{BB962C8B-B14F-4D97-AF65-F5344CB8AC3E}">
        <p14:creationId xmlns:p14="http://schemas.microsoft.com/office/powerpoint/2010/main" val="19141898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6" name="Picture 2" descr="C:\Users\Kozi\Desktop\Nowy folder\zubr-kolo-Hajnow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4"/>
            <a:ext cx="9155934" cy="6876543"/>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5531" y="188640"/>
            <a:ext cx="6984776" cy="707886"/>
          </a:xfrm>
          <a:prstGeom prst="rect">
            <a:avLst/>
          </a:prstGeom>
          <a:noFill/>
        </p:spPr>
        <p:txBody>
          <a:bodyPr wrap="square" rtlCol="0">
            <a:spAutoFit/>
          </a:bodyPr>
          <a:lstStyle/>
          <a:p>
            <a:r>
              <a:rPr lang="pl-PL" sz="4000" dirty="0">
                <a:solidFill>
                  <a:schemeClr val="bg1"/>
                </a:solidFill>
                <a:latin typeface="Batang" pitchFamily="18" charset="-127"/>
                <a:ea typeface="Batang" pitchFamily="18" charset="-127"/>
              </a:rPr>
              <a:t>IN </a:t>
            </a:r>
            <a:r>
              <a:rPr lang="pl-PL" sz="4000" dirty="0" smtClean="0">
                <a:solidFill>
                  <a:schemeClr val="bg1"/>
                </a:solidFill>
                <a:latin typeface="Batang" pitchFamily="18" charset="-127"/>
                <a:ea typeface="Batang" pitchFamily="18" charset="-127"/>
              </a:rPr>
              <a:t>CONCLUSION...</a:t>
            </a:r>
            <a:endParaRPr lang="pl-PL" sz="4000" dirty="0">
              <a:solidFill>
                <a:schemeClr val="bg1"/>
              </a:solidFill>
              <a:latin typeface="Batang" pitchFamily="18" charset="-127"/>
              <a:ea typeface="Batang" pitchFamily="18" charset="-127"/>
            </a:endParaRPr>
          </a:p>
        </p:txBody>
      </p:sp>
      <p:sp>
        <p:nvSpPr>
          <p:cNvPr id="5" name="pole tekstowe 4"/>
          <p:cNvSpPr txBox="1"/>
          <p:nvPr/>
        </p:nvSpPr>
        <p:spPr>
          <a:xfrm>
            <a:off x="179512" y="1124744"/>
            <a:ext cx="3744416" cy="4801314"/>
          </a:xfrm>
          <a:prstGeom prst="rect">
            <a:avLst/>
          </a:prstGeom>
          <a:noFill/>
        </p:spPr>
        <p:txBody>
          <a:bodyPr wrap="square" rtlCol="0">
            <a:spAutoFit/>
          </a:bodyPr>
          <a:lstStyle/>
          <a:p>
            <a:r>
              <a:rPr lang="pl-PL" dirty="0" smtClean="0">
                <a:solidFill>
                  <a:schemeClr val="bg1"/>
                </a:solidFill>
                <a:latin typeface="Calibri (Tekst podstawowy)"/>
                <a:ea typeface="Batang" pitchFamily="18" charset="-127"/>
              </a:rPr>
              <a:t>     </a:t>
            </a:r>
            <a:r>
              <a:rPr lang="en-US" dirty="0" smtClean="0">
                <a:solidFill>
                  <a:schemeClr val="bg1"/>
                </a:solidFill>
                <a:latin typeface="Calibri (Tekst podstawowy)"/>
                <a:ea typeface="Batang" pitchFamily="18" charset="-127"/>
              </a:rPr>
              <a:t>Such a sudden increase in the population of bark beetle not seen in many decades. </a:t>
            </a:r>
            <a:r>
              <a:rPr lang="pl-PL" dirty="0" err="1" smtClean="0">
                <a:solidFill>
                  <a:schemeClr val="bg1"/>
                </a:solidFill>
                <a:latin typeface="Calibri (Tekst podstawowy)"/>
                <a:ea typeface="Batang" pitchFamily="18" charset="-127"/>
              </a:rPr>
              <a:t>Its</a:t>
            </a:r>
            <a:r>
              <a:rPr lang="en-US" dirty="0" smtClean="0">
                <a:solidFill>
                  <a:schemeClr val="bg1"/>
                </a:solidFill>
                <a:latin typeface="Calibri (Tekst podstawowy)"/>
                <a:ea typeface="Batang" pitchFamily="18" charset="-127"/>
              </a:rPr>
              <a:t> victim fell already half a million trees in three forest districts.</a:t>
            </a:r>
            <a:r>
              <a:rPr lang="pl-PL" dirty="0" smtClean="0">
                <a:solidFill>
                  <a:schemeClr val="bg1"/>
                </a:solidFill>
                <a:latin typeface="Calibri (Tekst podstawowy)"/>
                <a:ea typeface="Batang" pitchFamily="18" charset="-127"/>
              </a:rPr>
              <a:t> </a:t>
            </a:r>
            <a:r>
              <a:rPr lang="en-US" dirty="0" smtClean="0">
                <a:solidFill>
                  <a:schemeClr val="bg1"/>
                </a:solidFill>
                <a:latin typeface="Calibri (Tekst podstawowy)"/>
                <a:ea typeface="Batang" pitchFamily="18" charset="-127"/>
              </a:rPr>
              <a:t>At this point the dead is 4,000 with 52,000 stands, which take care of foresters.</a:t>
            </a:r>
            <a:r>
              <a:rPr lang="pl-PL" dirty="0" smtClean="0">
                <a:solidFill>
                  <a:schemeClr val="bg1"/>
                </a:solidFill>
                <a:latin typeface="Calibri (Tekst podstawowy)"/>
                <a:ea typeface="Batang" pitchFamily="18" charset="-127"/>
              </a:rPr>
              <a:t> </a:t>
            </a:r>
            <a:endParaRPr lang="en-US" dirty="0" smtClean="0">
              <a:solidFill>
                <a:schemeClr val="bg1"/>
              </a:solidFill>
              <a:latin typeface="Calibri (Tekst podstawowy)"/>
              <a:ea typeface="Batang" pitchFamily="18" charset="-127"/>
            </a:endParaRPr>
          </a:p>
          <a:p>
            <a:r>
              <a:rPr lang="pl-PL" dirty="0" smtClean="0">
                <a:solidFill>
                  <a:schemeClr val="bg1"/>
                </a:solidFill>
                <a:latin typeface="Calibri (Tekst podstawowy)"/>
                <a:ea typeface="Batang" pitchFamily="18" charset="-127"/>
              </a:rPr>
              <a:t>     </a:t>
            </a:r>
            <a:r>
              <a:rPr lang="en-US" dirty="0" smtClean="0">
                <a:solidFill>
                  <a:schemeClr val="bg1"/>
                </a:solidFill>
                <a:latin typeface="Calibri (Tekst podstawowy)"/>
                <a:ea typeface="Batang" pitchFamily="18" charset="-127"/>
              </a:rPr>
              <a:t>Ecologists underline, in turn, that stretch can disrupt the ecosystem of the oldest Polish forest. - bark beetle plays a role there.</a:t>
            </a:r>
            <a:br>
              <a:rPr lang="en-US" dirty="0" smtClean="0">
                <a:solidFill>
                  <a:schemeClr val="bg1"/>
                </a:solidFill>
                <a:latin typeface="Calibri (Tekst podstawowy)"/>
                <a:ea typeface="Batang" pitchFamily="18" charset="-127"/>
              </a:rPr>
            </a:br>
            <a:r>
              <a:rPr lang="en-US" dirty="0" smtClean="0">
                <a:solidFill>
                  <a:schemeClr val="bg1"/>
                </a:solidFill>
                <a:latin typeface="Calibri (Tekst podstawowy)"/>
                <a:ea typeface="Batang" pitchFamily="18" charset="-127"/>
              </a:rPr>
              <a:t>On these trees live rare species </a:t>
            </a:r>
            <a:r>
              <a:rPr lang="pl-PL" dirty="0" smtClean="0">
                <a:solidFill>
                  <a:schemeClr val="bg1"/>
                </a:solidFill>
                <a:latin typeface="Calibri (Tekst podstawowy)"/>
                <a:ea typeface="Batang" pitchFamily="18" charset="-127"/>
              </a:rPr>
              <a:t>for </a:t>
            </a:r>
            <a:r>
              <a:rPr lang="en-US" dirty="0" smtClean="0">
                <a:solidFill>
                  <a:schemeClr val="bg1"/>
                </a:solidFill>
                <a:latin typeface="Calibri (Tekst podstawowy)"/>
                <a:ea typeface="Batang" pitchFamily="18" charset="-127"/>
              </a:rPr>
              <a:t>example. Three-toed woodpecker, which</a:t>
            </a:r>
            <a:r>
              <a:rPr lang="pl-PL" dirty="0" smtClean="0">
                <a:solidFill>
                  <a:schemeClr val="bg1"/>
                </a:solidFill>
                <a:latin typeface="Calibri (Tekst podstawowy)"/>
                <a:ea typeface="Batang" pitchFamily="18" charset="-127"/>
              </a:rPr>
              <a:t> </a:t>
            </a:r>
            <a:r>
              <a:rPr lang="pl-PL" dirty="0" err="1" smtClean="0">
                <a:solidFill>
                  <a:schemeClr val="bg1"/>
                </a:solidFill>
                <a:latin typeface="Calibri (Tekst podstawowy)"/>
                <a:ea typeface="Batang" pitchFamily="18" charset="-127"/>
              </a:rPr>
              <a:t>population</a:t>
            </a:r>
            <a:r>
              <a:rPr lang="en-US" dirty="0" smtClean="0">
                <a:solidFill>
                  <a:schemeClr val="bg1"/>
                </a:solidFill>
                <a:latin typeface="Calibri (Tekst podstawowy)"/>
                <a:ea typeface="Batang" pitchFamily="18" charset="-127"/>
              </a:rPr>
              <a:t> in Poland is very low.</a:t>
            </a:r>
          </a:p>
          <a:p>
            <a:endParaRPr lang="pl-PL" dirty="0"/>
          </a:p>
        </p:txBody>
      </p:sp>
    </p:spTree>
    <p:extLst>
      <p:ext uri="{BB962C8B-B14F-4D97-AF65-F5344CB8AC3E}">
        <p14:creationId xmlns:p14="http://schemas.microsoft.com/office/powerpoint/2010/main" val="23100303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735</Words>
  <Application>Microsoft Office PowerPoint</Application>
  <PresentationFormat>Pokaz na ekranie (4:3)</PresentationFormat>
  <Paragraphs>28</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Kozi</dc:creator>
  <cp:lastModifiedBy>Kozi</cp:lastModifiedBy>
  <cp:revision>25</cp:revision>
  <dcterms:created xsi:type="dcterms:W3CDTF">2016-04-21T08:34:04Z</dcterms:created>
  <dcterms:modified xsi:type="dcterms:W3CDTF">2016-04-21T19:53:42Z</dcterms:modified>
</cp:coreProperties>
</file>