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72" r:id="rId5"/>
    <p:sldId id="260" r:id="rId6"/>
    <p:sldId id="261" r:id="rId7"/>
    <p:sldId id="263" r:id="rId8"/>
    <p:sldId id="264" r:id="rId9"/>
    <p:sldId id="265" r:id="rId10"/>
    <p:sldId id="266" r:id="rId11"/>
    <p:sldId id="274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5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>
        <p:scale>
          <a:sx n="53" d="100"/>
          <a:sy n="53" d="100"/>
        </p:scale>
        <p:origin x="-133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C0CEAF2-FFEC-4A5A-B7E4-52A7DEFF0178}" type="datetimeFigureOut">
              <a:rPr lang="pl-PL" smtClean="0"/>
              <a:pPr/>
              <a:t>2016-04-19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12FE874-4EA0-4DD6-8088-BA71B30B90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EAF2-FFEC-4A5A-B7E4-52A7DEFF0178}" type="datetimeFigureOut">
              <a:rPr lang="pl-PL" smtClean="0"/>
              <a:pPr/>
              <a:t>2016-04-19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E874-4EA0-4DD6-8088-BA71B30B90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EAF2-FFEC-4A5A-B7E4-52A7DEFF0178}" type="datetimeFigureOut">
              <a:rPr lang="pl-PL" smtClean="0"/>
              <a:pPr/>
              <a:t>2016-04-19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E874-4EA0-4DD6-8088-BA71B30B90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C0CEAF2-FFEC-4A5A-B7E4-52A7DEFF0178}" type="datetimeFigureOut">
              <a:rPr lang="pl-PL" smtClean="0"/>
              <a:pPr/>
              <a:t>2016-04-19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E874-4EA0-4DD6-8088-BA71B30B90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C0CEAF2-FFEC-4A5A-B7E4-52A7DEFF0178}" type="datetimeFigureOut">
              <a:rPr lang="pl-PL" smtClean="0"/>
              <a:pPr/>
              <a:t>2016-04-19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12FE874-4EA0-4DD6-8088-BA71B30B909D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C0CEAF2-FFEC-4A5A-B7E4-52A7DEFF0178}" type="datetimeFigureOut">
              <a:rPr lang="pl-PL" smtClean="0"/>
              <a:pPr/>
              <a:t>2016-04-19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12FE874-4EA0-4DD6-8088-BA71B30B90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C0CEAF2-FFEC-4A5A-B7E4-52A7DEFF0178}" type="datetimeFigureOut">
              <a:rPr lang="pl-PL" smtClean="0"/>
              <a:pPr/>
              <a:t>2016-04-19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12FE874-4EA0-4DD6-8088-BA71B30B90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EAF2-FFEC-4A5A-B7E4-52A7DEFF0178}" type="datetimeFigureOut">
              <a:rPr lang="pl-PL" smtClean="0"/>
              <a:pPr/>
              <a:t>2016-04-19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FE874-4EA0-4DD6-8088-BA71B30B90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C0CEAF2-FFEC-4A5A-B7E4-52A7DEFF0178}" type="datetimeFigureOut">
              <a:rPr lang="pl-PL" smtClean="0"/>
              <a:pPr/>
              <a:t>2016-04-19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12FE874-4EA0-4DD6-8088-BA71B30B90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C0CEAF2-FFEC-4A5A-B7E4-52A7DEFF0178}" type="datetimeFigureOut">
              <a:rPr lang="pl-PL" smtClean="0"/>
              <a:pPr/>
              <a:t>2016-04-19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12FE874-4EA0-4DD6-8088-BA71B30B90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C0CEAF2-FFEC-4A5A-B7E4-52A7DEFF0178}" type="datetimeFigureOut">
              <a:rPr lang="pl-PL" smtClean="0"/>
              <a:pPr/>
              <a:t>2016-04-19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12FE874-4EA0-4DD6-8088-BA71B30B909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C0CEAF2-FFEC-4A5A-B7E4-52A7DEFF0178}" type="datetimeFigureOut">
              <a:rPr lang="pl-PL" smtClean="0"/>
              <a:pPr/>
              <a:t>2016-04-19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12FE874-4EA0-4DD6-8088-BA71B30B909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fade thruBlk="1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2857496"/>
            <a:ext cx="7772400" cy="1470025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/>
            <a:r>
              <a:rPr lang="pl-PL" sz="3200" b="1" i="1" dirty="0" smtClean="0">
                <a:ln/>
                <a:solidFill>
                  <a:schemeClr val="accent3"/>
                </a:solidFill>
                <a:latin typeface="Bodoni MT Black" pitchFamily="18" charset="0"/>
              </a:rPr>
              <a:t>THE FOREST </a:t>
            </a:r>
            <a:r>
              <a:rPr lang="pl-PL" sz="3200" b="1" i="1" dirty="0" err="1" smtClean="0">
                <a:ln/>
                <a:solidFill>
                  <a:schemeClr val="accent3"/>
                </a:solidFill>
                <a:latin typeface="Bodoni MT Black" pitchFamily="18" charset="0"/>
              </a:rPr>
              <a:t>ISN’T</a:t>
            </a:r>
            <a:r>
              <a:rPr lang="pl-PL" sz="3200" b="1" i="1" dirty="0" smtClean="0">
                <a:ln/>
                <a:solidFill>
                  <a:schemeClr val="accent3"/>
                </a:solidFill>
                <a:latin typeface="Bodoni MT Black" pitchFamily="18" charset="0"/>
              </a:rPr>
              <a:t> ALL, BUT WITH OUT FOREST ALL IS NOTHING</a:t>
            </a:r>
            <a:endParaRPr lang="pl-PL" sz="3200" b="1" i="1" dirty="0">
              <a:ln/>
              <a:solidFill>
                <a:schemeClr val="accent3"/>
              </a:solidFill>
              <a:latin typeface="Bodoni MT Black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0034" y="2285992"/>
            <a:ext cx="8062912" cy="17526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3074" name="Picture 2" descr="C:\Users\bkfd\Desktop\DSC_0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8429716" cy="32147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3"/>
      <p:bldP spid="2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39903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i="1" dirty="0" smtClean="0">
                <a:ln/>
                <a:solidFill>
                  <a:schemeClr val="accent3"/>
                </a:solidFill>
                <a:effectLst/>
                <a:latin typeface="Bodoni MT Black" pitchFamily="18" charset="0"/>
              </a:rPr>
              <a:t>WHAT IN GRASS IS SQUEAKING AND NOT ONLY</a:t>
            </a:r>
            <a:endParaRPr lang="pl-PL" sz="3200" b="1" i="1" dirty="0">
              <a:ln/>
              <a:solidFill>
                <a:schemeClr val="accent3"/>
              </a:solidFill>
              <a:effectLst/>
              <a:latin typeface="Bodoni MT Black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The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Zawadzkie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forest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district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is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a house of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many</a:t>
            </a:r>
            <a:endParaRPr lang="en-US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protected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rare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specimens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of fauna as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well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flora:</a:t>
            </a: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-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round-leafed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sundew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(</a:t>
            </a: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drosera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rotundifolia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)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-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Labrador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tea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(</a:t>
            </a: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ledum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palustre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)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-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water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lilies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(</a:t>
            </a: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nymphaea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alba)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-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daphne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wilczełyko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(</a:t>
            </a: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daphne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mezereum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)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-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marsh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harrier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(circus </a:t>
            </a: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aeruginosus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)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-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crested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newt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(</a:t>
            </a: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cristatus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)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-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crane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(</a:t>
            </a: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grus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grus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)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-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otter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(</a:t>
            </a: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lutra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lutra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)</a:t>
            </a:r>
            <a:endParaRPr lang="pl-PL" sz="2200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500570"/>
            <a:ext cx="3423259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14620"/>
            <a:ext cx="8229600" cy="139903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/>
                <a:solidFill>
                  <a:schemeClr val="accent3"/>
                </a:solidFill>
                <a:effectLst/>
                <a:latin typeface="Bodoni MT Black" pitchFamily="18" charset="0"/>
              </a:rPr>
              <a:t>OURS TREASURES</a:t>
            </a:r>
            <a:endParaRPr lang="pl-PL" sz="3200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3714752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    </a:t>
            </a:r>
            <a:r>
              <a:rPr lang="pl-PL" sz="16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Daphne</a:t>
            </a:r>
            <a:r>
              <a:rPr lang="pl-PL" sz="16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6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Mesereum</a:t>
            </a:r>
            <a:r>
              <a:rPr lang="pl-PL" sz="16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             </a:t>
            </a:r>
            <a:r>
              <a:rPr lang="pl-PL" sz="16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Drosera</a:t>
            </a:r>
            <a:r>
              <a:rPr lang="pl-PL" sz="16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6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Rotundifolia</a:t>
            </a:r>
            <a:r>
              <a:rPr lang="pl-PL" sz="16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                         Lutra </a:t>
            </a:r>
            <a:r>
              <a:rPr lang="pl-PL" sz="16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Lutra</a:t>
            </a:r>
            <a:r>
              <a:rPr lang="pl-PL" sz="16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endParaRPr lang="pl-PL" sz="1600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285992"/>
            <a:ext cx="2400417" cy="3568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715008" y="4286256"/>
            <a:ext cx="3000396" cy="1545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bkfd\Desktop\konkurs biologia df\DSCN22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929066"/>
            <a:ext cx="2578559" cy="1934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1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2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571744"/>
            <a:ext cx="8229600" cy="139903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i="1" dirty="0" smtClean="0">
                <a:ln/>
                <a:solidFill>
                  <a:schemeClr val="accent3"/>
                </a:solidFill>
                <a:effectLst/>
                <a:latin typeface="Bodoni MT Black" pitchFamily="18" charset="0"/>
              </a:rPr>
              <a:t>TOGETHER LET US CARE ABOUT THE NATURE</a:t>
            </a:r>
            <a:endParaRPr lang="pl-PL" sz="3200" b="1" i="1" dirty="0">
              <a:ln/>
              <a:solidFill>
                <a:schemeClr val="accent3"/>
              </a:solidFill>
              <a:effectLst/>
              <a:latin typeface="Bodoni MT Black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Forest district </a:t>
            </a: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Zawadzkie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belongs to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the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area, for which the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program of the conservation of nature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has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been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drown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at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years 2013/22. This program is aimed:</a:t>
            </a: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- making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the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natural resources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even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greater</a:t>
            </a:r>
            <a:endParaRPr lang="en-US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- biodiversity conservation</a:t>
            </a: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- making an inventory of natural advantages</a:t>
            </a: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- showing next objects to the preservation order</a:t>
            </a: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- preferring </a:t>
            </a: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technolog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y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of forest environmentally friendly works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72074"/>
            <a:ext cx="7358114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285728"/>
            <a:ext cx="6715172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In our area the conservations of nature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takes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the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form of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- natural features of historic importance</a:t>
            </a: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-natural-landscape teams</a:t>
            </a: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- areas of protected landscape</a:t>
            </a: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- Nature 2000</a:t>
            </a: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-ecological use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A Natural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-environmental Team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P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lace 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m</a:t>
            </a: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ost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beautiful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and worth visiting is a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"under Oaks" 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which the 200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years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old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Avenue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of sessile oaks is in. Over 100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impressive oaks are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included in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the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avenue,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whereas in their nearby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neighbourhood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grows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many single specimens: 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six 200 years old of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sessile oaks,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and 8 300 years 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old sessile oaks.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139903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i="1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en-US" sz="3200" b="1" i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en-US" sz="3200" b="1" i="1" dirty="0" smtClean="0">
                <a:ln/>
                <a:solidFill>
                  <a:schemeClr val="accent3"/>
                </a:solidFill>
                <a:effectLst/>
              </a:rPr>
              <a:t>WELCOME TO</a:t>
            </a:r>
            <a:r>
              <a:rPr lang="pl-PL" sz="3200" b="1" i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3200" b="1" i="1" dirty="0" smtClean="0">
                <a:ln/>
                <a:solidFill>
                  <a:schemeClr val="accent3"/>
                </a:solidFill>
                <a:effectLst/>
              </a:rPr>
              <a:t>" </a:t>
            </a:r>
            <a:r>
              <a:rPr lang="pl-PL" sz="3200" b="1" i="1" dirty="0" smtClean="0">
                <a:ln/>
                <a:solidFill>
                  <a:schemeClr val="accent3"/>
                </a:solidFill>
                <a:effectLst/>
              </a:rPr>
              <a:t>OAK</a:t>
            </a:r>
            <a:r>
              <a:rPr lang="en-US" sz="3200" b="1" i="1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pl-PL" sz="3200" b="1" i="1" dirty="0" smtClean="0">
                <a:ln/>
                <a:solidFill>
                  <a:schemeClr val="accent3"/>
                </a:solidFill>
                <a:effectLst/>
              </a:rPr>
              <a:t>ALLEY</a:t>
            </a:r>
            <a:r>
              <a:rPr lang="en-US" sz="3200" b="1" i="1" dirty="0" smtClean="0">
                <a:ln/>
                <a:solidFill>
                  <a:schemeClr val="accent3"/>
                </a:solidFill>
                <a:effectLst/>
              </a:rPr>
              <a:t> "</a:t>
            </a:r>
            <a:endParaRPr lang="pl-PL" sz="3200" b="1" i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 descr="C:\Users\bkfd\Desktop\konkurs biologia df\IMG-20160403-WA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2" y="1772816"/>
            <a:ext cx="8456939" cy="4757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8062912" cy="1470025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9600" b="1" i="1" dirty="0" smtClean="0">
                <a:ln/>
                <a:solidFill>
                  <a:schemeClr val="accent3"/>
                </a:solidFill>
                <a:effectLst/>
                <a:latin typeface="Bodoni MT Black" pitchFamily="18" charset="0"/>
              </a:rPr>
              <a:t>THE END</a:t>
            </a:r>
            <a:endParaRPr lang="pl-PL" sz="9600" b="1" i="1" dirty="0">
              <a:ln/>
              <a:solidFill>
                <a:schemeClr val="accent3"/>
              </a:solidFill>
              <a:effectLst/>
              <a:latin typeface="Bodoni MT Black" pitchFamily="18" charset="0"/>
            </a:endParaRPr>
          </a:p>
        </p:txBody>
      </p:sp>
      <p:sp>
        <p:nvSpPr>
          <p:cNvPr id="4" name="Podtytuł 2"/>
          <p:cNvSpPr>
            <a:spLocks noGrp="1"/>
          </p:cNvSpPr>
          <p:nvPr>
            <p:ph type="subTitle" idx="1"/>
          </p:nvPr>
        </p:nvSpPr>
        <p:spPr>
          <a:xfrm>
            <a:off x="571472" y="3571876"/>
            <a:ext cx="3071802" cy="1752600"/>
          </a:xfrm>
        </p:spPr>
        <p:txBody>
          <a:bodyPr>
            <a:normAutofit fontScale="85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</a:t>
            </a:r>
            <a:r>
              <a:rPr lang="en-US" sz="3200" b="1" i="1" dirty="0" smtClean="0">
                <a:ln w="50800"/>
                <a:solidFill>
                  <a:schemeClr val="bg1">
                    <a:lumMod val="90000"/>
                    <a:lumOff val="10000"/>
                  </a:schemeClr>
                </a:solidFill>
                <a:latin typeface="Bodoni MT Black" pitchFamily="18" charset="0"/>
              </a:rPr>
              <a:t>Made by: </a:t>
            </a:r>
          </a:p>
          <a:p>
            <a:r>
              <a:rPr lang="en-US" sz="3200" b="1" i="1" dirty="0" smtClean="0">
                <a:ln w="50800"/>
                <a:solidFill>
                  <a:schemeClr val="bg1">
                    <a:lumMod val="90000"/>
                    <a:lumOff val="10000"/>
                  </a:schemeClr>
                </a:solidFill>
                <a:latin typeface="Bodoni MT Black" pitchFamily="18" charset="0"/>
              </a:rPr>
              <a:t>Lukas </a:t>
            </a:r>
            <a:r>
              <a:rPr lang="en-US" sz="3200" b="1" i="1" dirty="0" err="1" smtClean="0">
                <a:ln w="50800"/>
                <a:solidFill>
                  <a:schemeClr val="bg1">
                    <a:lumMod val="90000"/>
                    <a:lumOff val="10000"/>
                  </a:schemeClr>
                </a:solidFill>
                <a:latin typeface="Bodoni MT Black" pitchFamily="18" charset="0"/>
              </a:rPr>
              <a:t>Smyk</a:t>
            </a:r>
            <a:r>
              <a:rPr lang="en-US" sz="3200" b="1" i="1" dirty="0" smtClean="0">
                <a:ln w="50800"/>
                <a:solidFill>
                  <a:schemeClr val="bg1">
                    <a:lumMod val="90000"/>
                    <a:lumOff val="10000"/>
                  </a:schemeClr>
                </a:solidFill>
                <a:latin typeface="Bodoni MT Black" pitchFamily="18" charset="0"/>
              </a:rPr>
              <a:t> </a:t>
            </a:r>
          </a:p>
          <a:p>
            <a:r>
              <a:rPr lang="en-US" sz="3200" b="1" i="1" dirty="0" smtClean="0">
                <a:ln w="50800"/>
                <a:solidFill>
                  <a:schemeClr val="bg1">
                    <a:lumMod val="90000"/>
                    <a:lumOff val="10000"/>
                  </a:schemeClr>
                </a:solidFill>
                <a:latin typeface="Bodoni MT Black" pitchFamily="18" charset="0"/>
              </a:rPr>
              <a:t>Philip </a:t>
            </a:r>
            <a:r>
              <a:rPr lang="en-US" sz="3200" b="1" i="1" dirty="0" err="1" smtClean="0">
                <a:ln w="50800"/>
                <a:solidFill>
                  <a:schemeClr val="bg1">
                    <a:lumMod val="90000"/>
                    <a:lumOff val="10000"/>
                  </a:schemeClr>
                </a:solidFill>
                <a:latin typeface="Bodoni MT Black" pitchFamily="18" charset="0"/>
              </a:rPr>
              <a:t>Koprek</a:t>
            </a:r>
            <a:endParaRPr lang="pl-PL" sz="3200" b="1" i="1" dirty="0" smtClean="0">
              <a:ln w="50800"/>
              <a:solidFill>
                <a:schemeClr val="bg1">
                  <a:lumMod val="90000"/>
                  <a:lumOff val="10000"/>
                </a:schemeClr>
              </a:solidFill>
              <a:latin typeface="Bodoni MT Black" pitchFamily="18" charset="0"/>
            </a:endParaRPr>
          </a:p>
          <a:p>
            <a:r>
              <a:rPr lang="pl-PL" sz="3200" b="1" i="1" dirty="0" smtClean="0">
                <a:ln w="50800"/>
                <a:solidFill>
                  <a:schemeClr val="bg1">
                    <a:lumMod val="90000"/>
                    <a:lumOff val="10000"/>
                  </a:schemeClr>
                </a:solidFill>
                <a:latin typeface="Bodoni MT Black" pitchFamily="18" charset="0"/>
              </a:rPr>
              <a:t>David Bonk</a:t>
            </a:r>
            <a:endParaRPr lang="pl-PL" sz="3200" b="1" i="1" dirty="0">
              <a:ln w="50800"/>
              <a:solidFill>
                <a:schemeClr val="bg1">
                  <a:lumMod val="90000"/>
                  <a:lumOff val="10000"/>
                </a:schemeClr>
              </a:solidFill>
              <a:latin typeface="Bodoni MT Black" pitchFamily="18" charset="0"/>
            </a:endParaRPr>
          </a:p>
        </p:txBody>
      </p:sp>
      <p:pic>
        <p:nvPicPr>
          <p:cNvPr id="6146" name="Picture 2" descr="C:\Users\bkfd\Desktop\DSC_0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714620"/>
            <a:ext cx="558803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6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6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7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8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8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8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8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86058"/>
            <a:ext cx="8229600" cy="139903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l-PL" sz="3200" b="1" i="1" dirty="0" smtClean="0">
                <a:ln/>
                <a:solidFill>
                  <a:schemeClr val="accent3"/>
                </a:solidFill>
                <a:effectLst/>
                <a:latin typeface="Bodoni MT Black" pitchFamily="18" charset="0"/>
              </a:rPr>
              <a:t>OURS FOREST DISTRICT</a:t>
            </a:r>
            <a:endParaRPr lang="pl-PL" sz="3200" b="1" i="1" dirty="0">
              <a:ln/>
              <a:solidFill>
                <a:schemeClr val="accent3"/>
              </a:solidFill>
              <a:effectLst/>
              <a:latin typeface="Bodoni MT Black" pitchFamily="18" charset="0"/>
            </a:endParaRPr>
          </a:p>
        </p:txBody>
      </p:sp>
      <p:pic>
        <p:nvPicPr>
          <p:cNvPr id="7" name="Symbol zastępczy zawartości 6" descr="marce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4429744" cy="4505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5" name="Picture 4" descr="C:\Users\bkfd\Desktop\map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785926"/>
            <a:ext cx="4429124" cy="4512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2214554"/>
            <a:ext cx="8229600" cy="139903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en-US" b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en-US" sz="3600" b="1" i="1" dirty="0" smtClean="0">
                <a:ln/>
                <a:solidFill>
                  <a:schemeClr val="accent3"/>
                </a:solidFill>
                <a:effectLst/>
                <a:latin typeface="Bodoni MT Black" pitchFamily="18" charset="0"/>
              </a:rPr>
              <a:t/>
            </a:r>
            <a:br>
              <a:rPr lang="en-US" sz="3600" b="1" i="1" dirty="0" smtClean="0">
                <a:ln/>
                <a:solidFill>
                  <a:schemeClr val="accent3"/>
                </a:solidFill>
                <a:effectLst/>
                <a:latin typeface="Bodoni MT Black" pitchFamily="18" charset="0"/>
              </a:rPr>
            </a:br>
            <a:r>
              <a:rPr lang="pl-PL" sz="3600" b="1" i="1" dirty="0" smtClean="0">
                <a:ln/>
                <a:solidFill>
                  <a:schemeClr val="accent3"/>
                </a:solidFill>
                <a:effectLst/>
                <a:latin typeface="Bodoni MT Black" pitchFamily="18" charset="0"/>
              </a:rPr>
              <a:t>HISTORY </a:t>
            </a:r>
            <a:r>
              <a:rPr lang="pl-PL" sz="3600" b="1" i="1" dirty="0" err="1" smtClean="0">
                <a:ln/>
                <a:solidFill>
                  <a:schemeClr val="accent3"/>
                </a:solidFill>
                <a:effectLst/>
                <a:latin typeface="Bodoni MT Black" pitchFamily="18" charset="0"/>
              </a:rPr>
              <a:t>COUNT’S</a:t>
            </a:r>
            <a:r>
              <a:rPr lang="pl-PL" sz="3600" b="1" i="1" dirty="0" smtClean="0">
                <a:ln/>
                <a:solidFill>
                  <a:schemeClr val="accent3"/>
                </a:solidFill>
                <a:effectLst/>
                <a:latin typeface="Bodoni MT Black" pitchFamily="18" charset="0"/>
              </a:rPr>
              <a:t> FORESTS</a:t>
            </a:r>
            <a:r>
              <a:rPr lang="en-US" sz="3600" b="1" i="1" dirty="0" smtClean="0">
                <a:ln/>
                <a:solidFill>
                  <a:schemeClr val="accent3"/>
                </a:solidFill>
                <a:effectLst/>
                <a:latin typeface="Bodoni MT Black" pitchFamily="18" charset="0"/>
              </a:rPr>
              <a:t/>
            </a:r>
            <a:br>
              <a:rPr lang="en-US" sz="3600" b="1" i="1" dirty="0" smtClean="0">
                <a:ln/>
                <a:solidFill>
                  <a:schemeClr val="accent3"/>
                </a:solidFill>
                <a:effectLst/>
                <a:latin typeface="Bodoni MT Black" pitchFamily="18" charset="0"/>
              </a:rPr>
            </a:br>
            <a:endParaRPr lang="pl-PL" sz="3600" b="1" i="1" dirty="0">
              <a:ln/>
              <a:solidFill>
                <a:schemeClr val="accent3"/>
              </a:solidFill>
              <a:effectLst/>
              <a:latin typeface="Bodoni MT Black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In the area of Centre Europe, in the region of Silesian</a:t>
            </a: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Lowland there are about 19500 ha of national forests,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situated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in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forestry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of Zawadzkie,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it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is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p</a:t>
            </a: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ossible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to call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these 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f</a:t>
            </a: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orest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s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count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forests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, because before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Polish state took over 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this forests it belonged to many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counts and princes.</a:t>
            </a: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For example:</a:t>
            </a: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-Silesian </a:t>
            </a: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Piasts</a:t>
            </a:r>
            <a:endParaRPr lang="en-US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-</a:t>
            </a: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countJerzy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von </a:t>
            </a: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Redern</a:t>
            </a:r>
            <a:endParaRPr lang="en-US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-count </a:t>
            </a: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Andrzej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von </a:t>
            </a: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Renard</a:t>
            </a:r>
            <a:endParaRPr lang="en-US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-prince </a:t>
            </a: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Otton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Stolberg-</a:t>
            </a: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Vernigerode</a:t>
            </a:r>
            <a:endParaRPr lang="en-US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146" name="Picture 2" descr="C:\Users\bkfd\Desktop\konkurs biologia df\IMG_1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000504"/>
            <a:ext cx="3071834" cy="2355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39903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400" b="1" i="1" dirty="0" smtClean="0">
                <a:ln/>
                <a:solidFill>
                  <a:schemeClr val="accent3"/>
                </a:solidFill>
                <a:effectLst/>
                <a:latin typeface="Bodoni MT Black" pitchFamily="18" charset="0"/>
              </a:rPr>
              <a:t>TREES AND THEIR LIFE</a:t>
            </a:r>
            <a:endParaRPr lang="pl-PL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3000372"/>
            <a:ext cx="8229600" cy="4572000"/>
          </a:xfrm>
        </p:spPr>
        <p:txBody>
          <a:bodyPr>
            <a:normAutofit/>
          </a:bodyPr>
          <a:lstStyle/>
          <a:p>
            <a:endParaRPr lang="pl-PL" sz="1600" dirty="0" smtClean="0"/>
          </a:p>
          <a:p>
            <a:endParaRPr lang="pl-PL" sz="16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pl-PL" sz="1800" dirty="0" smtClean="0">
                <a:solidFill>
                  <a:srgbClr val="00B050"/>
                </a:solidFill>
              </a:rPr>
              <a:t>   Young </a:t>
            </a:r>
            <a:r>
              <a:rPr lang="pl-PL" sz="1800" dirty="0" err="1" smtClean="0">
                <a:solidFill>
                  <a:srgbClr val="00B050"/>
                </a:solidFill>
              </a:rPr>
              <a:t>oak</a:t>
            </a:r>
            <a:r>
              <a:rPr lang="pl-PL" sz="1800" dirty="0" smtClean="0">
                <a:solidFill>
                  <a:srgbClr val="00B050"/>
                </a:solidFill>
              </a:rPr>
              <a:t> </a:t>
            </a:r>
            <a:r>
              <a:rPr lang="pl-PL" sz="1800" dirty="0" err="1" smtClean="0">
                <a:solidFill>
                  <a:srgbClr val="00B050"/>
                </a:solidFill>
              </a:rPr>
              <a:t>in</a:t>
            </a:r>
            <a:r>
              <a:rPr lang="pl-PL" sz="1800" dirty="0" smtClean="0">
                <a:solidFill>
                  <a:srgbClr val="00B050"/>
                </a:solidFill>
              </a:rPr>
              <a:t> </a:t>
            </a:r>
            <a:r>
              <a:rPr lang="pl-PL" sz="1800" dirty="0" err="1" smtClean="0">
                <a:solidFill>
                  <a:srgbClr val="00B050"/>
                </a:solidFill>
              </a:rPr>
              <a:t>avenue</a:t>
            </a:r>
            <a:r>
              <a:rPr lang="pl-PL" sz="1800" dirty="0" smtClean="0">
                <a:solidFill>
                  <a:srgbClr val="00B050"/>
                </a:solidFill>
              </a:rPr>
              <a:t> of </a:t>
            </a:r>
            <a:r>
              <a:rPr lang="pl-PL" sz="1800" dirty="0" err="1" smtClean="0">
                <a:solidFill>
                  <a:srgbClr val="00B050"/>
                </a:solidFill>
              </a:rPr>
              <a:t>oaks</a:t>
            </a:r>
            <a:r>
              <a:rPr lang="pl-PL" sz="1800" dirty="0" smtClean="0">
                <a:solidFill>
                  <a:srgbClr val="00B050"/>
                </a:solidFill>
              </a:rPr>
              <a:t>                300 </a:t>
            </a:r>
            <a:r>
              <a:rPr lang="pl-PL" sz="1800" dirty="0" err="1" smtClean="0">
                <a:solidFill>
                  <a:srgbClr val="00B050"/>
                </a:solidFill>
              </a:rPr>
              <a:t>years</a:t>
            </a:r>
            <a:r>
              <a:rPr lang="pl-PL" sz="1800" dirty="0" smtClean="0">
                <a:solidFill>
                  <a:srgbClr val="00B050"/>
                </a:solidFill>
              </a:rPr>
              <a:t> old </a:t>
            </a:r>
            <a:r>
              <a:rPr lang="pl-PL" sz="1800" dirty="0" err="1" smtClean="0">
                <a:solidFill>
                  <a:srgbClr val="00B050"/>
                </a:solidFill>
              </a:rPr>
              <a:t>pine</a:t>
            </a:r>
            <a:r>
              <a:rPr lang="pl-PL" sz="1800" dirty="0" smtClean="0">
                <a:solidFill>
                  <a:srgbClr val="00B050"/>
                </a:solidFill>
              </a:rPr>
              <a:t> ANNA</a:t>
            </a:r>
            <a:endParaRPr lang="pl-PL" sz="1800" dirty="0">
              <a:solidFill>
                <a:srgbClr val="00B050"/>
              </a:solidFill>
            </a:endParaRPr>
          </a:p>
        </p:txBody>
      </p:sp>
      <p:pic>
        <p:nvPicPr>
          <p:cNvPr id="5123" name="Picture 3" descr="C:\Users\bkfd\Desktop\konkurs biologia df\DSC_0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714488"/>
            <a:ext cx="3944499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2" descr="C:\Users\bkfd\Desktop\1459775243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4318029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428604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Woods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of the forest district are a dense forest complex </a:t>
            </a:r>
          </a:p>
          <a:p>
            <a:pPr>
              <a:buNone/>
            </a:pP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wh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ich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is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fafourable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for the economy. There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are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all Polish</a:t>
            </a: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species of trees with the majority of the pine, of 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which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some specimen are a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bout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160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years. Until end of 18</a:t>
            </a:r>
            <a:r>
              <a:rPr lang="en-US" sz="2200" baseline="300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th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century it was possible to call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it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wilderness. At the 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beginning of the </a:t>
            </a:r>
            <a:r>
              <a:rPr lang="pl-PL" sz="24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20</a:t>
            </a:r>
            <a:r>
              <a:rPr lang="pl-PL" sz="2400" baseline="300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th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century a spruce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dominated, 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however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in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the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80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s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the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condycions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of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the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forest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started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deteriorating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,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just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like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in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the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rest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of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the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of central Europe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.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It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was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due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to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the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fires, snows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, </a:t>
            </a:r>
            <a:r>
              <a:rPr lang="pl-PL" sz="24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SO</a:t>
            </a:r>
            <a:r>
              <a:rPr lang="pl-PL" sz="2400" baseline="-250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and strong winds,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however a spruce bark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beetle(</a:t>
            </a:r>
            <a:r>
              <a:rPr lang="pl-PL" sz="2400" i="1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Ips</a:t>
            </a:r>
            <a:r>
              <a:rPr lang="pl-PL" sz="2400" i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400" i="1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typographus</a:t>
            </a:r>
            <a:r>
              <a:rPr lang="en-US" sz="2400" i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)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turned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out to be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the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worst.</a:t>
            </a:r>
            <a:endParaRPr lang="pl-PL" sz="2200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098" name="Picture 2" descr="C:\Users\bkfd\Desktop\DSC_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725143"/>
            <a:ext cx="3960440" cy="19802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500306"/>
            <a:ext cx="8229600" cy="139903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b="1" dirty="0" smtClean="0">
                <a:ln/>
                <a:solidFill>
                  <a:schemeClr val="accent3"/>
                </a:solidFill>
                <a:effectLst/>
                <a:latin typeface="Bodoni MT Black" pitchFamily="18" charset="0"/>
              </a:rPr>
              <a:t>TREE ON SEEDS</a:t>
            </a:r>
            <a:endParaRPr lang="pl-PL" b="1" dirty="0">
              <a:ln/>
              <a:solidFill>
                <a:schemeClr val="accent3"/>
              </a:solidFill>
              <a:effectLst/>
              <a:latin typeface="Bodoni MT Black" pitchFamily="18" charset="0"/>
            </a:endParaRPr>
          </a:p>
        </p:txBody>
      </p:sp>
      <p:pic>
        <p:nvPicPr>
          <p:cNvPr id="2050" name="Picture 2" descr="C:\Users\bkfd\Desktop\IMG-20160417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844209"/>
            <a:ext cx="5357850" cy="30137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At the Forestry Commission </a:t>
            </a: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Zawadzkie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as one 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of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the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few in</a:t>
            </a: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Poland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the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authorities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decided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to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renovate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the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forest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by</a:t>
            </a:r>
          </a:p>
          <a:p>
            <a:pPr>
              <a:buNone/>
            </a:pP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partial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, natural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restocking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. Trees are in detail selected and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cut down from the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east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they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are left single, most fine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looking for planting,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so-called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4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tree</a:t>
            </a:r>
            <a:r>
              <a:rPr lang="pl-PL" sz="24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4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on </a:t>
            </a:r>
            <a:r>
              <a:rPr lang="pl-PL" sz="24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seeds</a:t>
            </a:r>
            <a:r>
              <a:rPr lang="pl-PL" sz="24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which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are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cut out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after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3 years.</a:t>
            </a:r>
            <a:endParaRPr lang="pl-PL" sz="2200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39903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i="1" dirty="0" smtClean="0">
                <a:ln/>
                <a:solidFill>
                  <a:schemeClr val="accent3"/>
                </a:solidFill>
                <a:effectLst/>
                <a:latin typeface="Bodoni MT Black" pitchFamily="18" charset="0"/>
              </a:rPr>
              <a:t>WA</a:t>
            </a:r>
            <a:r>
              <a:rPr lang="pl-PL" sz="3200" b="1" i="1" dirty="0" smtClean="0">
                <a:ln/>
                <a:solidFill>
                  <a:schemeClr val="accent3"/>
                </a:solidFill>
                <a:effectLst/>
                <a:latin typeface="Bodoni MT Black" pitchFamily="18" charset="0"/>
              </a:rPr>
              <a:t>T</a:t>
            </a:r>
            <a:r>
              <a:rPr lang="en-US" sz="3200" b="1" i="1" dirty="0" smtClean="0">
                <a:ln/>
                <a:solidFill>
                  <a:schemeClr val="accent3"/>
                </a:solidFill>
                <a:effectLst/>
                <a:latin typeface="Bodoni MT Black" pitchFamily="18" charset="0"/>
              </a:rPr>
              <a:t>ERS OF FOREST DISTRICT</a:t>
            </a:r>
            <a:endParaRPr lang="pl-PL" sz="3200" b="1" i="1" dirty="0">
              <a:ln/>
              <a:solidFill>
                <a:schemeClr val="accent3"/>
              </a:solidFill>
              <a:effectLst/>
              <a:latin typeface="Bodoni MT Black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643578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Poland is being ranked</a:t>
            </a: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among poor countries into</a:t>
            </a: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aquatic resources, so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one of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very important ways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t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o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for</a:t>
            </a: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amend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its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balanc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e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,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there is a 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small retention. It is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cheap,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and at the same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time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friendly way for the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nature, 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at our Forestry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Commission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the following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containers are 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Appearing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belongs:</a:t>
            </a:r>
          </a:p>
          <a:p>
            <a:pPr>
              <a:buNone/>
            </a:pP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• team of five cascade </a:t>
            </a: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Pluderskich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Ponds</a:t>
            </a: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• 14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fire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-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water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reservoirs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    </a:t>
            </a:r>
            <a:r>
              <a:rPr lang="pl-PL" sz="18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reservoirs</a:t>
            </a:r>
            <a:r>
              <a:rPr lang="pl-PL" sz="18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KASZTAL</a:t>
            </a:r>
          </a:p>
        </p:txBody>
      </p:sp>
      <p:pic>
        <p:nvPicPr>
          <p:cNvPr id="3074" name="Picture 2" descr="C:\Users\bkfd\Desktop\DSC_00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357562"/>
            <a:ext cx="4317988" cy="2428868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7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643182"/>
            <a:ext cx="8229600" cy="139903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l-PL" sz="3200" b="1" i="1" dirty="0" smtClean="0">
                <a:ln/>
                <a:solidFill>
                  <a:schemeClr val="accent3"/>
                </a:solidFill>
                <a:effectLst/>
                <a:latin typeface="Bodoni MT Black" pitchFamily="18" charset="0"/>
              </a:rPr>
              <a:t>      THE OPOLE AMAZON</a:t>
            </a:r>
            <a:endParaRPr lang="pl-PL" sz="3200" b="1" i="1" dirty="0">
              <a:ln/>
              <a:solidFill>
                <a:schemeClr val="accent3"/>
              </a:solidFill>
              <a:effectLst/>
              <a:latin typeface="Bodoni MT Black" pitchFamily="18" charset="0"/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56853" y="629173"/>
            <a:ext cx="4736838" cy="66217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143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Amongst forests of the forest district a very beautiful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Mala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Panew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river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runs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across the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along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.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It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is a natural river of the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region the most with the numerous intricacies and old river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beds </a:t>
            </a: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wh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ich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allows for ecosystem natural processes. The 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Mala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Panew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valley is portraying the Bearing valuable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fragments of the landscape and species of animals and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plants </a:t>
            </a:r>
            <a:r>
              <a:rPr lang="en-US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setling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in</a:t>
            </a:r>
            <a:r>
              <a:rPr lang="pl-PL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ther</a:t>
            </a: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. This valley belongs to areas Nature 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2000, that is of the greatest form of the conservation of</a:t>
            </a:r>
            <a:endParaRPr lang="pl-PL" sz="2200" dirty="0" smtClean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nature.</a:t>
            </a:r>
            <a:endParaRPr lang="pl-PL" sz="2200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026" name="Picture 2" descr="C:\Users\bkfd\Desktop\1459775234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357694"/>
            <a:ext cx="4548200" cy="2272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Niestandardowy 4">
      <a:dk1>
        <a:srgbClr val="005828"/>
      </a:dk1>
      <a:lt1>
        <a:srgbClr val="FF4040"/>
      </a:lt1>
      <a:dk2>
        <a:srgbClr val="6DAA2D"/>
      </a:dk2>
      <a:lt2>
        <a:srgbClr val="FF6566"/>
      </a:lt2>
      <a:accent1>
        <a:srgbClr val="7F7F7F"/>
      </a:accent1>
      <a:accent2>
        <a:srgbClr val="FF0000"/>
      </a:accent2>
      <a:accent3>
        <a:srgbClr val="5F5F5F"/>
      </a:accent3>
      <a:accent4>
        <a:srgbClr val="BF0000"/>
      </a:accent4>
      <a:accent5>
        <a:srgbClr val="FFC000"/>
      </a:accent5>
      <a:accent6>
        <a:srgbClr val="F2F2F2"/>
      </a:accent6>
      <a:hlink>
        <a:srgbClr val="7F0000"/>
      </a:hlink>
      <a:folHlink>
        <a:srgbClr val="7F7F7F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643</TotalTime>
  <Words>725</Words>
  <Application>Microsoft Office PowerPoint</Application>
  <PresentationFormat>Pokaz na ekranie (4:3)</PresentationFormat>
  <Paragraphs>114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Energetyczny</vt:lpstr>
      <vt:lpstr>THE FOREST ISN’T ALL, BUT WITH OUT FOREST ALL IS NOTHING</vt:lpstr>
      <vt:lpstr>OURS FOREST DISTRICT</vt:lpstr>
      <vt:lpstr>  HISTORY COUNT’S FORESTS </vt:lpstr>
      <vt:lpstr>TREES AND THEIR LIFE</vt:lpstr>
      <vt:lpstr>Slajd 5</vt:lpstr>
      <vt:lpstr>TREE ON SEEDS</vt:lpstr>
      <vt:lpstr>WATERS OF FOREST DISTRICT</vt:lpstr>
      <vt:lpstr>      THE OPOLE AMAZON</vt:lpstr>
      <vt:lpstr>Slajd 9</vt:lpstr>
      <vt:lpstr>WHAT IN GRASS IS SQUEAKING AND NOT ONLY</vt:lpstr>
      <vt:lpstr>OURS TREASURES</vt:lpstr>
      <vt:lpstr>TOGETHER LET US CARE ABOUT THE NATURE</vt:lpstr>
      <vt:lpstr>Slajd 13</vt:lpstr>
      <vt:lpstr> WELCOME TO " OAK ALLEY "</vt:lpstr>
      <vt:lpstr>THE END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FOREST ISN’T ALL, BUT WITH OUT FOREST ALL IS NOTHING</dc:title>
  <dc:creator>bkfd</dc:creator>
  <cp:lastModifiedBy>bkfd</cp:lastModifiedBy>
  <cp:revision>86</cp:revision>
  <dcterms:created xsi:type="dcterms:W3CDTF">2016-04-17T10:30:18Z</dcterms:created>
  <dcterms:modified xsi:type="dcterms:W3CDTF">2016-04-19T20:57:58Z</dcterms:modified>
</cp:coreProperties>
</file>