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6" r:id="rId2"/>
    <p:sldId id="258" r:id="rId3"/>
    <p:sldId id="259" r:id="rId4"/>
    <p:sldId id="260" r:id="rId5"/>
    <p:sldId id="270" r:id="rId6"/>
    <p:sldId id="271" r:id="rId7"/>
    <p:sldId id="272" r:id="rId8"/>
    <p:sldId id="274" r:id="rId9"/>
    <p:sldId id="262" r:id="rId10"/>
    <p:sldId id="268" r:id="rId11"/>
    <p:sldId id="263" r:id="rId12"/>
    <p:sldId id="264" r:id="rId13"/>
    <p:sldId id="266" r:id="rId14"/>
    <p:sldId id="269" r:id="rId15"/>
    <p:sldId id="278" r:id="rId16"/>
    <p:sldId id="267" r:id="rId17"/>
    <p:sldId id="277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4EE12-11B0-436F-A752-7C68909681D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1FD1A-19C7-4FD0-AC52-3D1CC059409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6077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FD1A-19C7-4FD0-AC52-3D1CC0594099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0307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FD1A-19C7-4FD0-AC52-3D1CC0594099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8539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FD1A-19C7-4FD0-AC52-3D1CC0594099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5006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FD1A-19C7-4FD0-AC52-3D1CC0594099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4251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19651-6EC3-4E7A-9588-973C59CE32BC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50B7B-C396-4F0D-B8DF-B48A380FDF4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738BAA-06A5-40C2-8F74-14747189B2C4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CC5BD-1AF3-4AC8-A296-C6EEA087C3E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951DD-3D62-4CCD-9823-DF4A0706209D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32AF1-6752-4001-8F83-548DE6A6EB3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67BA2-41C8-4050-9535-86044F5EA227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DC1B-46F7-407D-BC59-F4B880DB3C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BA8F2-4681-4E99-B97B-56D280B876B9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F83D276-F897-43F4-ADEC-8844EEBC81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87A8A-293F-47AD-A82F-6C3DC0D75208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A8EE2-0B0B-426F-A7D0-4F5D6910B57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386BF-9B06-488E-8FEC-14DE94F5FA63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8BB2-0725-4D21-BA2A-E85766DC055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96156-7C0E-4E8B-AE00-1AB49009C221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468D4-88B9-429E-9B93-DB63235FD41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6BAB1-A520-43C0-BF84-D47D34011480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EDE37-CC3D-476A-ADB1-D5AC5BCE259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5FEE1-09DC-4A99-AA84-A7E03B4B744C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57AF7-4F8B-4F6F-AD4B-F71C8AEA054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1D791-90B6-493B-9A74-020C3195A783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C74A1-57CE-48DA-89A7-4695D67870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23550A2-8A64-4FEB-8BC9-92B55C10F00F}" type="datetimeFigureOut">
              <a:rPr lang="pl-PL" smtClean="0"/>
              <a:pPr>
                <a:defRPr/>
              </a:pPr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E8FB309-7DD8-4715-B988-AC8D30AFDF9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315200" cy="25950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315200" cy="11446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b="1" dirty="0"/>
              <a:t>Bialowieza National Park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0" y="1124743"/>
            <a:ext cx="9148700" cy="577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392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73152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pl-PL" sz="4800" dirty="0"/>
              <a:t>SPECIES OF ANIMALS: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664055"/>
            <a:ext cx="7315200" cy="5976937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Deer</a:t>
            </a:r>
            <a:r>
              <a:rPr lang="pl-PL" b="1" dirty="0"/>
              <a:t>s</a:t>
            </a:r>
            <a:r>
              <a:rPr lang="nl-NL" b="1" dirty="0"/>
              <a:t>, roe deer</a:t>
            </a:r>
            <a:r>
              <a:rPr lang="pl-PL" b="1" dirty="0"/>
              <a:t>s</a:t>
            </a:r>
            <a:r>
              <a:rPr lang="nl-NL" b="1" dirty="0"/>
              <a:t>, wild boar</a:t>
            </a:r>
            <a:r>
              <a:rPr lang="pl-PL" b="1" dirty="0"/>
              <a:t>s</a:t>
            </a:r>
            <a:r>
              <a:rPr lang="nl-NL" b="1" dirty="0"/>
              <a:t>, elk</a:t>
            </a:r>
            <a:r>
              <a:rPr lang="pl-PL" b="1" dirty="0"/>
              <a:t>s</a:t>
            </a:r>
            <a:r>
              <a:rPr lang="nl-NL" b="1" dirty="0"/>
              <a:t>,</a:t>
            </a:r>
            <a:endParaRPr lang="pl-PL" b="1" dirty="0"/>
          </a:p>
          <a:p>
            <a:r>
              <a:rPr lang="pl-PL" b="1" dirty="0"/>
              <a:t>Predators: wolves, lynx, foxes, stoats, polecats, weasels, raccoon dogs and badgers;</a:t>
            </a:r>
          </a:p>
          <a:p>
            <a:r>
              <a:rPr lang="pl-PL" b="1" dirty="0"/>
              <a:t>By</a:t>
            </a:r>
            <a:r>
              <a:rPr lang="en-US" b="1" dirty="0"/>
              <a:t> the water you can meet otters or beavers</a:t>
            </a:r>
            <a:r>
              <a:rPr lang="pl-PL" b="1" dirty="0"/>
              <a:t>;</a:t>
            </a:r>
          </a:p>
          <a:p>
            <a:r>
              <a:rPr lang="en-US" b="1" dirty="0"/>
              <a:t>Rodents: squirrel</a:t>
            </a:r>
            <a:r>
              <a:rPr lang="pl-PL" b="1" dirty="0"/>
              <a:t>s</a:t>
            </a:r>
            <a:r>
              <a:rPr lang="en-US" b="1" dirty="0"/>
              <a:t>, </a:t>
            </a:r>
            <a:r>
              <a:rPr lang="pl-PL" b="1" dirty="0"/>
              <a:t>bank voles, mouses, </a:t>
            </a:r>
            <a:r>
              <a:rPr lang="en-US" b="1" dirty="0"/>
              <a:t>dormouse</a:t>
            </a:r>
            <a:r>
              <a:rPr lang="pl-PL" b="1" dirty="0"/>
              <a:t>s</a:t>
            </a:r>
            <a:r>
              <a:rPr lang="en-US" b="1" dirty="0"/>
              <a:t> and the rare –</a:t>
            </a:r>
            <a:r>
              <a:rPr lang="pl-PL" b="1" dirty="0"/>
              <a:t> </a:t>
            </a:r>
            <a:r>
              <a:rPr lang="en-US" b="1" dirty="0"/>
              <a:t>a smudge</a:t>
            </a:r>
            <a:r>
              <a:rPr lang="pl-PL" b="1" dirty="0"/>
              <a:t>;</a:t>
            </a:r>
          </a:p>
          <a:p>
            <a:r>
              <a:rPr lang="pl-PL" b="1" dirty="0" err="1"/>
              <a:t>From</a:t>
            </a:r>
            <a:r>
              <a:rPr lang="en-US" b="1" dirty="0"/>
              <a:t> rare species of birds </a:t>
            </a:r>
            <a:r>
              <a:rPr lang="pl-PL" b="1" dirty="0" err="1"/>
              <a:t>some</a:t>
            </a:r>
            <a:r>
              <a:rPr lang="pl-PL" b="1" dirty="0"/>
              <a:t> </a:t>
            </a:r>
            <a:r>
              <a:rPr lang="en-US" b="1" dirty="0"/>
              <a:t>deserve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pl-PL" b="1" dirty="0" err="1"/>
              <a:t>speacial</a:t>
            </a:r>
            <a:r>
              <a:rPr lang="pl-PL" b="1" dirty="0"/>
              <a:t> </a:t>
            </a:r>
            <a:r>
              <a:rPr lang="en-US" b="1" dirty="0"/>
              <a:t>attention: crane, black storks, eagles, hawks - Sparrowhawk and pigeon, 8 species of woodpeckers, including the rare - three-toed woodpecker and pygmy owl.</a:t>
            </a:r>
            <a:endParaRPr lang="pl-PL" b="1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5811" y="908720"/>
            <a:ext cx="2079855" cy="247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082" y="4392422"/>
            <a:ext cx="2079855" cy="246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315200" cy="792162"/>
          </a:xfrm>
        </p:spPr>
        <p:txBody>
          <a:bodyPr>
            <a:noAutofit/>
          </a:bodyPr>
          <a:lstStyle/>
          <a:p>
            <a:pPr eaLnBrk="1" hangingPunct="1"/>
            <a:r>
              <a:rPr lang="pl-PL" sz="4800" dirty="0"/>
              <a:t>FLORA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395288" y="981075"/>
            <a:ext cx="5184775" cy="532765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l-PL" b="1" dirty="0"/>
              <a:t>P</a:t>
            </a:r>
            <a:r>
              <a:rPr lang="en-US" b="1" dirty="0" err="1"/>
              <a:t>lants</a:t>
            </a:r>
            <a:r>
              <a:rPr lang="pl-PL" b="1" dirty="0"/>
              <a:t> :</a:t>
            </a:r>
          </a:p>
          <a:p>
            <a:pPr marL="137160" indent="0">
              <a:buNone/>
            </a:pPr>
            <a:r>
              <a:rPr lang="en-US" b="1" dirty="0"/>
              <a:t>about 990 species, including flowering plants about 953, </a:t>
            </a:r>
            <a:br>
              <a:rPr lang="en-US" b="1" dirty="0"/>
            </a:br>
            <a:r>
              <a:rPr lang="en-US" b="1" dirty="0"/>
              <a:t>37 species of ferns, 200 species of mosses, 54 species of liverworts, 200 species of lichens and </a:t>
            </a:r>
            <a:br>
              <a:rPr lang="en-US" b="1" dirty="0"/>
            </a:br>
            <a:r>
              <a:rPr lang="pl-PL" b="1" dirty="0" err="1"/>
              <a:t>mushrooms</a:t>
            </a:r>
            <a:r>
              <a:rPr lang="pl-PL" b="1" dirty="0"/>
              <a:t>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952416"/>
            <a:ext cx="3352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3998486"/>
            <a:ext cx="4608512" cy="270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315200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pl-PL" sz="4800" dirty="0"/>
              <a:t>RIVERS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836712"/>
            <a:ext cx="8280920" cy="3816424"/>
          </a:xfrm>
        </p:spPr>
        <p:txBody>
          <a:bodyPr rtlCol="0">
            <a:noAutofit/>
          </a:bodyPr>
          <a:lstStyle/>
          <a:p>
            <a:pPr marL="651510" indent="-285750">
              <a:lnSpc>
                <a:spcPct val="80000"/>
              </a:lnSpc>
              <a:defRPr/>
            </a:pPr>
            <a:r>
              <a:rPr lang="pl-PL" b="1" dirty="0"/>
              <a:t> Through the </a:t>
            </a:r>
            <a:r>
              <a:rPr lang="en-US" b="1" dirty="0" err="1"/>
              <a:t>Bialowieza</a:t>
            </a:r>
            <a:r>
              <a:rPr lang="pl-PL" b="1" dirty="0"/>
              <a:t> River</a:t>
            </a:r>
            <a:r>
              <a:rPr lang="en-US" b="1" dirty="0"/>
              <a:t> flows one river and two beakers.</a:t>
            </a:r>
            <a:endParaRPr lang="pl-PL" b="1" dirty="0"/>
          </a:p>
          <a:p>
            <a:pPr marL="651510" indent="-285750">
              <a:lnSpc>
                <a:spcPct val="80000"/>
              </a:lnSpc>
              <a:defRPr/>
            </a:pPr>
            <a:r>
              <a:rPr lang="pl-PL" b="1" dirty="0"/>
              <a:t>The </a:t>
            </a:r>
            <a:r>
              <a:rPr lang="en-US" b="1" dirty="0" err="1"/>
              <a:t>Narewka</a:t>
            </a:r>
            <a:r>
              <a:rPr lang="pl-PL" b="1" dirty="0"/>
              <a:t> River</a:t>
            </a:r>
            <a:r>
              <a:rPr lang="en-US" b="1" dirty="0"/>
              <a:t> - </a:t>
            </a:r>
            <a:r>
              <a:rPr lang="pl-PL" b="1" dirty="0" err="1"/>
              <a:t>its</a:t>
            </a:r>
            <a:r>
              <a:rPr lang="en-US" b="1" dirty="0"/>
              <a:t> basin section </a:t>
            </a:r>
            <a:r>
              <a:rPr lang="pl-PL" b="1" dirty="0"/>
              <a:t>form </a:t>
            </a:r>
            <a:r>
              <a:rPr lang="pl-PL" b="1" dirty="0" err="1"/>
              <a:t>the</a:t>
            </a:r>
            <a:r>
              <a:rPr lang="en-US" b="1" dirty="0"/>
              <a:t> </a:t>
            </a:r>
            <a:r>
              <a:rPr lang="en-US" b="1" dirty="0" err="1"/>
              <a:t>Bialowieza</a:t>
            </a:r>
            <a:r>
              <a:rPr lang="pl-PL" b="1" dirty="0"/>
              <a:t> River to </a:t>
            </a:r>
            <a:r>
              <a:rPr lang="pl-PL" b="1" dirty="0" err="1"/>
              <a:t>the</a:t>
            </a:r>
            <a:r>
              <a:rPr lang="en-US" b="1" dirty="0"/>
              <a:t> </a:t>
            </a:r>
            <a:r>
              <a:rPr lang="en-US" b="1" dirty="0" err="1"/>
              <a:t>Łutownia</a:t>
            </a:r>
            <a:r>
              <a:rPr lang="pl-PL" b="1" dirty="0"/>
              <a:t> River</a:t>
            </a:r>
            <a:r>
              <a:rPr lang="en-US" b="1" dirty="0"/>
              <a:t> is covered with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/>
              <a:t>dense forest. </a:t>
            </a:r>
            <a:r>
              <a:rPr lang="pl-PL" b="1" dirty="0"/>
              <a:t>On </a:t>
            </a:r>
            <a:r>
              <a:rPr lang="pl-PL" b="1" dirty="0" err="1"/>
              <a:t>the</a:t>
            </a:r>
            <a:r>
              <a:rPr lang="en-US" b="1" dirty="0"/>
              <a:t> </a:t>
            </a:r>
            <a:r>
              <a:rPr lang="en-US" b="1" dirty="0" err="1"/>
              <a:t>Narewka</a:t>
            </a:r>
            <a:r>
              <a:rPr lang="pl-PL" b="1" dirty="0"/>
              <a:t> River, </a:t>
            </a:r>
            <a:r>
              <a:rPr lang="pl-PL" b="1" dirty="0" err="1"/>
              <a:t>there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a</a:t>
            </a:r>
            <a:r>
              <a:rPr lang="en-US" b="1" dirty="0"/>
              <a:t> watershed</a:t>
            </a:r>
            <a:r>
              <a:rPr lang="pl-PL" b="1" dirty="0"/>
              <a:t> </a:t>
            </a:r>
            <a:r>
              <a:rPr lang="pl-PL" b="1" dirty="0" err="1"/>
              <a:t>which</a:t>
            </a:r>
            <a:r>
              <a:rPr lang="pl-PL" b="1" dirty="0"/>
              <a:t> </a:t>
            </a:r>
            <a:r>
              <a:rPr lang="en-US" b="1" dirty="0"/>
              <a:t>flows </a:t>
            </a:r>
            <a:r>
              <a:rPr lang="pl-PL" b="1" dirty="0" err="1"/>
              <a:t>into</a:t>
            </a:r>
            <a:r>
              <a:rPr lang="en-US" b="1" dirty="0"/>
              <a:t> the flat, marshy</a:t>
            </a:r>
            <a:r>
              <a:rPr lang="pl-PL" b="1" dirty="0"/>
              <a:t> </a:t>
            </a:r>
            <a:r>
              <a:rPr lang="pl-PL" b="1" dirty="0" err="1"/>
              <a:t>area</a:t>
            </a:r>
            <a:r>
              <a:rPr lang="en-US" b="1" dirty="0"/>
              <a:t>. In the valley</a:t>
            </a:r>
            <a:r>
              <a:rPr lang="pl-PL" b="1" dirty="0"/>
              <a:t>,</a:t>
            </a:r>
            <a:r>
              <a:rPr lang="en-US" b="1" dirty="0"/>
              <a:t> there are wetlands and peat</a:t>
            </a:r>
            <a:r>
              <a:rPr lang="pl-PL" b="1" dirty="0"/>
              <a:t>s</a:t>
            </a:r>
            <a:r>
              <a:rPr lang="en-US" b="1" dirty="0"/>
              <a:t> where</a:t>
            </a:r>
            <a:r>
              <a:rPr lang="pl-PL" b="1" dirty="0"/>
              <a:t> </a:t>
            </a:r>
            <a:r>
              <a:rPr lang="pl-PL" b="1" dirty="0" err="1"/>
              <a:t>can</a:t>
            </a:r>
            <a:r>
              <a:rPr lang="pl-PL" b="1" dirty="0"/>
              <a:t> be </a:t>
            </a:r>
            <a:r>
              <a:rPr lang="pl-PL" b="1" dirty="0" err="1"/>
              <a:t>seen</a:t>
            </a:r>
            <a:r>
              <a:rPr lang="pl-PL" b="1" dirty="0"/>
              <a:t>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/>
              <a:t>little forests</a:t>
            </a:r>
            <a:r>
              <a:rPr lang="pl-PL" b="1" dirty="0"/>
              <a:t> but </a:t>
            </a:r>
            <a:r>
              <a:rPr lang="pl-PL" b="1" dirty="0" err="1"/>
              <a:t>more</a:t>
            </a:r>
            <a:r>
              <a:rPr lang="pl-PL" b="1" dirty="0"/>
              <a:t> </a:t>
            </a:r>
            <a:r>
              <a:rPr lang="en-US" b="1" dirty="0"/>
              <a:t>meadows. </a:t>
            </a:r>
            <a:r>
              <a:rPr lang="pl-PL" b="1" dirty="0"/>
              <a:t>C</a:t>
            </a:r>
            <a:r>
              <a:rPr lang="en-US" b="1" dirty="0"/>
              <a:t>lay</a:t>
            </a:r>
            <a:r>
              <a:rPr lang="pl-PL" b="1" dirty="0"/>
              <a:t>s</a:t>
            </a:r>
            <a:r>
              <a:rPr lang="en-US" b="1" dirty="0"/>
              <a:t> and sand</a:t>
            </a:r>
            <a:r>
              <a:rPr lang="pl-PL" b="1" dirty="0"/>
              <a:t>s </a:t>
            </a:r>
            <a:r>
              <a:rPr lang="pl-PL" b="1" dirty="0" err="1"/>
              <a:t>predominate</a:t>
            </a:r>
            <a:r>
              <a:rPr lang="en-US" b="1" dirty="0"/>
              <a:t>.</a:t>
            </a:r>
          </a:p>
          <a:p>
            <a:pPr marL="651510" indent="-285750">
              <a:lnSpc>
                <a:spcPct val="80000"/>
              </a:lnSpc>
              <a:defRPr/>
            </a:pPr>
            <a:r>
              <a:rPr lang="pl-PL" b="1" dirty="0"/>
              <a:t>The </a:t>
            </a:r>
            <a:r>
              <a:rPr lang="en-US" b="1" dirty="0" err="1"/>
              <a:t>Orłówka</a:t>
            </a:r>
            <a:r>
              <a:rPr lang="en-US" b="1" dirty="0"/>
              <a:t> </a:t>
            </a:r>
            <a:r>
              <a:rPr lang="pl-PL" b="1" dirty="0"/>
              <a:t> River</a:t>
            </a:r>
            <a:r>
              <a:rPr lang="en-US" b="1" dirty="0"/>
              <a:t>–</a:t>
            </a:r>
            <a:r>
              <a:rPr lang="pl-PL" b="1" dirty="0"/>
              <a:t>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pl-PL" b="1" dirty="0" err="1"/>
              <a:t>right</a:t>
            </a:r>
            <a:r>
              <a:rPr lang="pl-PL" b="1" dirty="0"/>
              <a:t> </a:t>
            </a:r>
            <a:r>
              <a:rPr lang="en-US" b="1" dirty="0"/>
              <a:t> tributary of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 err="1"/>
              <a:t>Narewka</a:t>
            </a:r>
            <a:r>
              <a:rPr lang="pl-PL" b="1" dirty="0"/>
              <a:t> River</a:t>
            </a:r>
            <a:r>
              <a:rPr lang="en-US" b="1" dirty="0"/>
              <a:t>.</a:t>
            </a:r>
            <a:endParaRPr lang="pl-PL" b="1" dirty="0"/>
          </a:p>
          <a:p>
            <a:pPr marL="651510" indent="-285750">
              <a:lnSpc>
                <a:spcPct val="80000"/>
              </a:lnSpc>
              <a:defRPr/>
            </a:pPr>
            <a:r>
              <a:rPr lang="pl-PL" b="1" dirty="0"/>
              <a:t>The </a:t>
            </a:r>
            <a:r>
              <a:rPr lang="pl-PL" b="1" dirty="0" err="1"/>
              <a:t>Hwoźna</a:t>
            </a:r>
            <a:r>
              <a:rPr lang="pl-PL" b="1" dirty="0"/>
              <a:t> River – </a:t>
            </a:r>
          </a:p>
          <a:p>
            <a:pPr marL="365760" indent="0">
              <a:lnSpc>
                <a:spcPct val="80000"/>
              </a:lnSpc>
              <a:buNone/>
              <a:defRPr/>
            </a:pPr>
            <a:r>
              <a:rPr lang="pl-PL" b="1" dirty="0"/>
              <a:t>   the </a:t>
            </a:r>
            <a:r>
              <a:rPr lang="pl-PL" b="1" dirty="0" err="1"/>
              <a:t>left</a:t>
            </a:r>
            <a:r>
              <a:rPr lang="pl-PL" b="1" dirty="0"/>
              <a:t> </a:t>
            </a:r>
            <a:r>
              <a:rPr lang="pl-PL" b="1" dirty="0" err="1"/>
              <a:t>tributary</a:t>
            </a:r>
            <a:r>
              <a:rPr lang="pl-PL" b="1" dirty="0"/>
              <a:t>.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pl-PL" sz="18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49" y="4869160"/>
            <a:ext cx="4527031" cy="185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315200" cy="863600"/>
          </a:xfrm>
        </p:spPr>
        <p:txBody>
          <a:bodyPr>
            <a:normAutofit/>
          </a:bodyPr>
          <a:lstStyle/>
          <a:p>
            <a:r>
              <a:rPr lang="pl-PL" sz="4800" dirty="0"/>
              <a:t>PLANT COMMUNITIES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6001" y="879550"/>
            <a:ext cx="6624638" cy="5256212"/>
          </a:xfrm>
        </p:spPr>
        <p:txBody>
          <a:bodyPr rtlCol="0">
            <a:normAutofit/>
          </a:bodyPr>
          <a:lstStyle/>
          <a:p>
            <a:pPr indent="-18288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pl-PL" b="1" dirty="0" err="1"/>
              <a:t>There</a:t>
            </a:r>
            <a:r>
              <a:rPr lang="pl-PL" b="1" dirty="0"/>
              <a:t> </a:t>
            </a:r>
            <a:r>
              <a:rPr lang="pl-PL" b="1" dirty="0" err="1"/>
              <a:t>are</a:t>
            </a:r>
            <a:r>
              <a:rPr lang="pl-PL" b="1" dirty="0"/>
              <a:t> </a:t>
            </a:r>
            <a:r>
              <a:rPr lang="pl-PL" b="1" dirty="0" err="1"/>
              <a:t>about</a:t>
            </a:r>
            <a:r>
              <a:rPr lang="pl-PL" b="1" dirty="0"/>
              <a:t> </a:t>
            </a:r>
            <a:r>
              <a:rPr lang="en-US" b="1" dirty="0"/>
              <a:t>16</a:t>
            </a:r>
            <a:r>
              <a:rPr lang="pl-PL" b="1" dirty="0"/>
              <a:t>6 of </a:t>
            </a:r>
            <a:r>
              <a:rPr lang="en-US" b="1" dirty="0"/>
              <a:t>known plant communities of the Bialowieza Forest </a:t>
            </a:r>
            <a:r>
              <a:rPr lang="pl-PL" b="1" dirty="0"/>
              <a:t>, </a:t>
            </a:r>
            <a:r>
              <a:rPr lang="en-US" b="1" dirty="0"/>
              <a:t>including </a:t>
            </a:r>
            <a:r>
              <a:rPr lang="pl-PL" b="1" dirty="0"/>
              <a:t>74 of </a:t>
            </a:r>
            <a:r>
              <a:rPr lang="pl-PL" b="1" dirty="0" err="1"/>
              <a:t>them</a:t>
            </a:r>
            <a:r>
              <a:rPr lang="pl-PL" b="1" dirty="0"/>
              <a:t> </a:t>
            </a:r>
            <a:r>
              <a:rPr lang="en-US" b="1" dirty="0"/>
              <a:t>found</a:t>
            </a:r>
            <a:r>
              <a:rPr lang="pl-PL" b="1" dirty="0"/>
              <a:t> </a:t>
            </a:r>
            <a:r>
              <a:rPr lang="pl-PL" b="1" dirty="0" err="1"/>
              <a:t>in</a:t>
            </a:r>
            <a:r>
              <a:rPr lang="pl-PL" b="1" dirty="0"/>
              <a:t> </a:t>
            </a:r>
            <a:r>
              <a:rPr lang="pl-PL" b="1" dirty="0" err="1"/>
              <a:t>the</a:t>
            </a:r>
            <a:r>
              <a:rPr lang="pl-PL" b="1" dirty="0"/>
              <a:t> Park</a:t>
            </a:r>
            <a:r>
              <a:rPr lang="en-US" b="1" dirty="0"/>
              <a:t> :</a:t>
            </a:r>
          </a:p>
          <a:p>
            <a:pPr indent="-18288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b="1" dirty="0"/>
              <a:t>22 forests</a:t>
            </a:r>
            <a:r>
              <a:rPr lang="pl-PL" b="1" dirty="0"/>
              <a:t>;</a:t>
            </a:r>
          </a:p>
          <a:p>
            <a:pPr indent="-18288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pl-PL" b="1" dirty="0"/>
              <a:t>2 </a:t>
            </a:r>
            <a:r>
              <a:rPr lang="pl-PL" b="1" dirty="0" err="1"/>
              <a:t>communities</a:t>
            </a:r>
            <a:r>
              <a:rPr lang="pl-PL" b="1" dirty="0"/>
              <a:t> of </a:t>
            </a:r>
            <a:r>
              <a:rPr lang="pl-PL" b="1" dirty="0" err="1"/>
              <a:t>brushwoods</a:t>
            </a:r>
            <a:r>
              <a:rPr lang="pl-PL" b="1" dirty="0"/>
              <a:t>;</a:t>
            </a:r>
            <a:endParaRPr lang="en-US" b="1" dirty="0"/>
          </a:p>
          <a:p>
            <a:pPr indent="-18288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b="1" dirty="0"/>
              <a:t>4 communities of aquatic vegetation</a:t>
            </a:r>
            <a:r>
              <a:rPr lang="pl-PL" b="1" dirty="0"/>
              <a:t>;</a:t>
            </a:r>
            <a:endParaRPr lang="en-US" b="1" dirty="0"/>
          </a:p>
          <a:p>
            <a:pPr indent="-18288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b="1" dirty="0"/>
              <a:t>Dozens of meadow vegetation and bogs.</a:t>
            </a:r>
            <a:endParaRPr lang="pl-PL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1052513"/>
            <a:ext cx="2557979" cy="242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1753" y="3933056"/>
            <a:ext cx="2532442" cy="286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9646" y="4789445"/>
            <a:ext cx="3004708" cy="20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315200" cy="1154112"/>
          </a:xfrm>
        </p:spPr>
        <p:txBody>
          <a:bodyPr>
            <a:normAutofit/>
          </a:bodyPr>
          <a:lstStyle/>
          <a:p>
            <a:r>
              <a:rPr lang="pl-PL" sz="4800" dirty="0"/>
              <a:t>SUMMARY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7632700" cy="4824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/>
              <a:t>Park Bialowieza is a complex </a:t>
            </a:r>
            <a:br>
              <a:rPr lang="en-US" b="1" dirty="0"/>
            </a:br>
            <a:r>
              <a:rPr lang="en-US" b="1" dirty="0"/>
              <a:t>where </a:t>
            </a:r>
            <a:r>
              <a:rPr lang="pl-PL" b="1" dirty="0" err="1"/>
              <a:t>the</a:t>
            </a:r>
            <a:r>
              <a:rPr lang="pl-PL" b="1" dirty="0"/>
              <a:t> most </a:t>
            </a:r>
            <a:r>
              <a:rPr lang="pl-PL" b="1" dirty="0" err="1"/>
              <a:t>important</a:t>
            </a:r>
            <a:r>
              <a:rPr lang="pl-PL" b="1" dirty="0"/>
              <a:t> </a:t>
            </a:r>
            <a:r>
              <a:rPr lang="pl-PL" b="1" dirty="0" err="1"/>
              <a:t>thing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to </a:t>
            </a:r>
            <a:r>
              <a:rPr lang="pl-PL" b="1" dirty="0" err="1"/>
              <a:t>take</a:t>
            </a:r>
            <a:r>
              <a:rPr lang="pl-PL" b="1" dirty="0"/>
              <a:t> </a:t>
            </a:r>
            <a:r>
              <a:rPr lang="pl-PL" b="1" dirty="0" err="1"/>
              <a:t>care</a:t>
            </a:r>
            <a:r>
              <a:rPr lang="pl-PL" b="1" dirty="0"/>
              <a:t> of </a:t>
            </a:r>
            <a:r>
              <a:rPr lang="pl-PL" b="1" dirty="0" err="1"/>
              <a:t>the</a:t>
            </a:r>
            <a:r>
              <a:rPr lang="pl-PL" b="1" dirty="0"/>
              <a:t> natural </a:t>
            </a:r>
            <a:r>
              <a:rPr lang="en-US" b="1" dirty="0"/>
              <a:t>environment. Thanks to the efforts </a:t>
            </a:r>
            <a:r>
              <a:rPr lang="pl-PL" b="1" dirty="0"/>
              <a:t>of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many famous biologists</a:t>
            </a:r>
            <a:r>
              <a:rPr lang="pl-PL" b="1" dirty="0"/>
              <a:t> t</a:t>
            </a:r>
            <a:r>
              <a:rPr lang="en-US" b="1" dirty="0" err="1"/>
              <a:t>hese</a:t>
            </a:r>
            <a:r>
              <a:rPr lang="en-US" b="1" dirty="0"/>
              <a:t> areas are considered</a:t>
            </a:r>
            <a:r>
              <a:rPr lang="pl-PL" b="1" dirty="0"/>
              <a:t> as </a:t>
            </a:r>
            <a:r>
              <a:rPr lang="en-US" b="1" dirty="0"/>
              <a:t>one</a:t>
            </a:r>
            <a:r>
              <a:rPr lang="pl-PL" b="1" dirty="0"/>
              <a:t>s</a:t>
            </a:r>
            <a:r>
              <a:rPr lang="en-US" b="1" dirty="0"/>
              <a:t> of the wonders of nature. </a:t>
            </a:r>
            <a:br>
              <a:rPr lang="en-US" b="1" dirty="0"/>
            </a:br>
            <a:r>
              <a:rPr lang="pl-PL" b="1" dirty="0" err="1"/>
              <a:t>Thanks</a:t>
            </a:r>
            <a:r>
              <a:rPr lang="pl-PL" b="1" dirty="0"/>
              <a:t> to </a:t>
            </a:r>
            <a:r>
              <a:rPr lang="en-US" b="1" dirty="0"/>
              <a:t>the wildness and </a:t>
            </a:r>
            <a:r>
              <a:rPr lang="en-US" b="1" dirty="0" err="1"/>
              <a:t>myster</a:t>
            </a:r>
            <a:r>
              <a:rPr lang="pl-PL" b="1" dirty="0" err="1"/>
              <a:t>iousness</a:t>
            </a:r>
            <a:r>
              <a:rPr lang="en-US" b="1" dirty="0"/>
              <a:t>, </a:t>
            </a:r>
            <a:br>
              <a:rPr lang="en-US" b="1" dirty="0"/>
            </a:b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/>
              <a:t>park is a source of unlimited knowledge and</a:t>
            </a:r>
            <a:br>
              <a:rPr lang="en-US" b="1" dirty="0"/>
            </a:br>
            <a:r>
              <a:rPr lang="pl-PL" b="1" dirty="0" err="1"/>
              <a:t>the</a:t>
            </a:r>
            <a:r>
              <a:rPr lang="en-US" b="1" dirty="0"/>
              <a:t> beautiful</a:t>
            </a:r>
            <a:r>
              <a:rPr lang="pl-PL" b="1" dirty="0"/>
              <a:t> </a:t>
            </a:r>
            <a:r>
              <a:rPr lang="pl-PL" b="1" dirty="0" err="1"/>
              <a:t>landscape</a:t>
            </a:r>
            <a:r>
              <a:rPr lang="pl-PL" b="1" dirty="0"/>
              <a:t> </a:t>
            </a:r>
            <a:r>
              <a:rPr lang="en-US" b="1" dirty="0"/>
              <a:t>of </a:t>
            </a:r>
            <a:r>
              <a:rPr lang="pl-PL" b="1" dirty="0" err="1"/>
              <a:t>the</a:t>
            </a:r>
            <a:r>
              <a:rPr lang="en-US" b="1" dirty="0"/>
              <a:t> forest where everything is regulated by nature itself.</a:t>
            </a:r>
            <a:endParaRPr lang="pl-PL" b="1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91060"/>
            <a:ext cx="3026774" cy="21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/>
              <a:t>FRESH NEWS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20688"/>
            <a:ext cx="8820472" cy="4853176"/>
          </a:xfrm>
        </p:spPr>
        <p:txBody>
          <a:bodyPr>
            <a:noAutofit/>
          </a:bodyPr>
          <a:lstStyle/>
          <a:p>
            <a:r>
              <a:rPr lang="en-US" b="1" dirty="0"/>
              <a:t>In the Bialowieza </a:t>
            </a:r>
            <a:r>
              <a:rPr lang="pl-PL" b="1" dirty="0"/>
              <a:t>National Park, </a:t>
            </a:r>
            <a:r>
              <a:rPr lang="pl-PL" b="1" dirty="0" err="1"/>
              <a:t>there</a:t>
            </a:r>
            <a:r>
              <a:rPr lang="pl-PL" b="1" dirty="0"/>
              <a:t> </a:t>
            </a:r>
            <a:r>
              <a:rPr lang="pl-PL" b="1" dirty="0" err="1"/>
              <a:t>are</a:t>
            </a:r>
            <a:r>
              <a:rPr lang="pl-PL" b="1" dirty="0"/>
              <a:t> </a:t>
            </a:r>
            <a:r>
              <a:rPr lang="pl-PL" b="1" dirty="0" err="1"/>
              <a:t>the</a:t>
            </a:r>
            <a:r>
              <a:rPr lang="en-US" b="1" dirty="0"/>
              <a:t> public consultation</a:t>
            </a:r>
            <a:r>
              <a:rPr lang="pl-PL" b="1" dirty="0"/>
              <a:t>s</a:t>
            </a:r>
            <a:r>
              <a:rPr lang="en-US" b="1" dirty="0"/>
              <a:t> dedicated to the felling of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/>
              <a:t>trees in the Bialowieza Forest. The new </a:t>
            </a:r>
            <a:r>
              <a:rPr lang="pl-PL" b="1" dirty="0" err="1"/>
              <a:t>foresters</a:t>
            </a:r>
            <a:r>
              <a:rPr lang="pl-PL" b="1" dirty="0"/>
              <a:t>’ </a:t>
            </a:r>
            <a:r>
              <a:rPr lang="en-US" b="1" dirty="0"/>
              <a:t>plan assumes </a:t>
            </a:r>
            <a:r>
              <a:rPr lang="pl-PL" b="1" dirty="0"/>
              <a:t>to</a:t>
            </a:r>
            <a:r>
              <a:rPr lang="en-US" b="1" dirty="0"/>
              <a:t> get rid of up to five times more trees than</a:t>
            </a:r>
            <a:r>
              <a:rPr lang="pl-PL" b="1" dirty="0"/>
              <a:t> </a:t>
            </a:r>
            <a:r>
              <a:rPr lang="pl-PL" b="1" dirty="0" err="1"/>
              <a:t>it</a:t>
            </a:r>
            <a:r>
              <a:rPr lang="pl-PL" b="1" dirty="0"/>
              <a:t> </a:t>
            </a:r>
            <a:r>
              <a:rPr lang="pl-PL" b="1" dirty="0" err="1"/>
              <a:t>had</a:t>
            </a:r>
            <a:r>
              <a:rPr lang="pl-PL" b="1" dirty="0"/>
              <a:t> </a:t>
            </a:r>
            <a:r>
              <a:rPr lang="pl-PL" b="1" dirty="0" err="1"/>
              <a:t>been</a:t>
            </a:r>
            <a:r>
              <a:rPr lang="en-US" b="1" dirty="0"/>
              <a:t> originally</a:t>
            </a:r>
            <a:r>
              <a:rPr lang="pl-PL" b="1" dirty="0"/>
              <a:t> </a:t>
            </a:r>
            <a:r>
              <a:rPr lang="en-US" b="1" dirty="0"/>
              <a:t> expected.</a:t>
            </a:r>
            <a:endParaRPr lang="pl-PL" b="1" dirty="0"/>
          </a:p>
          <a:p>
            <a:pPr marL="137160" indent="0">
              <a:buNone/>
            </a:pPr>
            <a:r>
              <a:rPr lang="pl-PL" b="1" dirty="0"/>
              <a:t>    </a:t>
            </a:r>
            <a:r>
              <a:rPr lang="pl-PL" b="1" dirty="0" err="1"/>
              <a:t>That</a:t>
            </a:r>
            <a:r>
              <a:rPr lang="pl-PL" b="1" dirty="0"/>
              <a:t> is a</a:t>
            </a:r>
            <a:r>
              <a:rPr lang="en-US" b="1" dirty="0" err="1"/>
              <a:t>ll</a:t>
            </a:r>
            <a:r>
              <a:rPr lang="pl-PL" b="1" dirty="0"/>
              <a:t> </a:t>
            </a:r>
            <a:r>
              <a:rPr lang="pl-PL" b="1" dirty="0" err="1"/>
              <a:t>about</a:t>
            </a:r>
            <a:r>
              <a:rPr lang="en-US" b="1" dirty="0"/>
              <a:t> </a:t>
            </a:r>
            <a:endParaRPr lang="pl-PL" b="1" dirty="0"/>
          </a:p>
          <a:p>
            <a:pPr marL="137160" indent="0">
              <a:buNone/>
            </a:pPr>
            <a:r>
              <a:rPr lang="pl-PL" b="1" dirty="0"/>
              <a:t>    </a:t>
            </a:r>
            <a:r>
              <a:rPr lang="en-US" b="1" dirty="0"/>
              <a:t>the spruce bark</a:t>
            </a:r>
            <a:endParaRPr lang="pl-PL" b="1" dirty="0"/>
          </a:p>
          <a:p>
            <a:pPr marL="137160" indent="0">
              <a:buNone/>
            </a:pPr>
            <a:r>
              <a:rPr lang="pl-PL" b="1" dirty="0"/>
              <a:t>   </a:t>
            </a:r>
            <a:r>
              <a:rPr lang="en-US" b="1" dirty="0"/>
              <a:t> beetle attack</a:t>
            </a:r>
            <a:r>
              <a:rPr lang="pl-PL" b="1" dirty="0"/>
              <a:t>,</a:t>
            </a:r>
          </a:p>
          <a:p>
            <a:pPr marL="137160" indent="0">
              <a:buNone/>
            </a:pPr>
            <a:r>
              <a:rPr lang="pl-PL" b="1" dirty="0"/>
              <a:t>    </a:t>
            </a:r>
            <a:r>
              <a:rPr lang="pl-PL" b="1" dirty="0" err="1"/>
              <a:t>which</a:t>
            </a:r>
            <a:r>
              <a:rPr lang="pl-PL" b="1" dirty="0"/>
              <a:t> </a:t>
            </a:r>
            <a:r>
              <a:rPr lang="pl-PL" b="1" dirty="0" err="1"/>
              <a:t>can</a:t>
            </a:r>
            <a:r>
              <a:rPr lang="pl-PL" b="1" dirty="0"/>
              <a:t> </a:t>
            </a:r>
            <a:r>
              <a:rPr lang="pl-PL" b="1" dirty="0" err="1"/>
              <a:t>result</a:t>
            </a:r>
            <a:r>
              <a:rPr lang="pl-PL" b="1" dirty="0"/>
              <a:t> </a:t>
            </a:r>
          </a:p>
          <a:p>
            <a:pPr marL="137160" indent="0">
              <a:buNone/>
            </a:pPr>
            <a:r>
              <a:rPr lang="pl-PL" b="1" dirty="0"/>
              <a:t>    in </a:t>
            </a:r>
            <a:r>
              <a:rPr lang="en-US" b="1" dirty="0"/>
              <a:t>disappear</a:t>
            </a:r>
            <a:r>
              <a:rPr lang="pl-PL" b="1" dirty="0" err="1"/>
              <a:t>ing</a:t>
            </a:r>
            <a:r>
              <a:rPr lang="pl-PL" b="1" dirty="0"/>
              <a:t> of </a:t>
            </a:r>
            <a:r>
              <a:rPr lang="en-US" b="1" dirty="0"/>
              <a:t> </a:t>
            </a:r>
            <a:endParaRPr lang="pl-PL" b="1" dirty="0"/>
          </a:p>
          <a:p>
            <a:pPr marL="137160" indent="0">
              <a:buNone/>
            </a:pPr>
            <a:r>
              <a:rPr lang="pl-PL" b="1" dirty="0"/>
              <a:t>    </a:t>
            </a:r>
            <a:r>
              <a:rPr lang="en-US" b="1" dirty="0"/>
              <a:t>the entire population </a:t>
            </a:r>
            <a:endParaRPr lang="pl-PL" b="1" dirty="0"/>
          </a:p>
          <a:p>
            <a:pPr marL="137160" indent="0">
              <a:buNone/>
            </a:pPr>
            <a:r>
              <a:rPr lang="pl-PL" b="1" dirty="0"/>
              <a:t>    </a:t>
            </a:r>
            <a:r>
              <a:rPr lang="en-US" b="1" dirty="0"/>
              <a:t>of spruce</a:t>
            </a:r>
            <a:r>
              <a:rPr lang="pl-PL" b="1" dirty="0"/>
              <a:t> </a:t>
            </a:r>
            <a:r>
              <a:rPr lang="pl-PL" b="1" dirty="0" err="1"/>
              <a:t>in</a:t>
            </a:r>
            <a:r>
              <a:rPr lang="pl-PL" b="1" dirty="0"/>
              <a:t> </a:t>
            </a:r>
            <a:r>
              <a:rPr lang="pl-PL" b="1" dirty="0" err="1"/>
              <a:t>this</a:t>
            </a:r>
            <a:r>
              <a:rPr lang="pl-PL" b="1" dirty="0"/>
              <a:t> park</a:t>
            </a:r>
            <a:r>
              <a:rPr lang="en-US" b="1" dirty="0"/>
              <a:t>.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212976"/>
            <a:ext cx="4942467" cy="3197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3124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8024" y="1548537"/>
            <a:ext cx="4104456" cy="2847975"/>
          </a:xfrm>
          <a:noFill/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1548537"/>
            <a:ext cx="42164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5694" y="4531859"/>
            <a:ext cx="43926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err="1"/>
              <a:t>Thank</a:t>
            </a:r>
            <a:r>
              <a:rPr lang="pl-PL" sz="4800" dirty="0"/>
              <a:t> </a:t>
            </a:r>
            <a:r>
              <a:rPr lang="pl-PL" sz="4800" dirty="0" err="1"/>
              <a:t>You</a:t>
            </a:r>
            <a:r>
              <a:rPr lang="pl-PL" sz="4800" dirty="0"/>
              <a:t> For </a:t>
            </a:r>
            <a:r>
              <a:rPr lang="pl-PL" sz="4800" dirty="0" err="1"/>
              <a:t>Your</a:t>
            </a:r>
            <a:r>
              <a:rPr lang="pl-PL" sz="4800" dirty="0"/>
              <a:t> </a:t>
            </a:r>
            <a:r>
              <a:rPr lang="pl-PL" sz="4800" dirty="0" err="1"/>
              <a:t>Attention</a:t>
            </a:r>
            <a:endParaRPr lang="pl-PL" sz="4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7868" y="188640"/>
            <a:ext cx="8424936" cy="1575048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5300" dirty="0">
                <a:effectLst/>
              </a:rPr>
              <a:t>Presentation </a:t>
            </a:r>
            <a:br>
              <a:rPr lang="pl-PL" sz="5300" dirty="0">
                <a:effectLst/>
              </a:rPr>
            </a:br>
            <a:r>
              <a:rPr lang="pl-PL" sz="5300" dirty="0" err="1">
                <a:effectLst/>
              </a:rPr>
              <a:t>performed</a:t>
            </a:r>
            <a:r>
              <a:rPr lang="pl-PL" sz="5300" dirty="0">
                <a:effectLst/>
              </a:rPr>
              <a:t>:</a:t>
            </a:r>
            <a:br>
              <a:rPr lang="pl-PL" sz="5300" dirty="0">
                <a:effectLst/>
              </a:rPr>
            </a:br>
            <a:endParaRPr lang="pl-PL" sz="5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49500"/>
            <a:ext cx="8229600" cy="4709160"/>
          </a:xfrm>
        </p:spPr>
        <p:txBody>
          <a:bodyPr>
            <a:normAutofit/>
          </a:bodyPr>
          <a:lstStyle/>
          <a:p>
            <a:pPr algn="ctr"/>
            <a:endParaRPr lang="pl-PL" sz="3200" dirty="0"/>
          </a:p>
          <a:p>
            <a:pPr marL="137160" indent="0" algn="ctr">
              <a:buNone/>
            </a:pPr>
            <a:r>
              <a:rPr lang="pl-PL" sz="3600" dirty="0"/>
              <a:t>Dagmara Traczyk</a:t>
            </a:r>
          </a:p>
          <a:p>
            <a:pPr marL="137160" indent="0" algn="ctr">
              <a:buNone/>
            </a:pPr>
            <a:r>
              <a:rPr lang="pl-PL" sz="3600" dirty="0"/>
              <a:t>&amp;</a:t>
            </a:r>
          </a:p>
          <a:p>
            <a:pPr marL="137160" indent="0" algn="ctr">
              <a:buNone/>
            </a:pPr>
            <a:r>
              <a:rPr lang="pl-PL" sz="3600" dirty="0"/>
              <a:t>Aleksandra </a:t>
            </a:r>
            <a:r>
              <a:rPr lang="pl-PL" sz="3600" dirty="0" smtClean="0"/>
              <a:t>Kornet</a:t>
            </a:r>
          </a:p>
          <a:p>
            <a:pPr marL="137160" indent="0" algn="ctr">
              <a:buNone/>
            </a:pPr>
            <a:r>
              <a:rPr lang="pl-PL" sz="3600" dirty="0" smtClean="0"/>
              <a:t>Klasa 2b </a:t>
            </a:r>
          </a:p>
          <a:p>
            <a:pPr marL="137160" indent="0" algn="ctr">
              <a:buNone/>
            </a:pPr>
            <a:r>
              <a:rPr lang="pl-PL" sz="3600" dirty="0" smtClean="0"/>
              <a:t>Liceum Ogólnokształcące im. Armii Krajowej</a:t>
            </a:r>
            <a:endParaRPr lang="pl-PL" sz="3600" dirty="0"/>
          </a:p>
        </p:txBody>
      </p:sp>
    </p:spTree>
    <p:extLst>
      <p:ext uri="{BB962C8B-B14F-4D97-AF65-F5344CB8AC3E}">
        <p14:creationId xmlns="" xmlns:p14="http://schemas.microsoft.com/office/powerpoint/2010/main" val="37252866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315200" cy="792163"/>
          </a:xfrm>
        </p:spPr>
        <p:txBody>
          <a:bodyPr>
            <a:noAutofit/>
          </a:bodyPr>
          <a:lstStyle/>
          <a:p>
            <a:pPr eaLnBrk="1" hangingPunct="1"/>
            <a:r>
              <a:rPr lang="pl-PL" sz="4800" dirty="0" err="1"/>
              <a:t>Location</a:t>
            </a:r>
            <a:endParaRPr lang="pl-PL" sz="4800" dirty="0"/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196752"/>
            <a:ext cx="7315200" cy="4967287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Bialowieza National Park is located in the eastern part of </a:t>
            </a:r>
            <a:r>
              <a:rPr lang="en-US" dirty="0" err="1"/>
              <a:t>Podlaski</a:t>
            </a:r>
            <a:r>
              <a:rPr lang="pl-PL" dirty="0"/>
              <a:t>e </a:t>
            </a:r>
            <a:r>
              <a:rPr lang="pl-PL" dirty="0" err="1"/>
              <a:t>Voivodeship</a:t>
            </a:r>
            <a:r>
              <a:rPr lang="en-US" dirty="0"/>
              <a:t>, near the border with Belarus. The park is located in the central part of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en-US" dirty="0"/>
              <a:t> Bialowieza Forest</a:t>
            </a:r>
            <a:r>
              <a:rPr lang="pl-PL" sz="2400" dirty="0"/>
              <a:t>.</a:t>
            </a:r>
            <a:endParaRPr lang="pl-PL" sz="2400" dirty="0">
              <a:cs typeface="Arial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010" y="3344457"/>
            <a:ext cx="3793290" cy="32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277" y="3344458"/>
            <a:ext cx="4662767" cy="32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1008062"/>
          </a:xfrm>
        </p:spPr>
        <p:txBody>
          <a:bodyPr>
            <a:normAutofit/>
          </a:bodyPr>
          <a:lstStyle/>
          <a:p>
            <a:pPr eaLnBrk="1" hangingPunct="1"/>
            <a:r>
              <a:rPr lang="pl-PL" sz="4800" dirty="0"/>
              <a:t>History Park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8496944" cy="5255766"/>
          </a:xfrm>
        </p:spPr>
        <p:txBody>
          <a:bodyPr>
            <a:normAutofit/>
          </a:bodyPr>
          <a:lstStyle/>
          <a:p>
            <a:endParaRPr lang="en-US" sz="2400" b="1" dirty="0">
              <a:cs typeface="Arial" charset="0"/>
            </a:endParaRPr>
          </a:p>
          <a:p>
            <a:r>
              <a:rPr lang="en-US" b="1" dirty="0">
                <a:cs typeface="Arial" charset="0"/>
              </a:rPr>
              <a:t>The park was created in 1921, when </a:t>
            </a:r>
            <a:r>
              <a:rPr lang="pl-PL" b="1" dirty="0" err="1">
                <a:cs typeface="Arial" charset="0"/>
              </a:rPr>
              <a:t>the</a:t>
            </a:r>
            <a:r>
              <a:rPr lang="pl-PL" b="1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part of the present area of the park was established</a:t>
            </a:r>
            <a:r>
              <a:rPr lang="pl-PL" b="1" dirty="0">
                <a:cs typeface="Arial" charset="0"/>
              </a:rPr>
              <a:t> as </a:t>
            </a:r>
            <a:r>
              <a:rPr lang="pl-PL" b="1" dirty="0" err="1">
                <a:cs typeface="Arial" charset="0"/>
              </a:rPr>
              <a:t>the</a:t>
            </a:r>
            <a:r>
              <a:rPr lang="en-US" b="1" dirty="0">
                <a:cs typeface="Arial" charset="0"/>
              </a:rPr>
              <a:t> </a:t>
            </a:r>
            <a:r>
              <a:rPr lang="pl-PL" b="1" i="1" dirty="0">
                <a:cs typeface="Arial" charset="0"/>
              </a:rPr>
              <a:t>R</a:t>
            </a:r>
            <a:r>
              <a:rPr lang="en-US" b="1" i="1" dirty="0" err="1">
                <a:cs typeface="Arial" charset="0"/>
              </a:rPr>
              <a:t>eserve</a:t>
            </a:r>
            <a:r>
              <a:rPr lang="pl-PL" b="1" i="1" dirty="0">
                <a:cs typeface="Arial" charset="0"/>
              </a:rPr>
              <a:t> </a:t>
            </a:r>
            <a:r>
              <a:rPr lang="pl-PL" b="1" i="1" dirty="0" err="1">
                <a:cs typeface="Arial" charset="0"/>
              </a:rPr>
              <a:t>Forestry</a:t>
            </a:r>
            <a:r>
              <a:rPr lang="en-US" b="1" dirty="0">
                <a:cs typeface="Arial" charset="0"/>
              </a:rPr>
              <a:t>.</a:t>
            </a:r>
            <a:endParaRPr lang="pl-PL" b="1" dirty="0">
              <a:cs typeface="Arial" charset="0"/>
            </a:endParaRPr>
          </a:p>
          <a:p>
            <a:r>
              <a:rPr lang="en-US" b="1" dirty="0">
                <a:cs typeface="Arial" charset="0"/>
              </a:rPr>
              <a:t>In 1932</a:t>
            </a:r>
            <a:r>
              <a:rPr lang="pl-PL" b="1" dirty="0">
                <a:cs typeface="Arial" charset="0"/>
              </a:rPr>
              <a:t>,</a:t>
            </a:r>
            <a:r>
              <a:rPr lang="en-US" b="1" dirty="0">
                <a:cs typeface="Arial" charset="0"/>
              </a:rPr>
              <a:t> </a:t>
            </a:r>
            <a:r>
              <a:rPr lang="pl-PL" b="1" dirty="0">
                <a:cs typeface="Arial" charset="0"/>
              </a:rPr>
              <a:t> </a:t>
            </a:r>
            <a:r>
              <a:rPr lang="pl-PL" b="1" dirty="0" err="1">
                <a:cs typeface="Arial" charset="0"/>
              </a:rPr>
              <a:t>it</a:t>
            </a:r>
            <a:r>
              <a:rPr lang="pl-PL" b="1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was transformed into </a:t>
            </a:r>
            <a:r>
              <a:rPr lang="pl-PL" b="1" dirty="0">
                <a:cs typeface="Arial" charset="0"/>
              </a:rPr>
              <a:t>the </a:t>
            </a:r>
          </a:p>
          <a:p>
            <a:pPr marL="137160" indent="0">
              <a:buNone/>
            </a:pPr>
            <a:r>
              <a:rPr lang="pl-PL" b="1" dirty="0">
                <a:cs typeface="Arial" charset="0"/>
              </a:rPr>
              <a:t>    </a:t>
            </a:r>
            <a:r>
              <a:rPr lang="en-US" b="1" dirty="0">
                <a:cs typeface="Arial" charset="0"/>
              </a:rPr>
              <a:t>National Park in Bialowieza. </a:t>
            </a:r>
            <a:endParaRPr lang="pl-PL" b="1" dirty="0">
              <a:cs typeface="Arial" charset="0"/>
            </a:endParaRPr>
          </a:p>
          <a:p>
            <a:pPr marL="137160" indent="0">
              <a:buNone/>
            </a:pPr>
            <a:r>
              <a:rPr lang="pl-PL" b="1" dirty="0">
                <a:cs typeface="Arial" charset="0"/>
              </a:rPr>
              <a:t>    </a:t>
            </a:r>
            <a:r>
              <a:rPr lang="pl-PL" b="1" dirty="0" err="1">
                <a:cs typeface="Arial" charset="0"/>
              </a:rPr>
              <a:t>Since</a:t>
            </a:r>
            <a:r>
              <a:rPr lang="pl-PL" b="1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1947</a:t>
            </a:r>
            <a:r>
              <a:rPr lang="pl-PL" b="1" dirty="0">
                <a:cs typeface="Arial" charset="0"/>
              </a:rPr>
              <a:t>, </a:t>
            </a:r>
            <a:r>
              <a:rPr lang="en-US" b="1" dirty="0">
                <a:cs typeface="Arial" charset="0"/>
              </a:rPr>
              <a:t>it</a:t>
            </a:r>
            <a:r>
              <a:rPr lang="pl-PL" b="1" dirty="0">
                <a:cs typeface="Arial" charset="0"/>
              </a:rPr>
              <a:t> </a:t>
            </a:r>
            <a:r>
              <a:rPr lang="pl-PL" b="1" dirty="0" err="1">
                <a:cs typeface="Arial" charset="0"/>
              </a:rPr>
              <a:t>has</a:t>
            </a:r>
            <a:r>
              <a:rPr lang="pl-PL" b="1" dirty="0">
                <a:cs typeface="Arial" charset="0"/>
              </a:rPr>
              <a:t> </a:t>
            </a:r>
            <a:r>
              <a:rPr lang="pl-PL" b="1" dirty="0" err="1">
                <a:cs typeface="Arial" charset="0"/>
              </a:rPr>
              <a:t>been</a:t>
            </a:r>
            <a:r>
              <a:rPr lang="en-US" b="1" dirty="0">
                <a:cs typeface="Arial" charset="0"/>
              </a:rPr>
              <a:t> called </a:t>
            </a:r>
            <a:endParaRPr lang="pl-PL" b="1" dirty="0">
              <a:cs typeface="Arial" charset="0"/>
            </a:endParaRPr>
          </a:p>
          <a:p>
            <a:pPr marL="137160" indent="0">
              <a:buNone/>
            </a:pPr>
            <a:r>
              <a:rPr lang="pl-PL" b="1" dirty="0">
                <a:cs typeface="Arial" charset="0"/>
              </a:rPr>
              <a:t>    </a:t>
            </a:r>
            <a:r>
              <a:rPr lang="en-US" b="1" dirty="0">
                <a:cs typeface="Arial" charset="0"/>
              </a:rPr>
              <a:t>the Bialowieza National Park. </a:t>
            </a:r>
            <a:endParaRPr lang="pl-PL" b="1" dirty="0">
              <a:cs typeface="Arial" charset="0"/>
            </a:endParaRPr>
          </a:p>
          <a:p>
            <a:r>
              <a:rPr lang="pl-PL" b="1" dirty="0" err="1">
                <a:cs typeface="Arial" charset="0"/>
              </a:rPr>
              <a:t>Among</a:t>
            </a:r>
            <a:r>
              <a:rPr lang="pl-PL" b="1" dirty="0">
                <a:cs typeface="Arial" charset="0"/>
              </a:rPr>
              <a:t> </a:t>
            </a:r>
            <a:r>
              <a:rPr lang="pl-PL" b="1" dirty="0" err="1">
                <a:cs typeface="Arial" charset="0"/>
              </a:rPr>
              <a:t>all</a:t>
            </a:r>
            <a:r>
              <a:rPr lang="pl-PL" b="1" dirty="0">
                <a:cs typeface="Arial" charset="0"/>
              </a:rPr>
              <a:t> of the national </a:t>
            </a:r>
            <a:r>
              <a:rPr lang="pl-PL" b="1" dirty="0" err="1">
                <a:cs typeface="Arial" charset="0"/>
              </a:rPr>
              <a:t>parks</a:t>
            </a:r>
            <a:r>
              <a:rPr lang="pl-PL" b="1" dirty="0">
                <a:cs typeface="Arial" charset="0"/>
              </a:rPr>
              <a:t> in Poland, </a:t>
            </a:r>
          </a:p>
          <a:p>
            <a:pPr marL="137160" indent="0">
              <a:buNone/>
            </a:pPr>
            <a:r>
              <a:rPr lang="pl-PL" b="1" dirty="0">
                <a:cs typeface="Arial" charset="0"/>
              </a:rPr>
              <a:t>    </a:t>
            </a:r>
            <a:r>
              <a:rPr lang="pl-PL" b="1" dirty="0" err="1">
                <a:cs typeface="Arial" charset="0"/>
              </a:rPr>
              <a:t>it</a:t>
            </a:r>
            <a:r>
              <a:rPr lang="pl-PL" b="1" dirty="0">
                <a:cs typeface="Arial" charset="0"/>
              </a:rPr>
              <a:t> is</a:t>
            </a:r>
            <a:r>
              <a:rPr lang="en-US" b="1" dirty="0">
                <a:cs typeface="Arial" charset="0"/>
              </a:rPr>
              <a:t> the oldest </a:t>
            </a:r>
            <a:r>
              <a:rPr lang="pl-PL" b="1" dirty="0">
                <a:cs typeface="Arial" charset="0"/>
              </a:rPr>
              <a:t>one</a:t>
            </a:r>
            <a:r>
              <a:rPr lang="en-US" b="1" dirty="0">
                <a:cs typeface="Arial" charset="0"/>
              </a:rPr>
              <a:t>.</a:t>
            </a:r>
            <a:endParaRPr lang="pl-PL" b="1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pl-PL" sz="4800" dirty="0"/>
              <a:t>Symbol of the park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1268760"/>
            <a:ext cx="8899326" cy="5040560"/>
          </a:xfrm>
        </p:spPr>
        <p:txBody>
          <a:bodyPr rtlCol="0">
            <a:noAutofit/>
          </a:bodyPr>
          <a:lstStyle/>
          <a:p>
            <a:pPr indent="-182880">
              <a:buFont typeface="Wingdings" charset="2"/>
              <a:buChar char="§"/>
              <a:defRPr/>
            </a:pPr>
            <a:r>
              <a:rPr lang="en-US" b="1" dirty="0">
                <a:cs typeface="Arial" pitchFamily="34" charset="0"/>
              </a:rPr>
              <a:t>The symbol of the Park </a:t>
            </a:r>
            <a:r>
              <a:rPr lang="pl-PL" b="1" dirty="0" err="1">
                <a:cs typeface="Arial" pitchFamily="34" charset="0"/>
              </a:rPr>
              <a:t>is</a:t>
            </a:r>
            <a:r>
              <a:rPr lang="pl-PL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the</a:t>
            </a:r>
            <a:r>
              <a:rPr lang="pl-PL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European</a:t>
            </a: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bison</a:t>
            </a:r>
            <a:r>
              <a:rPr lang="pl-PL" b="1" dirty="0">
                <a:cs typeface="Arial" pitchFamily="34" charset="0"/>
              </a:rPr>
              <a:t>.</a:t>
            </a:r>
            <a:endParaRPr lang="en-US" b="1" dirty="0">
              <a:cs typeface="Arial" pitchFamily="34" charset="0"/>
            </a:endParaRP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>
                <a:cs typeface="Arial" pitchFamily="34" charset="0"/>
              </a:rPr>
              <a:t>Bialowieza Forest was </a:t>
            </a:r>
            <a:r>
              <a:rPr lang="pl-PL" b="1" dirty="0">
                <a:cs typeface="Arial" pitchFamily="34" charset="0"/>
              </a:rPr>
              <a:t>the</a:t>
            </a:r>
            <a:endParaRPr lang="en-US" b="1" dirty="0">
              <a:cs typeface="Arial" pitchFamily="34" charset="0"/>
            </a:endParaRPr>
          </a:p>
          <a:p>
            <a:pPr marL="365760" indent="0">
              <a:buNone/>
              <a:defRPr/>
            </a:pPr>
            <a:r>
              <a:rPr lang="pl-PL" b="1" dirty="0">
                <a:cs typeface="Arial" pitchFamily="34" charset="0"/>
              </a:rPr>
              <a:t>  </a:t>
            </a:r>
            <a:r>
              <a:rPr lang="en-US" b="1" dirty="0">
                <a:cs typeface="Arial" pitchFamily="34" charset="0"/>
              </a:rPr>
              <a:t>last lowland </a:t>
            </a:r>
            <a:r>
              <a:rPr lang="pl-PL" b="1" dirty="0">
                <a:cs typeface="Arial" pitchFamily="34" charset="0"/>
              </a:rPr>
              <a:t>for </a:t>
            </a:r>
            <a:r>
              <a:rPr lang="pl-PL" b="1" dirty="0" err="1">
                <a:cs typeface="Arial" pitchFamily="34" charset="0"/>
              </a:rPr>
              <a:t>the</a:t>
            </a:r>
            <a:r>
              <a:rPr lang="pl-PL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European</a:t>
            </a: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bison</a:t>
            </a:r>
            <a:r>
              <a:rPr lang="pl-PL" b="1" dirty="0">
                <a:cs typeface="Arial" pitchFamily="34" charset="0"/>
              </a:rPr>
              <a:t>.</a:t>
            </a:r>
            <a:endParaRPr lang="en-US" b="1" dirty="0">
              <a:cs typeface="Arial" pitchFamily="34" charset="0"/>
            </a:endParaRPr>
          </a:p>
          <a:p>
            <a:pPr marL="365760" indent="0">
              <a:buNone/>
              <a:defRPr/>
            </a:pPr>
            <a:r>
              <a:rPr lang="en-US" b="1" dirty="0">
                <a:cs typeface="Arial" pitchFamily="34" charset="0"/>
              </a:rPr>
              <a:t> </a:t>
            </a:r>
            <a:r>
              <a:rPr lang="pl-PL" b="1" dirty="0">
                <a:cs typeface="Arial" pitchFamily="34" charset="0"/>
              </a:rPr>
              <a:t> This park was</a:t>
            </a:r>
            <a:r>
              <a:rPr lang="en-US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its</a:t>
            </a: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rescued from</a:t>
            </a:r>
            <a:endParaRPr lang="pl-PL" b="1" dirty="0">
              <a:cs typeface="Arial" pitchFamily="34" charset="0"/>
            </a:endParaRPr>
          </a:p>
          <a:p>
            <a:pPr marL="365760" indent="0">
              <a:buNone/>
              <a:defRPr/>
            </a:pP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the</a:t>
            </a: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destruction.</a:t>
            </a:r>
            <a:endParaRPr lang="pl-PL" b="1" dirty="0">
              <a:cs typeface="Arial" pitchFamily="34" charset="0"/>
            </a:endParaRPr>
          </a:p>
          <a:p>
            <a:pPr indent="-182880">
              <a:buFont typeface="Wingdings" charset="2"/>
              <a:buChar char="§"/>
              <a:defRPr/>
            </a:pPr>
            <a:r>
              <a:rPr lang="pl-PL" b="1" dirty="0">
                <a:cs typeface="Arial" pitchFamily="34" charset="0"/>
              </a:rPr>
              <a:t>Now</a:t>
            </a:r>
            <a:r>
              <a:rPr lang="en-US" b="1" dirty="0">
                <a:cs typeface="Arial" pitchFamily="34" charset="0"/>
              </a:rPr>
              <a:t> in the Bialowieza Forest</a:t>
            </a:r>
            <a:endParaRPr lang="pl-PL" b="1" dirty="0">
              <a:cs typeface="Arial" pitchFamily="34" charset="0"/>
            </a:endParaRPr>
          </a:p>
          <a:p>
            <a:pPr marL="365760" indent="0">
              <a:buNone/>
              <a:defRPr/>
            </a:pP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 live</a:t>
            </a:r>
            <a:r>
              <a:rPr lang="pl-PL" b="1" dirty="0">
                <a:cs typeface="Arial" pitchFamily="34" charset="0"/>
              </a:rPr>
              <a:t>s the</a:t>
            </a:r>
            <a:r>
              <a:rPr lang="en-US" b="1" dirty="0">
                <a:cs typeface="Arial" pitchFamily="34" charset="0"/>
              </a:rPr>
              <a:t> largest</a:t>
            </a: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population </a:t>
            </a:r>
            <a:endParaRPr lang="pl-PL" b="1" dirty="0">
              <a:cs typeface="Arial" pitchFamily="34" charset="0"/>
            </a:endParaRPr>
          </a:p>
          <a:p>
            <a:pPr marL="365760" indent="0">
              <a:buNone/>
              <a:defRPr/>
            </a:pPr>
            <a:r>
              <a:rPr lang="pl-PL" b="1" dirty="0">
                <a:cs typeface="Arial" pitchFamily="34" charset="0"/>
              </a:rPr>
              <a:t>  </a:t>
            </a:r>
            <a:r>
              <a:rPr lang="en-US" b="1" dirty="0">
                <a:cs typeface="Arial" pitchFamily="34" charset="0"/>
              </a:rPr>
              <a:t>of</a:t>
            </a:r>
            <a:r>
              <a:rPr lang="pl-PL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the</a:t>
            </a:r>
            <a:r>
              <a:rPr lang="pl-PL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European</a:t>
            </a:r>
            <a:r>
              <a:rPr lang="en-US" b="1" dirty="0">
                <a:cs typeface="Arial" pitchFamily="34" charset="0"/>
              </a:rPr>
              <a:t> bison in the world. </a:t>
            </a:r>
            <a:endParaRPr lang="pl-PL" b="1" dirty="0">
              <a:cs typeface="Arial" pitchFamily="34" charset="0"/>
            </a:endParaRPr>
          </a:p>
          <a:p>
            <a:pPr marL="365760" indent="0">
              <a:buNone/>
              <a:defRPr/>
            </a:pPr>
            <a:r>
              <a:rPr lang="pl-PL" b="1" dirty="0">
                <a:cs typeface="Arial" pitchFamily="34" charset="0"/>
              </a:rPr>
              <a:t>  </a:t>
            </a:r>
            <a:r>
              <a:rPr lang="en-US" b="1" dirty="0">
                <a:cs typeface="Arial" pitchFamily="34" charset="0"/>
              </a:rPr>
              <a:t>I</a:t>
            </a:r>
            <a:r>
              <a:rPr lang="pl-PL" b="1" dirty="0">
                <a:cs typeface="Arial" pitchFamily="34" charset="0"/>
              </a:rPr>
              <a:t>n </a:t>
            </a:r>
            <a:r>
              <a:rPr lang="en-US" b="1" dirty="0">
                <a:cs typeface="Arial" pitchFamily="34" charset="0"/>
              </a:rPr>
              <a:t>Polish part of </a:t>
            </a:r>
            <a:r>
              <a:rPr lang="pl-PL" b="1" dirty="0">
                <a:cs typeface="Arial" pitchFamily="34" charset="0"/>
              </a:rPr>
              <a:t>the </a:t>
            </a:r>
            <a:r>
              <a:rPr lang="pl-PL" b="1" dirty="0" err="1">
                <a:cs typeface="Arial" pitchFamily="34" charset="0"/>
              </a:rPr>
              <a:t>forest</a:t>
            </a:r>
            <a:endParaRPr lang="pl-PL" b="1" dirty="0">
              <a:cs typeface="Arial" pitchFamily="34" charset="0"/>
            </a:endParaRPr>
          </a:p>
          <a:p>
            <a:pPr marL="365760" indent="0">
              <a:buNone/>
              <a:defRPr/>
            </a:pPr>
            <a:r>
              <a:rPr lang="en-US" b="1" dirty="0">
                <a:cs typeface="Arial" pitchFamily="34" charset="0"/>
              </a:rPr>
              <a:t> </a:t>
            </a:r>
            <a:r>
              <a:rPr lang="pl-PL" b="1" dirty="0">
                <a:cs typeface="Arial" pitchFamily="34" charset="0"/>
              </a:rPr>
              <a:t>there are</a:t>
            </a:r>
            <a:r>
              <a:rPr lang="en-US" b="1" dirty="0">
                <a:cs typeface="Arial" pitchFamily="34" charset="0"/>
              </a:rPr>
              <a:t> about 430</a:t>
            </a:r>
            <a:r>
              <a:rPr lang="pl-PL" b="1" dirty="0">
                <a:cs typeface="Arial" pitchFamily="34" charset="0"/>
              </a:rPr>
              <a:t> of </a:t>
            </a:r>
            <a:r>
              <a:rPr lang="pl-PL" b="1" dirty="0" err="1">
                <a:cs typeface="Arial" pitchFamily="34" charset="0"/>
              </a:rPr>
              <a:t>them</a:t>
            </a:r>
            <a:r>
              <a:rPr lang="en-US" b="1" dirty="0">
                <a:cs typeface="Arial" pitchFamily="34" charset="0"/>
              </a:rPr>
              <a:t>.</a:t>
            </a:r>
            <a:r>
              <a:rPr lang="pl-PL" b="1" dirty="0">
                <a:cs typeface="Arial" pitchFamily="34" charset="0"/>
              </a:rPr>
              <a:t/>
            </a:r>
            <a:br>
              <a:rPr lang="pl-PL" b="1" dirty="0">
                <a:cs typeface="Arial" pitchFamily="34" charset="0"/>
              </a:rPr>
            </a:br>
            <a:endParaRPr lang="pl-PL" b="1" dirty="0"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pl-PL" b="1" dirty="0"/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l-PL" b="1" dirty="0"/>
              <a:t>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42" y="2780928"/>
            <a:ext cx="2630158" cy="26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315200" cy="1154112"/>
          </a:xfrm>
        </p:spPr>
        <p:txBody>
          <a:bodyPr>
            <a:normAutofit/>
          </a:bodyPr>
          <a:lstStyle/>
          <a:p>
            <a:r>
              <a:rPr lang="pl-PL" sz="4800" dirty="0"/>
              <a:t>Protection of the Park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95292"/>
            <a:ext cx="7315200" cy="3538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b="1" dirty="0"/>
              <a:t>Strict protection</a:t>
            </a:r>
          </a:p>
          <a:p>
            <a:pPr>
              <a:defRPr/>
            </a:pPr>
            <a:endParaRPr lang="pl-PL" b="1" dirty="0"/>
          </a:p>
          <a:p>
            <a:pPr>
              <a:defRPr/>
            </a:pPr>
            <a:r>
              <a:rPr lang="pl-PL" b="1" dirty="0"/>
              <a:t>Active protection</a:t>
            </a:r>
          </a:p>
          <a:p>
            <a:pPr>
              <a:defRPr/>
            </a:pPr>
            <a:endParaRPr lang="pl-PL" b="1" dirty="0"/>
          </a:p>
          <a:p>
            <a:pPr>
              <a:defRPr/>
            </a:pPr>
            <a:r>
              <a:rPr lang="pl-PL" b="1" dirty="0"/>
              <a:t>Landscape protection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295292"/>
            <a:ext cx="3583005" cy="342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933824"/>
            <a:ext cx="4503009" cy="28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755576" y="18158"/>
            <a:ext cx="7315200" cy="936625"/>
          </a:xfrm>
        </p:spPr>
        <p:txBody>
          <a:bodyPr>
            <a:normAutofit/>
          </a:bodyPr>
          <a:lstStyle/>
          <a:p>
            <a:r>
              <a:rPr lang="pl-PL" sz="4800" dirty="0"/>
              <a:t>Strict protection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72310"/>
            <a:ext cx="5364088" cy="6181025"/>
          </a:xfrm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buClrTx/>
              <a:buFontTx/>
              <a:buChar char="•"/>
              <a:defRPr/>
            </a:pPr>
            <a:endParaRPr lang="pl-PL" sz="2400" b="1" kern="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000" b="1" dirty="0"/>
              <a:t>54.4% of the Park area</a:t>
            </a:r>
            <a:r>
              <a:rPr lang="pl-PL" sz="3000" b="1" dirty="0"/>
              <a:t> is </a:t>
            </a:r>
            <a:r>
              <a:rPr lang="pl-PL" sz="3000" b="1" dirty="0" err="1"/>
              <a:t>covered</a:t>
            </a:r>
            <a:r>
              <a:rPr lang="pl-PL" sz="3000" b="1" dirty="0"/>
              <a:t> by the </a:t>
            </a:r>
            <a:r>
              <a:rPr lang="pl-PL" sz="3000" b="1" dirty="0" err="1"/>
              <a:t>strict</a:t>
            </a:r>
            <a:r>
              <a:rPr lang="pl-PL" sz="3000" b="1" dirty="0"/>
              <a:t> protection</a:t>
            </a:r>
            <a:r>
              <a:rPr lang="en-US" sz="3000" b="1" dirty="0"/>
              <a:t>.</a:t>
            </a:r>
          </a:p>
          <a:p>
            <a:pPr>
              <a:defRPr/>
            </a:pPr>
            <a:r>
              <a:rPr lang="pl-PL" sz="3000" b="1" dirty="0"/>
              <a:t>This </a:t>
            </a:r>
            <a:r>
              <a:rPr lang="pl-PL" sz="3000" b="1" dirty="0" err="1"/>
              <a:t>strict</a:t>
            </a:r>
            <a:r>
              <a:rPr lang="pl-PL" sz="3000" b="1" dirty="0"/>
              <a:t> protection </a:t>
            </a:r>
          </a:p>
          <a:p>
            <a:pPr marL="137160" indent="0">
              <a:buNone/>
              <a:defRPr/>
            </a:pPr>
            <a:r>
              <a:rPr lang="pl-PL" sz="3000" b="1" dirty="0"/>
              <a:t>    </a:t>
            </a:r>
            <a:r>
              <a:rPr lang="en-US" sz="3000" b="1" dirty="0"/>
              <a:t>is based on </a:t>
            </a:r>
            <a:r>
              <a:rPr lang="pl-PL" sz="3000" b="1" dirty="0" err="1"/>
              <a:t>giving</a:t>
            </a:r>
            <a:endParaRPr lang="pl-PL" sz="3000" b="1" dirty="0"/>
          </a:p>
          <a:p>
            <a:pPr marL="137160" indent="0">
              <a:buNone/>
              <a:defRPr/>
            </a:pPr>
            <a:r>
              <a:rPr lang="pl-PL" sz="3000" b="1" dirty="0"/>
              <a:t>    </a:t>
            </a:r>
            <a:r>
              <a:rPr lang="en-US" sz="3000" b="1" dirty="0"/>
              <a:t>the total area </a:t>
            </a:r>
            <a:r>
              <a:rPr lang="pl-PL" sz="3000" b="1" dirty="0"/>
              <a:t>to </a:t>
            </a:r>
          </a:p>
          <a:p>
            <a:pPr marL="137160" indent="0">
              <a:buNone/>
              <a:defRPr/>
            </a:pPr>
            <a:r>
              <a:rPr lang="pl-PL" sz="3000" b="1" dirty="0"/>
              <a:t>    </a:t>
            </a:r>
            <a:r>
              <a:rPr lang="pl-PL" sz="3000" b="1" dirty="0" err="1"/>
              <a:t>natural</a:t>
            </a:r>
            <a:r>
              <a:rPr lang="pl-PL" sz="3000" b="1" dirty="0"/>
              <a:t> </a:t>
            </a:r>
            <a:r>
              <a:rPr lang="en-US" sz="3000" b="1" dirty="0"/>
              <a:t>forces </a:t>
            </a:r>
            <a:r>
              <a:rPr lang="pl-PL" sz="3000" b="1" dirty="0" err="1"/>
              <a:t>itself</a:t>
            </a:r>
            <a:endParaRPr lang="pl-PL" sz="3000" b="1" dirty="0"/>
          </a:p>
          <a:p>
            <a:pPr marL="137160" indent="0">
              <a:buNone/>
              <a:defRPr/>
            </a:pPr>
            <a:r>
              <a:rPr lang="pl-PL" sz="3000" b="1" dirty="0"/>
              <a:t>    </a:t>
            </a:r>
            <a:r>
              <a:rPr lang="en-US" sz="3000" b="1" dirty="0"/>
              <a:t>and </a:t>
            </a:r>
            <a:r>
              <a:rPr lang="pl-PL" sz="3000" b="1" dirty="0" err="1"/>
              <a:t>stopping</a:t>
            </a:r>
            <a:r>
              <a:rPr lang="pl-PL" sz="3000" b="1" dirty="0"/>
              <a:t> the </a:t>
            </a:r>
            <a:r>
              <a:rPr lang="pl-PL" sz="3000" b="1" dirty="0" err="1"/>
              <a:t>direct</a:t>
            </a:r>
            <a:endParaRPr lang="pl-PL" sz="3000" b="1" dirty="0"/>
          </a:p>
          <a:p>
            <a:pPr marL="137160" indent="0">
              <a:buNone/>
              <a:defRPr/>
            </a:pPr>
            <a:r>
              <a:rPr lang="pl-PL" sz="3000" b="1" dirty="0"/>
              <a:t>    </a:t>
            </a:r>
            <a:r>
              <a:rPr lang="en-US" sz="3000" b="1" dirty="0"/>
              <a:t>interrupt</a:t>
            </a:r>
            <a:r>
              <a:rPr lang="pl-PL" sz="3000" b="1" dirty="0" err="1"/>
              <a:t>ion</a:t>
            </a:r>
            <a:r>
              <a:rPr lang="pl-PL" sz="3000" b="1" dirty="0"/>
              <a:t> of </a:t>
            </a:r>
            <a:r>
              <a:rPr lang="en-US" sz="3000" b="1" dirty="0"/>
              <a:t>human</a:t>
            </a:r>
            <a:r>
              <a:rPr lang="pl-PL" sz="3000" b="1" dirty="0"/>
              <a:t>s</a:t>
            </a:r>
            <a:r>
              <a:rPr lang="en-US" sz="3000" b="1" dirty="0"/>
              <a:t>.</a:t>
            </a:r>
            <a:endParaRPr lang="pl-PL" sz="3000" b="1" dirty="0"/>
          </a:p>
          <a:p>
            <a:pPr marL="137160" indent="0">
              <a:buNone/>
              <a:defRPr/>
            </a:pPr>
            <a:r>
              <a:rPr lang="pl-PL" sz="3000" b="1" dirty="0"/>
              <a:t>    It</a:t>
            </a:r>
            <a:r>
              <a:rPr lang="en-US" sz="3000" b="1" dirty="0"/>
              <a:t> allows </a:t>
            </a:r>
            <a:r>
              <a:rPr lang="pl-PL" sz="3000" b="1" dirty="0" err="1"/>
              <a:t>the</a:t>
            </a:r>
            <a:r>
              <a:rPr lang="pl-PL" sz="3000" b="1" dirty="0"/>
              <a:t> </a:t>
            </a:r>
            <a:r>
              <a:rPr lang="en-US" sz="3000" b="1" dirty="0"/>
              <a:t>free course </a:t>
            </a:r>
            <a:endParaRPr lang="pl-PL" sz="3000" b="1" dirty="0"/>
          </a:p>
          <a:p>
            <a:pPr marL="137160" indent="0">
              <a:buNone/>
              <a:defRPr/>
            </a:pPr>
            <a:r>
              <a:rPr lang="pl-PL" sz="3000" b="1" dirty="0"/>
              <a:t>    </a:t>
            </a:r>
            <a:r>
              <a:rPr lang="en-US" sz="3000" b="1" dirty="0"/>
              <a:t>of ecological processes.</a:t>
            </a:r>
            <a:endParaRPr lang="pl-PL" sz="3000" b="1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772816"/>
            <a:ext cx="427880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15200" cy="863600"/>
          </a:xfrm>
        </p:spPr>
        <p:txBody>
          <a:bodyPr>
            <a:normAutofit/>
          </a:bodyPr>
          <a:lstStyle/>
          <a:p>
            <a:r>
              <a:rPr lang="pl-PL" sz="4800" dirty="0"/>
              <a:t>Active protection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80528" y="1155051"/>
            <a:ext cx="7315200" cy="3538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b="1" dirty="0" err="1"/>
              <a:t>It</a:t>
            </a:r>
            <a:r>
              <a:rPr lang="pl-PL" b="1" dirty="0"/>
              <a:t> a</a:t>
            </a:r>
            <a:r>
              <a:rPr lang="en-US" b="1" dirty="0" err="1"/>
              <a:t>llows</a:t>
            </a:r>
            <a:r>
              <a:rPr lang="en-US" b="1" dirty="0"/>
              <a:t> </a:t>
            </a:r>
            <a:r>
              <a:rPr lang="pl-PL" b="1" dirty="0" err="1"/>
              <a:t>some</a:t>
            </a:r>
            <a:r>
              <a:rPr lang="pl-PL" b="1" dirty="0"/>
              <a:t> </a:t>
            </a:r>
            <a:r>
              <a:rPr lang="en-US" b="1" dirty="0"/>
              <a:t>interference</a:t>
            </a:r>
            <a:r>
              <a:rPr lang="pl-PL" b="1" dirty="0"/>
              <a:t> of</a:t>
            </a:r>
            <a:r>
              <a:rPr lang="en-US" b="1" dirty="0"/>
              <a:t> human</a:t>
            </a:r>
            <a:r>
              <a:rPr lang="pl-PL" b="1" dirty="0"/>
              <a:t>s</a:t>
            </a:r>
            <a:r>
              <a:rPr lang="en-US" b="1" dirty="0"/>
              <a:t> as a treatment to restore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pl-PL" b="1" dirty="0" err="1"/>
              <a:t>ecosystem</a:t>
            </a:r>
            <a:r>
              <a:rPr lang="pl-PL" b="1" dirty="0"/>
              <a:t> as </a:t>
            </a:r>
            <a:r>
              <a:rPr lang="pl-PL" b="1" dirty="0" err="1"/>
              <a:t>similar</a:t>
            </a:r>
            <a:r>
              <a:rPr lang="en-US" b="1" dirty="0"/>
              <a:t> </a:t>
            </a:r>
            <a:r>
              <a:rPr lang="pl-PL" b="1" dirty="0"/>
              <a:t>as </a:t>
            </a:r>
            <a:r>
              <a:rPr lang="en-US" b="1" dirty="0"/>
              <a:t>the natural</a:t>
            </a:r>
            <a:r>
              <a:rPr lang="pl-PL" b="1" dirty="0"/>
              <a:t> one.</a:t>
            </a:r>
          </a:p>
          <a:p>
            <a:pPr>
              <a:defRPr/>
            </a:pPr>
            <a:endParaRPr lang="pl-PL" b="1" dirty="0"/>
          </a:p>
          <a:p>
            <a:pPr>
              <a:defRPr/>
            </a:pPr>
            <a:r>
              <a:rPr lang="pl-PL" b="1" dirty="0"/>
              <a:t>42.2% of the </a:t>
            </a:r>
            <a:r>
              <a:rPr lang="pl-PL" b="1" dirty="0" err="1"/>
              <a:t>total</a:t>
            </a:r>
            <a:r>
              <a:rPr lang="pl-PL" b="1" dirty="0"/>
              <a:t> </a:t>
            </a:r>
          </a:p>
          <a:p>
            <a:pPr marL="137160" indent="0">
              <a:buNone/>
              <a:defRPr/>
            </a:pPr>
            <a:r>
              <a:rPr lang="pl-PL" b="1" dirty="0"/>
              <a:t>     Park </a:t>
            </a:r>
            <a:r>
              <a:rPr lang="pl-PL" b="1" dirty="0" err="1"/>
              <a:t>area</a:t>
            </a:r>
            <a:r>
              <a:rPr lang="pl-PL" b="1" dirty="0"/>
              <a:t> i</a:t>
            </a:r>
            <a:r>
              <a:rPr lang="en-US" b="1" dirty="0"/>
              <a:t>s covered</a:t>
            </a:r>
            <a:endParaRPr lang="pl-PL" b="1" dirty="0"/>
          </a:p>
          <a:p>
            <a:pPr marL="137160" indent="0">
              <a:buNone/>
              <a:defRPr/>
            </a:pPr>
            <a:r>
              <a:rPr lang="pl-PL" b="1" dirty="0"/>
              <a:t>    </a:t>
            </a:r>
            <a:r>
              <a:rPr lang="en-US" b="1" dirty="0"/>
              <a:t> by </a:t>
            </a:r>
            <a:r>
              <a:rPr lang="pl-PL" b="1" dirty="0"/>
              <a:t>the </a:t>
            </a:r>
            <a:r>
              <a:rPr lang="pl-PL" b="1" dirty="0" err="1"/>
              <a:t>active</a:t>
            </a:r>
            <a:r>
              <a:rPr lang="pl-PL" b="1" dirty="0"/>
              <a:t> </a:t>
            </a:r>
          </a:p>
          <a:p>
            <a:pPr marL="137160" indent="0">
              <a:buNone/>
              <a:defRPr/>
            </a:pPr>
            <a:r>
              <a:rPr lang="pl-PL" b="1" dirty="0"/>
              <a:t>     protection.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776781"/>
            <a:ext cx="4876800" cy="3833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872" cy="1152128"/>
          </a:xfrm>
        </p:spPr>
        <p:txBody>
          <a:bodyPr>
            <a:noAutofit/>
          </a:bodyPr>
          <a:lstStyle/>
          <a:p>
            <a:r>
              <a:rPr lang="pl-PL" sz="4800" dirty="0"/>
              <a:t>LANDSCAPE </a:t>
            </a:r>
            <a:br>
              <a:rPr lang="pl-PL" sz="4800" dirty="0"/>
            </a:br>
            <a:r>
              <a:rPr lang="pl-PL" sz="4800" dirty="0"/>
              <a:t>PROTECTION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8121650" cy="3538538"/>
          </a:xfrm>
        </p:spPr>
        <p:txBody>
          <a:bodyPr>
            <a:noAutofit/>
          </a:bodyPr>
          <a:lstStyle/>
          <a:p>
            <a:endParaRPr lang="pl-PL" b="1" dirty="0"/>
          </a:p>
          <a:p>
            <a:r>
              <a:rPr lang="en-US" b="1" dirty="0"/>
              <a:t>According to the Law o</a:t>
            </a:r>
            <a:r>
              <a:rPr lang="pl-PL" b="1" dirty="0"/>
              <a:t>f</a:t>
            </a:r>
            <a:r>
              <a:rPr lang="en-US" b="1" dirty="0"/>
              <a:t> the Protection of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/>
              <a:t>Nature</a:t>
            </a:r>
            <a:r>
              <a:rPr lang="pl-PL" b="1" dirty="0"/>
              <a:t>, </a:t>
            </a:r>
            <a:r>
              <a:rPr lang="pl-PL" b="1" dirty="0" err="1"/>
              <a:t>it</a:t>
            </a:r>
            <a:r>
              <a:rPr lang="en-US" b="1" dirty="0"/>
              <a:t> consists </a:t>
            </a:r>
            <a:r>
              <a:rPr lang="pl-PL" b="1" dirty="0"/>
              <a:t>of </a:t>
            </a:r>
            <a:r>
              <a:rPr lang="en-US" b="1" dirty="0"/>
              <a:t>maintaining the </a:t>
            </a:r>
            <a:r>
              <a:rPr lang="pl-PL" b="1" dirty="0"/>
              <a:t>most </a:t>
            </a:r>
            <a:r>
              <a:rPr lang="pl-PL" b="1" dirty="0" err="1"/>
              <a:t>important</a:t>
            </a:r>
            <a:r>
              <a:rPr lang="pl-PL" b="1" dirty="0"/>
              <a:t> </a:t>
            </a:r>
            <a:r>
              <a:rPr lang="pl-PL" b="1" dirty="0" err="1"/>
              <a:t>features</a:t>
            </a:r>
            <a:r>
              <a:rPr lang="pl-PL" b="1" dirty="0"/>
              <a:t> </a:t>
            </a:r>
            <a:r>
              <a:rPr lang="en-US" b="1" dirty="0"/>
              <a:t>of the landscape.</a:t>
            </a:r>
            <a:endParaRPr lang="pl-PL" b="1" dirty="0"/>
          </a:p>
          <a:p>
            <a:r>
              <a:rPr lang="pl-PL" b="1" dirty="0" err="1"/>
              <a:t>Here</a:t>
            </a:r>
            <a:r>
              <a:rPr lang="pl-PL" b="1" dirty="0"/>
              <a:t>, </a:t>
            </a:r>
            <a:r>
              <a:rPr lang="pl-PL" b="1" dirty="0" err="1"/>
              <a:t>the</a:t>
            </a:r>
            <a:r>
              <a:rPr lang="pl-PL" b="1" dirty="0"/>
              <a:t> p</a:t>
            </a:r>
            <a:r>
              <a:rPr lang="en-US" b="1" dirty="0" err="1"/>
              <a:t>rotection</a:t>
            </a:r>
            <a:r>
              <a:rPr lang="en-US" b="1" dirty="0"/>
              <a:t> of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/>
              <a:t>landscape is </a:t>
            </a:r>
            <a:r>
              <a:rPr lang="pl-PL" b="1" dirty="0" err="1"/>
              <a:t>done</a:t>
            </a:r>
            <a:r>
              <a:rPr lang="pl-PL" b="1" dirty="0"/>
              <a:t> by </a:t>
            </a:r>
            <a:r>
              <a:rPr lang="en-US" b="1" dirty="0"/>
              <a:t>cut</a:t>
            </a:r>
            <a:r>
              <a:rPr lang="pl-PL" b="1" dirty="0" err="1"/>
              <a:t>ting</a:t>
            </a:r>
            <a:r>
              <a:rPr lang="en-US" b="1" dirty="0"/>
              <a:t> </a:t>
            </a:r>
            <a:r>
              <a:rPr lang="pl-PL" b="1" dirty="0" err="1"/>
              <a:t>treating</a:t>
            </a:r>
            <a:r>
              <a:rPr lang="pl-PL" b="1" dirty="0"/>
              <a:t> </a:t>
            </a:r>
            <a:r>
              <a:rPr lang="en-US" b="1" dirty="0"/>
              <a:t>trees and shrub</a:t>
            </a:r>
            <a:r>
              <a:rPr lang="pl-PL" b="1" dirty="0" err="1"/>
              <a:t>ing</a:t>
            </a:r>
            <a:r>
              <a:rPr lang="en-US" b="1" dirty="0"/>
              <a:t> and mowing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en-US" b="1" dirty="0"/>
              <a:t>meadows.</a:t>
            </a:r>
            <a:endParaRPr lang="pl-PL" b="1" dirty="0"/>
          </a:p>
          <a:p>
            <a:r>
              <a:rPr lang="pl-PL" b="1" dirty="0"/>
              <a:t>The </a:t>
            </a:r>
            <a:r>
              <a:rPr lang="pl-PL" b="1" dirty="0" err="1"/>
              <a:t>total</a:t>
            </a:r>
            <a:r>
              <a:rPr lang="pl-PL" b="1" dirty="0"/>
              <a:t> </a:t>
            </a:r>
            <a:r>
              <a:rPr lang="pl-PL" b="1" dirty="0" err="1"/>
              <a:t>area</a:t>
            </a:r>
            <a:r>
              <a:rPr lang="pl-PL" b="1" dirty="0"/>
              <a:t> of 3.4% </a:t>
            </a:r>
          </a:p>
          <a:p>
            <a:pPr marL="137160" indent="0">
              <a:buNone/>
            </a:pPr>
            <a:r>
              <a:rPr lang="pl-PL" b="1" dirty="0"/>
              <a:t>     of t</a:t>
            </a:r>
            <a:r>
              <a:rPr lang="en-US" b="1" dirty="0"/>
              <a:t>he park has been</a:t>
            </a:r>
            <a:endParaRPr lang="pl-PL" b="1" dirty="0"/>
          </a:p>
          <a:p>
            <a:pPr marL="137160" indent="0">
              <a:buNone/>
            </a:pPr>
            <a:r>
              <a:rPr lang="pl-PL" b="1" dirty="0"/>
              <a:t>    </a:t>
            </a:r>
            <a:r>
              <a:rPr lang="en-US" b="1" dirty="0"/>
              <a:t> separated</a:t>
            </a:r>
            <a:r>
              <a:rPr lang="pl-PL" b="1" dirty="0"/>
              <a:t> from </a:t>
            </a:r>
          </a:p>
          <a:p>
            <a:pPr marL="137160" indent="0">
              <a:buNone/>
            </a:pPr>
            <a:r>
              <a:rPr lang="pl-PL" b="1" dirty="0"/>
              <a:t>     the Park </a:t>
            </a:r>
            <a:r>
              <a:rPr lang="pl-PL" b="1" dirty="0" err="1"/>
              <a:t>area</a:t>
            </a:r>
            <a:r>
              <a:rPr lang="pl-PL" b="1" dirty="0"/>
              <a:t> </a:t>
            </a:r>
            <a:r>
              <a:rPr lang="en-US" b="1" dirty="0"/>
              <a:t>to protect </a:t>
            </a:r>
            <a:endParaRPr lang="pl-PL" b="1" dirty="0"/>
          </a:p>
          <a:p>
            <a:pPr marL="137160" indent="0">
              <a:buNone/>
            </a:pPr>
            <a:r>
              <a:rPr lang="pl-PL" b="1" dirty="0"/>
              <a:t>     </a:t>
            </a:r>
            <a:r>
              <a:rPr lang="en-US" b="1" dirty="0"/>
              <a:t>the landscape.</a:t>
            </a:r>
          </a:p>
          <a:p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822" y="3814154"/>
            <a:ext cx="3189610" cy="301911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pl-PL" sz="4800" dirty="0"/>
              <a:t>FAUNA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64761" y="801889"/>
            <a:ext cx="8507412" cy="5445125"/>
          </a:xfrm>
        </p:spPr>
        <p:txBody>
          <a:bodyPr rtlCol="0">
            <a:noAutofit/>
          </a:bodyPr>
          <a:lstStyle/>
          <a:p>
            <a:pPr indent="-182880">
              <a:buFont typeface="Wingdings" charset="2"/>
              <a:buChar char="§"/>
              <a:defRPr/>
            </a:pPr>
            <a:r>
              <a:rPr lang="en-US" b="1" dirty="0">
                <a:cs typeface="Arial" pitchFamily="34" charset="0"/>
              </a:rPr>
              <a:t>In  wilderness</a:t>
            </a:r>
            <a:r>
              <a:rPr lang="pl-PL" b="1" dirty="0">
                <a:cs typeface="Arial" pitchFamily="34" charset="0"/>
              </a:rPr>
              <a:t>,</a:t>
            </a:r>
            <a:r>
              <a:rPr lang="en-US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there</a:t>
            </a: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are more than 12 thousand. species of animals.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>
                <a:cs typeface="Arial" pitchFamily="34" charset="0"/>
              </a:rPr>
              <a:t>In wilderness</a:t>
            </a:r>
            <a:r>
              <a:rPr lang="pl-PL" b="1" dirty="0">
                <a:cs typeface="Arial" pitchFamily="34" charset="0"/>
              </a:rPr>
              <a:t>,</a:t>
            </a:r>
            <a:r>
              <a:rPr lang="en-US" b="1" dirty="0">
                <a:cs typeface="Arial" pitchFamily="34" charset="0"/>
              </a:rPr>
              <a:t> </a:t>
            </a:r>
            <a:r>
              <a:rPr lang="pl-PL" b="1" dirty="0" err="1">
                <a:cs typeface="Arial" pitchFamily="34" charset="0"/>
              </a:rPr>
              <a:t>there</a:t>
            </a:r>
            <a:r>
              <a:rPr lang="pl-PL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are: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/>
              <a:t>58 species of mammals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/>
              <a:t>250 birds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/>
              <a:t>7 reptiles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/>
              <a:t>13 amphibians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/>
              <a:t>32 fishes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/>
              <a:t>more than 9,000 insects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/>
              <a:t>331 spiders</a:t>
            </a:r>
          </a:p>
          <a:p>
            <a:pPr indent="-182880">
              <a:buFont typeface="Wingdings" charset="2"/>
              <a:buChar char="§"/>
              <a:defRPr/>
            </a:pPr>
            <a:r>
              <a:rPr lang="en-US" b="1" dirty="0"/>
              <a:t>20 leeches</a:t>
            </a:r>
            <a:endParaRPr lang="pl-PL" b="1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2151" y="2735865"/>
            <a:ext cx="2344737" cy="16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3000"/>
              </a:schemeClr>
            </a:outerShdw>
          </a:effec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094" y="4448560"/>
            <a:ext cx="1768475" cy="232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0097" y="4448560"/>
            <a:ext cx="3056835" cy="23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42622" y="1325086"/>
            <a:ext cx="2743917" cy="13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4999" y="2735865"/>
            <a:ext cx="2569582" cy="16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719</TotalTime>
  <Words>783</Words>
  <Application>Microsoft Office PowerPoint</Application>
  <PresentationFormat>Pokaz na ekranie (4:3)</PresentationFormat>
  <Paragraphs>114</Paragraphs>
  <Slides>17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Wierzchołek</vt:lpstr>
      <vt:lpstr>Slajd 1</vt:lpstr>
      <vt:lpstr>Location</vt:lpstr>
      <vt:lpstr>History Park</vt:lpstr>
      <vt:lpstr>Symbol of the park</vt:lpstr>
      <vt:lpstr>Protection of the Park</vt:lpstr>
      <vt:lpstr>Strict protection</vt:lpstr>
      <vt:lpstr>Active protection</vt:lpstr>
      <vt:lpstr>LANDSCAPE  PROTECTION</vt:lpstr>
      <vt:lpstr>FAUNA</vt:lpstr>
      <vt:lpstr>SPECIES OF ANIMALS:</vt:lpstr>
      <vt:lpstr>FLORA</vt:lpstr>
      <vt:lpstr>RIVERS</vt:lpstr>
      <vt:lpstr>PLANT COMMUNITIES</vt:lpstr>
      <vt:lpstr>SUMMARY</vt:lpstr>
      <vt:lpstr>FRESH NEWS</vt:lpstr>
      <vt:lpstr>Thank You For Your Attention</vt:lpstr>
      <vt:lpstr> Presentation  performed: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 Wiśnicz</dc:creator>
  <cp:lastModifiedBy>Agata</cp:lastModifiedBy>
  <cp:revision>82</cp:revision>
  <dcterms:created xsi:type="dcterms:W3CDTF">2013-12-02T15:54:59Z</dcterms:created>
  <dcterms:modified xsi:type="dcterms:W3CDTF">2016-04-21T21:57:28Z</dcterms:modified>
</cp:coreProperties>
</file>