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2" r:id="rId5"/>
    <p:sldId id="259" r:id="rId6"/>
    <p:sldId id="258" r:id="rId7"/>
    <p:sldId id="263" r:id="rId8"/>
    <p:sldId id="264" r:id="rId9"/>
    <p:sldId id="266" r:id="rId10"/>
    <p:sldId id="267" r:id="rId11"/>
    <p:sldId id="265" r:id="rId12"/>
    <p:sldId id="268" r:id="rId13"/>
    <p:sldId id="269" r:id="rId14"/>
    <p:sldId id="270" r:id="rId1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771" autoAdjust="0"/>
    <p:restoredTop sz="94624" autoAdjust="0"/>
  </p:normalViewPr>
  <p:slideViewPr>
    <p:cSldViewPr>
      <p:cViewPr varScale="1">
        <p:scale>
          <a:sx n="86" d="100"/>
          <a:sy n="86" d="100"/>
        </p:scale>
        <p:origin x="-1032" y="-90"/>
      </p:cViewPr>
      <p:guideLst>
        <p:guide orient="horz" pos="2160"/>
        <p:guide pos="2880"/>
      </p:guideLst>
    </p:cSldViewPr>
  </p:slideViewPr>
  <p:outlineViewPr>
    <p:cViewPr>
      <p:scale>
        <a:sx n="33" d="100"/>
        <a:sy n="33" d="100"/>
      </p:scale>
      <p:origin x="42" y="121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8" name="Tytuł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pl-PL" smtClean="0"/>
              <a:t>Kliknij, aby edytować styl</a:t>
            </a:r>
            <a:endParaRPr kumimoji="0" lang="en-US"/>
          </a:p>
        </p:txBody>
      </p:sp>
      <p:sp>
        <p:nvSpPr>
          <p:cNvPr id="28" name="Symbol zastępczy daty 27"/>
          <p:cNvSpPr>
            <a:spLocks noGrp="1"/>
          </p:cNvSpPr>
          <p:nvPr>
            <p:ph type="dt" sz="half" idx="10"/>
          </p:nvPr>
        </p:nvSpPr>
        <p:spPr/>
        <p:txBody>
          <a:bodyPr/>
          <a:lstStyle/>
          <a:p>
            <a:fld id="{D5B62675-3AB4-47EC-9C0B-3A9C2F02BE5B}" type="datetimeFigureOut">
              <a:rPr lang="pl-PL" smtClean="0"/>
              <a:pPr/>
              <a:t>2016-04-18</a:t>
            </a:fld>
            <a:endParaRPr lang="pl-PL"/>
          </a:p>
        </p:txBody>
      </p:sp>
      <p:sp>
        <p:nvSpPr>
          <p:cNvPr id="17" name="Symbol zastępczy stopki 16"/>
          <p:cNvSpPr>
            <a:spLocks noGrp="1"/>
          </p:cNvSpPr>
          <p:nvPr>
            <p:ph type="ftr" sz="quarter" idx="11"/>
          </p:nvPr>
        </p:nvSpPr>
        <p:spPr/>
        <p:txBody>
          <a:bodyPr/>
          <a:lstStyle/>
          <a:p>
            <a:endParaRPr lang="pl-PL"/>
          </a:p>
        </p:txBody>
      </p:sp>
      <p:sp>
        <p:nvSpPr>
          <p:cNvPr id="29" name="Symbol zastępczy numeru slajdu 28"/>
          <p:cNvSpPr>
            <a:spLocks noGrp="1"/>
          </p:cNvSpPr>
          <p:nvPr>
            <p:ph type="sldNum" sz="quarter" idx="12"/>
          </p:nvPr>
        </p:nvSpPr>
        <p:spPr/>
        <p:txBody>
          <a:bodyPr/>
          <a:lstStyle/>
          <a:p>
            <a:fld id="{23A07EE0-9248-4D14-9B20-BA45914C3215}" type="slidenum">
              <a:rPr lang="pl-PL" smtClean="0"/>
              <a:pPr/>
              <a:t>‹#›</a:t>
            </a:fld>
            <a:endParaRPr lang="pl-PL"/>
          </a:p>
        </p:txBody>
      </p:sp>
      <p:sp>
        <p:nvSpPr>
          <p:cNvPr id="9" name="Podtytuł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Tree>
  </p:cSld>
  <p:clrMapOvr>
    <a:masterClrMapping/>
  </p:clrMapOvr>
  <p:transition>
    <p:blinds dir="vert"/>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5B62675-3AB4-47EC-9C0B-3A9C2F02BE5B}" type="datetimeFigureOut">
              <a:rPr lang="pl-PL" smtClean="0"/>
              <a:pPr/>
              <a:t>2016-04-18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3A07EE0-9248-4D14-9B20-BA45914C3215}" type="slidenum">
              <a:rPr lang="pl-PL" smtClean="0"/>
              <a:pPr/>
              <a:t>‹#›</a:t>
            </a:fld>
            <a:endParaRPr lang="pl-PL"/>
          </a:p>
        </p:txBody>
      </p:sp>
    </p:spTree>
  </p:cSld>
  <p:clrMapOvr>
    <a:masterClrMapping/>
  </p:clrMapOvr>
  <p:transition>
    <p:blinds dir="vert"/>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5B62675-3AB4-47EC-9C0B-3A9C2F02BE5B}" type="datetimeFigureOut">
              <a:rPr lang="pl-PL" smtClean="0"/>
              <a:pPr/>
              <a:t>2016-04-18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3A07EE0-9248-4D14-9B20-BA45914C3215}" type="slidenum">
              <a:rPr lang="pl-PL" smtClean="0"/>
              <a:pPr/>
              <a:t>‹#›</a:t>
            </a:fld>
            <a:endParaRPr lang="pl-PL"/>
          </a:p>
        </p:txBody>
      </p:sp>
    </p:spTree>
  </p:cSld>
  <p:clrMapOvr>
    <a:masterClrMapping/>
  </p:clrMapOvr>
  <p:transition>
    <p:blinds dir="vert"/>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D5B62675-3AB4-47EC-9C0B-3A9C2F02BE5B}" type="datetimeFigureOut">
              <a:rPr lang="pl-PL" smtClean="0"/>
              <a:pPr/>
              <a:t>2016-04-18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3A07EE0-9248-4D14-9B20-BA45914C3215}" type="slidenum">
              <a:rPr lang="pl-PL" smtClean="0"/>
              <a:pPr/>
              <a:t>‹#›</a:t>
            </a:fld>
            <a:endParaRPr lang="pl-PL"/>
          </a:p>
        </p:txBody>
      </p:sp>
    </p:spTree>
  </p:cSld>
  <p:clrMapOvr>
    <a:masterClrMapping/>
  </p:clrMapOvr>
  <p:transition>
    <p:blinds dir="vert"/>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3">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D5B62675-3AB4-47EC-9C0B-3A9C2F02BE5B}" type="datetimeFigureOut">
              <a:rPr lang="pl-PL" smtClean="0"/>
              <a:pPr/>
              <a:t>2016-04-18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a:xfrm>
            <a:off x="7924800" y="6416675"/>
            <a:ext cx="762000" cy="365125"/>
          </a:xfrm>
        </p:spPr>
        <p:txBody>
          <a:bodyPr/>
          <a:lstStyle/>
          <a:p>
            <a:fld id="{23A07EE0-9248-4D14-9B20-BA45914C3215}"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transition>
    <p:blinds dir="vert"/>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D5B62675-3AB4-47EC-9C0B-3A9C2F02BE5B}" type="datetimeFigureOut">
              <a:rPr lang="pl-PL" smtClean="0"/>
              <a:pPr/>
              <a:t>2016-04-18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3A07EE0-9248-4D14-9B20-BA45914C3215}" type="slidenum">
              <a:rPr lang="pl-PL" smtClean="0"/>
              <a:pPr/>
              <a:t>‹#›</a:t>
            </a:fld>
            <a:endParaRPr lang="pl-PL"/>
          </a:p>
        </p:txBody>
      </p:sp>
    </p:spTree>
  </p:cSld>
  <p:clrMapOvr>
    <a:masterClrMapping/>
  </p:clrMapOvr>
  <p:transition>
    <p:blinds dir="vert"/>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D5B62675-3AB4-47EC-9C0B-3A9C2F02BE5B}" type="datetimeFigureOut">
              <a:rPr lang="pl-PL" smtClean="0"/>
              <a:pPr/>
              <a:t>2016-04-18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3A07EE0-9248-4D14-9B20-BA45914C3215}" type="slidenum">
              <a:rPr lang="pl-PL" smtClean="0"/>
              <a:pPr/>
              <a:t>‹#›</a:t>
            </a:fld>
            <a:endParaRPr lang="pl-PL"/>
          </a:p>
        </p:txBody>
      </p:sp>
    </p:spTree>
  </p:cSld>
  <p:clrMapOvr>
    <a:masterClrMapping/>
  </p:clrMapOvr>
  <p:transition>
    <p:blinds dir="vert"/>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D5B62675-3AB4-47EC-9C0B-3A9C2F02BE5B}" type="datetimeFigureOut">
              <a:rPr lang="pl-PL" smtClean="0"/>
              <a:pPr/>
              <a:t>2016-04-18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3A07EE0-9248-4D14-9B20-BA45914C3215}" type="slidenum">
              <a:rPr lang="pl-PL" smtClean="0"/>
              <a:pPr/>
              <a:t>‹#›</a:t>
            </a:fld>
            <a:endParaRPr lang="pl-PL"/>
          </a:p>
        </p:txBody>
      </p:sp>
    </p:spTree>
  </p:cSld>
  <p:clrMapOvr>
    <a:masterClrMapping/>
  </p:clrMapOvr>
  <p:transition>
    <p:blinds dir="vert"/>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5B62675-3AB4-47EC-9C0B-3A9C2F02BE5B}" type="datetimeFigureOut">
              <a:rPr lang="pl-PL" smtClean="0"/>
              <a:pPr/>
              <a:t>2016-04-18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3A07EE0-9248-4D14-9B20-BA45914C3215}" type="slidenum">
              <a:rPr lang="pl-PL" smtClean="0"/>
              <a:pPr/>
              <a:t>‹#›</a:t>
            </a:fld>
            <a:endParaRPr lang="pl-PL"/>
          </a:p>
        </p:txBody>
      </p:sp>
    </p:spTree>
  </p:cSld>
  <p:clrMapOvr>
    <a:masterClrMapping/>
  </p:clrMapOvr>
  <p:transition>
    <p:blinds dir="vert"/>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D5B62675-3AB4-47EC-9C0B-3A9C2F02BE5B}" type="datetimeFigureOut">
              <a:rPr lang="pl-PL" smtClean="0"/>
              <a:pPr/>
              <a:t>2016-04-18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3A07EE0-9248-4D14-9B20-BA45914C3215}" type="slidenum">
              <a:rPr lang="pl-PL" smtClean="0"/>
              <a:pPr/>
              <a:t>‹#›</a:t>
            </a:fld>
            <a:endParaRPr lang="pl-PL"/>
          </a:p>
        </p:txBody>
      </p:sp>
    </p:spTree>
  </p:cSld>
  <p:clrMapOvr>
    <a:masterClrMapping/>
  </p:clrMapOvr>
  <p:transition>
    <p:blinds dir="vert"/>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pl-PL" smtClean="0">
                <a:solidFill>
                  <a:schemeClr val="lt1"/>
                </a:solidFill>
                <a:latin typeface="+mn-lt"/>
                <a:ea typeface="+mn-ea"/>
                <a:cs typeface="+mn-cs"/>
              </a:rPr>
              <a:t>Kliknij ikonę, aby dodać obraz</a:t>
            </a:r>
            <a:endParaRPr kumimoji="0" lang="en-US" dirty="0">
              <a:solidFill>
                <a:schemeClr val="lt1"/>
              </a:solidFill>
              <a:latin typeface="+mn-lt"/>
              <a:ea typeface="+mn-ea"/>
              <a:cs typeface="+mn-cs"/>
            </a:endParaRPr>
          </a:p>
        </p:txBody>
      </p:sp>
      <p:sp>
        <p:nvSpPr>
          <p:cNvPr id="4" name="Symbol zastępczy tekstu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p:txBody>
          <a:bodyPr/>
          <a:lstStyle/>
          <a:p>
            <a:fld id="{D5B62675-3AB4-47EC-9C0B-3A9C2F02BE5B}" type="datetimeFigureOut">
              <a:rPr lang="pl-PL" smtClean="0"/>
              <a:pPr/>
              <a:t>2016-04-18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3A07EE0-9248-4D14-9B20-BA45914C3215}" type="slidenum">
              <a:rPr lang="pl-PL" smtClean="0"/>
              <a:pPr/>
              <a:t>‹#›</a:t>
            </a:fld>
            <a:endParaRPr lang="pl-PL"/>
          </a:p>
        </p:txBody>
      </p:sp>
    </p:spTree>
  </p:cSld>
  <p:clrMapOvr>
    <a:masterClrMapping/>
  </p:clrMapOvr>
  <p:transition>
    <p:blinds dir="vert"/>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ymbol zastępczy tytułu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pl-PL" smtClean="0"/>
              <a:t>Kliknij, aby edytować styl</a:t>
            </a:r>
            <a:endParaRPr kumimoji="0" lang="en-US"/>
          </a:p>
        </p:txBody>
      </p:sp>
      <p:sp>
        <p:nvSpPr>
          <p:cNvPr id="13" name="Symbol zastępczy tekstu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4" name="Symbol zastępczy daty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5B62675-3AB4-47EC-9C0B-3A9C2F02BE5B}" type="datetimeFigureOut">
              <a:rPr lang="pl-PL" smtClean="0"/>
              <a:pPr/>
              <a:t>2016-04-18</a:t>
            </a:fld>
            <a:endParaRPr lang="pl-PL"/>
          </a:p>
        </p:txBody>
      </p:sp>
      <p:sp>
        <p:nvSpPr>
          <p:cNvPr id="3" name="Symbol zastępczy stopki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pl-PL"/>
          </a:p>
        </p:txBody>
      </p:sp>
      <p:sp>
        <p:nvSpPr>
          <p:cNvPr id="23" name="Symbol zastępczy numeru slajdu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3A07EE0-9248-4D14-9B20-BA45914C3215}"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blinds dir="vert"/>
    <p:sndAc>
      <p:stSnd>
        <p:snd r:embed="rId13" name="camera.wav"/>
      </p:stSnd>
    </p:sndAc>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pl/url?sa=i&amp;rct=j&amp;q=&amp;source=imgres&amp;cd=&amp;cad=rja&amp;uact=8&amp;ved=0ahUKEwiJ-9LzpfPLAhWiQJoKHdewBPAQjRwIBw&amp;url=https://pl.wikipedia.org/wiki/Kampinoski_Park_Narodowy&amp;psig=AFQjCNEdoCT0QJclf1PpmlePNrlrx4Ya9g&amp;ust=1459801338970412" TargetMode="External"/><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l.wikipedia.org/wiki/Kampinoski_Park_Narodowy"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upload.wikimedia.org/wikipedia/commons/e/e2/Kampinoski_Park_Narodowy_okolice_palmir_03.JPG">
            <a:hlinkClick r:id="rId3"/>
          </p:cNvPr>
          <p:cNvPicPr>
            <a:picLocks noChangeAspect="1" noChangeArrowheads="1"/>
          </p:cNvPicPr>
          <p:nvPr/>
        </p:nvPicPr>
        <p:blipFill>
          <a:blip r:embed="rId4" cstate="print">
            <a:lum bright="-20000" contrast="-10000"/>
          </a:blip>
          <a:srcRect/>
          <a:stretch>
            <a:fillRect/>
          </a:stretch>
        </p:blipFill>
        <p:spPr bwMode="auto">
          <a:xfrm>
            <a:off x="0" y="0"/>
            <a:ext cx="9144000" cy="6858000"/>
          </a:xfrm>
          <a:prstGeom prst="rect">
            <a:avLst/>
          </a:prstGeom>
          <a:noFill/>
        </p:spPr>
      </p:pic>
      <p:sp>
        <p:nvSpPr>
          <p:cNvPr id="2" name="Tytuł 1"/>
          <p:cNvSpPr>
            <a:spLocks noGrp="1"/>
          </p:cNvSpPr>
          <p:nvPr>
            <p:ph type="ctrTitle"/>
          </p:nvPr>
        </p:nvSpPr>
        <p:spPr>
          <a:xfrm>
            <a:off x="467544" y="1700808"/>
            <a:ext cx="8208912" cy="2736304"/>
          </a:xfrm>
          <a:ln>
            <a:solidFill>
              <a:schemeClr val="tx1">
                <a:lumMod val="95000"/>
              </a:schemeClr>
            </a:solidFill>
          </a:ln>
        </p:spPr>
        <p:txBody>
          <a:bodyPr anchor="ctr">
            <a:normAutofit fontScale="90000"/>
          </a:bodyPr>
          <a:lstStyle/>
          <a:p>
            <a:r>
              <a:rPr lang="pl-PL" sz="1600" dirty="0" smtClean="0">
                <a:solidFill>
                  <a:schemeClr val="accent1">
                    <a:lumMod val="20000"/>
                    <a:lumOff val="80000"/>
                  </a:schemeClr>
                </a:solidFill>
              </a:rPr>
              <a:t/>
            </a:r>
            <a:br>
              <a:rPr lang="pl-PL" sz="1600" dirty="0" smtClean="0">
                <a:solidFill>
                  <a:schemeClr val="accent1">
                    <a:lumMod val="20000"/>
                    <a:lumOff val="80000"/>
                  </a:schemeClr>
                </a:solidFill>
              </a:rPr>
            </a:br>
            <a:r>
              <a:rPr lang="pl-PL" sz="1600" dirty="0" smtClean="0">
                <a:solidFill>
                  <a:schemeClr val="accent1">
                    <a:lumMod val="20000"/>
                    <a:lumOff val="80000"/>
                  </a:schemeClr>
                </a:solidFill>
              </a:rPr>
              <a:t/>
            </a:r>
            <a:br>
              <a:rPr lang="pl-PL" sz="1600" dirty="0" smtClean="0">
                <a:solidFill>
                  <a:schemeClr val="accent1">
                    <a:lumMod val="20000"/>
                    <a:lumOff val="80000"/>
                  </a:schemeClr>
                </a:solidFill>
              </a:rPr>
            </a:br>
            <a:r>
              <a:rPr lang="pl-PL" sz="1600" dirty="0" smtClean="0">
                <a:solidFill>
                  <a:schemeClr val="accent1">
                    <a:lumMod val="20000"/>
                    <a:lumOff val="80000"/>
                  </a:schemeClr>
                </a:solidFill>
              </a:rPr>
              <a:t/>
            </a:r>
            <a:br>
              <a:rPr lang="pl-PL" sz="1600" dirty="0" smtClean="0">
                <a:solidFill>
                  <a:schemeClr val="accent1">
                    <a:lumMod val="20000"/>
                    <a:lumOff val="80000"/>
                  </a:schemeClr>
                </a:solidFill>
              </a:rPr>
            </a:br>
            <a:r>
              <a:rPr lang="pl-PL" sz="1600" dirty="0" smtClean="0">
                <a:solidFill>
                  <a:schemeClr val="accent1">
                    <a:lumMod val="20000"/>
                    <a:lumOff val="80000"/>
                  </a:schemeClr>
                </a:solidFill>
              </a:rPr>
              <a:t/>
            </a:r>
            <a:br>
              <a:rPr lang="pl-PL" sz="1600" dirty="0" smtClean="0">
                <a:solidFill>
                  <a:schemeClr val="accent1">
                    <a:lumMod val="20000"/>
                    <a:lumOff val="80000"/>
                  </a:schemeClr>
                </a:solidFill>
              </a:rPr>
            </a:br>
            <a:r>
              <a:rPr lang="pl-PL" sz="1600" dirty="0" smtClean="0">
                <a:solidFill>
                  <a:schemeClr val="accent1">
                    <a:lumMod val="20000"/>
                    <a:lumOff val="80000"/>
                  </a:schemeClr>
                </a:solidFill>
              </a:rPr>
              <a:t/>
            </a:r>
            <a:br>
              <a:rPr lang="pl-PL" sz="1600" dirty="0" smtClean="0">
                <a:solidFill>
                  <a:schemeClr val="accent1">
                    <a:lumMod val="20000"/>
                    <a:lumOff val="80000"/>
                  </a:schemeClr>
                </a:solidFill>
              </a:rPr>
            </a:br>
            <a:r>
              <a:rPr lang="pl-PL" sz="6000" dirty="0" smtClean="0">
                <a:solidFill>
                  <a:schemeClr val="accent1">
                    <a:lumMod val="60000"/>
                    <a:lumOff val="40000"/>
                  </a:schemeClr>
                </a:solidFill>
              </a:rPr>
              <a:t>Kampinos</a:t>
            </a:r>
            <a:br>
              <a:rPr lang="pl-PL" sz="6000" dirty="0" smtClean="0">
                <a:solidFill>
                  <a:schemeClr val="accent1">
                    <a:lumMod val="60000"/>
                    <a:lumOff val="40000"/>
                  </a:schemeClr>
                </a:solidFill>
              </a:rPr>
            </a:br>
            <a:r>
              <a:rPr lang="pl-PL" sz="6000" dirty="0" smtClean="0">
                <a:solidFill>
                  <a:schemeClr val="accent1">
                    <a:lumMod val="60000"/>
                    <a:lumOff val="40000"/>
                  </a:schemeClr>
                </a:solidFill>
              </a:rPr>
              <a:t> National Park</a:t>
            </a:r>
            <a:r>
              <a:rPr lang="pl-PL" sz="6000" dirty="0" smtClean="0"/>
              <a:t/>
            </a:r>
            <a:br>
              <a:rPr lang="pl-PL" sz="6000" dirty="0" smtClean="0"/>
            </a:br>
            <a:r>
              <a:rPr lang="pl-PL" sz="6000" dirty="0" smtClean="0">
                <a:solidFill>
                  <a:schemeClr val="accent1">
                    <a:lumMod val="40000"/>
                    <a:lumOff val="60000"/>
                  </a:schemeClr>
                </a:solidFill>
              </a:rPr>
              <a:t/>
            </a:r>
            <a:br>
              <a:rPr lang="pl-PL" sz="6000" dirty="0" smtClean="0">
                <a:solidFill>
                  <a:schemeClr val="accent1">
                    <a:lumMod val="40000"/>
                    <a:lumOff val="60000"/>
                  </a:schemeClr>
                </a:solidFill>
              </a:rPr>
            </a:br>
            <a:endParaRPr lang="pl-PL" sz="3100" dirty="0">
              <a:solidFill>
                <a:schemeClr val="accent1">
                  <a:lumMod val="40000"/>
                  <a:lumOff val="60000"/>
                </a:schemeClr>
              </a:solidFill>
            </a:endParaRPr>
          </a:p>
        </p:txBody>
      </p:sp>
      <p:sp>
        <p:nvSpPr>
          <p:cNvPr id="4" name="pole tekstowe 3"/>
          <p:cNvSpPr txBox="1"/>
          <p:nvPr/>
        </p:nvSpPr>
        <p:spPr>
          <a:xfrm>
            <a:off x="5076056" y="4581128"/>
            <a:ext cx="3744416" cy="1200329"/>
          </a:xfrm>
          <a:prstGeom prst="rect">
            <a:avLst/>
          </a:prstGeom>
          <a:noFill/>
        </p:spPr>
        <p:txBody>
          <a:bodyPr wrap="square" rtlCol="0">
            <a:spAutoFit/>
          </a:bodyPr>
          <a:lstStyle/>
          <a:p>
            <a:r>
              <a:rPr lang="pl-PL" b="1" dirty="0" smtClean="0">
                <a:solidFill>
                  <a:schemeClr val="accent1">
                    <a:lumMod val="60000"/>
                    <a:lumOff val="40000"/>
                  </a:schemeClr>
                </a:solidFill>
                <a:latin typeface="+mj-lt"/>
              </a:rPr>
              <a:t>Made by: Natalia Andziak </a:t>
            </a:r>
          </a:p>
          <a:p>
            <a:r>
              <a:rPr lang="pl-PL" b="1" dirty="0" smtClean="0">
                <a:solidFill>
                  <a:schemeClr val="accent1">
                    <a:lumMod val="60000"/>
                    <a:lumOff val="40000"/>
                  </a:schemeClr>
                </a:solidFill>
                <a:latin typeface="+mj-lt"/>
              </a:rPr>
              <a:t>                 Weronika Kowalska</a:t>
            </a:r>
            <a:br>
              <a:rPr lang="pl-PL" b="1" dirty="0" smtClean="0">
                <a:solidFill>
                  <a:schemeClr val="accent1">
                    <a:lumMod val="60000"/>
                    <a:lumOff val="40000"/>
                  </a:schemeClr>
                </a:solidFill>
                <a:latin typeface="+mj-lt"/>
              </a:rPr>
            </a:br>
            <a:r>
              <a:rPr lang="pl-PL" b="1" dirty="0" smtClean="0">
                <a:solidFill>
                  <a:schemeClr val="accent1">
                    <a:lumMod val="60000"/>
                    <a:lumOff val="40000"/>
                  </a:schemeClr>
                </a:solidFill>
                <a:latin typeface="+mj-lt"/>
              </a:rPr>
              <a:t>                 Wiktoria </a:t>
            </a:r>
            <a:r>
              <a:rPr lang="pl-PL" b="1" dirty="0" smtClean="0">
                <a:solidFill>
                  <a:schemeClr val="accent1">
                    <a:lumMod val="60000"/>
                    <a:lumOff val="40000"/>
                  </a:schemeClr>
                </a:solidFill>
                <a:latin typeface="+mj-lt"/>
              </a:rPr>
              <a:t>Moroz</a:t>
            </a:r>
          </a:p>
          <a:p>
            <a:pPr algn="ctr"/>
            <a:r>
              <a:rPr lang="pl-PL" b="1" dirty="0" smtClean="0">
                <a:solidFill>
                  <a:schemeClr val="accent1">
                    <a:lumMod val="60000"/>
                    <a:lumOff val="40000"/>
                  </a:schemeClr>
                </a:solidFill>
                <a:latin typeface="+mj-lt"/>
              </a:rPr>
              <a:t>LO Grójec im. Piotra Skargi</a:t>
            </a:r>
            <a:endParaRPr lang="pl-PL" b="1" dirty="0">
              <a:solidFill>
                <a:schemeClr val="accent1">
                  <a:lumMod val="60000"/>
                  <a:lumOff val="40000"/>
                </a:schemeClr>
              </a:solidFill>
              <a:latin typeface="+mj-lt"/>
            </a:endParaRPr>
          </a:p>
        </p:txBody>
      </p:sp>
      <p:sp>
        <p:nvSpPr>
          <p:cNvPr id="5" name="pole tekstowe 4"/>
          <p:cNvSpPr txBox="1"/>
          <p:nvPr/>
        </p:nvSpPr>
        <p:spPr>
          <a:xfrm>
            <a:off x="0" y="6453336"/>
            <a:ext cx="7429520" cy="369332"/>
          </a:xfrm>
          <a:prstGeom prst="rect">
            <a:avLst/>
          </a:prstGeom>
          <a:noFill/>
        </p:spPr>
        <p:txBody>
          <a:bodyPr wrap="square" rtlCol="0">
            <a:spAutoFit/>
          </a:bodyPr>
          <a:lstStyle/>
          <a:p>
            <a:r>
              <a:rPr lang="pl-PL" dirty="0" smtClean="0">
                <a:solidFill>
                  <a:schemeClr val="accent1">
                    <a:lumMod val="60000"/>
                    <a:lumOff val="40000"/>
                  </a:schemeClr>
                </a:solidFill>
                <a:latin typeface="+mj-lt"/>
              </a:rPr>
              <a:t>Fot. Yarek Shalom, </a:t>
            </a:r>
            <a:r>
              <a:rPr lang="pl-PL" dirty="0" smtClean="0">
                <a:solidFill>
                  <a:schemeClr val="accent1">
                    <a:lumMod val="60000"/>
                    <a:lumOff val="40000"/>
                  </a:schemeClr>
                </a:solidFill>
                <a:latin typeface="+mj-lt"/>
              </a:rPr>
              <a:t>Kampinos National Park, </a:t>
            </a:r>
            <a:r>
              <a:rPr lang="pl-PL" dirty="0" smtClean="0">
                <a:solidFill>
                  <a:schemeClr val="accent1">
                    <a:lumMod val="60000"/>
                    <a:lumOff val="40000"/>
                  </a:schemeClr>
                </a:solidFill>
                <a:latin typeface="+mj-lt"/>
              </a:rPr>
              <a:t>near Palmir</a:t>
            </a:r>
            <a:endParaRPr lang="pl-PL" dirty="0">
              <a:solidFill>
                <a:schemeClr val="accent1">
                  <a:lumMod val="60000"/>
                  <a:lumOff val="40000"/>
                </a:schemeClr>
              </a:solidFill>
              <a:latin typeface="+mj-lt"/>
            </a:endParaRPr>
          </a:p>
        </p:txBody>
      </p:sp>
    </p:spTree>
  </p:cSld>
  <p:clrMapOvr>
    <a:masterClrMapping/>
  </p:clrMapOvr>
  <p:transition>
    <p:blinds dir="vert"/>
    <p:sndAc>
      <p:stSnd>
        <p:snd r:embed="rId2" name="camera.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endParaRPr lang="pl-PL" dirty="0"/>
          </a:p>
        </p:txBody>
      </p:sp>
      <p:pic>
        <p:nvPicPr>
          <p:cNvPr id="21506" name="Picture 2" descr="https://upload.wikimedia.org/wikipedia/commons/e/e2/Kampinoski_Park_Narodowy_okolice_palmir_03.JPG"/>
          <p:cNvPicPr>
            <a:picLocks noChangeAspect="1" noChangeArrowheads="1"/>
          </p:cNvPicPr>
          <p:nvPr/>
        </p:nvPicPr>
        <p:blipFill>
          <a:blip r:embed="rId3" cstate="print"/>
          <a:srcRect/>
          <a:stretch>
            <a:fillRect/>
          </a:stretch>
        </p:blipFill>
        <p:spPr bwMode="auto">
          <a:xfrm>
            <a:off x="0" y="3114675"/>
            <a:ext cx="4991100" cy="3743325"/>
          </a:xfrm>
          <a:prstGeom prst="rect">
            <a:avLst/>
          </a:prstGeom>
          <a:noFill/>
        </p:spPr>
      </p:pic>
      <p:pic>
        <p:nvPicPr>
          <p:cNvPr id="21508" name="Picture 4" descr="http://dokadjechac.pl/files/foto/Polska/Przyroda/Parki_Narodowe/Kampinoski_Park_Narodowy/kam2.jpg"/>
          <p:cNvPicPr>
            <a:picLocks noChangeAspect="1" noChangeArrowheads="1"/>
          </p:cNvPicPr>
          <p:nvPr/>
        </p:nvPicPr>
        <p:blipFill>
          <a:blip r:embed="rId4" cstate="print"/>
          <a:srcRect/>
          <a:stretch>
            <a:fillRect/>
          </a:stretch>
        </p:blipFill>
        <p:spPr bwMode="auto">
          <a:xfrm>
            <a:off x="0" y="1"/>
            <a:ext cx="4676775" cy="3212976"/>
          </a:xfrm>
          <a:prstGeom prst="rect">
            <a:avLst/>
          </a:prstGeom>
          <a:noFill/>
        </p:spPr>
      </p:pic>
      <p:pic>
        <p:nvPicPr>
          <p:cNvPr id="21510" name="Picture 6" descr="http://www.bialystokonline.pl/gfx_artykuly/201209/66264.jpg"/>
          <p:cNvPicPr>
            <a:picLocks noChangeAspect="1" noChangeArrowheads="1"/>
          </p:cNvPicPr>
          <p:nvPr/>
        </p:nvPicPr>
        <p:blipFill>
          <a:blip r:embed="rId5" cstate="print"/>
          <a:srcRect/>
          <a:stretch>
            <a:fillRect/>
          </a:stretch>
        </p:blipFill>
        <p:spPr bwMode="auto">
          <a:xfrm>
            <a:off x="4381500" y="3314700"/>
            <a:ext cx="4762500" cy="3543300"/>
          </a:xfrm>
          <a:prstGeom prst="rect">
            <a:avLst/>
          </a:prstGeom>
          <a:noFill/>
        </p:spPr>
      </p:pic>
      <p:pic>
        <p:nvPicPr>
          <p:cNvPr id="21512" name="Picture 8" descr="http://www.cartablanca.pl/inc/images/icon_aktualnosci/park_kampinoski_lis.jpg"/>
          <p:cNvPicPr>
            <a:picLocks noChangeAspect="1" noChangeArrowheads="1"/>
          </p:cNvPicPr>
          <p:nvPr/>
        </p:nvPicPr>
        <p:blipFill>
          <a:blip r:embed="rId6" cstate="print"/>
          <a:srcRect/>
          <a:stretch>
            <a:fillRect/>
          </a:stretch>
        </p:blipFill>
        <p:spPr bwMode="auto">
          <a:xfrm>
            <a:off x="4381500" y="0"/>
            <a:ext cx="4762500" cy="3429000"/>
          </a:xfrm>
          <a:prstGeom prst="rect">
            <a:avLst/>
          </a:prstGeom>
          <a:noFill/>
        </p:spPr>
      </p:pic>
      <p:pic>
        <p:nvPicPr>
          <p:cNvPr id="21514" name="Picture 10" descr="https://upload.wikimedia.org/wikipedia/commons/thumb/2/24/Pn_kampin.svg/2000px-Pn_kampin.svg.png"/>
          <p:cNvPicPr>
            <a:picLocks noChangeAspect="1" noChangeArrowheads="1"/>
          </p:cNvPicPr>
          <p:nvPr/>
        </p:nvPicPr>
        <p:blipFill>
          <a:blip r:embed="rId7" cstate="print"/>
          <a:srcRect/>
          <a:stretch>
            <a:fillRect/>
          </a:stretch>
        </p:blipFill>
        <p:spPr bwMode="auto">
          <a:xfrm>
            <a:off x="2627784" y="1556792"/>
            <a:ext cx="3240360" cy="3240360"/>
          </a:xfrm>
          <a:prstGeom prst="rect">
            <a:avLst/>
          </a:prstGeom>
          <a:noFill/>
        </p:spPr>
      </p:pic>
    </p:spTree>
  </p:cSld>
  <p:clrMapOvr>
    <a:masterClrMapping/>
  </p:clrMapOvr>
  <p:transition>
    <p:blinds dir="vert"/>
    <p:sndAc>
      <p:stSnd>
        <p:snd r:embed="rId2" name="camera.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zdjecie,pelne,383586,20130526,kampinoski-park-narodowy.jpg"/>
          <p:cNvPicPr>
            <a:picLocks noChangeAspect="1"/>
          </p:cNvPicPr>
          <p:nvPr/>
        </p:nvPicPr>
        <p:blipFill>
          <a:blip r:embed="rId3" cstate="print">
            <a:lum bright="-38000" contrast="-40000"/>
          </a:blip>
          <a:stretch>
            <a:fillRect/>
          </a:stretch>
        </p:blipFill>
        <p:spPr>
          <a:xfrm>
            <a:off x="0" y="0"/>
            <a:ext cx="9144000" cy="9525000"/>
          </a:xfrm>
          <a:prstGeom prst="rect">
            <a:avLst/>
          </a:prstGeom>
        </p:spPr>
      </p:pic>
      <p:sp>
        <p:nvSpPr>
          <p:cNvPr id="2" name="Tytuł 1"/>
          <p:cNvSpPr>
            <a:spLocks noGrp="1"/>
          </p:cNvSpPr>
          <p:nvPr>
            <p:ph type="title"/>
          </p:nvPr>
        </p:nvSpPr>
        <p:spPr>
          <a:xfrm>
            <a:off x="457200" y="0"/>
            <a:ext cx="8229600" cy="1268760"/>
          </a:xfrm>
        </p:spPr>
        <p:txBody>
          <a:bodyPr/>
          <a:lstStyle/>
          <a:p>
            <a:r>
              <a:rPr lang="pl-PL" dirty="0" err="1" smtClean="0"/>
              <a:t>Education</a:t>
            </a:r>
            <a:endParaRPr lang="pl-PL" dirty="0"/>
          </a:p>
        </p:txBody>
      </p:sp>
      <p:sp>
        <p:nvSpPr>
          <p:cNvPr id="3" name="Symbol zastępczy zawartości 2"/>
          <p:cNvSpPr>
            <a:spLocks noGrp="1"/>
          </p:cNvSpPr>
          <p:nvPr>
            <p:ph idx="1"/>
          </p:nvPr>
        </p:nvSpPr>
        <p:spPr>
          <a:xfrm>
            <a:off x="251520" y="1268760"/>
            <a:ext cx="8496944" cy="4968552"/>
          </a:xfrm>
        </p:spPr>
        <p:txBody>
          <a:bodyPr>
            <a:normAutofit fontScale="92500" lnSpcReduction="10000"/>
          </a:bodyPr>
          <a:lstStyle/>
          <a:p>
            <a:pPr indent="-432000">
              <a:spcBef>
                <a:spcPts val="0"/>
              </a:spcBef>
            </a:pPr>
            <a:r>
              <a:rPr lang="en-US" sz="2600" dirty="0" smtClean="0">
                <a:latin typeface="+mj-lt"/>
              </a:rPr>
              <a:t>The educational activity in KPN as similarly as in other individuals of this type is located in a course of the unofficial, after school education (national strategy of the Environmental Education), is providing all sorts, social and professional age groups with his action.</a:t>
            </a:r>
            <a:endParaRPr lang="pl-PL" sz="2600" dirty="0" smtClean="0">
              <a:latin typeface="+mj-lt"/>
            </a:endParaRPr>
          </a:p>
          <a:p>
            <a:pPr indent="-432000">
              <a:spcBef>
                <a:spcPts val="0"/>
              </a:spcBef>
            </a:pPr>
            <a:r>
              <a:rPr lang="en-US" sz="2600" dirty="0" smtClean="0">
                <a:latin typeface="+mj-lt"/>
              </a:rPr>
              <a:t>With basic aims of the environmental education carried out by the Kampinos National</a:t>
            </a:r>
            <a:r>
              <a:rPr lang="pl-PL" sz="2600" dirty="0" smtClean="0">
                <a:latin typeface="+mj-lt"/>
              </a:rPr>
              <a:t> </a:t>
            </a:r>
            <a:r>
              <a:rPr lang="en-US" sz="2600" dirty="0" smtClean="0">
                <a:latin typeface="+mj-lt"/>
              </a:rPr>
              <a:t>Park are:</a:t>
            </a:r>
            <a:endParaRPr lang="pl-PL" sz="2600" dirty="0" smtClean="0">
              <a:latin typeface="+mj-lt"/>
            </a:endParaRPr>
          </a:p>
          <a:p>
            <a:pPr indent="-432000">
              <a:spcBef>
                <a:spcPts val="0"/>
              </a:spcBef>
              <a:buFont typeface="Arial" pitchFamily="34" charset="0"/>
              <a:buChar char="•"/>
            </a:pPr>
            <a:r>
              <a:rPr lang="en-US" sz="2600" dirty="0" smtClean="0">
                <a:latin typeface="+mj-lt"/>
              </a:rPr>
              <a:t>creating the value of the natural legacy, the need for his protection and appropriate forms of the application,</a:t>
            </a:r>
            <a:endParaRPr lang="pl-PL" sz="2600" dirty="0" smtClean="0">
              <a:latin typeface="+mj-lt"/>
            </a:endParaRPr>
          </a:p>
          <a:p>
            <a:pPr indent="-432000">
              <a:spcBef>
                <a:spcPts val="0"/>
              </a:spcBef>
              <a:buFont typeface="Arial" pitchFamily="34" charset="0"/>
              <a:buChar char="•"/>
            </a:pPr>
            <a:r>
              <a:rPr lang="en-US" sz="2600" dirty="0" smtClean="0">
                <a:latin typeface="+mj-lt"/>
              </a:rPr>
              <a:t>acquainting with functions the national park and explaining protective actions conducted on his area,</a:t>
            </a:r>
            <a:endParaRPr lang="pl-PL" sz="2600" dirty="0" smtClean="0">
              <a:latin typeface="+mj-lt"/>
            </a:endParaRPr>
          </a:p>
          <a:p>
            <a:pPr indent="-432000">
              <a:spcBef>
                <a:spcPts val="0"/>
              </a:spcBef>
              <a:buFont typeface="Arial" pitchFamily="34" charset="0"/>
              <a:buChar char="•"/>
            </a:pPr>
            <a:r>
              <a:rPr lang="en-US" sz="2600" dirty="0" smtClean="0">
                <a:latin typeface="+mj-lt"/>
              </a:rPr>
              <a:t>facilitating the contact with the nature for visitors.</a:t>
            </a:r>
            <a:endParaRPr lang="pl-PL" sz="2600" dirty="0" smtClean="0">
              <a:latin typeface="+mj-lt"/>
            </a:endParaRPr>
          </a:p>
          <a:p>
            <a:endParaRPr lang="pl-PL" dirty="0"/>
          </a:p>
        </p:txBody>
      </p:sp>
      <p:sp>
        <p:nvSpPr>
          <p:cNvPr id="6" name="pole tekstowe 5"/>
          <p:cNvSpPr txBox="1"/>
          <p:nvPr/>
        </p:nvSpPr>
        <p:spPr>
          <a:xfrm>
            <a:off x="323528" y="6381328"/>
            <a:ext cx="6624736" cy="369332"/>
          </a:xfrm>
          <a:prstGeom prst="rect">
            <a:avLst/>
          </a:prstGeom>
          <a:noFill/>
        </p:spPr>
        <p:txBody>
          <a:bodyPr wrap="square" rtlCol="0">
            <a:spAutoFit/>
          </a:bodyPr>
          <a:lstStyle/>
          <a:p>
            <a:r>
              <a:rPr lang="pl-PL" dirty="0" smtClean="0">
                <a:latin typeface="+mj-lt"/>
              </a:rPr>
              <a:t>Fot. Jarbla, 26 </a:t>
            </a:r>
            <a:r>
              <a:rPr lang="pl-PL" dirty="0" err="1" smtClean="0">
                <a:latin typeface="+mj-lt"/>
              </a:rPr>
              <a:t>may</a:t>
            </a:r>
            <a:r>
              <a:rPr lang="pl-PL" dirty="0" smtClean="0">
                <a:latin typeface="+mj-lt"/>
              </a:rPr>
              <a:t> 2013r</a:t>
            </a:r>
            <a:r>
              <a:rPr lang="pl-PL" dirty="0" smtClean="0">
                <a:latin typeface="+mj-lt"/>
              </a:rPr>
              <a:t>.</a:t>
            </a:r>
            <a:endParaRPr lang="pl-PL" dirty="0">
              <a:latin typeface="+mj-lt"/>
            </a:endParaRPr>
          </a:p>
        </p:txBody>
      </p:sp>
    </p:spTree>
  </p:cSld>
  <p:clrMapOvr>
    <a:masterClrMapping/>
  </p:clrMapOvr>
  <p:transition>
    <p:blinds dir="vert"/>
    <p:sndAc>
      <p:stSnd>
        <p:snd r:embed="rId2" name="camera.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800px-Poland_Kampinos_April_1.jpg"/>
          <p:cNvPicPr>
            <a:picLocks noChangeAspect="1"/>
          </p:cNvPicPr>
          <p:nvPr/>
        </p:nvPicPr>
        <p:blipFill>
          <a:blip r:embed="rId3" cstate="print">
            <a:lum bright="-40000" contrast="-40000"/>
          </a:blip>
          <a:stretch>
            <a:fillRect/>
          </a:stretch>
        </p:blipFill>
        <p:spPr>
          <a:xfrm>
            <a:off x="0" y="0"/>
            <a:ext cx="9144000" cy="6858000"/>
          </a:xfrm>
          <a:prstGeom prst="rect">
            <a:avLst/>
          </a:prstGeom>
        </p:spPr>
      </p:pic>
      <p:sp>
        <p:nvSpPr>
          <p:cNvPr id="2" name="Tytuł 1"/>
          <p:cNvSpPr>
            <a:spLocks noGrp="1"/>
          </p:cNvSpPr>
          <p:nvPr>
            <p:ph type="title"/>
          </p:nvPr>
        </p:nvSpPr>
        <p:spPr>
          <a:xfrm>
            <a:off x="539552" y="620688"/>
            <a:ext cx="8229600" cy="1368152"/>
          </a:xfrm>
        </p:spPr>
        <p:txBody>
          <a:bodyPr>
            <a:normAutofit fontScale="90000"/>
          </a:bodyPr>
          <a:lstStyle/>
          <a:p>
            <a:r>
              <a:rPr lang="en-US" dirty="0" smtClean="0"/>
              <a:t>The soil and the geological structure </a:t>
            </a:r>
            <a:r>
              <a:rPr lang="pl-PL" dirty="0" smtClean="0"/>
              <a:t/>
            </a:r>
            <a:br>
              <a:rPr lang="pl-PL" dirty="0" smtClean="0"/>
            </a:br>
            <a:endParaRPr lang="pl-PL" dirty="0"/>
          </a:p>
        </p:txBody>
      </p:sp>
      <p:sp>
        <p:nvSpPr>
          <p:cNvPr id="3" name="Symbol zastępczy zawartości 2"/>
          <p:cNvSpPr>
            <a:spLocks noGrp="1"/>
          </p:cNvSpPr>
          <p:nvPr>
            <p:ph idx="1"/>
          </p:nvPr>
        </p:nvSpPr>
        <p:spPr>
          <a:xfrm>
            <a:off x="395536" y="2060848"/>
            <a:ext cx="8291264" cy="4797152"/>
          </a:xfrm>
        </p:spPr>
        <p:txBody>
          <a:bodyPr>
            <a:normAutofit/>
          </a:bodyPr>
          <a:lstStyle/>
          <a:p>
            <a:pPr>
              <a:buNone/>
            </a:pPr>
            <a:r>
              <a:rPr lang="pl-PL" dirty="0" smtClean="0"/>
              <a:t>     </a:t>
            </a:r>
            <a:r>
              <a:rPr lang="en-US" dirty="0" smtClean="0">
                <a:latin typeface="+mj-lt"/>
              </a:rPr>
              <a:t>In the Kampinos </a:t>
            </a:r>
            <a:r>
              <a:rPr lang="pl-PL" dirty="0" smtClean="0">
                <a:latin typeface="+mj-lt"/>
              </a:rPr>
              <a:t>N</a:t>
            </a:r>
            <a:r>
              <a:rPr lang="en-US" dirty="0" smtClean="0">
                <a:latin typeface="+mj-lt"/>
              </a:rPr>
              <a:t>ational </a:t>
            </a:r>
            <a:r>
              <a:rPr lang="pl-PL" dirty="0" smtClean="0">
                <a:latin typeface="+mj-lt"/>
              </a:rPr>
              <a:t>P</a:t>
            </a:r>
            <a:r>
              <a:rPr lang="en-US" dirty="0" smtClean="0">
                <a:latin typeface="+mj-lt"/>
              </a:rPr>
              <a:t>ark they usually appear sour and little rich soils produced of aeolian sands: the rust-coloured soil and the soil-grown-gliotic soil. It is possible to meet also: black soil, soil-grown-gliotic, peat soil, and with time of the fen soil river.</a:t>
            </a:r>
            <a:endParaRPr lang="pl-PL" dirty="0">
              <a:latin typeface="+mj-lt"/>
            </a:endParaRPr>
          </a:p>
        </p:txBody>
      </p:sp>
      <p:sp>
        <p:nvSpPr>
          <p:cNvPr id="6" name="pole tekstowe 5"/>
          <p:cNvSpPr txBox="1"/>
          <p:nvPr/>
        </p:nvSpPr>
        <p:spPr>
          <a:xfrm>
            <a:off x="251520" y="6309320"/>
            <a:ext cx="8064896" cy="369332"/>
          </a:xfrm>
          <a:prstGeom prst="rect">
            <a:avLst/>
          </a:prstGeom>
          <a:noFill/>
        </p:spPr>
        <p:txBody>
          <a:bodyPr wrap="square" rtlCol="0">
            <a:spAutoFit/>
          </a:bodyPr>
          <a:lstStyle/>
          <a:p>
            <a:r>
              <a:rPr lang="pl-PL" dirty="0" smtClean="0">
                <a:latin typeface="+mj-lt"/>
              </a:rPr>
              <a:t>Fot. Wojsyl, Kampinos National Park,  </a:t>
            </a:r>
            <a:r>
              <a:rPr lang="pl-PL" dirty="0" err="1" smtClean="0">
                <a:latin typeface="+mj-lt"/>
              </a:rPr>
              <a:t>Bog</a:t>
            </a:r>
            <a:r>
              <a:rPr lang="pl-PL" dirty="0" smtClean="0">
                <a:latin typeface="+mj-lt"/>
              </a:rPr>
              <a:t> </a:t>
            </a:r>
            <a:r>
              <a:rPr lang="pl-PL" dirty="0" err="1" smtClean="0">
                <a:latin typeface="+mj-lt"/>
              </a:rPr>
              <a:t>in</a:t>
            </a:r>
            <a:r>
              <a:rPr lang="pl-PL" dirty="0" smtClean="0">
                <a:latin typeface="+mj-lt"/>
              </a:rPr>
              <a:t> </a:t>
            </a:r>
            <a:r>
              <a:rPr lang="pl-PL" dirty="0" err="1" smtClean="0">
                <a:latin typeface="+mj-lt"/>
              </a:rPr>
              <a:t>april</a:t>
            </a:r>
            <a:endParaRPr lang="pl-PL" dirty="0">
              <a:latin typeface="+mj-lt"/>
            </a:endParaRPr>
          </a:p>
        </p:txBody>
      </p:sp>
    </p:spTree>
  </p:cSld>
  <p:clrMapOvr>
    <a:masterClrMapping/>
  </p:clrMapOvr>
  <p:transition>
    <p:blinds dir="vert"/>
    <p:sndAc>
      <p:stSnd>
        <p:snd r:embed="rId2" name="camera.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71400"/>
            <a:ext cx="8229600" cy="1224136"/>
          </a:xfrm>
        </p:spPr>
        <p:txBody>
          <a:bodyPr/>
          <a:lstStyle/>
          <a:p>
            <a:r>
              <a:rPr lang="pl-PL" dirty="0" err="1" smtClean="0"/>
              <a:t>Putting</a:t>
            </a:r>
            <a:r>
              <a:rPr lang="pl-PL" dirty="0" smtClean="0"/>
              <a:t> </a:t>
            </a:r>
            <a:r>
              <a:rPr lang="pl-PL" dirty="0" err="1" smtClean="0"/>
              <a:t>the</a:t>
            </a:r>
            <a:r>
              <a:rPr lang="pl-PL" dirty="0" smtClean="0"/>
              <a:t> Park</a:t>
            </a:r>
            <a:endParaRPr lang="pl-PL" dirty="0"/>
          </a:p>
        </p:txBody>
      </p:sp>
      <p:sp>
        <p:nvSpPr>
          <p:cNvPr id="3" name="Symbol zastępczy zawartości 2"/>
          <p:cNvSpPr>
            <a:spLocks noGrp="1"/>
          </p:cNvSpPr>
          <p:nvPr>
            <p:ph idx="1"/>
          </p:nvPr>
        </p:nvSpPr>
        <p:spPr>
          <a:xfrm>
            <a:off x="0" y="908720"/>
            <a:ext cx="9144000" cy="5400640"/>
          </a:xfrm>
        </p:spPr>
        <p:txBody>
          <a:bodyPr>
            <a:normAutofit/>
          </a:bodyPr>
          <a:lstStyle/>
          <a:p>
            <a:pPr>
              <a:buNone/>
            </a:pPr>
            <a:r>
              <a:rPr lang="pl-PL" sz="2000" dirty="0" smtClean="0">
                <a:latin typeface="+mj-lt"/>
              </a:rPr>
              <a:t>      </a:t>
            </a:r>
            <a:r>
              <a:rPr lang="en-US" sz="2000" dirty="0" smtClean="0">
                <a:latin typeface="+mj-lt"/>
              </a:rPr>
              <a:t>Originally put in districts Nowy Dwór Mazowiecki, Pruszków and</a:t>
            </a:r>
            <a:r>
              <a:rPr lang="pl-PL" sz="2000" dirty="0" smtClean="0">
                <a:latin typeface="+mj-lt"/>
              </a:rPr>
              <a:t> </a:t>
            </a:r>
            <a:r>
              <a:rPr lang="en-US" sz="2000" dirty="0" smtClean="0">
                <a:latin typeface="+mj-lt"/>
              </a:rPr>
              <a:t>Sochaczew in the Warsaw province. He is extending to the north-west from</a:t>
            </a:r>
            <a:r>
              <a:rPr lang="pl-PL" sz="2000" dirty="0" smtClean="0">
                <a:latin typeface="+mj-lt"/>
              </a:rPr>
              <a:t> </a:t>
            </a:r>
            <a:r>
              <a:rPr lang="en-US" sz="2000" dirty="0" smtClean="0">
                <a:latin typeface="+mj-lt"/>
              </a:rPr>
              <a:t>Warsaw. He agrees with areas of the Kampinos forest.</a:t>
            </a:r>
            <a:endParaRPr lang="pl-PL" sz="2000" dirty="0" smtClean="0">
              <a:latin typeface="+mj-lt"/>
            </a:endParaRPr>
          </a:p>
          <a:p>
            <a:endParaRPr lang="pl-PL" sz="2000" dirty="0"/>
          </a:p>
        </p:txBody>
      </p:sp>
      <p:pic>
        <p:nvPicPr>
          <p:cNvPr id="4" name="Obraz 3" descr="2150.jpg"/>
          <p:cNvPicPr>
            <a:picLocks noChangeAspect="1"/>
          </p:cNvPicPr>
          <p:nvPr/>
        </p:nvPicPr>
        <p:blipFill>
          <a:blip r:embed="rId3" cstate="print"/>
          <a:stretch>
            <a:fillRect/>
          </a:stretch>
        </p:blipFill>
        <p:spPr>
          <a:xfrm>
            <a:off x="683568" y="1988840"/>
            <a:ext cx="7884368" cy="3960439"/>
          </a:xfrm>
          <a:prstGeom prst="rect">
            <a:avLst/>
          </a:prstGeom>
        </p:spPr>
      </p:pic>
      <p:sp>
        <p:nvSpPr>
          <p:cNvPr id="5" name="pole tekstowe 4"/>
          <p:cNvSpPr txBox="1"/>
          <p:nvPr/>
        </p:nvSpPr>
        <p:spPr>
          <a:xfrm>
            <a:off x="251520" y="6093296"/>
            <a:ext cx="8640960" cy="646331"/>
          </a:xfrm>
          <a:prstGeom prst="rect">
            <a:avLst/>
          </a:prstGeom>
          <a:noFill/>
        </p:spPr>
        <p:txBody>
          <a:bodyPr wrap="square" rtlCol="0">
            <a:spAutoFit/>
          </a:bodyPr>
          <a:lstStyle/>
          <a:p>
            <a:r>
              <a:rPr lang="pl-PL" dirty="0" smtClean="0">
                <a:latin typeface="+mj-lt"/>
              </a:rPr>
              <a:t>Source:Kampinoski Park Narodowy - </a:t>
            </a:r>
            <a:r>
              <a:rPr lang="pl-PL" dirty="0" err="1" smtClean="0">
                <a:latin typeface="+mj-lt"/>
              </a:rPr>
              <a:t>Topographical</a:t>
            </a:r>
            <a:r>
              <a:rPr lang="pl-PL" dirty="0" smtClean="0">
                <a:latin typeface="+mj-lt"/>
              </a:rPr>
              <a:t> map 1:40.000 - </a:t>
            </a:r>
            <a:r>
              <a:rPr lang="pl-PL" dirty="0" err="1" smtClean="0">
                <a:latin typeface="+mj-lt"/>
              </a:rPr>
              <a:t>Military</a:t>
            </a:r>
            <a:r>
              <a:rPr lang="pl-PL" dirty="0" smtClean="0">
                <a:latin typeface="+mj-lt"/>
              </a:rPr>
              <a:t> </a:t>
            </a:r>
            <a:r>
              <a:rPr lang="pl-PL" dirty="0" err="1" smtClean="0">
                <a:latin typeface="+mj-lt"/>
              </a:rPr>
              <a:t>Cartographic</a:t>
            </a:r>
            <a:r>
              <a:rPr lang="pl-PL" dirty="0" smtClean="0">
                <a:latin typeface="+mj-lt"/>
              </a:rPr>
              <a:t> </a:t>
            </a:r>
            <a:r>
              <a:rPr lang="pl-PL" dirty="0" err="1" smtClean="0">
                <a:latin typeface="+mj-lt"/>
              </a:rPr>
              <a:t>Plants</a:t>
            </a:r>
            <a:endParaRPr lang="pl-PL" dirty="0">
              <a:latin typeface="+mj-lt"/>
            </a:endParaRPr>
          </a:p>
        </p:txBody>
      </p:sp>
    </p:spTree>
  </p:cSld>
  <p:clrMapOvr>
    <a:masterClrMapping/>
  </p:clrMapOvr>
  <p:transition>
    <p:blinds dir="vert"/>
    <p:sndAc>
      <p:stSnd>
        <p:snd r:embed="rId2" name="camera.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Symbol zastępczy zawartości 11" descr="0610-03807P.jpg"/>
          <p:cNvPicPr>
            <a:picLocks noGrp="1" noChangeAspect="1"/>
          </p:cNvPicPr>
          <p:nvPr>
            <p:ph idx="1"/>
          </p:nvPr>
        </p:nvPicPr>
        <p:blipFill>
          <a:blip r:embed="rId3" cstate="print"/>
          <a:stretch>
            <a:fillRect/>
          </a:stretch>
        </p:blipFill>
        <p:spPr>
          <a:xfrm>
            <a:off x="0" y="0"/>
            <a:ext cx="12233710" cy="7965504"/>
          </a:xfrm>
        </p:spPr>
      </p:pic>
      <p:sp>
        <p:nvSpPr>
          <p:cNvPr id="2" name="Tytuł 1"/>
          <p:cNvSpPr>
            <a:spLocks noGrp="1"/>
          </p:cNvSpPr>
          <p:nvPr>
            <p:ph type="title"/>
          </p:nvPr>
        </p:nvSpPr>
        <p:spPr>
          <a:xfrm>
            <a:off x="0" y="274638"/>
            <a:ext cx="9612560" cy="1143000"/>
          </a:xfrm>
        </p:spPr>
        <p:txBody>
          <a:bodyPr/>
          <a:lstStyle/>
          <a:p>
            <a:r>
              <a:rPr lang="pl-PL" smtClean="0"/>
              <a:t>Sources</a:t>
            </a:r>
            <a:endParaRPr lang="pl-PL" dirty="0"/>
          </a:p>
        </p:txBody>
      </p:sp>
      <p:sp>
        <p:nvSpPr>
          <p:cNvPr id="9" name="pole tekstowe 8"/>
          <p:cNvSpPr txBox="1"/>
          <p:nvPr/>
        </p:nvSpPr>
        <p:spPr>
          <a:xfrm>
            <a:off x="827584" y="1628800"/>
            <a:ext cx="9001000" cy="369332"/>
          </a:xfrm>
          <a:prstGeom prst="rect">
            <a:avLst/>
          </a:prstGeom>
          <a:noFill/>
        </p:spPr>
        <p:txBody>
          <a:bodyPr wrap="square" rtlCol="0">
            <a:spAutoFit/>
          </a:bodyPr>
          <a:lstStyle/>
          <a:p>
            <a:pPr>
              <a:buFont typeface="Arial" pitchFamily="34" charset="0"/>
              <a:buChar char="•"/>
            </a:pPr>
            <a:endParaRPr lang="pl-PL" dirty="0" smtClean="0">
              <a:latin typeface="+mj-lt"/>
            </a:endParaRPr>
          </a:p>
        </p:txBody>
      </p:sp>
      <p:sp>
        <p:nvSpPr>
          <p:cNvPr id="10" name="pole tekstowe 9"/>
          <p:cNvSpPr txBox="1"/>
          <p:nvPr/>
        </p:nvSpPr>
        <p:spPr>
          <a:xfrm>
            <a:off x="179512" y="6309320"/>
            <a:ext cx="10369152" cy="369332"/>
          </a:xfrm>
          <a:prstGeom prst="rect">
            <a:avLst/>
          </a:prstGeom>
          <a:noFill/>
        </p:spPr>
        <p:txBody>
          <a:bodyPr wrap="square" rtlCol="0">
            <a:spAutoFit/>
          </a:bodyPr>
          <a:lstStyle/>
          <a:p>
            <a:r>
              <a:rPr lang="pl-PL" dirty="0" smtClean="0">
                <a:latin typeface="+mj-lt"/>
              </a:rPr>
              <a:t>Fot. Adam </a:t>
            </a:r>
            <a:r>
              <a:rPr lang="pl-PL" dirty="0" err="1" smtClean="0">
                <a:latin typeface="+mj-lt"/>
              </a:rPr>
              <a:t>Lawnik</a:t>
            </a:r>
            <a:r>
              <a:rPr lang="pl-PL" dirty="0" smtClean="0">
                <a:latin typeface="+mj-lt"/>
              </a:rPr>
              <a:t>, Kampinos National Park</a:t>
            </a:r>
            <a:endParaRPr lang="pl-PL" dirty="0">
              <a:latin typeface="+mj-lt"/>
            </a:endParaRPr>
          </a:p>
        </p:txBody>
      </p:sp>
      <p:sp>
        <p:nvSpPr>
          <p:cNvPr id="6" name="Prostokąt 5"/>
          <p:cNvSpPr/>
          <p:nvPr/>
        </p:nvSpPr>
        <p:spPr>
          <a:xfrm>
            <a:off x="719064" y="1484784"/>
            <a:ext cx="8424936" cy="1754326"/>
          </a:xfrm>
          <a:prstGeom prst="rect">
            <a:avLst/>
          </a:prstGeom>
        </p:spPr>
        <p:txBody>
          <a:bodyPr wrap="square">
            <a:spAutoFit/>
          </a:bodyPr>
          <a:lstStyle/>
          <a:p>
            <a:pPr>
              <a:buFont typeface="Arial" pitchFamily="34" charset="0"/>
              <a:buChar char="•"/>
            </a:pPr>
            <a:r>
              <a:rPr lang="pl-PL" dirty="0" smtClean="0">
                <a:latin typeface="+mj-lt"/>
              </a:rPr>
              <a:t> https://www.kampinoski-pn.gov.pl</a:t>
            </a:r>
          </a:p>
          <a:p>
            <a:pPr>
              <a:buFont typeface="Arial" pitchFamily="34" charset="0"/>
              <a:buChar char="•"/>
            </a:pPr>
            <a:endParaRPr lang="pl-PL" dirty="0" smtClean="0">
              <a:latin typeface="+mj-lt"/>
            </a:endParaRPr>
          </a:p>
          <a:p>
            <a:pPr>
              <a:buFont typeface="Arial" pitchFamily="34" charset="0"/>
              <a:buChar char="•"/>
            </a:pPr>
            <a:r>
              <a:rPr lang="pl-PL" dirty="0" smtClean="0">
                <a:latin typeface="+mj-lt"/>
              </a:rPr>
              <a:t> https://pl.wikipedia.org/wiki/Kampinoski_Park_Narodowy</a:t>
            </a:r>
          </a:p>
          <a:p>
            <a:pPr>
              <a:buFont typeface="Arial" pitchFamily="34" charset="0"/>
              <a:buChar char="•"/>
            </a:pPr>
            <a:endParaRPr lang="pl-PL" dirty="0" smtClean="0">
              <a:latin typeface="+mj-lt"/>
            </a:endParaRPr>
          </a:p>
          <a:p>
            <a:pPr>
              <a:buFont typeface="Arial" pitchFamily="34" charset="0"/>
              <a:buChar char="•"/>
            </a:pPr>
            <a:r>
              <a:rPr lang="pl-PL" dirty="0" smtClean="0">
                <a:latin typeface="+mj-lt"/>
              </a:rPr>
              <a:t> https://sites.google.com/a/gim1jaslo.edu.pl/polskie-parki-narodowe/lista-parkow/kampinoski-park-narodowy</a:t>
            </a:r>
            <a:endParaRPr lang="pl-PL" dirty="0">
              <a:latin typeface="+mj-lt"/>
            </a:endParaRPr>
          </a:p>
        </p:txBody>
      </p:sp>
    </p:spTree>
  </p:cSld>
  <p:clrMapOvr>
    <a:masterClrMapping/>
  </p:clrMapOvr>
  <p:transition>
    <p:blinds dir="vert"/>
    <p:sndAc>
      <p:stSnd>
        <p:snd r:embed="rId2" name="camera.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015 kampinoski park narodowy zima"/>
          <p:cNvPicPr>
            <a:picLocks noChangeAspect="1" noChangeArrowheads="1"/>
          </p:cNvPicPr>
          <p:nvPr/>
        </p:nvPicPr>
        <p:blipFill>
          <a:blip r:embed="rId3" cstate="print">
            <a:lum bright="-38000" contrast="-40000"/>
          </a:blip>
          <a:srcRect/>
          <a:stretch>
            <a:fillRect/>
          </a:stretch>
        </p:blipFill>
        <p:spPr bwMode="auto">
          <a:xfrm>
            <a:off x="0" y="0"/>
            <a:ext cx="9144000" cy="6858000"/>
          </a:xfrm>
          <a:prstGeom prst="rect">
            <a:avLst/>
          </a:prstGeom>
          <a:noFill/>
        </p:spPr>
      </p:pic>
      <p:sp>
        <p:nvSpPr>
          <p:cNvPr id="2" name="Tytuł 1"/>
          <p:cNvSpPr>
            <a:spLocks noGrp="1"/>
          </p:cNvSpPr>
          <p:nvPr>
            <p:ph type="title"/>
          </p:nvPr>
        </p:nvSpPr>
        <p:spPr/>
        <p:txBody>
          <a:bodyPr/>
          <a:lstStyle/>
          <a:p>
            <a:r>
              <a:rPr lang="pl-PL" dirty="0" err="1" smtClean="0"/>
              <a:t>Description</a:t>
            </a:r>
            <a:endParaRPr lang="pl-PL" dirty="0"/>
          </a:p>
        </p:txBody>
      </p:sp>
      <p:sp>
        <p:nvSpPr>
          <p:cNvPr id="3" name="Symbol zastępczy zawartości 2"/>
          <p:cNvSpPr>
            <a:spLocks noGrp="1"/>
          </p:cNvSpPr>
          <p:nvPr>
            <p:ph idx="1"/>
          </p:nvPr>
        </p:nvSpPr>
        <p:spPr>
          <a:xfrm>
            <a:off x="457200" y="1412776"/>
            <a:ext cx="8229600" cy="5112568"/>
          </a:xfrm>
        </p:spPr>
        <p:txBody>
          <a:bodyPr>
            <a:normAutofit fontScale="92500" lnSpcReduction="20000"/>
          </a:bodyPr>
          <a:lstStyle/>
          <a:p>
            <a:endParaRPr lang="en-US" dirty="0" smtClean="0">
              <a:latin typeface="+mj-lt"/>
            </a:endParaRPr>
          </a:p>
          <a:p>
            <a:pPr>
              <a:buNone/>
            </a:pPr>
            <a:r>
              <a:rPr lang="pl-PL" dirty="0" smtClean="0">
                <a:latin typeface="+mj-lt"/>
              </a:rPr>
              <a:t>    </a:t>
            </a:r>
            <a:r>
              <a:rPr lang="en-US" dirty="0" err="1" smtClean="0">
                <a:latin typeface="+mj-lt"/>
              </a:rPr>
              <a:t>Kampinos</a:t>
            </a:r>
            <a:r>
              <a:rPr lang="en-US" dirty="0" smtClean="0">
                <a:latin typeface="+mj-lt"/>
              </a:rPr>
              <a:t> National Park was established 16 and 1,959 years thanks to the efforts of Jadwiga and Roman Kobendzów . It is located on the Plain of the Central , between the left bank of the Vistula and the Bzura , just off the north- western outskirts of Warsaw. Covers an area of ​​38 544.33 hectares, of which 72.40 ha falls on the Bison Breeding Centre in Smardzewice in the province. Lodz . Around the park extends protection zone on the area of ​​37 756 ha.</a:t>
            </a:r>
          </a:p>
          <a:p>
            <a:endParaRPr lang="pl-PL" dirty="0">
              <a:latin typeface="+mj-lt"/>
            </a:endParaRPr>
          </a:p>
          <a:p>
            <a:pPr>
              <a:buNone/>
            </a:pPr>
            <a:r>
              <a:rPr lang="pl-PL" dirty="0" smtClean="0">
                <a:latin typeface="+mj-lt"/>
              </a:rPr>
              <a:t>Fot: Paweł Gajewski </a:t>
            </a:r>
          </a:p>
        </p:txBody>
      </p:sp>
    </p:spTree>
  </p:cSld>
  <p:clrMapOvr>
    <a:masterClrMapping/>
  </p:clrMapOvr>
  <p:transition>
    <p:blinds dir="vert"/>
    <p:sndAc>
      <p:stSnd>
        <p:snd r:embed="rId2" name="camera.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www.polska.pl/media/public/84/93/f8924a440db9c2f3335bfadc2e1.jpg__1440x600_q85_crop-smart_subsampling-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ytuł 1"/>
          <p:cNvSpPr>
            <a:spLocks noGrp="1"/>
          </p:cNvSpPr>
          <p:nvPr>
            <p:ph type="title"/>
          </p:nvPr>
        </p:nvSpPr>
        <p:spPr/>
        <p:txBody>
          <a:bodyPr/>
          <a:lstStyle/>
          <a:p>
            <a:r>
              <a:rPr lang="pl-PL" dirty="0" err="1" smtClean="0"/>
              <a:t>History</a:t>
            </a:r>
            <a:endParaRPr lang="pl-PL" dirty="0"/>
          </a:p>
        </p:txBody>
      </p:sp>
      <p:sp>
        <p:nvSpPr>
          <p:cNvPr id="3" name="Symbol zastępczy zawartości 2"/>
          <p:cNvSpPr>
            <a:spLocks noGrp="1"/>
          </p:cNvSpPr>
          <p:nvPr>
            <p:ph idx="1"/>
          </p:nvPr>
        </p:nvSpPr>
        <p:spPr>
          <a:xfrm>
            <a:off x="0" y="1600200"/>
            <a:ext cx="8686800" cy="4709160"/>
          </a:xfrm>
        </p:spPr>
        <p:txBody>
          <a:bodyPr>
            <a:normAutofit lnSpcReduction="10000"/>
          </a:bodyPr>
          <a:lstStyle/>
          <a:p>
            <a:pPr>
              <a:buNone/>
            </a:pPr>
            <a:r>
              <a:rPr lang="pl-PL" dirty="0" smtClean="0"/>
              <a:t>    </a:t>
            </a:r>
            <a:r>
              <a:rPr lang="en-US" dirty="0" smtClean="0">
                <a:latin typeface="+mj-lt"/>
              </a:rPr>
              <a:t>The purpose of the Kampinos National Park next to nature protection was the protection of monuments of history and culture located in the Kampinos Forest . Geographical location determined the wilderness that its history is especially connected with the history of wars and uprisings , what fate did not spare Poland. Each of these dramatic events were in the wilderness of your </a:t>
            </a:r>
            <a:r>
              <a:rPr lang="pl-PL" dirty="0" err="1" smtClean="0">
                <a:latin typeface="+mj-lt"/>
              </a:rPr>
              <a:t>social</a:t>
            </a:r>
            <a:r>
              <a:rPr lang="en-US" dirty="0" smtClean="0">
                <a:latin typeface="+mj-lt"/>
              </a:rPr>
              <a:t> - written patriotism , determined to fight for the Fatherland , heroism and blood - scenario.</a:t>
            </a:r>
          </a:p>
          <a:p>
            <a:endParaRPr lang="pl-PL" dirty="0"/>
          </a:p>
        </p:txBody>
      </p:sp>
      <p:sp>
        <p:nvSpPr>
          <p:cNvPr id="5" name="pole tekstowe 4"/>
          <p:cNvSpPr txBox="1"/>
          <p:nvPr/>
        </p:nvSpPr>
        <p:spPr>
          <a:xfrm>
            <a:off x="5436096" y="6093296"/>
            <a:ext cx="3707904" cy="369332"/>
          </a:xfrm>
          <a:prstGeom prst="rect">
            <a:avLst/>
          </a:prstGeom>
          <a:noFill/>
        </p:spPr>
        <p:txBody>
          <a:bodyPr wrap="square" rtlCol="0">
            <a:spAutoFit/>
          </a:bodyPr>
          <a:lstStyle/>
          <a:p>
            <a:r>
              <a:rPr lang="pl-PL" dirty="0" smtClean="0">
                <a:latin typeface="+mj-lt"/>
              </a:rPr>
              <a:t>Photo credit </a:t>
            </a:r>
            <a:r>
              <a:rPr lang="pl-PL" dirty="0" err="1" smtClean="0">
                <a:latin typeface="+mj-lt"/>
              </a:rPr>
              <a:t>www.polska.pl</a:t>
            </a:r>
            <a:r>
              <a:rPr lang="pl-PL" dirty="0" smtClean="0">
                <a:latin typeface="+mj-lt"/>
              </a:rPr>
              <a:t> </a:t>
            </a:r>
            <a:endParaRPr lang="pl-PL" dirty="0">
              <a:latin typeface="+mj-lt"/>
            </a:endParaRPr>
          </a:p>
        </p:txBody>
      </p:sp>
    </p:spTree>
  </p:cSld>
  <p:clrMapOvr>
    <a:masterClrMapping/>
  </p:clrMapOvr>
  <p:transition>
    <p:blinds dir="vert"/>
    <p:sndAc>
      <p:stSnd>
        <p:snd r:embed="rId2" name="camera.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gate.mos.gov.pl/g2/big/2014_04/2cba3f93edb4c2cccdc912735ccad8c8.jpg"/>
          <p:cNvPicPr>
            <a:picLocks noChangeAspect="1" noChangeArrowheads="1"/>
          </p:cNvPicPr>
          <p:nvPr/>
        </p:nvPicPr>
        <p:blipFill>
          <a:blip r:embed="rId3" cstate="print">
            <a:lum bright="-29000" contrast="-30000"/>
          </a:blip>
          <a:srcRect/>
          <a:stretch>
            <a:fillRect/>
          </a:stretch>
        </p:blipFill>
        <p:spPr bwMode="auto">
          <a:xfrm>
            <a:off x="-1" y="0"/>
            <a:ext cx="9144001" cy="6858000"/>
          </a:xfrm>
          <a:prstGeom prst="rect">
            <a:avLst/>
          </a:prstGeom>
          <a:noFill/>
        </p:spPr>
      </p:pic>
      <p:sp>
        <p:nvSpPr>
          <p:cNvPr id="3" name="Symbol zastępczy zawartości 2"/>
          <p:cNvSpPr>
            <a:spLocks noGrp="1"/>
          </p:cNvSpPr>
          <p:nvPr>
            <p:ph idx="1"/>
          </p:nvPr>
        </p:nvSpPr>
        <p:spPr>
          <a:xfrm>
            <a:off x="457200" y="0"/>
            <a:ext cx="8229600" cy="6309360"/>
          </a:xfrm>
        </p:spPr>
        <p:txBody>
          <a:bodyPr>
            <a:noAutofit/>
          </a:bodyPr>
          <a:lstStyle/>
          <a:p>
            <a:endParaRPr lang="en-US" sz="2400" dirty="0" smtClean="0"/>
          </a:p>
          <a:p>
            <a:pPr>
              <a:buNone/>
            </a:pPr>
            <a:r>
              <a:rPr lang="pl-PL" sz="2000" dirty="0" smtClean="0">
                <a:latin typeface="+mj-lt"/>
              </a:rPr>
              <a:t>      </a:t>
            </a:r>
            <a:r>
              <a:rPr lang="en-US" sz="2000" dirty="0" smtClean="0">
                <a:latin typeface="+mj-lt"/>
              </a:rPr>
              <a:t>Most traces left but Kampinos World War II. Between 9-20 September 1939. He fought Bzura greatest battle of the September campaign: Polish armies "Poznan" and "Pomorze" clashed with German troops. After the initial successes of Polish forces, German troops began the attack, most of the Polish forces were encircled and defeated, part of the Polish troops broke through the encirclement and 14/15 IX crossed the Bzura in Brochów. The road through the forest to Warsaw was not easy, slow-moving sandy roads troops encountered numerous fortified enemy positions were decimated by German tanks and planes. September 19, broken branches paved the way for Warsaw reckless charge 14th Cavalry Regiment Jazłowiec the Wólka Węglowa. September marked trail soldiers are war cemeteries and graves scattered throughout the forest. In the forest and on the outskirts of killed approx. 9.5 thousand. soldiers, representing approx. 15% of the total losses of the Polish Army in September 1939.</a:t>
            </a:r>
          </a:p>
          <a:p>
            <a:endParaRPr lang="pl-PL" sz="2000" dirty="0"/>
          </a:p>
        </p:txBody>
      </p:sp>
      <p:sp>
        <p:nvSpPr>
          <p:cNvPr id="4" name="pole tekstowe 3"/>
          <p:cNvSpPr txBox="1"/>
          <p:nvPr/>
        </p:nvSpPr>
        <p:spPr>
          <a:xfrm>
            <a:off x="3455368" y="6286520"/>
            <a:ext cx="5688632" cy="369332"/>
          </a:xfrm>
          <a:prstGeom prst="rect">
            <a:avLst/>
          </a:prstGeom>
          <a:noFill/>
        </p:spPr>
        <p:txBody>
          <a:bodyPr wrap="square" rtlCol="0">
            <a:spAutoFit/>
          </a:bodyPr>
          <a:lstStyle/>
          <a:p>
            <a:r>
              <a:rPr lang="pl-PL" dirty="0" smtClean="0">
                <a:latin typeface="+mj-lt"/>
              </a:rPr>
              <a:t>Fot: </a:t>
            </a:r>
            <a:r>
              <a:rPr lang="en-US" dirty="0" smtClean="0">
                <a:latin typeface="+mj-lt"/>
              </a:rPr>
              <a:t>View on the forest (</a:t>
            </a:r>
            <a:r>
              <a:rPr lang="en-US" dirty="0" err="1" smtClean="0">
                <a:latin typeface="+mj-lt"/>
              </a:rPr>
              <a:t>Kampinos</a:t>
            </a:r>
            <a:r>
              <a:rPr lang="en-US" dirty="0" smtClean="0">
                <a:latin typeface="+mj-lt"/>
              </a:rPr>
              <a:t> </a:t>
            </a:r>
            <a:r>
              <a:rPr lang="pl-PL" dirty="0" smtClean="0">
                <a:latin typeface="+mj-lt"/>
              </a:rPr>
              <a:t>N</a:t>
            </a:r>
            <a:r>
              <a:rPr lang="en-US" dirty="0" err="1" smtClean="0">
                <a:latin typeface="+mj-lt"/>
              </a:rPr>
              <a:t>ational</a:t>
            </a:r>
            <a:r>
              <a:rPr lang="en-US" dirty="0" smtClean="0">
                <a:latin typeface="+mj-lt"/>
              </a:rPr>
              <a:t> </a:t>
            </a:r>
            <a:r>
              <a:rPr lang="pl-PL" dirty="0" smtClean="0">
                <a:latin typeface="+mj-lt"/>
              </a:rPr>
              <a:t>P</a:t>
            </a:r>
            <a:r>
              <a:rPr lang="en-US" dirty="0" smtClean="0">
                <a:latin typeface="+mj-lt"/>
              </a:rPr>
              <a:t>ark)</a:t>
            </a:r>
            <a:endParaRPr lang="pl-PL" dirty="0">
              <a:latin typeface="+mj-lt"/>
            </a:endParaRPr>
          </a:p>
        </p:txBody>
      </p:sp>
    </p:spTree>
  </p:cSld>
  <p:clrMapOvr>
    <a:masterClrMapping/>
  </p:clrMapOvr>
  <p:transition>
    <p:blinds dir="vert"/>
    <p:sndAc>
      <p:stSnd>
        <p:snd r:embed="rId2" name="camera.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001 KAMPINOS"/>
          <p:cNvPicPr>
            <a:picLocks noChangeAspect="1" noChangeArrowheads="1"/>
          </p:cNvPicPr>
          <p:nvPr/>
        </p:nvPicPr>
        <p:blipFill>
          <a:blip r:embed="rId3" cstate="print">
            <a:lum bright="-40000" contrast="-20000"/>
          </a:blip>
          <a:srcRect/>
          <a:stretch>
            <a:fillRect/>
          </a:stretch>
        </p:blipFill>
        <p:spPr bwMode="auto">
          <a:xfrm>
            <a:off x="0" y="1"/>
            <a:ext cx="9525000" cy="6858000"/>
          </a:xfrm>
          <a:prstGeom prst="rect">
            <a:avLst/>
          </a:prstGeom>
          <a:noFill/>
        </p:spPr>
      </p:pic>
      <p:sp>
        <p:nvSpPr>
          <p:cNvPr id="2" name="Tytuł 1"/>
          <p:cNvSpPr>
            <a:spLocks noGrp="1"/>
          </p:cNvSpPr>
          <p:nvPr>
            <p:ph type="title"/>
          </p:nvPr>
        </p:nvSpPr>
        <p:spPr/>
        <p:txBody>
          <a:bodyPr/>
          <a:lstStyle/>
          <a:p>
            <a:r>
              <a:rPr lang="pl-PL" dirty="0" err="1" smtClean="0"/>
              <a:t>Nature</a:t>
            </a:r>
            <a:endParaRPr lang="pl-PL" dirty="0"/>
          </a:p>
        </p:txBody>
      </p:sp>
      <p:sp>
        <p:nvSpPr>
          <p:cNvPr id="3" name="Symbol zastępczy zawartości 2"/>
          <p:cNvSpPr>
            <a:spLocks noGrp="1"/>
          </p:cNvSpPr>
          <p:nvPr>
            <p:ph idx="1"/>
          </p:nvPr>
        </p:nvSpPr>
        <p:spPr>
          <a:xfrm>
            <a:off x="251520" y="1340768"/>
            <a:ext cx="8424936" cy="5328592"/>
          </a:xfrm>
        </p:spPr>
        <p:txBody>
          <a:bodyPr>
            <a:normAutofit fontScale="70000" lnSpcReduction="20000"/>
          </a:bodyPr>
          <a:lstStyle/>
          <a:p>
            <a:pPr>
              <a:buNone/>
            </a:pPr>
            <a:r>
              <a:rPr lang="pl-PL" dirty="0" smtClean="0">
                <a:latin typeface="+mj-lt"/>
              </a:rPr>
              <a:t>      </a:t>
            </a:r>
            <a:r>
              <a:rPr lang="en-US" dirty="0" err="1" smtClean="0">
                <a:latin typeface="+mj-lt"/>
              </a:rPr>
              <a:t>Kampinos</a:t>
            </a:r>
            <a:r>
              <a:rPr lang="en-US" dirty="0" smtClean="0">
                <a:latin typeface="+mj-lt"/>
              </a:rPr>
              <a:t> Forest is a place of occurrence of the 13 lowland species of amphibians and 6 species of reptiles. The park and the buffer zone nests over 150 species of birds, among them a dozen pairs of black storks and cranes (some nest just a few kilometers from the borders of the capital), lesser spotted eagle, and since 2000 bald eagle. In open areas in large numbers is the corncrake, a species threatened with extinction on a global scale. Including the period observed here 215 species of birds. The place of wintering birds large amount of water is nearby Wisła. The presence of the Park for many rare and endangered birds, especially the Grasshopper and the corncrake, decided to declare 1999 the European Parliament this area as a bird refuge of European importance. Since 2004. Kampinos National Park is also a Natura 2000 area (PLC code 140001), both because of the richness of species of birds (Birds Directive), as well as the diversity of plant communities (Habitats Directive).</a:t>
            </a:r>
            <a:endParaRPr lang="pl-PL" dirty="0" smtClean="0">
              <a:latin typeface="+mj-lt"/>
            </a:endParaRPr>
          </a:p>
          <a:p>
            <a:pPr>
              <a:buNone/>
            </a:pPr>
            <a:endParaRPr lang="pl-PL" dirty="0" smtClean="0">
              <a:latin typeface="+mj-lt"/>
            </a:endParaRPr>
          </a:p>
          <a:p>
            <a:pPr>
              <a:buNone/>
            </a:pPr>
            <a:endParaRPr lang="pl-PL" dirty="0" smtClean="0">
              <a:latin typeface="+mj-lt"/>
            </a:endParaRPr>
          </a:p>
          <a:p>
            <a:pPr>
              <a:buNone/>
            </a:pPr>
            <a:r>
              <a:rPr lang="pl-PL" dirty="0" smtClean="0">
                <a:latin typeface="+mj-lt"/>
              </a:rPr>
              <a:t>Fot: Paweł Gajewski</a:t>
            </a:r>
            <a:endParaRPr lang="pl-PL" dirty="0">
              <a:latin typeface="+mj-lt"/>
            </a:endParaRPr>
          </a:p>
        </p:txBody>
      </p:sp>
    </p:spTree>
  </p:cSld>
  <p:clrMapOvr>
    <a:masterClrMapping/>
  </p:clrMapOvr>
  <p:transition>
    <p:blinds dir="vert"/>
    <p:sndAc>
      <p:stSnd>
        <p:snd r:embed="rId2" name="camera.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upload.wikimedia.org/wikipedia/commons/thumb/2/24/Pn_kampin.svg/2000px-Pn_kampin.svg.png">
            <a:hlinkClick r:id="rId3"/>
          </p:cNvPr>
          <p:cNvPicPr>
            <a:picLocks noChangeAspect="1" noChangeArrowheads="1"/>
          </p:cNvPicPr>
          <p:nvPr/>
        </p:nvPicPr>
        <p:blipFill>
          <a:blip r:embed="rId4" cstate="print">
            <a:lum/>
          </a:blip>
          <a:srcRect/>
          <a:stretch>
            <a:fillRect/>
          </a:stretch>
        </p:blipFill>
        <p:spPr bwMode="auto">
          <a:xfrm>
            <a:off x="4429124" y="2643182"/>
            <a:ext cx="4026178" cy="4026178"/>
          </a:xfrm>
          <a:prstGeom prst="rect">
            <a:avLst/>
          </a:prstGeom>
          <a:noFill/>
          <a:effectLst>
            <a:outerShdw blurRad="76200" dist="12700" dir="2700000" sy="-23000" kx="-800400" algn="bl" rotWithShape="0">
              <a:prstClr val="black">
                <a:alpha val="0"/>
              </a:prstClr>
            </a:outerShdw>
          </a:effectLst>
        </p:spPr>
      </p:pic>
      <p:sp>
        <p:nvSpPr>
          <p:cNvPr id="3" name="Symbol zastępczy zawartości 2"/>
          <p:cNvSpPr>
            <a:spLocks noGrp="1"/>
          </p:cNvSpPr>
          <p:nvPr>
            <p:ph idx="1"/>
          </p:nvPr>
        </p:nvSpPr>
        <p:spPr>
          <a:xfrm>
            <a:off x="0" y="620688"/>
            <a:ext cx="8697144" cy="4709160"/>
          </a:xfrm>
        </p:spPr>
        <p:txBody>
          <a:bodyPr/>
          <a:lstStyle/>
          <a:p>
            <a:pPr>
              <a:buNone/>
            </a:pPr>
            <a:r>
              <a:rPr lang="pl-PL" dirty="0" smtClean="0">
                <a:latin typeface="+mj-lt"/>
              </a:rPr>
              <a:t>     </a:t>
            </a:r>
            <a:r>
              <a:rPr lang="en-US" dirty="0" smtClean="0">
                <a:latin typeface="+mj-lt"/>
              </a:rPr>
              <a:t>The current logo Kampinos National Park was established in 1974 . On the occasion of the 15th anniversary of the park. Its author was Mr. Jan Seremet . Over the years it has been only slightly modified.</a:t>
            </a:r>
            <a:endParaRPr lang="pl-PL" dirty="0" smtClean="0">
              <a:latin typeface="+mj-lt"/>
            </a:endParaRPr>
          </a:p>
          <a:p>
            <a:endParaRPr lang="pl-PL" dirty="0"/>
          </a:p>
        </p:txBody>
      </p:sp>
    </p:spTree>
  </p:cSld>
  <p:clrMapOvr>
    <a:masterClrMapping/>
  </p:clrMapOvr>
  <p:transition>
    <p:blinds dir="vert"/>
    <p:sndAc>
      <p:stSnd>
        <p:snd r:embed="rId2" name="camera.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photo.e-sochaczew.pl/foto_kontent/brochow_x7850.jpg"/>
          <p:cNvPicPr>
            <a:picLocks noChangeAspect="1" noChangeArrowheads="1"/>
          </p:cNvPicPr>
          <p:nvPr/>
        </p:nvPicPr>
        <p:blipFill>
          <a:blip r:embed="rId3" cstate="print">
            <a:lum bright="-40000" contrast="-40000"/>
          </a:blip>
          <a:srcRect/>
          <a:stretch>
            <a:fillRect/>
          </a:stretch>
        </p:blipFill>
        <p:spPr bwMode="auto">
          <a:xfrm>
            <a:off x="0" y="0"/>
            <a:ext cx="9144000" cy="6858000"/>
          </a:xfrm>
          <a:prstGeom prst="rect">
            <a:avLst/>
          </a:prstGeom>
          <a:noFill/>
        </p:spPr>
      </p:pic>
      <p:sp>
        <p:nvSpPr>
          <p:cNvPr id="2" name="Tytuł 1"/>
          <p:cNvSpPr>
            <a:spLocks noGrp="1"/>
          </p:cNvSpPr>
          <p:nvPr>
            <p:ph type="title"/>
          </p:nvPr>
        </p:nvSpPr>
        <p:spPr/>
        <p:txBody>
          <a:bodyPr/>
          <a:lstStyle/>
          <a:p>
            <a:r>
              <a:rPr lang="pl-PL" dirty="0" err="1" smtClean="0"/>
              <a:t>Monuments</a:t>
            </a:r>
            <a:endParaRPr lang="pl-PL" dirty="0"/>
          </a:p>
        </p:txBody>
      </p:sp>
      <p:sp>
        <p:nvSpPr>
          <p:cNvPr id="3" name="Symbol zastępczy zawartości 2"/>
          <p:cNvSpPr>
            <a:spLocks noGrp="1"/>
          </p:cNvSpPr>
          <p:nvPr>
            <p:ph idx="1"/>
          </p:nvPr>
        </p:nvSpPr>
        <p:spPr/>
        <p:txBody>
          <a:bodyPr/>
          <a:lstStyle/>
          <a:p>
            <a:r>
              <a:rPr lang="pl-PL" b="1" dirty="0" smtClean="0">
                <a:latin typeface="+mj-lt"/>
              </a:rPr>
              <a:t>Brochów</a:t>
            </a:r>
            <a:br>
              <a:rPr lang="pl-PL" b="1" dirty="0" smtClean="0">
                <a:latin typeface="+mj-lt"/>
              </a:rPr>
            </a:br>
            <a:r>
              <a:rPr lang="pl-PL" dirty="0" smtClean="0">
                <a:latin typeface="+mj-lt"/>
              </a:rPr>
              <a:t/>
            </a:r>
            <a:br>
              <a:rPr lang="pl-PL" dirty="0" smtClean="0">
                <a:latin typeface="+mj-lt"/>
              </a:rPr>
            </a:br>
            <a:r>
              <a:rPr lang="pl-PL" dirty="0" smtClean="0">
                <a:latin typeface="+mj-lt"/>
              </a:rPr>
              <a:t> </a:t>
            </a:r>
            <a:r>
              <a:rPr lang="pl-PL" dirty="0" err="1" smtClean="0">
                <a:latin typeface="+mj-lt"/>
              </a:rPr>
              <a:t>Gothic-Renaissance</a:t>
            </a:r>
            <a:r>
              <a:rPr lang="pl-PL" dirty="0" smtClean="0">
                <a:latin typeface="+mj-lt"/>
              </a:rPr>
              <a:t> </a:t>
            </a:r>
            <a:r>
              <a:rPr lang="en-US" dirty="0" smtClean="0">
                <a:latin typeface="+mj-lt"/>
              </a:rPr>
              <a:t>church of defensive character from the half of XVI century in place of marriage ceremony of parents of </a:t>
            </a:r>
            <a:r>
              <a:rPr lang="en-US" dirty="0" err="1" smtClean="0">
                <a:latin typeface="+mj-lt"/>
              </a:rPr>
              <a:t>Fryderyk</a:t>
            </a:r>
            <a:r>
              <a:rPr lang="en-US" dirty="0" smtClean="0">
                <a:latin typeface="+mj-lt"/>
              </a:rPr>
              <a:t> Chopin and baptism of the composer</a:t>
            </a:r>
            <a:r>
              <a:rPr lang="pl-PL" dirty="0" smtClean="0">
                <a:latin typeface="+mj-lt"/>
              </a:rPr>
              <a:t>.</a:t>
            </a:r>
            <a:endParaRPr lang="pl-PL" dirty="0">
              <a:latin typeface="+mj-lt"/>
            </a:endParaRPr>
          </a:p>
        </p:txBody>
      </p:sp>
      <p:sp>
        <p:nvSpPr>
          <p:cNvPr id="5" name="pole tekstowe 4"/>
          <p:cNvSpPr txBox="1"/>
          <p:nvPr/>
        </p:nvSpPr>
        <p:spPr>
          <a:xfrm>
            <a:off x="323528" y="6165304"/>
            <a:ext cx="6912768" cy="369332"/>
          </a:xfrm>
          <a:prstGeom prst="rect">
            <a:avLst/>
          </a:prstGeom>
          <a:noFill/>
        </p:spPr>
        <p:txBody>
          <a:bodyPr wrap="square" rtlCol="0">
            <a:spAutoFit/>
          </a:bodyPr>
          <a:lstStyle/>
          <a:p>
            <a:r>
              <a:rPr lang="pl-PL" dirty="0" smtClean="0">
                <a:latin typeface="+mj-lt"/>
              </a:rPr>
              <a:t>Fot: </a:t>
            </a:r>
            <a:r>
              <a:rPr lang="pl-PL" dirty="0" err="1" smtClean="0">
                <a:latin typeface="+mj-lt"/>
              </a:rPr>
              <a:t>www.e-sochaczew.pl</a:t>
            </a:r>
            <a:endParaRPr lang="pl-PL" dirty="0">
              <a:latin typeface="+mj-lt"/>
            </a:endParaRPr>
          </a:p>
        </p:txBody>
      </p:sp>
    </p:spTree>
  </p:cSld>
  <p:clrMapOvr>
    <a:masterClrMapping/>
  </p:clrMapOvr>
  <p:transition>
    <p:blinds dir="vert"/>
    <p:sndAc>
      <p:stSnd>
        <p:snd r:embed="rId2" name="camera.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https://upload.wikimedia.org/wikipedia/commons/0/03/Kampinoski_Park_Narodowy_okolice_palmir_01.JPG"/>
          <p:cNvPicPr>
            <a:picLocks noChangeAspect="1" noChangeArrowheads="1"/>
          </p:cNvPicPr>
          <p:nvPr/>
        </p:nvPicPr>
        <p:blipFill>
          <a:blip r:embed="rId3" cstate="print">
            <a:lum bright="-29000" contrast="-40000"/>
          </a:blip>
          <a:srcRect/>
          <a:stretch>
            <a:fillRect/>
          </a:stretch>
        </p:blipFill>
        <p:spPr bwMode="auto">
          <a:xfrm>
            <a:off x="0" y="0"/>
            <a:ext cx="9144000" cy="6858000"/>
          </a:xfrm>
          <a:prstGeom prst="rect">
            <a:avLst/>
          </a:prstGeom>
          <a:noFill/>
        </p:spPr>
      </p:pic>
      <p:sp>
        <p:nvSpPr>
          <p:cNvPr id="2" name="Tytuł 1"/>
          <p:cNvSpPr>
            <a:spLocks noGrp="1"/>
          </p:cNvSpPr>
          <p:nvPr>
            <p:ph type="title"/>
          </p:nvPr>
        </p:nvSpPr>
        <p:spPr>
          <a:xfrm>
            <a:off x="914400" y="260648"/>
            <a:ext cx="8229600" cy="1143000"/>
          </a:xfrm>
        </p:spPr>
        <p:txBody>
          <a:bodyPr/>
          <a:lstStyle/>
          <a:p>
            <a:r>
              <a:rPr lang="pl-PL" dirty="0" err="1" smtClean="0"/>
              <a:t>Tourism</a:t>
            </a:r>
            <a:endParaRPr lang="pl-PL" dirty="0"/>
          </a:p>
        </p:txBody>
      </p:sp>
      <p:sp>
        <p:nvSpPr>
          <p:cNvPr id="3" name="Symbol zastępczy zawartości 2"/>
          <p:cNvSpPr>
            <a:spLocks noGrp="1"/>
          </p:cNvSpPr>
          <p:nvPr>
            <p:ph idx="1"/>
          </p:nvPr>
        </p:nvSpPr>
        <p:spPr>
          <a:xfrm>
            <a:off x="251520" y="1556792"/>
            <a:ext cx="8229600" cy="4709160"/>
          </a:xfrm>
        </p:spPr>
        <p:txBody>
          <a:bodyPr/>
          <a:lstStyle/>
          <a:p>
            <a:pPr>
              <a:buNone/>
            </a:pPr>
            <a:r>
              <a:rPr lang="pl-PL" dirty="0" smtClean="0">
                <a:latin typeface="+mj-lt"/>
              </a:rPr>
              <a:t>    </a:t>
            </a:r>
            <a:r>
              <a:rPr lang="en-US" dirty="0" smtClean="0">
                <a:latin typeface="+mj-lt"/>
              </a:rPr>
              <a:t>The area of the </a:t>
            </a:r>
            <a:r>
              <a:rPr lang="en-US" dirty="0" err="1" smtClean="0">
                <a:latin typeface="+mj-lt"/>
              </a:rPr>
              <a:t>Kampinos</a:t>
            </a:r>
            <a:r>
              <a:rPr lang="en-US" dirty="0" smtClean="0">
                <a:latin typeface="+mj-lt"/>
              </a:rPr>
              <a:t> national park is being opened in educational, cultural, tourist, recreational sports and scientific purposes in the way which won't influence the nature of the park negatively. Making available means that people can to photograph or  film to paid purposes and to use stores, creatures and elements of the nature in this purposes.</a:t>
            </a:r>
            <a:endParaRPr lang="pl-PL" dirty="0" smtClean="0">
              <a:latin typeface="+mj-lt"/>
            </a:endParaRPr>
          </a:p>
          <a:p>
            <a:endParaRPr lang="pl-PL" dirty="0"/>
          </a:p>
        </p:txBody>
      </p:sp>
      <p:sp>
        <p:nvSpPr>
          <p:cNvPr id="5" name="pole tekstowe 4"/>
          <p:cNvSpPr txBox="1"/>
          <p:nvPr/>
        </p:nvSpPr>
        <p:spPr>
          <a:xfrm>
            <a:off x="323528" y="6309320"/>
            <a:ext cx="8136904" cy="369332"/>
          </a:xfrm>
          <a:prstGeom prst="rect">
            <a:avLst/>
          </a:prstGeom>
          <a:noFill/>
        </p:spPr>
        <p:txBody>
          <a:bodyPr wrap="square" rtlCol="0">
            <a:spAutoFit/>
          </a:bodyPr>
          <a:lstStyle/>
          <a:p>
            <a:r>
              <a:rPr lang="pl-PL" dirty="0" smtClean="0">
                <a:solidFill>
                  <a:schemeClr val="accent1">
                    <a:lumMod val="60000"/>
                    <a:lumOff val="40000"/>
                  </a:schemeClr>
                </a:solidFill>
                <a:latin typeface="+mj-lt"/>
              </a:rPr>
              <a:t>Fot. </a:t>
            </a:r>
            <a:r>
              <a:rPr lang="pl-PL" dirty="0" err="1" smtClean="0">
                <a:solidFill>
                  <a:schemeClr val="accent1">
                    <a:lumMod val="60000"/>
                    <a:lumOff val="40000"/>
                  </a:schemeClr>
                </a:solidFill>
                <a:latin typeface="+mj-lt"/>
              </a:rPr>
              <a:t>Yarek</a:t>
            </a:r>
            <a:r>
              <a:rPr lang="pl-PL" dirty="0" smtClean="0">
                <a:solidFill>
                  <a:schemeClr val="accent1">
                    <a:lumMod val="60000"/>
                    <a:lumOff val="40000"/>
                  </a:schemeClr>
                </a:solidFill>
                <a:latin typeface="+mj-lt"/>
              </a:rPr>
              <a:t> </a:t>
            </a:r>
            <a:r>
              <a:rPr lang="pl-PL" dirty="0" err="1" smtClean="0">
                <a:solidFill>
                  <a:schemeClr val="accent1">
                    <a:lumMod val="60000"/>
                    <a:lumOff val="40000"/>
                  </a:schemeClr>
                </a:solidFill>
                <a:latin typeface="+mj-lt"/>
              </a:rPr>
              <a:t>Shalom</a:t>
            </a:r>
            <a:r>
              <a:rPr lang="pl-PL" dirty="0" smtClean="0">
                <a:solidFill>
                  <a:schemeClr val="accent1">
                    <a:lumMod val="60000"/>
                    <a:lumOff val="40000"/>
                  </a:schemeClr>
                </a:solidFill>
                <a:latin typeface="+mj-lt"/>
              </a:rPr>
              <a:t>, </a:t>
            </a:r>
            <a:r>
              <a:rPr lang="pl-PL" dirty="0" smtClean="0">
                <a:solidFill>
                  <a:schemeClr val="accent1">
                    <a:lumMod val="60000"/>
                    <a:lumOff val="40000"/>
                  </a:schemeClr>
                </a:solidFill>
                <a:latin typeface="+mj-lt"/>
              </a:rPr>
              <a:t>Kampinos National Park, </a:t>
            </a:r>
            <a:r>
              <a:rPr lang="pl-PL" dirty="0" smtClean="0">
                <a:solidFill>
                  <a:schemeClr val="accent1">
                    <a:lumMod val="60000"/>
                    <a:lumOff val="40000"/>
                  </a:schemeClr>
                </a:solidFill>
                <a:latin typeface="+mj-lt"/>
              </a:rPr>
              <a:t>near Palmir</a:t>
            </a:r>
            <a:endParaRPr lang="pl-PL" dirty="0">
              <a:solidFill>
                <a:schemeClr val="accent1">
                  <a:lumMod val="60000"/>
                  <a:lumOff val="40000"/>
                </a:schemeClr>
              </a:solidFill>
              <a:latin typeface="+mj-lt"/>
            </a:endParaRPr>
          </a:p>
        </p:txBody>
      </p:sp>
    </p:spTree>
  </p:cSld>
  <p:clrMapOvr>
    <a:masterClrMapping/>
  </p:clrMapOvr>
  <p:transition>
    <p:blinds dir="vert"/>
    <p:sndAc>
      <p:stSnd>
        <p:snd r:embed="rId2" name="camera.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kampinoski-pn.gov.pl/images/phocagallery/thumbs/phoca_thumb_l_las_009.jpg"/>
          <p:cNvPicPr>
            <a:picLocks noChangeAspect="1" noChangeArrowheads="1"/>
          </p:cNvPicPr>
          <p:nvPr/>
        </p:nvPicPr>
        <p:blipFill>
          <a:blip r:embed="rId3" cstate="print">
            <a:lum bright="-20000" contrast="-30000"/>
          </a:blip>
          <a:srcRect/>
          <a:stretch>
            <a:fillRect/>
          </a:stretch>
        </p:blipFill>
        <p:spPr bwMode="auto">
          <a:xfrm>
            <a:off x="0" y="0"/>
            <a:ext cx="9756576" cy="7317432"/>
          </a:xfrm>
          <a:prstGeom prst="rect">
            <a:avLst/>
          </a:prstGeom>
          <a:noFill/>
        </p:spPr>
      </p:pic>
      <p:sp>
        <p:nvSpPr>
          <p:cNvPr id="2" name="Tytuł 1"/>
          <p:cNvSpPr>
            <a:spLocks noGrp="1"/>
          </p:cNvSpPr>
          <p:nvPr>
            <p:ph type="title"/>
          </p:nvPr>
        </p:nvSpPr>
        <p:spPr/>
        <p:txBody>
          <a:bodyPr>
            <a:normAutofit/>
          </a:bodyPr>
          <a:lstStyle/>
          <a:p>
            <a:r>
              <a:rPr lang="pl-PL" dirty="0" err="1" smtClean="0"/>
              <a:t>The</a:t>
            </a:r>
            <a:r>
              <a:rPr lang="pl-PL" dirty="0" smtClean="0"/>
              <a:t> </a:t>
            </a:r>
            <a:r>
              <a:rPr lang="pl-PL" dirty="0" err="1" smtClean="0"/>
              <a:t>conservation</a:t>
            </a:r>
            <a:r>
              <a:rPr lang="pl-PL" dirty="0" smtClean="0"/>
              <a:t> of </a:t>
            </a:r>
            <a:r>
              <a:rPr lang="pl-PL" dirty="0" err="1" smtClean="0"/>
              <a:t>nature</a:t>
            </a:r>
            <a:endParaRPr lang="pl-PL" dirty="0"/>
          </a:p>
        </p:txBody>
      </p:sp>
      <p:sp>
        <p:nvSpPr>
          <p:cNvPr id="3" name="Symbol zastępczy zawartości 2"/>
          <p:cNvSpPr>
            <a:spLocks noGrp="1"/>
          </p:cNvSpPr>
          <p:nvPr>
            <p:ph idx="1"/>
          </p:nvPr>
        </p:nvSpPr>
        <p:spPr/>
        <p:txBody>
          <a:bodyPr>
            <a:normAutofit/>
          </a:bodyPr>
          <a:lstStyle/>
          <a:p>
            <a:pPr>
              <a:buNone/>
            </a:pPr>
            <a:r>
              <a:rPr lang="pl-PL" dirty="0" smtClean="0"/>
              <a:t>     </a:t>
            </a:r>
            <a:r>
              <a:rPr lang="en-US" dirty="0" smtClean="0">
                <a:latin typeface="+mj-lt"/>
              </a:rPr>
              <a:t>In order to keep the flora and the fauna, the diversity of </a:t>
            </a:r>
            <a:r>
              <a:rPr lang="en-US" dirty="0" err="1" smtClean="0">
                <a:latin typeface="+mj-lt"/>
              </a:rPr>
              <a:t>biocoenoses</a:t>
            </a:r>
            <a:r>
              <a:rPr lang="en-US" dirty="0" smtClean="0">
                <a:latin typeface="+mj-lt"/>
              </a:rPr>
              <a:t> and their mosaic and unique advantages of the landscape and the wealth of </a:t>
            </a:r>
            <a:r>
              <a:rPr lang="en-US" dirty="0" err="1" smtClean="0">
                <a:latin typeface="+mj-lt"/>
              </a:rPr>
              <a:t>geomorphological</a:t>
            </a:r>
            <a:r>
              <a:rPr lang="en-US" dirty="0" smtClean="0">
                <a:latin typeface="+mj-lt"/>
              </a:rPr>
              <a:t> forms, in the Park different manners of the conservation of nature. Many acts and regulations constitute legal bases of this protection.</a:t>
            </a:r>
            <a:endParaRPr lang="pl-PL" dirty="0" smtClean="0">
              <a:latin typeface="+mj-lt"/>
            </a:endParaRPr>
          </a:p>
          <a:p>
            <a:pPr>
              <a:buNone/>
            </a:pPr>
            <a:endParaRPr lang="pl-PL" dirty="0"/>
          </a:p>
        </p:txBody>
      </p:sp>
      <p:sp>
        <p:nvSpPr>
          <p:cNvPr id="5" name="pole tekstowe 4"/>
          <p:cNvSpPr txBox="1"/>
          <p:nvPr/>
        </p:nvSpPr>
        <p:spPr>
          <a:xfrm>
            <a:off x="539552" y="6237312"/>
            <a:ext cx="5688632" cy="369332"/>
          </a:xfrm>
          <a:prstGeom prst="rect">
            <a:avLst/>
          </a:prstGeom>
          <a:noFill/>
        </p:spPr>
        <p:txBody>
          <a:bodyPr wrap="square" rtlCol="0">
            <a:spAutoFit/>
          </a:bodyPr>
          <a:lstStyle/>
          <a:p>
            <a:r>
              <a:rPr lang="pl-PL" dirty="0" smtClean="0">
                <a:latin typeface="+mj-lt"/>
              </a:rPr>
              <a:t>Fot. Kampinos National Park</a:t>
            </a:r>
            <a:endParaRPr lang="pl-PL" dirty="0">
              <a:latin typeface="+mj-lt"/>
            </a:endParaRPr>
          </a:p>
        </p:txBody>
      </p:sp>
    </p:spTree>
  </p:cSld>
  <p:clrMapOvr>
    <a:masterClrMapping/>
  </p:clrMapOvr>
  <p:transition>
    <p:blinds dir="vert"/>
    <p:sndAc>
      <p:stSnd>
        <p:snd r:embed="rId2" name="camera.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erzchołek">
  <a:themeElements>
    <a:clrScheme name="Wierzchołek">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Wierzchołek">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ierzchołek">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867</TotalTime>
  <Words>1019</Words>
  <Application>Microsoft Office PowerPoint</Application>
  <PresentationFormat>Pokaz na ekranie (4:3)</PresentationFormat>
  <Paragraphs>51</Paragraphs>
  <Slides>14</Slides>
  <Notes>0</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Wierzchołek</vt:lpstr>
      <vt:lpstr>     Kampinos  National Park  </vt:lpstr>
      <vt:lpstr>Description</vt:lpstr>
      <vt:lpstr>History</vt:lpstr>
      <vt:lpstr>Slajd 4</vt:lpstr>
      <vt:lpstr>Nature</vt:lpstr>
      <vt:lpstr>Slajd 6</vt:lpstr>
      <vt:lpstr>Monuments</vt:lpstr>
      <vt:lpstr>Tourism</vt:lpstr>
      <vt:lpstr>The conservation of nature</vt:lpstr>
      <vt:lpstr>Slajd 10</vt:lpstr>
      <vt:lpstr>Education</vt:lpstr>
      <vt:lpstr>The soil and the geological structure  </vt:lpstr>
      <vt:lpstr>Putting the Park</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Kampinoski Park narodowy</dc:title>
  <dc:creator>Natalia</dc:creator>
  <cp:lastModifiedBy>Czytelnik</cp:lastModifiedBy>
  <cp:revision>50</cp:revision>
  <dcterms:created xsi:type="dcterms:W3CDTF">2016-04-03T20:21:18Z</dcterms:created>
  <dcterms:modified xsi:type="dcterms:W3CDTF">2016-04-18T11:45:12Z</dcterms:modified>
</cp:coreProperties>
</file>