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2" r:id="rId3"/>
    <p:sldId id="263" r:id="rId4"/>
    <p:sldId id="273" r:id="rId5"/>
    <p:sldId id="264" r:id="rId6"/>
    <p:sldId id="265" r:id="rId7"/>
    <p:sldId id="266" r:id="rId8"/>
    <p:sldId id="268" r:id="rId9"/>
    <p:sldId id="269" r:id="rId10"/>
    <p:sldId id="271" r:id="rId11"/>
    <p:sldId id="274" r:id="rId12"/>
    <p:sldId id="275" r:id="rId13"/>
    <p:sldId id="276" r:id="rId14"/>
    <p:sldId id="277" r:id="rId15"/>
    <p:sldId id="272" r:id="rId16"/>
  </p:sldIdLst>
  <p:sldSz cx="9144000" cy="6858000" type="screen4x3"/>
  <p:notesSz cx="6858000" cy="9144000"/>
  <p:photoAlbum/>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46B754-2750-48F9-B8E3-D840A14E660A}" type="datetimeFigureOut">
              <a:rPr lang="pl-PL" smtClean="0"/>
              <a:pPr/>
              <a:t>2016-04-22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5E24EC-4417-4AF6-A1D9-2EA56B07F53F}" type="slidenum">
              <a:rPr lang="pl-PL" smtClean="0"/>
              <a:pPr/>
              <a:t>‹#›</a:t>
            </a:fld>
            <a:endParaRPr lang="pl-PL"/>
          </a:p>
        </p:txBody>
      </p:sp>
    </p:spTree>
    <p:extLst>
      <p:ext uri="{BB962C8B-B14F-4D97-AF65-F5344CB8AC3E}">
        <p14:creationId xmlns:p14="http://schemas.microsoft.com/office/powerpoint/2010/main" val="411909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E5E24EC-4417-4AF6-A1D9-2EA56B07F53F}" type="slidenum">
              <a:rPr lang="pl-PL" smtClean="0"/>
              <a:pPr/>
              <a:t>10</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B9AE85AE-AE04-4377-AB9F-EB0CC3105D6A}" type="datetime1">
              <a:rPr lang="pl-PL" smtClean="0"/>
              <a:t>2016-04-22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8F8F58-4F02-410C-A981-9381B82F8E6F}" type="slidenum">
              <a:rPr lang="pl-PL" smtClean="0"/>
              <a:pPr/>
              <a:t>‹#›</a:t>
            </a:fld>
            <a:endParaRPr lang="pl-PL"/>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AC6B9C0-2A3B-41CA-BF7E-34523BB2B751}" type="datetime1">
              <a:rPr lang="pl-PL" smtClean="0"/>
              <a:t>2016-04-22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8F8F58-4F02-410C-A981-9381B82F8E6F}" type="slidenum">
              <a:rPr lang="pl-PL" smtClean="0"/>
              <a:pPr/>
              <a:t>‹#›</a:t>
            </a:fld>
            <a:endParaRPr lang="pl-PL"/>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73AFC6D-B854-4AB9-85B7-38F47B5D81D6}" type="datetime1">
              <a:rPr lang="pl-PL" smtClean="0"/>
              <a:t>2016-04-22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8F8F58-4F02-410C-A981-9381B82F8E6F}" type="slidenum">
              <a:rPr lang="pl-PL" smtClean="0"/>
              <a:pPr/>
              <a:t>‹#›</a:t>
            </a:fld>
            <a:endParaRPr lang="pl-PL"/>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A1F8E4A-B465-4369-8EE5-02C3468C8B4A}" type="datetime1">
              <a:rPr lang="pl-PL" smtClean="0"/>
              <a:t>2016-04-22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8F8F58-4F02-410C-A981-9381B82F8E6F}" type="slidenum">
              <a:rPr lang="pl-PL" smtClean="0"/>
              <a:pPr/>
              <a:t>‹#›</a:t>
            </a:fld>
            <a:endParaRPr lang="pl-PL"/>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C7843D82-2067-4283-9C9E-EA8B7D9BA21C}" type="datetime1">
              <a:rPr lang="pl-PL" smtClean="0"/>
              <a:t>2016-04-22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8F8F58-4F02-410C-A981-9381B82F8E6F}" type="slidenum">
              <a:rPr lang="pl-PL" smtClean="0"/>
              <a:pPr/>
              <a:t>‹#›</a:t>
            </a:fld>
            <a:endParaRPr lang="pl-PL"/>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4BB61025-3B54-418E-81D0-B23A19DD1BB5}" type="datetime1">
              <a:rPr lang="pl-PL" smtClean="0"/>
              <a:t>2016-04-22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8F8F58-4F02-410C-A981-9381B82F8E6F}" type="slidenum">
              <a:rPr lang="pl-PL" smtClean="0"/>
              <a:pPr/>
              <a:t>‹#›</a:t>
            </a:fld>
            <a:endParaRPr lang="pl-PL"/>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AE405A1-3F08-43A9-A19B-F0F74FE3EAB3}" type="datetime1">
              <a:rPr lang="pl-PL" smtClean="0"/>
              <a:t>2016-04-22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8F8F58-4F02-410C-A981-9381B82F8E6F}" type="slidenum">
              <a:rPr lang="pl-PL" smtClean="0"/>
              <a:pPr/>
              <a:t>‹#›</a:t>
            </a:fld>
            <a:endParaRPr lang="pl-PL"/>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BF89C10C-A7AD-425B-85D0-A5AC14A335C3}" type="datetime1">
              <a:rPr lang="pl-PL" smtClean="0"/>
              <a:t>2016-04-22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8F8F58-4F02-410C-A981-9381B82F8E6F}" type="slidenum">
              <a:rPr lang="pl-PL" smtClean="0"/>
              <a:pPr/>
              <a:t>‹#›</a:t>
            </a:fld>
            <a:endParaRPr lang="pl-PL"/>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E49E3DA-A78A-4AAE-BD23-0D3BBA2F5D9C}" type="datetime1">
              <a:rPr lang="pl-PL" smtClean="0"/>
              <a:t>2016-04-22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8F8F58-4F02-410C-A981-9381B82F8E6F}" type="slidenum">
              <a:rPr lang="pl-PL" smtClean="0"/>
              <a:pPr/>
              <a:t>‹#›</a:t>
            </a:fld>
            <a:endParaRPr lang="pl-PL"/>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CADC949-C7E5-41F7-8D97-9CCC18A6C9CB}" type="datetime1">
              <a:rPr lang="pl-PL" smtClean="0"/>
              <a:t>2016-04-22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8F8F58-4F02-410C-A981-9381B82F8E6F}" type="slidenum">
              <a:rPr lang="pl-PL" smtClean="0"/>
              <a:pPr/>
              <a:t>‹#›</a:t>
            </a:fld>
            <a:endParaRPr lang="pl-PL"/>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F30CBD7-ADF0-4EC2-8D93-FAFE3C7059A8}" type="datetime1">
              <a:rPr lang="pl-PL" smtClean="0"/>
              <a:t>2016-04-22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8F8F58-4F02-410C-A981-9381B82F8E6F}" type="slidenum">
              <a:rPr lang="pl-PL" smtClean="0"/>
              <a:pPr/>
              <a:t>‹#›</a:t>
            </a:fld>
            <a:endParaRPr lang="pl-PL"/>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1E070-270C-4B15-AE8E-88FD551B6E70}" type="datetime1">
              <a:rPr lang="pl-PL" smtClean="0"/>
              <a:t>2016-04-22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F8F58-4F02-410C-A981-9381B82F8E6F}"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newsflash/>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Album fotograficzny</a:t>
            </a:r>
            <a:endParaRPr lang="pl-PL" dirty="0"/>
          </a:p>
        </p:txBody>
      </p:sp>
      <p:sp>
        <p:nvSpPr>
          <p:cNvPr id="3" name="Podtytuł 2"/>
          <p:cNvSpPr>
            <a:spLocks noGrp="1"/>
          </p:cNvSpPr>
          <p:nvPr>
            <p:ph type="subTitle" idx="1"/>
          </p:nvPr>
        </p:nvSpPr>
        <p:spPr/>
        <p:txBody>
          <a:bodyPr/>
          <a:lstStyle/>
          <a:p>
            <a:r>
              <a:rPr lang="pl-PL" smtClean="0"/>
              <a:t>autor: Użytkownik</a:t>
            </a:r>
            <a:endParaRPr lang="pl-PL"/>
          </a:p>
        </p:txBody>
      </p:sp>
      <p:pic>
        <p:nvPicPr>
          <p:cNvPr id="27650" name="Picture 2" descr="http://dinoanimals.pl/wp-content/uploads/2013/01/Orze%C5%82-bielik-White-tailed-Eagl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pole tekstowe 4"/>
          <p:cNvSpPr txBox="1"/>
          <p:nvPr/>
        </p:nvSpPr>
        <p:spPr>
          <a:xfrm>
            <a:off x="971600" y="620688"/>
            <a:ext cx="4968552" cy="400110"/>
          </a:xfrm>
          <a:prstGeom prst="rect">
            <a:avLst/>
          </a:prstGeom>
          <a:noFill/>
        </p:spPr>
        <p:txBody>
          <a:bodyPr wrap="square" rtlCol="0">
            <a:spAutoFit/>
          </a:bodyPr>
          <a:lstStyle/>
          <a:p>
            <a:r>
              <a:rPr lang="pl-PL" sz="2000" b="1" dirty="0" smtClean="0"/>
              <a:t>So </a:t>
            </a:r>
            <a:r>
              <a:rPr lang="pl-PL" sz="2000" b="1" dirty="0" err="1" smtClean="0"/>
              <a:t>let’s</a:t>
            </a:r>
            <a:r>
              <a:rPr lang="pl-PL" sz="2000" b="1" dirty="0" smtClean="0"/>
              <a:t> go ;D </a:t>
            </a:r>
            <a:endParaRPr lang="pl-PL" sz="2000" b="1" dirty="0"/>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tkaniny-italia.pl/images/mini/e17c4267f82ca79348dd99de5f6a7760.jpg"/>
          <p:cNvPicPr>
            <a:picLocks noChangeAspect="1" noChangeArrowheads="1"/>
          </p:cNvPicPr>
          <p:nvPr/>
        </p:nvPicPr>
        <p:blipFill>
          <a:blip r:embed="rId3" cstate="print"/>
          <a:srcRect/>
          <a:stretch>
            <a:fillRect/>
          </a:stretch>
        </p:blipFill>
        <p:spPr bwMode="auto">
          <a:xfrm>
            <a:off x="0" y="0"/>
            <a:ext cx="9108503" cy="6858000"/>
          </a:xfrm>
          <a:prstGeom prst="rect">
            <a:avLst/>
          </a:prstGeom>
          <a:noFill/>
        </p:spPr>
      </p:pic>
      <p:pic>
        <p:nvPicPr>
          <p:cNvPr id="1026" name="Picture 2" descr="C:\Users\user\Desktop\13023208_931234556997274_1445872368_n.jpg"/>
          <p:cNvPicPr>
            <a:picLocks noChangeAspect="1" noChangeArrowheads="1"/>
          </p:cNvPicPr>
          <p:nvPr/>
        </p:nvPicPr>
        <p:blipFill>
          <a:blip r:embed="rId4" cstate="print"/>
          <a:srcRect/>
          <a:stretch>
            <a:fillRect/>
          </a:stretch>
        </p:blipFill>
        <p:spPr bwMode="auto">
          <a:xfrm>
            <a:off x="251520" y="2276872"/>
            <a:ext cx="4725002" cy="4019887"/>
          </a:xfrm>
          <a:prstGeom prst="rect">
            <a:avLst/>
          </a:prstGeom>
          <a:noFill/>
        </p:spPr>
      </p:pic>
      <p:sp>
        <p:nvSpPr>
          <p:cNvPr id="5" name="pole tekstowe 4"/>
          <p:cNvSpPr txBox="1"/>
          <p:nvPr/>
        </p:nvSpPr>
        <p:spPr>
          <a:xfrm>
            <a:off x="683568" y="260648"/>
            <a:ext cx="4536504" cy="1569660"/>
          </a:xfrm>
          <a:prstGeom prst="rect">
            <a:avLst/>
          </a:prstGeom>
          <a:noFill/>
        </p:spPr>
        <p:txBody>
          <a:bodyPr wrap="square" rtlCol="0">
            <a:spAutoFit/>
          </a:bodyPr>
          <a:lstStyle/>
          <a:p>
            <a:r>
              <a:rPr lang="pl-PL" sz="4800" dirty="0" smtClean="0">
                <a:solidFill>
                  <a:srgbClr val="FFFF00"/>
                </a:solidFill>
              </a:rPr>
              <a:t>NATIONAL PARKS IN POLAND</a:t>
            </a:r>
            <a:endParaRPr lang="pl-PL" sz="4800" dirty="0">
              <a:solidFill>
                <a:srgbClr val="FFFF00"/>
              </a:solidFill>
            </a:endParaRPr>
          </a:p>
        </p:txBody>
      </p:sp>
      <p:pic>
        <p:nvPicPr>
          <p:cNvPr id="1027" name="Picture 3" descr="C:\Users\user\Desktop\13059721_931842076936522_669791365_n.jpg"/>
          <p:cNvPicPr>
            <a:picLocks noChangeAspect="1" noChangeArrowheads="1"/>
          </p:cNvPicPr>
          <p:nvPr/>
        </p:nvPicPr>
        <p:blipFill>
          <a:blip r:embed="rId5" cstate="print"/>
          <a:srcRect/>
          <a:stretch>
            <a:fillRect/>
          </a:stretch>
        </p:blipFill>
        <p:spPr bwMode="auto">
          <a:xfrm>
            <a:off x="5076056" y="0"/>
            <a:ext cx="4067944" cy="3960439"/>
          </a:xfrm>
          <a:prstGeom prst="rect">
            <a:avLst/>
          </a:prstGeom>
          <a:noFill/>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15616" y="980728"/>
            <a:ext cx="5742384" cy="5632311"/>
          </a:xfrm>
          <a:prstGeom prst="rect">
            <a:avLst/>
          </a:prstGeom>
        </p:spPr>
        <p:txBody>
          <a:bodyPr wrap="square">
            <a:spAutoFit/>
          </a:bodyPr>
          <a:lstStyle/>
          <a:p>
            <a:r>
              <a:rPr lang="en-US" sz="2400" dirty="0" smtClean="0"/>
              <a:t>The protected area because of its advantages, mainly natural. In Poland, the wording of the Act on the Protection of Nature in 2004. "[1] covers an area of outstanding value for the environmental, scientific, social, cultural and educational, with an area of not less than 1000 ha, which are protected all nature and landscape values. the national park created to preserve biodiversity, resources, formations and elements of inanimate nature and landscape values, restore the proper state of resources and elements of nature, reconstruct distorted natural habitats, habitats of plants, habitats, animals or fungi. "</a:t>
            </a:r>
            <a:endParaRPr lang="pl-PL" sz="2400" dirty="0"/>
          </a:p>
        </p:txBody>
      </p:sp>
      <p:pic>
        <p:nvPicPr>
          <p:cNvPr id="2050" name="Picture 2" descr="C:\Users\user\Desktop\bbb.jpg"/>
          <p:cNvPicPr>
            <a:picLocks noChangeAspect="1" noChangeArrowheads="1"/>
          </p:cNvPicPr>
          <p:nvPr/>
        </p:nvPicPr>
        <p:blipFill>
          <a:blip r:embed="rId2" cstate="print"/>
          <a:srcRect/>
          <a:stretch>
            <a:fillRect/>
          </a:stretch>
        </p:blipFill>
        <p:spPr bwMode="auto">
          <a:xfrm>
            <a:off x="0" y="1"/>
            <a:ext cx="9144000" cy="6838548"/>
          </a:xfrm>
          <a:prstGeom prst="rect">
            <a:avLst/>
          </a:prstGeom>
          <a:noFill/>
        </p:spPr>
      </p:pic>
      <p:sp>
        <p:nvSpPr>
          <p:cNvPr id="4" name="pole tekstowe 3"/>
          <p:cNvSpPr txBox="1"/>
          <p:nvPr/>
        </p:nvSpPr>
        <p:spPr>
          <a:xfrm>
            <a:off x="683568" y="332656"/>
            <a:ext cx="8064896" cy="2862322"/>
          </a:xfrm>
          <a:prstGeom prst="rect">
            <a:avLst/>
          </a:prstGeom>
          <a:noFill/>
        </p:spPr>
        <p:txBody>
          <a:bodyPr wrap="square" rtlCol="0">
            <a:spAutoFit/>
          </a:bodyPr>
          <a:lstStyle/>
          <a:p>
            <a:r>
              <a:rPr lang="en-US" sz="2000" dirty="0" smtClean="0">
                <a:solidFill>
                  <a:srgbClr val="FFFF00"/>
                </a:solidFill>
              </a:rPr>
              <a:t>The protected area because of its advantages, mainly natural. In Poland, the wording of the Act on the Protection of Nature in 2004. "[1] covers an area of outstanding value for the environmental, scientific, social, cultural and educational, with an area of not less than 1000 ha, which are protected all nature and landscape values. the national park created to preserve biodiversity, resources, formations and elements of inanimate nature and landscape values, restore the proper state of resources and elements of nature, reconstruct distorted natural habitats, habitats of plants, habitats, animals or fungi. "</a:t>
            </a:r>
            <a:endParaRPr lang="pl-PL" sz="2000" dirty="0">
              <a:solidFill>
                <a:srgbClr val="FFFF00"/>
              </a:solidFill>
            </a:endParaRPr>
          </a:p>
        </p:txBody>
      </p:sp>
      <p:pic>
        <p:nvPicPr>
          <p:cNvPr id="2052" name="Picture 4" descr="https://upload.wikimedia.org/wikipedia/commons/9/9d/Zubr_Spalski.jpg"/>
          <p:cNvPicPr>
            <a:picLocks noChangeAspect="1" noChangeArrowheads="1"/>
          </p:cNvPicPr>
          <p:nvPr/>
        </p:nvPicPr>
        <p:blipFill>
          <a:blip r:embed="rId3" cstate="print"/>
          <a:srcRect/>
          <a:stretch>
            <a:fillRect/>
          </a:stretch>
        </p:blipFill>
        <p:spPr bwMode="auto">
          <a:xfrm>
            <a:off x="4211960" y="3212976"/>
            <a:ext cx="4320480" cy="3240360"/>
          </a:xfrm>
          <a:prstGeom prst="rect">
            <a:avLst/>
          </a:prstGeom>
          <a:noFill/>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187624" y="332656"/>
            <a:ext cx="5400600" cy="369332"/>
          </a:xfrm>
          <a:prstGeom prst="rect">
            <a:avLst/>
          </a:prstGeom>
          <a:noFill/>
        </p:spPr>
        <p:txBody>
          <a:bodyPr wrap="square" rtlCol="0">
            <a:spAutoFit/>
          </a:bodyPr>
          <a:lstStyle/>
          <a:p>
            <a:r>
              <a:rPr lang="pl-PL" dirty="0" smtClean="0"/>
              <a:t>Białowieski Park Narodowy </a:t>
            </a:r>
            <a:endParaRPr lang="pl-PL" dirty="0"/>
          </a:p>
        </p:txBody>
      </p:sp>
      <p:pic>
        <p:nvPicPr>
          <p:cNvPr id="3" name="Picture 2" descr="C:\Users\user\Desktop\bbb.jpg"/>
          <p:cNvPicPr>
            <a:picLocks noChangeAspect="1" noChangeArrowheads="1"/>
          </p:cNvPicPr>
          <p:nvPr/>
        </p:nvPicPr>
        <p:blipFill>
          <a:blip r:embed="rId2" cstate="print"/>
          <a:srcRect/>
          <a:stretch>
            <a:fillRect/>
          </a:stretch>
        </p:blipFill>
        <p:spPr bwMode="auto">
          <a:xfrm>
            <a:off x="0" y="1"/>
            <a:ext cx="9144000" cy="6838548"/>
          </a:xfrm>
          <a:prstGeom prst="rect">
            <a:avLst/>
          </a:prstGeom>
          <a:noFill/>
        </p:spPr>
      </p:pic>
      <p:sp>
        <p:nvSpPr>
          <p:cNvPr id="4" name="pole tekstowe 3"/>
          <p:cNvSpPr txBox="1"/>
          <p:nvPr/>
        </p:nvSpPr>
        <p:spPr>
          <a:xfrm>
            <a:off x="1259632" y="1988840"/>
            <a:ext cx="6840760" cy="4247317"/>
          </a:xfrm>
          <a:prstGeom prst="rect">
            <a:avLst/>
          </a:prstGeom>
          <a:noFill/>
        </p:spPr>
        <p:txBody>
          <a:bodyPr wrap="square" rtlCol="0">
            <a:spAutoFit/>
          </a:bodyPr>
          <a:lstStyle/>
          <a:p>
            <a:r>
              <a:rPr lang="en-US" dirty="0" smtClean="0">
                <a:solidFill>
                  <a:srgbClr val="FFFF00"/>
                </a:solidFill>
              </a:rPr>
              <a:t>national park located in the north-eastern part of Polish, in </a:t>
            </a:r>
            <a:r>
              <a:rPr lang="en-US" dirty="0" err="1" smtClean="0">
                <a:solidFill>
                  <a:srgbClr val="FFFF00"/>
                </a:solidFill>
              </a:rPr>
              <a:t>Podlaskie</a:t>
            </a:r>
            <a:r>
              <a:rPr lang="en-US" dirty="0" smtClean="0">
                <a:solidFill>
                  <a:srgbClr val="FFFF00"/>
                </a:solidFill>
              </a:rPr>
              <a:t>, created August 17, 1932 year as the National Park in </a:t>
            </a:r>
            <a:r>
              <a:rPr lang="en-US" dirty="0" err="1" smtClean="0">
                <a:solidFill>
                  <a:srgbClr val="FFFF00"/>
                </a:solidFill>
              </a:rPr>
              <a:t>Bialowieza</a:t>
            </a:r>
            <a:r>
              <a:rPr lang="en-US" dirty="0" smtClean="0">
                <a:solidFill>
                  <a:srgbClr val="FFFF00"/>
                </a:solidFill>
              </a:rPr>
              <a:t> reintroduced in its present form with the Regulation of the Council of Ministers of 21 November 1947, the first national park in Poland and one of the first national parks in Europe. Known for the protection of the best preserved fragment of the </a:t>
            </a:r>
            <a:r>
              <a:rPr lang="en-US" dirty="0" err="1" smtClean="0">
                <a:solidFill>
                  <a:srgbClr val="FFFF00"/>
                </a:solidFill>
              </a:rPr>
              <a:t>Bialowieza</a:t>
            </a:r>
            <a:r>
              <a:rPr lang="en-US" dirty="0" smtClean="0">
                <a:solidFill>
                  <a:srgbClr val="FFFF00"/>
                </a:solidFill>
              </a:rPr>
              <a:t> Forest, Europe's last primeval forest fragment and numbering several hundreds, the world's largest population of libertarian </a:t>
            </a:r>
            <a:r>
              <a:rPr lang="en-US" dirty="0" err="1" smtClean="0">
                <a:solidFill>
                  <a:srgbClr val="FFFF00"/>
                </a:solidFill>
              </a:rPr>
              <a:t>żubra.Obszar</a:t>
            </a:r>
            <a:r>
              <a:rPr lang="en-US" dirty="0" smtClean="0">
                <a:solidFill>
                  <a:srgbClr val="FFFF00"/>
                </a:solidFill>
              </a:rPr>
              <a:t> Strict Protection of the </a:t>
            </a:r>
            <a:r>
              <a:rPr lang="en-US" dirty="0" err="1" smtClean="0">
                <a:solidFill>
                  <a:srgbClr val="FFFF00"/>
                </a:solidFill>
              </a:rPr>
              <a:t>Bialowieza</a:t>
            </a:r>
            <a:r>
              <a:rPr lang="en-US" dirty="0" smtClean="0">
                <a:solidFill>
                  <a:srgbClr val="FFFF00"/>
                </a:solidFill>
              </a:rPr>
              <a:t> National Park in 1979, because of great significance for the culture and heritage of mankind, inscribed on the prestigious UNESCO World heritage List. In 1992. UNESCO extended the World Heritage status of the object on the adjoining to the east portion of the Belarusian national park "</a:t>
            </a:r>
            <a:r>
              <a:rPr lang="en-US" dirty="0" err="1" smtClean="0">
                <a:solidFill>
                  <a:srgbClr val="FFFF00"/>
                </a:solidFill>
              </a:rPr>
              <a:t>Bieławieżskaja</a:t>
            </a:r>
            <a:r>
              <a:rPr lang="en-US" dirty="0" smtClean="0">
                <a:solidFill>
                  <a:srgbClr val="FFFF00"/>
                </a:solidFill>
              </a:rPr>
              <a:t> Forest" subject to strict protection (4500 ha). The result in the </a:t>
            </a:r>
            <a:r>
              <a:rPr lang="en-US" dirty="0" err="1" smtClean="0">
                <a:solidFill>
                  <a:srgbClr val="FFFF00"/>
                </a:solidFill>
              </a:rPr>
              <a:t>Bialowieza</a:t>
            </a:r>
            <a:r>
              <a:rPr lang="en-US" dirty="0" smtClean="0">
                <a:solidFill>
                  <a:srgbClr val="FFFF00"/>
                </a:solidFill>
              </a:rPr>
              <a:t> Forest one of seven in the world and three European cross-border World Heritage object.</a:t>
            </a:r>
            <a:endParaRPr lang="pl-PL" dirty="0">
              <a:solidFill>
                <a:srgbClr val="FFFF00"/>
              </a:solidFill>
            </a:endParaRPr>
          </a:p>
        </p:txBody>
      </p:sp>
      <p:sp>
        <p:nvSpPr>
          <p:cNvPr id="5" name="pole tekstowe 4"/>
          <p:cNvSpPr txBox="1"/>
          <p:nvPr/>
        </p:nvSpPr>
        <p:spPr>
          <a:xfrm>
            <a:off x="1619672" y="692696"/>
            <a:ext cx="5832648" cy="1446550"/>
          </a:xfrm>
          <a:prstGeom prst="rect">
            <a:avLst/>
          </a:prstGeom>
          <a:noFill/>
        </p:spPr>
        <p:txBody>
          <a:bodyPr wrap="square" rtlCol="0">
            <a:spAutoFit/>
          </a:bodyPr>
          <a:lstStyle/>
          <a:p>
            <a:r>
              <a:rPr lang="pl-PL" sz="4400" dirty="0" err="1" smtClean="0">
                <a:latin typeface="Aharoni" pitchFamily="2" charset="-79"/>
                <a:cs typeface="Aharoni" pitchFamily="2" charset="-79"/>
              </a:rPr>
              <a:t>Bialowieza</a:t>
            </a:r>
            <a:r>
              <a:rPr lang="pl-PL" sz="4400" dirty="0" smtClean="0">
                <a:latin typeface="Aharoni" pitchFamily="2" charset="-79"/>
                <a:cs typeface="Aharoni" pitchFamily="2" charset="-79"/>
              </a:rPr>
              <a:t> National Park </a:t>
            </a:r>
            <a:endParaRPr lang="pl-PL" sz="4400" dirty="0">
              <a:latin typeface="Aharoni" pitchFamily="2" charset="-79"/>
              <a:cs typeface="Aharoni" pitchFamily="2" charset="-79"/>
            </a:endParaRPr>
          </a:p>
        </p:txBody>
      </p:sp>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bbb.jpg"/>
          <p:cNvPicPr>
            <a:picLocks noChangeAspect="1" noChangeArrowheads="1"/>
          </p:cNvPicPr>
          <p:nvPr/>
        </p:nvPicPr>
        <p:blipFill>
          <a:blip r:embed="rId2" cstate="print"/>
          <a:srcRect/>
          <a:stretch>
            <a:fillRect/>
          </a:stretch>
        </p:blipFill>
        <p:spPr bwMode="auto">
          <a:xfrm>
            <a:off x="0" y="19452"/>
            <a:ext cx="9144000" cy="6838548"/>
          </a:xfrm>
          <a:prstGeom prst="rect">
            <a:avLst/>
          </a:prstGeom>
          <a:noFill/>
        </p:spPr>
      </p:pic>
      <p:pic>
        <p:nvPicPr>
          <p:cNvPr id="3074" name="Picture 2" descr="C:\Users\user\Desktop\13016326_931712783616118_1656022093_o.jpg"/>
          <p:cNvPicPr>
            <a:picLocks noChangeAspect="1" noChangeArrowheads="1"/>
          </p:cNvPicPr>
          <p:nvPr/>
        </p:nvPicPr>
        <p:blipFill>
          <a:blip r:embed="rId3" cstate="print"/>
          <a:srcRect/>
          <a:stretch>
            <a:fillRect/>
          </a:stretch>
        </p:blipFill>
        <p:spPr bwMode="auto">
          <a:xfrm>
            <a:off x="5868145" y="0"/>
            <a:ext cx="3275855" cy="2190728"/>
          </a:xfrm>
          <a:prstGeom prst="rect">
            <a:avLst/>
          </a:prstGeom>
          <a:noFill/>
        </p:spPr>
      </p:pic>
      <p:sp>
        <p:nvSpPr>
          <p:cNvPr id="4" name="pole tekstowe 3"/>
          <p:cNvSpPr txBox="1"/>
          <p:nvPr/>
        </p:nvSpPr>
        <p:spPr>
          <a:xfrm>
            <a:off x="251520" y="332656"/>
            <a:ext cx="5544616" cy="5509200"/>
          </a:xfrm>
          <a:prstGeom prst="rect">
            <a:avLst/>
          </a:prstGeom>
          <a:noFill/>
        </p:spPr>
        <p:txBody>
          <a:bodyPr wrap="square" rtlCol="0">
            <a:spAutoFit/>
          </a:bodyPr>
          <a:lstStyle/>
          <a:p>
            <a:r>
              <a:rPr lang="en-US" sz="1600" dirty="0" smtClean="0">
                <a:solidFill>
                  <a:srgbClr val="FFFF00"/>
                </a:solidFill>
              </a:rPr>
              <a:t>created in 1956, it is one of 23 national parks in Poland. It is located in the </a:t>
            </a:r>
            <a:r>
              <a:rPr lang="en-US" sz="1600" dirty="0" err="1" smtClean="0">
                <a:solidFill>
                  <a:srgbClr val="FFFF00"/>
                </a:solidFill>
              </a:rPr>
              <a:t>Malopolska</a:t>
            </a:r>
            <a:r>
              <a:rPr lang="en-US" sz="1600" dirty="0" smtClean="0">
                <a:solidFill>
                  <a:srgbClr val="FFFF00"/>
                </a:solidFill>
              </a:rPr>
              <a:t> province, in the district of Krakow. It is situated in the area of 4 municipalities: rock, </a:t>
            </a:r>
            <a:r>
              <a:rPr lang="en-US" sz="1600" dirty="0" err="1" smtClean="0">
                <a:solidFill>
                  <a:srgbClr val="FFFF00"/>
                </a:solidFill>
              </a:rPr>
              <a:t>Jerzmanowice-Przeginia</a:t>
            </a:r>
            <a:r>
              <a:rPr lang="en-US" sz="1600" dirty="0" smtClean="0">
                <a:solidFill>
                  <a:srgbClr val="FFFF00"/>
                </a:solidFill>
              </a:rPr>
              <a:t>, Great Village, </a:t>
            </a:r>
            <a:r>
              <a:rPr lang="en-US" sz="1600" dirty="0" err="1" smtClean="0">
                <a:solidFill>
                  <a:srgbClr val="FFFF00"/>
                </a:solidFill>
              </a:rPr>
              <a:t>Sułoszowa</a:t>
            </a:r>
            <a:r>
              <a:rPr lang="en-US" sz="1600" dirty="0" smtClean="0">
                <a:solidFill>
                  <a:srgbClr val="FFFF00"/>
                </a:solidFill>
              </a:rPr>
              <a:t>. It includes part of the Krakow-Czestochowa Upland - </a:t>
            </a:r>
            <a:r>
              <a:rPr lang="en-US" sz="1600" dirty="0" err="1" smtClean="0">
                <a:solidFill>
                  <a:srgbClr val="FFFF00"/>
                </a:solidFill>
              </a:rPr>
              <a:t>Prądnika</a:t>
            </a:r>
            <a:r>
              <a:rPr lang="en-US" sz="1600" dirty="0" smtClean="0">
                <a:solidFill>
                  <a:srgbClr val="FFFF00"/>
                </a:solidFill>
              </a:rPr>
              <a:t> Valley and the Valley </a:t>
            </a:r>
            <a:r>
              <a:rPr lang="en-US" sz="1600" dirty="0" err="1" smtClean="0">
                <a:solidFill>
                  <a:srgbClr val="FFFF00"/>
                </a:solidFill>
              </a:rPr>
              <a:t>Sąspowska</a:t>
            </a:r>
            <a:r>
              <a:rPr lang="en-US" sz="1600" dirty="0" smtClean="0">
                <a:solidFill>
                  <a:srgbClr val="FFFF00"/>
                </a:solidFill>
              </a:rPr>
              <a:t> and adjacent parts of the Jurassic plateau. It is the smallest of the Polish national parks. Its symbol is a bat. In the nineteenth century. Nature OPN suffered great losses - were cut entire stands, digging caves to extract accumulated in their manure, broken off rock formations. At the same time, however, it made here the first archaeological discoveries, scientists described the rare species of plants and animals, and the beauty of the Valley </a:t>
            </a:r>
            <a:r>
              <a:rPr lang="en-US" sz="1600" dirty="0" err="1" smtClean="0">
                <a:solidFill>
                  <a:srgbClr val="FFFF00"/>
                </a:solidFill>
              </a:rPr>
              <a:t>Prądnika</a:t>
            </a:r>
            <a:r>
              <a:rPr lang="en-US" sz="1600" dirty="0" smtClean="0">
                <a:solidFill>
                  <a:srgbClr val="FFFF00"/>
                </a:solidFill>
              </a:rPr>
              <a:t> attracted the first tourists. In the press there were voices about the need to protect this unique natural space, and enlightened landowners and entrepreneurs trying to prevent its further devastation by buying his land from private hands. Amateur-archaeologist Jan </a:t>
            </a:r>
            <a:r>
              <a:rPr lang="en-US" sz="1600" dirty="0" err="1" smtClean="0">
                <a:solidFill>
                  <a:srgbClr val="FFFF00"/>
                </a:solidFill>
              </a:rPr>
              <a:t>Zawisza</a:t>
            </a:r>
            <a:r>
              <a:rPr lang="en-US" sz="1600" dirty="0" smtClean="0">
                <a:solidFill>
                  <a:srgbClr val="FFFF00"/>
                </a:solidFill>
              </a:rPr>
              <a:t>, owner </a:t>
            </a:r>
            <a:r>
              <a:rPr lang="en-US" sz="1600" dirty="0" err="1" smtClean="0">
                <a:solidFill>
                  <a:srgbClr val="FFFF00"/>
                </a:solidFill>
              </a:rPr>
              <a:t>Ojcowa</a:t>
            </a:r>
            <a:r>
              <a:rPr lang="en-US" sz="1600" dirty="0" smtClean="0">
                <a:solidFill>
                  <a:srgbClr val="FFFF00"/>
                </a:solidFill>
              </a:rPr>
              <a:t> began buyouts of Wroclaw merchants who unscrupulously cut down forests, continued repurchases next owner John </a:t>
            </a:r>
            <a:r>
              <a:rPr lang="en-US" sz="1600" dirty="0" err="1" smtClean="0">
                <a:solidFill>
                  <a:srgbClr val="FFFF00"/>
                </a:solidFill>
              </a:rPr>
              <a:t>Krasinski</a:t>
            </a:r>
            <a:r>
              <a:rPr lang="en-US" sz="1600" dirty="0" smtClean="0">
                <a:solidFill>
                  <a:srgbClr val="FFFF00"/>
                </a:solidFill>
              </a:rPr>
              <a:t>, founded on the initiative of Adolf </a:t>
            </a:r>
            <a:r>
              <a:rPr lang="en-US" sz="1600" dirty="0" err="1" smtClean="0">
                <a:solidFill>
                  <a:srgbClr val="FFFF00"/>
                </a:solidFill>
              </a:rPr>
              <a:t>Dygasińskiego</a:t>
            </a:r>
            <a:r>
              <a:rPr lang="en-US" sz="1600" dirty="0" smtClean="0">
                <a:solidFill>
                  <a:srgbClr val="FFFF00"/>
                </a:solidFill>
              </a:rPr>
              <a:t> stock company bought the castle in </a:t>
            </a:r>
            <a:r>
              <a:rPr lang="en-US" sz="1600" dirty="0" err="1" smtClean="0">
                <a:solidFill>
                  <a:srgbClr val="FFFF00"/>
                </a:solidFill>
              </a:rPr>
              <a:t>Pieskowa</a:t>
            </a:r>
            <a:r>
              <a:rPr lang="en-US" sz="1600" dirty="0" smtClean="0">
                <a:solidFill>
                  <a:srgbClr val="FFFF00"/>
                </a:solidFill>
              </a:rPr>
              <a:t> at the end of the nineteenth century. Was established regional museum in the Fathers .</a:t>
            </a:r>
            <a:endParaRPr lang="pl-PL" sz="1600" dirty="0">
              <a:solidFill>
                <a:srgbClr val="FFFF00"/>
              </a:solidFill>
            </a:endParaRPr>
          </a:p>
        </p:txBody>
      </p:sp>
      <p:sp>
        <p:nvSpPr>
          <p:cNvPr id="5" name="pole tekstowe 4"/>
          <p:cNvSpPr txBox="1"/>
          <p:nvPr/>
        </p:nvSpPr>
        <p:spPr>
          <a:xfrm>
            <a:off x="5868144" y="2852936"/>
            <a:ext cx="3024336" cy="1200329"/>
          </a:xfrm>
          <a:prstGeom prst="rect">
            <a:avLst/>
          </a:prstGeom>
          <a:noFill/>
        </p:spPr>
        <p:txBody>
          <a:bodyPr wrap="square" rtlCol="0">
            <a:spAutoFit/>
          </a:bodyPr>
          <a:lstStyle/>
          <a:p>
            <a:r>
              <a:rPr lang="pl-PL" sz="3600" dirty="0" err="1" smtClean="0"/>
              <a:t>Father</a:t>
            </a:r>
            <a:r>
              <a:rPr lang="pl-PL" sz="3600" dirty="0" smtClean="0"/>
              <a:t> National Park </a:t>
            </a:r>
            <a:endParaRPr lang="pl-PL" sz="3600" dirty="0"/>
          </a:p>
        </p:txBody>
      </p:sp>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bbb.jpg"/>
          <p:cNvPicPr>
            <a:picLocks noChangeAspect="1" noChangeArrowheads="1"/>
          </p:cNvPicPr>
          <p:nvPr/>
        </p:nvPicPr>
        <p:blipFill>
          <a:blip r:embed="rId2" cstate="print"/>
          <a:srcRect/>
          <a:stretch>
            <a:fillRect/>
          </a:stretch>
        </p:blipFill>
        <p:spPr bwMode="auto">
          <a:xfrm>
            <a:off x="0" y="1"/>
            <a:ext cx="9144000" cy="6838548"/>
          </a:xfrm>
          <a:prstGeom prst="rect">
            <a:avLst/>
          </a:prstGeom>
          <a:noFill/>
        </p:spPr>
      </p:pic>
      <p:sp>
        <p:nvSpPr>
          <p:cNvPr id="3" name="pole tekstowe 2"/>
          <p:cNvSpPr txBox="1"/>
          <p:nvPr/>
        </p:nvSpPr>
        <p:spPr>
          <a:xfrm>
            <a:off x="0" y="1196752"/>
            <a:ext cx="9144000" cy="3139321"/>
          </a:xfrm>
          <a:prstGeom prst="rect">
            <a:avLst/>
          </a:prstGeom>
          <a:noFill/>
        </p:spPr>
        <p:txBody>
          <a:bodyPr wrap="square" rtlCol="0">
            <a:spAutoFit/>
          </a:bodyPr>
          <a:lstStyle/>
          <a:p>
            <a:r>
              <a:rPr lang="en-US" dirty="0" smtClean="0">
                <a:solidFill>
                  <a:srgbClr val="FFFF00"/>
                </a:solidFill>
              </a:rPr>
              <a:t>The park is located in the southern part of our country, in </a:t>
            </a:r>
            <a:r>
              <a:rPr lang="en-US" dirty="0" err="1" smtClean="0">
                <a:solidFill>
                  <a:srgbClr val="FFFF00"/>
                </a:solidFill>
              </a:rPr>
              <a:t>woj.małopolskim</a:t>
            </a:r>
            <a:r>
              <a:rPr lang="en-US" dirty="0" smtClean="0">
                <a:solidFill>
                  <a:srgbClr val="FFFF00"/>
                </a:solidFill>
              </a:rPr>
              <a:t>, near the border with </a:t>
            </a:r>
            <a:r>
              <a:rPr lang="en-US" dirty="0" err="1" smtClean="0">
                <a:solidFill>
                  <a:srgbClr val="FFFF00"/>
                </a:solidFill>
              </a:rPr>
              <a:t>Słowacją.Powierzchnia</a:t>
            </a:r>
            <a:r>
              <a:rPr lang="en-US" dirty="0" smtClean="0">
                <a:solidFill>
                  <a:srgbClr val="FFFF00"/>
                </a:solidFill>
              </a:rPr>
              <a:t> park is 21164ha of which was covered by strict protection 11514ha.Park covers the entire </a:t>
            </a:r>
            <a:r>
              <a:rPr lang="en-US" dirty="0" err="1" smtClean="0">
                <a:solidFill>
                  <a:srgbClr val="FFFF00"/>
                </a:solidFill>
              </a:rPr>
              <a:t>Tatry</a:t>
            </a:r>
            <a:r>
              <a:rPr lang="en-US" dirty="0" smtClean="0">
                <a:solidFill>
                  <a:srgbClr val="FFFF00"/>
                </a:solidFill>
              </a:rPr>
              <a:t> </a:t>
            </a:r>
            <a:r>
              <a:rPr lang="en-US" dirty="0" err="1" smtClean="0">
                <a:solidFill>
                  <a:srgbClr val="FFFF00"/>
                </a:solidFill>
              </a:rPr>
              <a:t>polskie.O</a:t>
            </a:r>
            <a:r>
              <a:rPr lang="en-US" dirty="0" smtClean="0">
                <a:solidFill>
                  <a:srgbClr val="FFFF00"/>
                </a:solidFill>
              </a:rPr>
              <a:t> creation of the park was thought already in the nineteenth century, and in 1865 first steps were taken to protect the chamois and </a:t>
            </a:r>
            <a:r>
              <a:rPr lang="en-US" dirty="0" err="1" smtClean="0">
                <a:solidFill>
                  <a:srgbClr val="FFFF00"/>
                </a:solidFill>
              </a:rPr>
              <a:t>świstaków.W</a:t>
            </a:r>
            <a:r>
              <a:rPr lang="en-US" dirty="0" smtClean="0">
                <a:solidFill>
                  <a:srgbClr val="FFFF00"/>
                </a:solidFill>
              </a:rPr>
              <a:t> finally, after many attempts park in Poland was established in 1955, and the Slovak side was formed in 1948r.Symbolem park is the mountain goat and the park is a mountain type. In the park there are very clear </a:t>
            </a:r>
            <a:r>
              <a:rPr lang="en-US" dirty="0" err="1" smtClean="0">
                <a:solidFill>
                  <a:srgbClr val="FFFF00"/>
                </a:solidFill>
              </a:rPr>
              <a:t>pietra</a:t>
            </a:r>
            <a:r>
              <a:rPr lang="en-US" dirty="0" smtClean="0">
                <a:solidFill>
                  <a:srgbClr val="FFFF00"/>
                </a:solidFill>
              </a:rPr>
              <a:t> climate plant, with features alpine-climate with increasing altitude lowers the temperature of the air, increasing the number of rainfall and shortens the growing season.</a:t>
            </a:r>
            <a:endParaRPr lang="pl-PL" dirty="0" smtClean="0">
              <a:solidFill>
                <a:srgbClr val="FFFF00"/>
              </a:solidFill>
            </a:endParaRPr>
          </a:p>
          <a:p>
            <a:endParaRPr lang="pl-PL" dirty="0" smtClean="0"/>
          </a:p>
          <a:p>
            <a:endParaRPr lang="pl-PL" dirty="0"/>
          </a:p>
        </p:txBody>
      </p:sp>
      <p:sp>
        <p:nvSpPr>
          <p:cNvPr id="8" name="pole tekstowe 7"/>
          <p:cNvSpPr txBox="1"/>
          <p:nvPr/>
        </p:nvSpPr>
        <p:spPr>
          <a:xfrm>
            <a:off x="251520" y="4005064"/>
            <a:ext cx="8712968" cy="1200329"/>
          </a:xfrm>
          <a:prstGeom prst="rect">
            <a:avLst/>
          </a:prstGeom>
          <a:noFill/>
        </p:spPr>
        <p:txBody>
          <a:bodyPr wrap="square" rtlCol="0">
            <a:spAutoFit/>
          </a:bodyPr>
          <a:lstStyle/>
          <a:p>
            <a:r>
              <a:rPr lang="en-US" dirty="0" smtClean="0">
                <a:solidFill>
                  <a:srgbClr val="FFFF00"/>
                </a:solidFill>
              </a:rPr>
              <a:t>A major attraction is the rich material culture of the </a:t>
            </a:r>
            <a:r>
              <a:rPr lang="en-US" dirty="0" err="1" smtClean="0">
                <a:solidFill>
                  <a:srgbClr val="FFFF00"/>
                </a:solidFill>
              </a:rPr>
              <a:t>Tatra</a:t>
            </a:r>
            <a:r>
              <a:rPr lang="en-US" dirty="0" smtClean="0">
                <a:solidFill>
                  <a:srgbClr val="FFFF00"/>
                </a:solidFill>
              </a:rPr>
              <a:t> highlanders, their dialect, costumes, rituals, </a:t>
            </a:r>
            <a:r>
              <a:rPr lang="en-US" dirty="0" err="1" smtClean="0">
                <a:solidFill>
                  <a:srgbClr val="FFFF00"/>
                </a:solidFill>
              </a:rPr>
              <a:t>budownictwo.Wśród</a:t>
            </a:r>
            <a:r>
              <a:rPr lang="en-US" dirty="0" smtClean="0">
                <a:solidFill>
                  <a:srgbClr val="FFFF00"/>
                </a:solidFill>
              </a:rPr>
              <a:t> attractions we can still taste visiting museums, cemeteries, the oldest highland houses and chapels as well as to ride on the ski slopes of the beautiful.</a:t>
            </a:r>
            <a:endParaRPr lang="pl-PL" dirty="0">
              <a:solidFill>
                <a:srgbClr val="FFFF00"/>
              </a:solidFill>
            </a:endParaRPr>
          </a:p>
        </p:txBody>
      </p:sp>
      <p:sp>
        <p:nvSpPr>
          <p:cNvPr id="9" name="pole tekstowe 8"/>
          <p:cNvSpPr txBox="1"/>
          <p:nvPr/>
        </p:nvSpPr>
        <p:spPr>
          <a:xfrm>
            <a:off x="1619672" y="332656"/>
            <a:ext cx="5112568" cy="769441"/>
          </a:xfrm>
          <a:prstGeom prst="rect">
            <a:avLst/>
          </a:prstGeom>
          <a:noFill/>
        </p:spPr>
        <p:txBody>
          <a:bodyPr wrap="square" rtlCol="0">
            <a:spAutoFit/>
          </a:bodyPr>
          <a:lstStyle/>
          <a:p>
            <a:r>
              <a:rPr lang="pl-PL" sz="4400" dirty="0" smtClean="0">
                <a:solidFill>
                  <a:srgbClr val="FFFF00"/>
                </a:solidFill>
              </a:rPr>
              <a:t>Tatra National Park </a:t>
            </a:r>
            <a:endParaRPr lang="pl-PL" sz="4400" dirty="0">
              <a:solidFill>
                <a:srgbClr val="FFFF00"/>
              </a:solidFill>
            </a:endParaRPr>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thumbs.dreamstime.com/z/perfect-landing-bald-eagle-alaska-20018376.jpg"/>
          <p:cNvPicPr>
            <a:picLocks noChangeAspect="1" noChangeArrowheads="1"/>
          </p:cNvPicPr>
          <p:nvPr/>
        </p:nvPicPr>
        <p:blipFill>
          <a:blip r:embed="rId2" cstate="print"/>
          <a:srcRect/>
          <a:stretch>
            <a:fillRect/>
          </a:stretch>
        </p:blipFill>
        <p:spPr bwMode="auto">
          <a:xfrm>
            <a:off x="-252536" y="-1611560"/>
            <a:ext cx="9456847" cy="8469560"/>
          </a:xfrm>
          <a:prstGeom prst="rect">
            <a:avLst/>
          </a:prstGeom>
          <a:noFill/>
        </p:spPr>
      </p:pic>
      <p:sp>
        <p:nvSpPr>
          <p:cNvPr id="5" name="pole tekstowe 4"/>
          <p:cNvSpPr txBox="1"/>
          <p:nvPr/>
        </p:nvSpPr>
        <p:spPr>
          <a:xfrm>
            <a:off x="-252536" y="5733256"/>
            <a:ext cx="9396536" cy="110799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pl-PL" sz="6600" dirty="0" smtClean="0"/>
              <a:t>   Dziękujemy za uwagę </a:t>
            </a:r>
            <a:endParaRPr lang="pl-PL" sz="6600" dirty="0"/>
          </a:p>
        </p:txBody>
      </p:sp>
      <p:sp>
        <p:nvSpPr>
          <p:cNvPr id="6" name="pole tekstowe 5"/>
          <p:cNvSpPr txBox="1"/>
          <p:nvPr/>
        </p:nvSpPr>
        <p:spPr>
          <a:xfrm>
            <a:off x="251520" y="-819472"/>
            <a:ext cx="2016224" cy="400110"/>
          </a:xfrm>
          <a:prstGeom prst="rect">
            <a:avLst/>
          </a:prstGeom>
          <a:noFill/>
        </p:spPr>
        <p:txBody>
          <a:bodyPr wrap="square" rtlCol="0">
            <a:spAutoFit/>
          </a:bodyPr>
          <a:lstStyle/>
          <a:p>
            <a:endParaRPr lang="pl-PL" sz="2000" b="1" dirty="0">
              <a:latin typeface="Algerian" pitchFamily="82" charset="0"/>
            </a:endParaRPr>
          </a:p>
        </p:txBody>
      </p:sp>
      <p:sp>
        <p:nvSpPr>
          <p:cNvPr id="7" name="pole tekstowe 6"/>
          <p:cNvSpPr txBox="1"/>
          <p:nvPr/>
        </p:nvSpPr>
        <p:spPr>
          <a:xfrm>
            <a:off x="539552" y="1124744"/>
            <a:ext cx="1656184" cy="2585323"/>
          </a:xfrm>
          <a:prstGeom prst="rect">
            <a:avLst/>
          </a:prstGeom>
          <a:noFill/>
        </p:spPr>
        <p:txBody>
          <a:bodyPr wrap="square" rtlCol="0">
            <a:spAutoFit/>
          </a:bodyPr>
          <a:lstStyle/>
          <a:p>
            <a:r>
              <a:rPr lang="pl-PL" b="1" dirty="0" smtClean="0">
                <a:latin typeface="Algerian" pitchFamily="82" charset="0"/>
              </a:rPr>
              <a:t>Konrad </a:t>
            </a:r>
            <a:r>
              <a:rPr lang="pl-PL" b="1" dirty="0" err="1" smtClean="0">
                <a:latin typeface="Algerian" pitchFamily="82" charset="0"/>
              </a:rPr>
              <a:t>Lewna</a:t>
            </a:r>
            <a:endParaRPr lang="pl-PL" b="1" dirty="0" smtClean="0">
              <a:latin typeface="Algerian" pitchFamily="82" charset="0"/>
            </a:endParaRPr>
          </a:p>
          <a:p>
            <a:r>
              <a:rPr lang="pl-PL" b="1" dirty="0" smtClean="0">
                <a:latin typeface="Algerian" pitchFamily="82" charset="0"/>
              </a:rPr>
              <a:t>Simona </a:t>
            </a:r>
          </a:p>
          <a:p>
            <a:r>
              <a:rPr lang="pl-PL" b="1" dirty="0" smtClean="0">
                <a:latin typeface="Algerian" pitchFamily="82" charset="0"/>
              </a:rPr>
              <a:t>Kreft </a:t>
            </a:r>
          </a:p>
          <a:p>
            <a:r>
              <a:rPr lang="pl-PL" b="1" dirty="0" smtClean="0">
                <a:latin typeface="Algerian" pitchFamily="82" charset="0"/>
              </a:rPr>
              <a:t>Sara </a:t>
            </a:r>
          </a:p>
          <a:p>
            <a:r>
              <a:rPr lang="pl-PL" b="1" dirty="0" smtClean="0">
                <a:latin typeface="Algerian" pitchFamily="82" charset="0"/>
              </a:rPr>
              <a:t>Graczyk </a:t>
            </a:r>
          </a:p>
          <a:p>
            <a:r>
              <a:rPr lang="pl-PL" b="1" dirty="0" smtClean="0">
                <a:latin typeface="Algerian" pitchFamily="82" charset="0"/>
              </a:rPr>
              <a:t>III Th :D</a:t>
            </a:r>
            <a:r>
              <a:rPr lang="pl-PL" b="1" dirty="0" smtClean="0">
                <a:latin typeface="Arial" pitchFamily="34" charset="0"/>
                <a:cs typeface="Arial" pitchFamily="34" charset="0"/>
              </a:rPr>
              <a:t> </a:t>
            </a:r>
            <a:r>
              <a:rPr lang="pl-PL" b="1" dirty="0" smtClean="0">
                <a:latin typeface="Arial" pitchFamily="34" charset="0"/>
                <a:cs typeface="Arial" pitchFamily="34" charset="0"/>
              </a:rPr>
              <a:t>.</a:t>
            </a:r>
          </a:p>
          <a:p>
            <a:r>
              <a:rPr lang="pl-PL" b="1" dirty="0" err="1" smtClean="0">
                <a:latin typeface="Arial" pitchFamily="34" charset="0"/>
                <a:cs typeface="Arial" pitchFamily="34" charset="0"/>
              </a:rPr>
              <a:t>ZSGŻiA</a:t>
            </a:r>
            <a:r>
              <a:rPr lang="pl-PL" b="1" dirty="0" smtClean="0">
                <a:latin typeface="Arial" pitchFamily="34" charset="0"/>
                <a:cs typeface="Arial" pitchFamily="34" charset="0"/>
              </a:rPr>
              <a:t> Lębork</a:t>
            </a:r>
            <a:r>
              <a:rPr lang="pl-PL" b="1" dirty="0" smtClean="0">
                <a:latin typeface="Arial" pitchFamily="34" charset="0"/>
                <a:cs typeface="Arial" pitchFamily="34" charset="0"/>
              </a:rPr>
              <a:t> </a:t>
            </a:r>
            <a:endParaRPr lang="pl-PL" b="1" dirty="0">
              <a:latin typeface="Algerian" pitchFamily="82" charset="0"/>
            </a:endParaRPr>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wygląd.jpg"/>
          <p:cNvPicPr>
            <a:picLocks noGrp="1" noChangeAspect="1"/>
          </p:cNvPicPr>
          <p:nvPr isPhoto="1"/>
        </p:nvPicPr>
        <p:blipFill>
          <a:blip r:embed="rId2" cstate="print">
            <a:lum bright="-15000"/>
          </a:blip>
          <a:stretch>
            <a:fillRect/>
          </a:stretch>
        </p:blipFill>
        <p:spPr>
          <a:xfrm>
            <a:off x="0" y="401638"/>
            <a:ext cx="9144000" cy="6054725"/>
          </a:xfrm>
          <a:prstGeom prst="rect">
            <a:avLst/>
          </a:prstGeom>
          <a:noFill/>
          <a:ln>
            <a:noFill/>
          </a:ln>
        </p:spPr>
      </p:pic>
      <p:pic>
        <p:nvPicPr>
          <p:cNvPr id="3" name="Picture 2" descr="http://www.tapeciarnia.pl/tapety/normalne/178225_las_drozka_laweczka.jpg"/>
          <p:cNvPicPr>
            <a:picLocks noChangeAspect="1" noChangeArrowheads="1"/>
          </p:cNvPicPr>
          <p:nvPr/>
        </p:nvPicPr>
        <p:blipFill>
          <a:blip r:embed="rId3" cstate="print"/>
          <a:srcRect/>
          <a:stretch>
            <a:fillRect/>
          </a:stretch>
        </p:blipFill>
        <p:spPr bwMode="auto">
          <a:xfrm>
            <a:off x="1" y="1"/>
            <a:ext cx="9175396" cy="6857999"/>
          </a:xfrm>
          <a:prstGeom prst="rect">
            <a:avLst/>
          </a:prstGeom>
          <a:noFill/>
        </p:spPr>
      </p:pic>
      <p:sp>
        <p:nvSpPr>
          <p:cNvPr id="4" name="pole tekstowe 3"/>
          <p:cNvSpPr txBox="1"/>
          <p:nvPr/>
        </p:nvSpPr>
        <p:spPr>
          <a:xfrm>
            <a:off x="2555776" y="620688"/>
            <a:ext cx="4104456" cy="1323439"/>
          </a:xfrm>
          <a:prstGeom prst="rect">
            <a:avLst/>
          </a:prstGeom>
          <a:noFill/>
        </p:spPr>
        <p:txBody>
          <a:bodyPr wrap="square" rtlCol="0">
            <a:spAutoFit/>
          </a:bodyPr>
          <a:lstStyle/>
          <a:p>
            <a:r>
              <a:rPr lang="pl-PL" sz="4000" dirty="0" err="1">
                <a:solidFill>
                  <a:srgbClr val="00B050"/>
                </a:solidFill>
              </a:rPr>
              <a:t>Chosen</a:t>
            </a:r>
            <a:r>
              <a:rPr lang="pl-PL" sz="4000" dirty="0">
                <a:solidFill>
                  <a:srgbClr val="00B050"/>
                </a:solidFill>
              </a:rPr>
              <a:t> national </a:t>
            </a:r>
            <a:r>
              <a:rPr lang="pl-PL" sz="4000" dirty="0" err="1">
                <a:solidFill>
                  <a:srgbClr val="00B050"/>
                </a:solidFill>
              </a:rPr>
              <a:t>parks</a:t>
            </a:r>
            <a:r>
              <a:rPr lang="pl-PL" sz="4000" dirty="0">
                <a:solidFill>
                  <a:srgbClr val="00B050"/>
                </a:solidFill>
              </a:rPr>
              <a:t> </a:t>
            </a:r>
            <a:r>
              <a:rPr lang="pl-PL" sz="4000" dirty="0" err="1">
                <a:solidFill>
                  <a:srgbClr val="00B050"/>
                </a:solidFill>
              </a:rPr>
              <a:t>in</a:t>
            </a:r>
            <a:r>
              <a:rPr lang="pl-PL" sz="4000" dirty="0">
                <a:solidFill>
                  <a:srgbClr val="00B050"/>
                </a:solidFill>
              </a:rPr>
              <a:t> Europe</a:t>
            </a:r>
            <a:r>
              <a:rPr lang="pl-PL" dirty="0"/>
              <a:t>.</a:t>
            </a:r>
            <a:endParaRPr lang="pl-PL" b="1" dirty="0">
              <a:solidFill>
                <a:srgbClr val="00B050"/>
              </a:solidFill>
              <a:latin typeface="Aharoni" pitchFamily="2" charset="-79"/>
              <a:cs typeface="Aharoni" pitchFamily="2" charset="-79"/>
            </a:endParaRPr>
          </a:p>
        </p:txBody>
      </p:sp>
      <p:sp>
        <p:nvSpPr>
          <p:cNvPr id="5" name="pole tekstowe 4"/>
          <p:cNvSpPr txBox="1"/>
          <p:nvPr/>
        </p:nvSpPr>
        <p:spPr>
          <a:xfrm>
            <a:off x="827584" y="2420888"/>
            <a:ext cx="7560840" cy="3970318"/>
          </a:xfrm>
          <a:prstGeom prst="rect">
            <a:avLst/>
          </a:prstGeom>
          <a:noFill/>
        </p:spPr>
        <p:txBody>
          <a:bodyPr wrap="square" rtlCol="0">
            <a:spAutoFit/>
          </a:bodyPr>
          <a:lstStyle/>
          <a:p>
            <a:r>
              <a:rPr lang="en-US" sz="2800" dirty="0">
                <a:solidFill>
                  <a:srgbClr val="FFFF00"/>
                </a:solidFill>
              </a:rPr>
              <a:t>In Europe a few hundred national parks were appointed. First rose from them in 1909 in Sweden. To the outbreak of the World War II the first national parks came into existence in 12 states (e.g. in Sweden from 1909 , France of 1913 yr, Spain of 1918 yr, Iceland of 1930 for Poland and Ireland of 1932 ,of Bulgaria 1934 ). A Russian </a:t>
            </a:r>
            <a:r>
              <a:rPr lang="en-US" sz="2800" dirty="0" err="1">
                <a:solidFill>
                  <a:srgbClr val="FFFF00"/>
                </a:solidFill>
              </a:rPr>
              <a:t>Jugyd</a:t>
            </a:r>
            <a:r>
              <a:rPr lang="en-US" sz="2800" dirty="0">
                <a:solidFill>
                  <a:srgbClr val="FFFF00"/>
                </a:solidFill>
              </a:rPr>
              <a:t> national park is the biggest park </a:t>
            </a:r>
            <a:r>
              <a:rPr lang="en-US" sz="2800" dirty="0" err="1">
                <a:solidFill>
                  <a:srgbClr val="FFFF00"/>
                </a:solidFill>
              </a:rPr>
              <a:t>Wa</a:t>
            </a:r>
            <a:r>
              <a:rPr lang="en-US" sz="2800" dirty="0">
                <a:solidFill>
                  <a:srgbClr val="FFFF00"/>
                </a:solidFill>
              </a:rPr>
              <a:t> ² km having area 18 917.</a:t>
            </a:r>
            <a:endParaRPr lang="pl-PL" sz="2800" dirty="0">
              <a:solidFill>
                <a:srgbClr val="FFFF00"/>
              </a:solidFill>
            </a:endParaRPr>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wygląd.jpg"/>
          <p:cNvPicPr>
            <a:picLocks noGrp="1" noChangeAspect="1"/>
          </p:cNvPicPr>
          <p:nvPr isPhoto="1"/>
        </p:nvPicPr>
        <p:blipFill>
          <a:blip r:embed="rId2" cstate="print">
            <a:lum bright="-15000"/>
          </a:blip>
          <a:stretch>
            <a:fillRect/>
          </a:stretch>
        </p:blipFill>
        <p:spPr>
          <a:xfrm>
            <a:off x="0" y="401638"/>
            <a:ext cx="9144000" cy="6054725"/>
          </a:xfrm>
          <a:prstGeom prst="rect">
            <a:avLst/>
          </a:prstGeom>
          <a:noFill/>
          <a:ln>
            <a:noFill/>
          </a:ln>
        </p:spPr>
      </p:pic>
      <p:pic>
        <p:nvPicPr>
          <p:cNvPr id="3" name="Picture 2" descr="http://www.tapeciarnia.pl/tapety/normalne/178225_las_drozka_laweczka.jpg"/>
          <p:cNvPicPr>
            <a:picLocks noChangeAspect="1" noChangeArrowheads="1"/>
          </p:cNvPicPr>
          <p:nvPr/>
        </p:nvPicPr>
        <p:blipFill>
          <a:blip r:embed="rId3" cstate="print"/>
          <a:srcRect/>
          <a:stretch>
            <a:fillRect/>
          </a:stretch>
        </p:blipFill>
        <p:spPr bwMode="auto">
          <a:xfrm>
            <a:off x="1" y="1"/>
            <a:ext cx="9175396" cy="6857999"/>
          </a:xfrm>
          <a:prstGeom prst="rect">
            <a:avLst/>
          </a:prstGeom>
          <a:noFill/>
        </p:spPr>
      </p:pic>
      <p:pic>
        <p:nvPicPr>
          <p:cNvPr id="4" name="Picture 2" descr="http://www.tkaniny-italia.pl/images/mini/e17c4267f82ca79348dd99de5f6a7760.jpg"/>
          <p:cNvPicPr>
            <a:picLocks noChangeAspect="1" noChangeArrowheads="1"/>
          </p:cNvPicPr>
          <p:nvPr/>
        </p:nvPicPr>
        <p:blipFill>
          <a:blip r:embed="rId4" cstate="print"/>
          <a:srcRect/>
          <a:stretch>
            <a:fillRect/>
          </a:stretch>
        </p:blipFill>
        <p:spPr bwMode="auto">
          <a:xfrm>
            <a:off x="1" y="0"/>
            <a:ext cx="9143999" cy="6858000"/>
          </a:xfrm>
          <a:prstGeom prst="rect">
            <a:avLst/>
          </a:prstGeom>
          <a:noFill/>
        </p:spPr>
      </p:pic>
      <p:sp>
        <p:nvSpPr>
          <p:cNvPr id="5" name="pole tekstowe 4"/>
          <p:cNvSpPr txBox="1"/>
          <p:nvPr/>
        </p:nvSpPr>
        <p:spPr>
          <a:xfrm>
            <a:off x="611560" y="404664"/>
            <a:ext cx="5472608" cy="4893647"/>
          </a:xfrm>
          <a:prstGeom prst="rect">
            <a:avLst/>
          </a:prstGeom>
          <a:noFill/>
        </p:spPr>
        <p:txBody>
          <a:bodyPr wrap="square" rtlCol="0">
            <a:spAutoFit/>
          </a:bodyPr>
          <a:lstStyle/>
          <a:p>
            <a:r>
              <a:rPr lang="en-US" sz="2400" dirty="0" smtClean="0">
                <a:solidFill>
                  <a:schemeClr val="bg2">
                    <a:lumMod val="75000"/>
                  </a:schemeClr>
                </a:solidFill>
              </a:rPr>
              <a:t>The history of the conservation of nature in Greece reaches the interwar period, when they started appointing the first nature reserves. In 1938 national parks protecting </a:t>
            </a:r>
            <a:r>
              <a:rPr lang="en-US" sz="2400" dirty="0" err="1" smtClean="0">
                <a:solidFill>
                  <a:schemeClr val="bg2">
                    <a:lumMod val="75000"/>
                  </a:schemeClr>
                </a:solidFill>
              </a:rPr>
              <a:t>Olimp</a:t>
            </a:r>
            <a:r>
              <a:rPr lang="en-US" sz="2400" dirty="0" smtClean="0">
                <a:solidFill>
                  <a:schemeClr val="bg2">
                    <a:lumMod val="75000"/>
                  </a:schemeClr>
                </a:solidFill>
              </a:rPr>
              <a:t> mountains and a Parnassus were appointed. At present he exists ten of "woody national parks", from which some have - as similarly as in France - central and outside zone. The conservations of nature are supplementing the system two "sea national parks" and 14 of "national parks", appointed from 2000</a:t>
            </a:r>
            <a:endParaRPr lang="pl-PL" sz="2400" dirty="0">
              <a:solidFill>
                <a:schemeClr val="bg2">
                  <a:lumMod val="75000"/>
                </a:schemeClr>
              </a:solidFill>
            </a:endParaRP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tkaniny-italia.pl/images/mini/e17c4267f82ca79348dd99de5f6a7760.jpg"/>
          <p:cNvPicPr>
            <a:picLocks noChangeAspect="1" noChangeArrowheads="1"/>
          </p:cNvPicPr>
          <p:nvPr/>
        </p:nvPicPr>
        <p:blipFill>
          <a:blip r:embed="rId2" cstate="print"/>
          <a:srcRect/>
          <a:stretch>
            <a:fillRect/>
          </a:stretch>
        </p:blipFill>
        <p:spPr bwMode="auto">
          <a:xfrm>
            <a:off x="35497" y="0"/>
            <a:ext cx="9108503" cy="6858000"/>
          </a:xfrm>
          <a:prstGeom prst="rect">
            <a:avLst/>
          </a:prstGeom>
          <a:noFill/>
        </p:spPr>
      </p:pic>
      <p:pic>
        <p:nvPicPr>
          <p:cNvPr id="3" name="Picture 2" descr="http://www.tapeciarnia.pl/tapety/normalne/178225_las_drozka_laweczka.jpg"/>
          <p:cNvPicPr>
            <a:picLocks noChangeAspect="1" noChangeArrowheads="1"/>
          </p:cNvPicPr>
          <p:nvPr/>
        </p:nvPicPr>
        <p:blipFill>
          <a:blip r:embed="rId3" cstate="print"/>
          <a:srcRect/>
          <a:stretch>
            <a:fillRect/>
          </a:stretch>
        </p:blipFill>
        <p:spPr bwMode="auto">
          <a:xfrm>
            <a:off x="1" y="1"/>
            <a:ext cx="9175396" cy="6857999"/>
          </a:xfrm>
          <a:prstGeom prst="rect">
            <a:avLst/>
          </a:prstGeom>
          <a:noFill/>
        </p:spPr>
      </p:pic>
      <p:pic>
        <p:nvPicPr>
          <p:cNvPr id="4" name="Picture 2" descr="http://www.tkaniny-italia.pl/images/mini/e17c4267f82ca79348dd99de5f6a7760.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5" name="pole tekstowe 4"/>
          <p:cNvSpPr txBox="1"/>
          <p:nvPr/>
        </p:nvSpPr>
        <p:spPr>
          <a:xfrm>
            <a:off x="899592" y="764704"/>
            <a:ext cx="7200800" cy="2554545"/>
          </a:xfrm>
          <a:prstGeom prst="rect">
            <a:avLst/>
          </a:prstGeom>
          <a:noFill/>
        </p:spPr>
        <p:txBody>
          <a:bodyPr wrap="square" rtlCol="0">
            <a:spAutoFit/>
          </a:bodyPr>
          <a:lstStyle/>
          <a:p>
            <a:r>
              <a:rPr lang="en-US" sz="3200" dirty="0">
                <a:solidFill>
                  <a:schemeClr val="bg1">
                    <a:lumMod val="85000"/>
                  </a:schemeClr>
                </a:solidFill>
              </a:rPr>
              <a:t>Russia has ones of the areas the largest in the most world of the wildlife. Appointed 5 May 1983 is the oldest park </a:t>
            </a:r>
            <a:r>
              <a:rPr lang="en-US" sz="3200" dirty="0" err="1">
                <a:solidFill>
                  <a:schemeClr val="bg1">
                    <a:lumMod val="85000"/>
                  </a:schemeClr>
                </a:solidFill>
              </a:rPr>
              <a:t>Soczinski</a:t>
            </a:r>
            <a:r>
              <a:rPr lang="en-US" sz="3200" dirty="0">
                <a:solidFill>
                  <a:schemeClr val="bg1">
                    <a:lumMod val="85000"/>
                  </a:schemeClr>
                </a:solidFill>
              </a:rPr>
              <a:t> national park. Since then 42 next couples were appointed</a:t>
            </a:r>
            <a:r>
              <a:rPr lang="en-US" sz="3200" dirty="0" smtClean="0">
                <a:solidFill>
                  <a:schemeClr val="bg1">
                    <a:lumMod val="85000"/>
                  </a:schemeClr>
                </a:solidFill>
              </a:rPr>
              <a:t>.</a:t>
            </a:r>
            <a:r>
              <a:rPr lang="en-US" sz="3200" dirty="0"/>
              <a:t> </a:t>
            </a:r>
            <a:endParaRPr lang="pl-PL" sz="3200" dirty="0">
              <a:solidFill>
                <a:schemeClr val="bg1">
                  <a:lumMod val="85000"/>
                </a:schemeClr>
              </a:solidFill>
            </a:endParaRPr>
          </a:p>
        </p:txBody>
      </p:sp>
      <p:pic>
        <p:nvPicPr>
          <p:cNvPr id="31746" name="Picture 2" descr="https://scontent-fra3-1.xx.fbcdn.net/hphotos-xaf1/v/t34.0-12/13023561_788134784656148_189862657_n.jpg?oh=005707b63549efa61aa9aa80dbb673cc&amp;oe=5717AAC7"/>
          <p:cNvPicPr>
            <a:picLocks noChangeAspect="1" noChangeArrowheads="1"/>
          </p:cNvPicPr>
          <p:nvPr/>
        </p:nvPicPr>
        <p:blipFill>
          <a:blip r:embed="rId4" cstate="print"/>
          <a:srcRect/>
          <a:stretch>
            <a:fillRect/>
          </a:stretch>
        </p:blipFill>
        <p:spPr bwMode="auto">
          <a:xfrm>
            <a:off x="3770240" y="3212976"/>
            <a:ext cx="5373760" cy="2880320"/>
          </a:xfrm>
          <a:prstGeom prst="rect">
            <a:avLst/>
          </a:prstGeom>
          <a:noFill/>
        </p:spPr>
      </p:pic>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tapeciarnia.pl/tapety/normalne/178225_las_drozka_laweczka.jpg"/>
          <p:cNvPicPr>
            <a:picLocks noChangeAspect="1" noChangeArrowheads="1"/>
          </p:cNvPicPr>
          <p:nvPr/>
        </p:nvPicPr>
        <p:blipFill>
          <a:blip r:embed="rId2" cstate="print"/>
          <a:srcRect/>
          <a:stretch>
            <a:fillRect/>
          </a:stretch>
        </p:blipFill>
        <p:spPr bwMode="auto">
          <a:xfrm>
            <a:off x="1" y="1"/>
            <a:ext cx="9175396" cy="6857999"/>
          </a:xfrm>
          <a:prstGeom prst="rect">
            <a:avLst/>
          </a:prstGeom>
          <a:noFill/>
        </p:spPr>
      </p:pic>
      <p:sp>
        <p:nvSpPr>
          <p:cNvPr id="14" name="Prostokąt 13"/>
          <p:cNvSpPr/>
          <p:nvPr/>
        </p:nvSpPr>
        <p:spPr>
          <a:xfrm>
            <a:off x="2286000" y="505123"/>
            <a:ext cx="4572000" cy="5847755"/>
          </a:xfrm>
          <a:prstGeom prst="rect">
            <a:avLst/>
          </a:prstGeom>
        </p:spPr>
        <p:txBody>
          <a:bodyPr>
            <a:spAutoFit/>
          </a:bodyPr>
          <a:lstStyle/>
          <a:p>
            <a:r>
              <a:rPr lang="en-US" sz="3200" dirty="0" smtClean="0">
                <a:solidFill>
                  <a:srgbClr val="FFFF00"/>
                </a:solidFill>
              </a:rPr>
              <a:t>National park "</a:t>
            </a:r>
            <a:r>
              <a:rPr lang="en-US" sz="3200" dirty="0" err="1" smtClean="0">
                <a:solidFill>
                  <a:srgbClr val="FFFF00"/>
                </a:solidFill>
              </a:rPr>
              <a:t>Jugyd</a:t>
            </a:r>
            <a:r>
              <a:rPr lang="en-US" sz="3200" dirty="0" smtClean="0">
                <a:solidFill>
                  <a:srgbClr val="FFFF00"/>
                </a:solidFill>
              </a:rPr>
              <a:t> </a:t>
            </a:r>
            <a:r>
              <a:rPr lang="en-US" sz="3200" dirty="0" err="1" smtClean="0">
                <a:solidFill>
                  <a:srgbClr val="FFFF00"/>
                </a:solidFill>
              </a:rPr>
              <a:t>wa</a:t>
            </a:r>
            <a:r>
              <a:rPr lang="en-US" sz="3200" dirty="0" smtClean="0">
                <a:solidFill>
                  <a:srgbClr val="FFFF00"/>
                </a:solidFill>
              </a:rPr>
              <a:t>" </a:t>
            </a:r>
            <a:r>
              <a:rPr lang="en-US" dirty="0" smtClean="0"/>
              <a:t>is </a:t>
            </a:r>
            <a:r>
              <a:rPr lang="en-US" dirty="0" smtClean="0">
                <a:solidFill>
                  <a:srgbClr val="FFFF00"/>
                </a:solidFill>
              </a:rPr>
              <a:t>spreading through area about the area about </a:t>
            </a:r>
            <a:r>
              <a:rPr lang="en-US" dirty="0" smtClean="0">
                <a:solidFill>
                  <a:srgbClr val="C00000"/>
                </a:solidFill>
              </a:rPr>
              <a:t>18 917 ² km </a:t>
            </a:r>
            <a:r>
              <a:rPr lang="en-US" dirty="0" smtClean="0">
                <a:solidFill>
                  <a:srgbClr val="FFFF00"/>
                </a:solidFill>
              </a:rPr>
              <a:t>what is making him the biggest </a:t>
            </a:r>
            <a:r>
              <a:rPr lang="en-US" dirty="0" smtClean="0">
                <a:solidFill>
                  <a:srgbClr val="C00000"/>
                </a:solidFill>
              </a:rPr>
              <a:t>national park </a:t>
            </a:r>
            <a:r>
              <a:rPr lang="en-US" dirty="0" smtClean="0">
                <a:solidFill>
                  <a:srgbClr val="FFFF00"/>
                </a:solidFill>
              </a:rPr>
              <a:t>of Russia and due to the location </a:t>
            </a:r>
            <a:r>
              <a:rPr lang="en-US" dirty="0" smtClean="0">
                <a:solidFill>
                  <a:srgbClr val="C00000"/>
                </a:solidFill>
              </a:rPr>
              <a:t>biggest on the</a:t>
            </a:r>
            <a:r>
              <a:rPr lang="en-US" dirty="0" smtClean="0">
                <a:solidFill>
                  <a:srgbClr val="FFFF00"/>
                </a:solidFill>
              </a:rPr>
              <a:t> European continent. From an administrative point of view the park is located in the south-east </a:t>
            </a:r>
            <a:r>
              <a:rPr lang="en-US" dirty="0" smtClean="0">
                <a:solidFill>
                  <a:srgbClr val="C00000"/>
                </a:solidFill>
              </a:rPr>
              <a:t>part</a:t>
            </a:r>
            <a:r>
              <a:rPr lang="en-US" dirty="0" smtClean="0">
                <a:solidFill>
                  <a:srgbClr val="FFFF00"/>
                </a:solidFill>
              </a:rPr>
              <a:t> </a:t>
            </a:r>
            <a:r>
              <a:rPr lang="en-US" dirty="0" smtClean="0">
                <a:solidFill>
                  <a:srgbClr val="00B050"/>
                </a:solidFill>
              </a:rPr>
              <a:t>of </a:t>
            </a:r>
            <a:r>
              <a:rPr lang="en-US" dirty="0" err="1" smtClean="0">
                <a:solidFill>
                  <a:srgbClr val="00B050"/>
                </a:solidFill>
              </a:rPr>
              <a:t>Komi</a:t>
            </a:r>
            <a:r>
              <a:rPr lang="en-US" dirty="0" smtClean="0">
                <a:solidFill>
                  <a:srgbClr val="00B050"/>
                </a:solidFill>
              </a:rPr>
              <a:t> Republic</a:t>
            </a:r>
            <a:r>
              <a:rPr lang="en-US" dirty="0" smtClean="0">
                <a:solidFill>
                  <a:srgbClr val="FFFF00"/>
                </a:solidFill>
              </a:rPr>
              <a:t>. Over the half of the area of the park is covered with the taiga (about 51</a:t>
            </a:r>
            <a:r>
              <a:rPr lang="en-US" dirty="0" smtClean="0">
                <a:solidFill>
                  <a:srgbClr val="C00000"/>
                </a:solidFill>
              </a:rPr>
              <a:t>%), on the </a:t>
            </a:r>
            <a:r>
              <a:rPr lang="en-US" dirty="0" smtClean="0">
                <a:solidFill>
                  <a:srgbClr val="FFFF00"/>
                </a:solidFill>
              </a:rPr>
              <a:t>highest heights of protected areas it is possible to find areas of the tundra. Also an about 20 ² km of meadows exists, both alpine, as well as of meadows in river valleys. An about 180 bird species lives in the park, in it a few very rare,</a:t>
            </a:r>
          </a:p>
          <a:p>
            <a:r>
              <a:rPr lang="en-US" dirty="0" smtClean="0">
                <a:solidFill>
                  <a:srgbClr val="FFFF00"/>
                </a:solidFill>
              </a:rPr>
              <a:t>He ranks among the </a:t>
            </a:r>
            <a:r>
              <a:rPr lang="en-US" dirty="0" err="1" smtClean="0">
                <a:solidFill>
                  <a:srgbClr val="FFFF00"/>
                </a:solidFill>
              </a:rPr>
              <a:t>Mammalia</a:t>
            </a:r>
            <a:r>
              <a:rPr lang="en-US" dirty="0" smtClean="0">
                <a:solidFill>
                  <a:srgbClr val="FFFF00"/>
                </a:solidFill>
              </a:rPr>
              <a:t> most often come across dwelling these areas in among others: hares mountain hares, reindeer, ermine, otters, elks, wolverine, pine martens, </a:t>
            </a:r>
            <a:r>
              <a:rPr lang="en-US" dirty="0" err="1" smtClean="0">
                <a:solidFill>
                  <a:srgbClr val="FFFF00"/>
                </a:solidFill>
              </a:rPr>
              <a:t>mustele</a:t>
            </a:r>
            <a:r>
              <a:rPr lang="en-US" dirty="0" smtClean="0">
                <a:solidFill>
                  <a:srgbClr val="FFFF00"/>
                </a:solidFill>
              </a:rPr>
              <a:t>, as well as animals from the family bearish and </a:t>
            </a:r>
            <a:r>
              <a:rPr lang="en-US" dirty="0" err="1" smtClean="0">
                <a:solidFill>
                  <a:srgbClr val="FFFF00"/>
                </a:solidFill>
              </a:rPr>
              <a:t>polatuchy</a:t>
            </a:r>
            <a:r>
              <a:rPr lang="en-US" dirty="0" smtClean="0">
                <a:solidFill>
                  <a:schemeClr val="bg1"/>
                </a:solidFill>
              </a:rPr>
              <a:t>.</a:t>
            </a:r>
            <a:endParaRPr lang="en-US" dirty="0">
              <a:solidFill>
                <a:schemeClr val="bg1"/>
              </a:solidFill>
            </a:endParaRPr>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tkaniny-italia.pl/images/mini/e17c4267f82ca79348dd99de5f6a7760.jpg"/>
          <p:cNvPicPr>
            <a:picLocks noChangeAspect="1" noChangeArrowheads="1"/>
          </p:cNvPicPr>
          <p:nvPr/>
        </p:nvPicPr>
        <p:blipFill>
          <a:blip r:embed="rId2" cstate="print"/>
          <a:srcRect/>
          <a:stretch>
            <a:fillRect/>
          </a:stretch>
        </p:blipFill>
        <p:spPr bwMode="auto">
          <a:xfrm>
            <a:off x="35497" y="0"/>
            <a:ext cx="9108503" cy="6858000"/>
          </a:xfrm>
          <a:prstGeom prst="rect">
            <a:avLst/>
          </a:prstGeom>
          <a:noFill/>
        </p:spPr>
      </p:pic>
      <p:pic>
        <p:nvPicPr>
          <p:cNvPr id="12291" name="Picture 3" descr="C:\Users\user\Downloads\wygląd.jpg"/>
          <p:cNvPicPr>
            <a:picLocks noChangeAspect="1" noChangeArrowheads="1"/>
          </p:cNvPicPr>
          <p:nvPr/>
        </p:nvPicPr>
        <p:blipFill>
          <a:blip r:embed="rId3" cstate="print"/>
          <a:srcRect/>
          <a:stretch>
            <a:fillRect/>
          </a:stretch>
        </p:blipFill>
        <p:spPr bwMode="auto">
          <a:xfrm>
            <a:off x="20560" y="-19909"/>
            <a:ext cx="9123440" cy="6877909"/>
          </a:xfrm>
          <a:prstGeom prst="rect">
            <a:avLst/>
          </a:prstGeom>
          <a:noFill/>
        </p:spPr>
      </p:pic>
      <p:sp>
        <p:nvSpPr>
          <p:cNvPr id="4" name="pole tekstowe 3"/>
          <p:cNvSpPr txBox="1"/>
          <p:nvPr/>
        </p:nvSpPr>
        <p:spPr>
          <a:xfrm>
            <a:off x="1043608" y="548680"/>
            <a:ext cx="4032448" cy="3539430"/>
          </a:xfrm>
          <a:prstGeom prst="rect">
            <a:avLst/>
          </a:prstGeom>
          <a:noFill/>
        </p:spPr>
        <p:txBody>
          <a:bodyPr wrap="square" rtlCol="0">
            <a:spAutoFit/>
          </a:bodyPr>
          <a:lstStyle/>
          <a:p>
            <a:r>
              <a:rPr lang="en-US" sz="2800" dirty="0"/>
              <a:t>The appointed </a:t>
            </a:r>
            <a:r>
              <a:rPr lang="en-US" sz="2800" dirty="0" err="1"/>
              <a:t>Tatra</a:t>
            </a:r>
            <a:r>
              <a:rPr lang="en-US" sz="2800" dirty="0"/>
              <a:t> National Park in 1949 is oldest within the limits of Slovakia, as well as former </a:t>
            </a:r>
            <a:r>
              <a:rPr lang="en-US" sz="2800" dirty="0" err="1"/>
              <a:t>Czechosłowacji</a:t>
            </a:r>
            <a:r>
              <a:rPr lang="en-US" sz="2800" dirty="0"/>
              <a:t>. At present nine national parks exist within the limits of this republic.</a:t>
            </a:r>
            <a:endParaRPr lang="pl-PL" sz="2800" dirty="0"/>
          </a:p>
        </p:txBody>
      </p:sp>
      <p:pic>
        <p:nvPicPr>
          <p:cNvPr id="12292" name="Picture 4" descr="C:\Users\user\Desktop\13014827_788139907988969_1252328017_n.jpg"/>
          <p:cNvPicPr>
            <a:picLocks noChangeAspect="1" noChangeArrowheads="1"/>
          </p:cNvPicPr>
          <p:nvPr/>
        </p:nvPicPr>
        <p:blipFill>
          <a:blip r:embed="rId4" cstate="print"/>
          <a:srcRect/>
          <a:stretch>
            <a:fillRect/>
          </a:stretch>
        </p:blipFill>
        <p:spPr bwMode="auto">
          <a:xfrm>
            <a:off x="3851920" y="3717032"/>
            <a:ext cx="3227850" cy="2420888"/>
          </a:xfrm>
          <a:prstGeom prst="rect">
            <a:avLst/>
          </a:prstGeom>
          <a:noFill/>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C:\Users\user\Desktop\;;;.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pole tekstowe 2"/>
          <p:cNvSpPr txBox="1"/>
          <p:nvPr/>
        </p:nvSpPr>
        <p:spPr>
          <a:xfrm>
            <a:off x="827584" y="908720"/>
            <a:ext cx="7416824" cy="5139869"/>
          </a:xfrm>
          <a:prstGeom prst="rect">
            <a:avLst/>
          </a:prstGeom>
          <a:noFill/>
        </p:spPr>
        <p:txBody>
          <a:bodyPr wrap="square" rtlCol="0">
            <a:spAutoFit/>
          </a:bodyPr>
          <a:lstStyle/>
          <a:p>
            <a:r>
              <a:rPr lang="en-US" sz="2000" dirty="0">
                <a:solidFill>
                  <a:srgbClr val="FFFF00"/>
                </a:solidFill>
              </a:rPr>
              <a:t>France was the second European country which the own national park appointed - in 1913 a "</a:t>
            </a:r>
            <a:r>
              <a:rPr lang="en-US" sz="2000" dirty="0" err="1">
                <a:solidFill>
                  <a:srgbClr val="FFFF00"/>
                </a:solidFill>
              </a:rPr>
              <a:t>Bérarde</a:t>
            </a:r>
            <a:r>
              <a:rPr lang="en-US" sz="2000" dirty="0">
                <a:solidFill>
                  <a:srgbClr val="FFFF00"/>
                </a:solidFill>
              </a:rPr>
              <a:t> national park" came into existence (he didn't survive the problem of the World War I, today on this area a yr appointed in 1973 is PN </a:t>
            </a:r>
            <a:r>
              <a:rPr lang="en-US" sz="2000" dirty="0" err="1">
                <a:solidFill>
                  <a:srgbClr val="FFFF00"/>
                </a:solidFill>
              </a:rPr>
              <a:t>Écrins</a:t>
            </a:r>
            <a:r>
              <a:rPr lang="en-US" sz="2000" dirty="0">
                <a:solidFill>
                  <a:srgbClr val="FFFF00"/>
                </a:solidFill>
              </a:rPr>
              <a:t>). Contemporary French national parks are resisting the yr on the law from 1960 They consist of the central zone (</a:t>
            </a:r>
            <a:r>
              <a:rPr lang="en-US" sz="2000" dirty="0" err="1">
                <a:solidFill>
                  <a:srgbClr val="FFFF00"/>
                </a:solidFill>
              </a:rPr>
              <a:t>cœur</a:t>
            </a:r>
            <a:r>
              <a:rPr lang="en-US" sz="2000" dirty="0">
                <a:solidFill>
                  <a:srgbClr val="FFFF00"/>
                </a:solidFill>
              </a:rPr>
              <a:t>) and of access zone (</a:t>
            </a:r>
            <a:r>
              <a:rPr lang="en-US" sz="2000" dirty="0" err="1">
                <a:solidFill>
                  <a:srgbClr val="FFFF00"/>
                </a:solidFill>
              </a:rPr>
              <a:t>aire</a:t>
            </a:r>
            <a:r>
              <a:rPr lang="en-US" sz="2000" dirty="0">
                <a:solidFill>
                  <a:srgbClr val="FFFF00"/>
                </a:solidFill>
              </a:rPr>
              <a:t> </a:t>
            </a:r>
            <a:r>
              <a:rPr lang="en-US" sz="2000" dirty="0" err="1">
                <a:solidFill>
                  <a:srgbClr val="FFFF00"/>
                </a:solidFill>
              </a:rPr>
              <a:t>d'adhésion</a:t>
            </a:r>
            <a:r>
              <a:rPr lang="en-US" sz="2000" dirty="0">
                <a:solidFill>
                  <a:srgbClr val="FFFF00"/>
                </a:solidFill>
              </a:rPr>
              <a:t>) having character of the landscape park. So far 10 parks were appointed, in it 7 in part European of you, and is planning quoting next two</a:t>
            </a:r>
            <a:r>
              <a:rPr lang="en-US" sz="2000" dirty="0" smtClean="0">
                <a:solidFill>
                  <a:srgbClr val="FFFF00"/>
                </a:solidFill>
              </a:rPr>
              <a:t>.</a:t>
            </a:r>
            <a:r>
              <a:rPr lang="en-US" sz="2000" dirty="0">
                <a:solidFill>
                  <a:srgbClr val="FFFF00"/>
                </a:solidFill>
              </a:rPr>
              <a:t> </a:t>
            </a:r>
            <a:r>
              <a:rPr lang="en-US" sz="2000" dirty="0" err="1">
                <a:solidFill>
                  <a:srgbClr val="FFFF00"/>
                </a:solidFill>
              </a:rPr>
              <a:t>Vanoise</a:t>
            </a:r>
            <a:r>
              <a:rPr lang="en-US" sz="2000" dirty="0">
                <a:solidFill>
                  <a:srgbClr val="FFFF00"/>
                </a:solidFill>
              </a:rPr>
              <a:t> national park - oldest and probably the most famous national park in France. He was created in 1963. He is in the </a:t>
            </a:r>
            <a:r>
              <a:rPr lang="en-US" sz="2000" dirty="0" err="1">
                <a:solidFill>
                  <a:srgbClr val="FFFF00"/>
                </a:solidFill>
              </a:rPr>
              <a:t>Graickich</a:t>
            </a:r>
            <a:r>
              <a:rPr lang="en-US" sz="2000" dirty="0">
                <a:solidFill>
                  <a:srgbClr val="FFFF00"/>
                </a:solidFill>
              </a:rPr>
              <a:t> Alps. He is stretching out on the surface about 530 m2</a:t>
            </a:r>
          </a:p>
          <a:p>
            <a:r>
              <a:rPr lang="en-US" sz="2000" dirty="0">
                <a:solidFill>
                  <a:srgbClr val="FFFF00"/>
                </a:solidFill>
              </a:rPr>
              <a:t>Among others the following characteristic species of animals appeared in the </a:t>
            </a:r>
            <a:r>
              <a:rPr lang="en-US" sz="2000" dirty="0" err="1">
                <a:solidFill>
                  <a:srgbClr val="FFFF00"/>
                </a:solidFill>
              </a:rPr>
              <a:t>primaeval</a:t>
            </a:r>
            <a:r>
              <a:rPr lang="en-US" sz="2000" dirty="0">
                <a:solidFill>
                  <a:srgbClr val="FFFF00"/>
                </a:solidFill>
              </a:rPr>
              <a:t> fauna of these surroundings: brown bear grey wolf lynx </a:t>
            </a:r>
            <a:r>
              <a:rPr lang="en-US" sz="2000" dirty="0" err="1">
                <a:solidFill>
                  <a:srgbClr val="FFFF00"/>
                </a:solidFill>
              </a:rPr>
              <a:t>euroazjatycki</a:t>
            </a:r>
            <a:r>
              <a:rPr lang="en-US" sz="2000" dirty="0">
                <a:solidFill>
                  <a:srgbClr val="FFFF00"/>
                </a:solidFill>
              </a:rPr>
              <a:t> </a:t>
            </a:r>
            <a:r>
              <a:rPr lang="en-US" sz="2000" dirty="0" err="1">
                <a:solidFill>
                  <a:srgbClr val="FFFF00"/>
                </a:solidFill>
              </a:rPr>
              <a:t>lammergeier</a:t>
            </a:r>
            <a:r>
              <a:rPr lang="en-US" sz="2000" dirty="0">
                <a:solidFill>
                  <a:srgbClr val="FFFF00"/>
                </a:solidFill>
              </a:rPr>
              <a:t> golden eagle normal black grouse ptarmigan north chamois</a:t>
            </a:r>
          </a:p>
          <a:p>
            <a:endParaRPr lang="pl-PL" sz="2800" dirty="0"/>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C:\Users\user\Desktop\tt.jpg"/>
          <p:cNvPicPr>
            <a:picLocks noChangeAspect="1" noChangeArrowheads="1"/>
          </p:cNvPicPr>
          <p:nvPr/>
        </p:nvPicPr>
        <p:blipFill>
          <a:blip r:embed="rId2" cstate="print"/>
          <a:srcRect/>
          <a:stretch>
            <a:fillRect/>
          </a:stretch>
        </p:blipFill>
        <p:spPr bwMode="auto">
          <a:xfrm>
            <a:off x="12160" y="-9144"/>
            <a:ext cx="9131840" cy="6867144"/>
          </a:xfrm>
          <a:prstGeom prst="rect">
            <a:avLst/>
          </a:prstGeom>
          <a:noFill/>
        </p:spPr>
      </p:pic>
      <p:sp>
        <p:nvSpPr>
          <p:cNvPr id="3" name="pole tekstowe 2"/>
          <p:cNvSpPr txBox="1"/>
          <p:nvPr/>
        </p:nvSpPr>
        <p:spPr>
          <a:xfrm>
            <a:off x="683568" y="332656"/>
            <a:ext cx="7920880" cy="3477875"/>
          </a:xfrm>
          <a:prstGeom prst="rect">
            <a:avLst/>
          </a:prstGeom>
          <a:noFill/>
        </p:spPr>
        <p:txBody>
          <a:bodyPr wrap="square" rtlCol="0">
            <a:spAutoFit/>
          </a:bodyPr>
          <a:lstStyle/>
          <a:p>
            <a:r>
              <a:rPr lang="en-US" sz="2000" dirty="0">
                <a:solidFill>
                  <a:srgbClr val="FFFF00"/>
                </a:solidFill>
              </a:rPr>
              <a:t>The </a:t>
            </a:r>
            <a:r>
              <a:rPr lang="en-US" sz="2000" dirty="0" err="1">
                <a:solidFill>
                  <a:srgbClr val="FFFF00"/>
                </a:solidFill>
              </a:rPr>
              <a:t>Tatra</a:t>
            </a:r>
            <a:r>
              <a:rPr lang="en-US" sz="2000" dirty="0">
                <a:solidFill>
                  <a:srgbClr val="FFFF00"/>
                </a:solidFill>
              </a:rPr>
              <a:t> National Park - Slovak equivalent of the Polish </a:t>
            </a:r>
            <a:r>
              <a:rPr lang="en-US" sz="2000" dirty="0" err="1">
                <a:solidFill>
                  <a:srgbClr val="FFFF00"/>
                </a:solidFill>
              </a:rPr>
              <a:t>Tatra</a:t>
            </a:r>
            <a:r>
              <a:rPr lang="en-US" sz="2000" dirty="0">
                <a:solidFill>
                  <a:srgbClr val="FFFF00"/>
                </a:solidFill>
              </a:rPr>
              <a:t> National Park, 1 January 1949 incurred The </a:t>
            </a:r>
            <a:r>
              <a:rPr lang="en-US" sz="2000" dirty="0" err="1">
                <a:solidFill>
                  <a:srgbClr val="FFFF00"/>
                </a:solidFill>
              </a:rPr>
              <a:t>Tatra</a:t>
            </a:r>
            <a:r>
              <a:rPr lang="en-US" sz="2000" dirty="0">
                <a:solidFill>
                  <a:srgbClr val="FFFF00"/>
                </a:solidFill>
              </a:rPr>
              <a:t> National Park is the oldest national park on Slovakia. he includes the part of the High </a:t>
            </a:r>
            <a:r>
              <a:rPr lang="en-US" sz="2000" dirty="0" err="1">
                <a:solidFill>
                  <a:srgbClr val="FFFF00"/>
                </a:solidFill>
              </a:rPr>
              <a:t>Tatra</a:t>
            </a:r>
            <a:r>
              <a:rPr lang="en-US" sz="2000" dirty="0">
                <a:solidFill>
                  <a:srgbClr val="FFFF00"/>
                </a:solidFill>
              </a:rPr>
              <a:t> mountains with the highest peak of the </a:t>
            </a:r>
            <a:r>
              <a:rPr lang="en-US" sz="2000" dirty="0" err="1">
                <a:solidFill>
                  <a:srgbClr val="FFFF00"/>
                </a:solidFill>
              </a:rPr>
              <a:t>Tatra</a:t>
            </a:r>
            <a:r>
              <a:rPr lang="en-US" sz="2000" dirty="0">
                <a:solidFill>
                  <a:srgbClr val="FFFF00"/>
                </a:solidFill>
              </a:rPr>
              <a:t> mountains, with </a:t>
            </a:r>
            <a:r>
              <a:rPr lang="en-US" sz="2000" dirty="0" err="1">
                <a:solidFill>
                  <a:srgbClr val="FFFF00"/>
                </a:solidFill>
              </a:rPr>
              <a:t>Gerlach</a:t>
            </a:r>
            <a:r>
              <a:rPr lang="en-US" sz="2000" dirty="0">
                <a:solidFill>
                  <a:srgbClr val="FFFF00"/>
                </a:solidFill>
              </a:rPr>
              <a:t> (2655 m </a:t>
            </a:r>
            <a:r>
              <a:rPr lang="en-US" sz="2000" dirty="0" err="1">
                <a:solidFill>
                  <a:srgbClr val="FFFF00"/>
                </a:solidFill>
              </a:rPr>
              <a:t>asl</a:t>
            </a:r>
            <a:r>
              <a:rPr lang="en-US" sz="2000" dirty="0">
                <a:solidFill>
                  <a:srgbClr val="FFFF00"/>
                </a:solidFill>
              </a:rPr>
              <a:t>), of West </a:t>
            </a:r>
            <a:r>
              <a:rPr lang="en-US" sz="2000" dirty="0" err="1">
                <a:solidFill>
                  <a:srgbClr val="FFFF00"/>
                </a:solidFill>
              </a:rPr>
              <a:t>Tatra</a:t>
            </a:r>
            <a:r>
              <a:rPr lang="en-US" sz="2000" dirty="0">
                <a:solidFill>
                  <a:srgbClr val="FFFF00"/>
                </a:solidFill>
              </a:rPr>
              <a:t> mountains and whole of the </a:t>
            </a:r>
            <a:r>
              <a:rPr lang="en-US" sz="2000" dirty="0" err="1">
                <a:solidFill>
                  <a:srgbClr val="FFFF00"/>
                </a:solidFill>
              </a:rPr>
              <a:t>Biiiskich</a:t>
            </a:r>
            <a:r>
              <a:rPr lang="en-US" sz="2000" dirty="0">
                <a:solidFill>
                  <a:srgbClr val="FFFF00"/>
                </a:solidFill>
              </a:rPr>
              <a:t> </a:t>
            </a:r>
            <a:r>
              <a:rPr lang="en-US" sz="2000" dirty="0" err="1">
                <a:solidFill>
                  <a:srgbClr val="FFFF00"/>
                </a:solidFill>
              </a:rPr>
              <a:t>Tatra</a:t>
            </a:r>
            <a:r>
              <a:rPr lang="en-US" sz="2000" dirty="0">
                <a:solidFill>
                  <a:srgbClr val="FFFF00"/>
                </a:solidFill>
              </a:rPr>
              <a:t> mountains. the Area of the park in 1949-87 years was 50 965 ha. In 1987 a park was increased by the almost entire Slovak West </a:t>
            </a:r>
            <a:r>
              <a:rPr lang="en-US" sz="2000" dirty="0" err="1">
                <a:solidFill>
                  <a:srgbClr val="FFFF00"/>
                </a:solidFill>
              </a:rPr>
              <a:t>Tatra</a:t>
            </a:r>
            <a:r>
              <a:rPr lang="en-US" sz="2000" dirty="0">
                <a:solidFill>
                  <a:srgbClr val="FFFF00"/>
                </a:solidFill>
              </a:rPr>
              <a:t> mountains, and the area was 76 883 ha. Today 74 284 is spreading through the park ha They are included in his main tasks: preserving the </a:t>
            </a:r>
            <a:r>
              <a:rPr lang="en-US" sz="2000" dirty="0" err="1">
                <a:solidFill>
                  <a:srgbClr val="FFFF00"/>
                </a:solidFill>
              </a:rPr>
              <a:t>primaeval</a:t>
            </a:r>
            <a:r>
              <a:rPr lang="en-US" sz="2000" dirty="0">
                <a:solidFill>
                  <a:srgbClr val="FFFF00"/>
                </a:solidFill>
              </a:rPr>
              <a:t> state of the natural environment through the in-depth protection managing using mountains at recreational, healing and sports targets.</a:t>
            </a:r>
            <a:endParaRPr lang="pl-PL" sz="2000" dirty="0">
              <a:solidFill>
                <a:srgbClr val="FFFF00"/>
              </a:solidFill>
            </a:endParaRPr>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tkaniny-italia.pl/images/mini/e17c4267f82ca79348dd99de5f6a7760.jpg"/>
          <p:cNvPicPr>
            <a:picLocks noChangeAspect="1" noChangeArrowheads="1"/>
          </p:cNvPicPr>
          <p:nvPr/>
        </p:nvPicPr>
        <p:blipFill>
          <a:blip r:embed="rId2" cstate="print"/>
          <a:srcRect/>
          <a:stretch>
            <a:fillRect/>
          </a:stretch>
        </p:blipFill>
        <p:spPr bwMode="auto">
          <a:xfrm>
            <a:off x="0" y="0"/>
            <a:ext cx="9108503" cy="6858000"/>
          </a:xfrm>
          <a:prstGeom prst="rect">
            <a:avLst/>
          </a:prstGeom>
          <a:noFill/>
        </p:spPr>
      </p:pic>
      <p:sp>
        <p:nvSpPr>
          <p:cNvPr id="3" name="pole tekstowe 2"/>
          <p:cNvSpPr txBox="1"/>
          <p:nvPr/>
        </p:nvSpPr>
        <p:spPr>
          <a:xfrm>
            <a:off x="683568" y="476672"/>
            <a:ext cx="8136904" cy="369332"/>
          </a:xfrm>
          <a:prstGeom prst="rect">
            <a:avLst/>
          </a:prstGeom>
          <a:noFill/>
        </p:spPr>
        <p:txBody>
          <a:bodyPr wrap="square" rtlCol="0">
            <a:spAutoFit/>
          </a:bodyPr>
          <a:lstStyle/>
          <a:p>
            <a:endParaRPr lang="pl-PL" dirty="0"/>
          </a:p>
        </p:txBody>
      </p:sp>
      <p:sp>
        <p:nvSpPr>
          <p:cNvPr id="4" name="pole tekstowe 3"/>
          <p:cNvSpPr txBox="1"/>
          <p:nvPr/>
        </p:nvSpPr>
        <p:spPr>
          <a:xfrm>
            <a:off x="827584" y="764704"/>
            <a:ext cx="4248472" cy="5262979"/>
          </a:xfrm>
          <a:prstGeom prst="rect">
            <a:avLst/>
          </a:prstGeom>
          <a:noFill/>
        </p:spPr>
        <p:txBody>
          <a:bodyPr wrap="square" rtlCol="0">
            <a:spAutoFit/>
          </a:bodyPr>
          <a:lstStyle/>
          <a:p>
            <a:r>
              <a:rPr lang="en-US" sz="2400" dirty="0">
                <a:solidFill>
                  <a:srgbClr val="FFFF00"/>
                </a:solidFill>
              </a:rPr>
              <a:t>National park </a:t>
            </a:r>
            <a:r>
              <a:rPr lang="en-US" sz="2400" dirty="0" err="1">
                <a:solidFill>
                  <a:srgbClr val="FFFF00"/>
                </a:solidFill>
              </a:rPr>
              <a:t>Wikos-Wjosa</a:t>
            </a:r>
            <a:r>
              <a:rPr lang="en-US" sz="2400" dirty="0">
                <a:solidFill>
                  <a:srgbClr val="FFFF00"/>
                </a:solidFill>
              </a:rPr>
              <a:t>- national park located in north-east </a:t>
            </a:r>
            <a:r>
              <a:rPr lang="en-US" sz="2400" dirty="0" err="1">
                <a:solidFill>
                  <a:srgbClr val="FFFF00"/>
                </a:solidFill>
              </a:rPr>
              <a:t>Epirze</a:t>
            </a:r>
            <a:r>
              <a:rPr lang="en-US" sz="2400" dirty="0">
                <a:solidFill>
                  <a:srgbClr val="FFFF00"/>
                </a:solidFill>
              </a:rPr>
              <a:t>, in Greece. ² covering an area of 126 km. The park was established in 1973 and </a:t>
            </a:r>
            <a:r>
              <a:rPr lang="en-US" sz="2400" dirty="0" err="1">
                <a:solidFill>
                  <a:srgbClr val="FFFF00"/>
                </a:solidFill>
              </a:rPr>
              <a:t>Timfi</a:t>
            </a:r>
            <a:r>
              <a:rPr lang="en-US" sz="2400" dirty="0">
                <a:solidFill>
                  <a:srgbClr val="FFFF00"/>
                </a:solidFill>
              </a:rPr>
              <a:t> and a few </a:t>
            </a:r>
            <a:r>
              <a:rPr lang="en-US" sz="2400" dirty="0" err="1">
                <a:solidFill>
                  <a:srgbClr val="FFFF00"/>
                </a:solidFill>
              </a:rPr>
              <a:t>Zagori</a:t>
            </a:r>
            <a:r>
              <a:rPr lang="en-US" sz="2400" dirty="0">
                <a:solidFill>
                  <a:srgbClr val="FFFF00"/>
                </a:solidFill>
              </a:rPr>
              <a:t> small towns include </a:t>
            </a:r>
            <a:r>
              <a:rPr lang="en-US" sz="2400" dirty="0" err="1">
                <a:solidFill>
                  <a:srgbClr val="FFFF00"/>
                </a:solidFill>
              </a:rPr>
              <a:t>Wikos</a:t>
            </a:r>
            <a:r>
              <a:rPr lang="en-US" sz="2400" dirty="0">
                <a:solidFill>
                  <a:srgbClr val="FFFF00"/>
                </a:solidFill>
              </a:rPr>
              <a:t> ravine, </a:t>
            </a:r>
            <a:r>
              <a:rPr lang="en-US" sz="2400" dirty="0" err="1">
                <a:solidFill>
                  <a:srgbClr val="FFFF00"/>
                </a:solidFill>
              </a:rPr>
              <a:t>Wjosa</a:t>
            </a:r>
            <a:r>
              <a:rPr lang="en-US" sz="2400" dirty="0">
                <a:solidFill>
                  <a:srgbClr val="FFFF00"/>
                </a:solidFill>
              </a:rPr>
              <a:t> ravine, mountain. Here numerous mammals are often come across so as bear, foxes and deer. Fish is representing </a:t>
            </a:r>
            <a:r>
              <a:rPr lang="en-US" sz="2400" dirty="0" err="1">
                <a:solidFill>
                  <a:srgbClr val="FFFF00"/>
                </a:solidFill>
              </a:rPr>
              <a:t>trouts</a:t>
            </a:r>
            <a:r>
              <a:rPr lang="en-US" sz="2400" dirty="0">
                <a:solidFill>
                  <a:srgbClr val="FFFF00"/>
                </a:solidFill>
              </a:rPr>
              <a:t> here mainly. Forests consist of diverse species of plants.</a:t>
            </a:r>
            <a:endParaRPr lang="pl-PL" sz="2400" dirty="0">
              <a:solidFill>
                <a:srgbClr val="FFFF00"/>
              </a:solidFill>
            </a:endParaRPr>
          </a:p>
        </p:txBody>
      </p:sp>
      <p:pic>
        <p:nvPicPr>
          <p:cNvPr id="8193" name="Picture 1" descr="C:\Users\user\Desktop\gtr.jpg"/>
          <p:cNvPicPr>
            <a:picLocks noChangeAspect="1" noChangeArrowheads="1"/>
          </p:cNvPicPr>
          <p:nvPr/>
        </p:nvPicPr>
        <p:blipFill>
          <a:blip r:embed="rId3" cstate="print"/>
          <a:srcRect/>
          <a:stretch>
            <a:fillRect/>
          </a:stretch>
        </p:blipFill>
        <p:spPr bwMode="auto">
          <a:xfrm>
            <a:off x="5220072" y="692696"/>
            <a:ext cx="3336032" cy="2502024"/>
          </a:xfrm>
          <a:prstGeom prst="rect">
            <a:avLst/>
          </a:prstGeom>
          <a:noFill/>
        </p:spPr>
      </p:pic>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1692</Words>
  <Application>Microsoft Office PowerPoint</Application>
  <PresentationFormat>Pokaz na ekranie (4:3)</PresentationFormat>
  <Paragraphs>34</Paragraphs>
  <Slides>15</Slides>
  <Notes>1</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Motyw pakietu Office</vt:lpstr>
      <vt:lpstr>Album fotograficzny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Album fotograficzny</dc:title>
  <dc:creator>Użytkownik</dc:creator>
  <cp:lastModifiedBy>e-Dziennik</cp:lastModifiedBy>
  <cp:revision>14</cp:revision>
  <dcterms:created xsi:type="dcterms:W3CDTF">2016-04-18T19:40:30Z</dcterms:created>
  <dcterms:modified xsi:type="dcterms:W3CDTF">2016-04-22T07:45:34Z</dcterms:modified>
</cp:coreProperties>
</file>