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5"/>
  </p:notesMasterIdLst>
  <p:handoutMasterIdLst>
    <p:handoutMasterId r:id="rId16"/>
  </p:handoutMasterIdLst>
  <p:sldIdLst>
    <p:sldId id="257" r:id="rId3"/>
    <p:sldId id="258" r:id="rId4"/>
    <p:sldId id="259" r:id="rId5"/>
    <p:sldId id="260" r:id="rId6"/>
    <p:sldId id="261" r:id="rId7"/>
    <p:sldId id="262" r:id="rId8"/>
    <p:sldId id="263" r:id="rId9"/>
    <p:sldId id="266" r:id="rId10"/>
    <p:sldId id="264" r:id="rId11"/>
    <p:sldId id="265" r:id="rId12"/>
    <p:sldId id="268"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notesViewPr>
    <p:cSldViewPr snapToGrid="0">
      <p:cViewPr varScale="1">
        <p:scale>
          <a:sx n="83" d="100"/>
          <a:sy n="83" d="100"/>
        </p:scale>
        <p:origin x="129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pl-PL" smtClean="0"/>
              <a:t>21.04.2016</a:t>
            </a:fld>
            <a:endParaRPr lang="pl-PL" dirty="0"/>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lang="pl-PL" smtClean="0"/>
              <a:t>‹#›</a:t>
            </a:fld>
            <a:endParaRPr lang="pl-PL"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pl-PL" smtClean="0"/>
              <a:t>21.04.2016</a:t>
            </a:fld>
            <a:endParaRPr lang="pl-PL" dirty="0"/>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lang="pl-PL" smtClean="0"/>
              <a:t>‹#›</a:t>
            </a:fld>
            <a:endParaRPr lang="pl-PL"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4265611" y="1752600"/>
            <a:ext cx="6858002" cy="1828800"/>
          </a:xfrm>
        </p:spPr>
        <p:txBody>
          <a:bodyPr anchor="b">
            <a:normAutofit/>
          </a:bodyPr>
          <a:lstStyle>
            <a:lvl1pPr algn="l">
              <a:defRPr sz="5400"/>
            </a:lvl1pPr>
          </a:lstStyle>
          <a:p>
            <a:r>
              <a:rPr lang="pl-PL"/>
              <a:t>Kliknij, aby edytować styl</a:t>
            </a:r>
            <a:endParaRPr lang="pl-PL" dirty="0"/>
          </a:p>
        </p:txBody>
      </p:sp>
      <p:sp>
        <p:nvSpPr>
          <p:cNvPr id="3" name="Podtytuł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pl-PL" dirty="0"/>
          </a:p>
        </p:txBody>
      </p:sp>
    </p:spTree>
    <p:extLst>
      <p:ext uri="{BB962C8B-B14F-4D97-AF65-F5344CB8AC3E}">
        <p14:creationId xmlns:p14="http://schemas.microsoft.com/office/powerpoint/2010/main" val="2981203631"/>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rzy obrazy z podpisami">
    <p:spTree>
      <p:nvGrpSpPr>
        <p:cNvPr id="1" name=""/>
        <p:cNvGrpSpPr/>
        <p:nvPr/>
      </p:nvGrpSpPr>
      <p:grpSpPr>
        <a:xfrm>
          <a:off x="0" y="0"/>
          <a:ext cx="0" cy="0"/>
          <a:chOff x="0" y="0"/>
          <a:chExt cx="0" cy="0"/>
        </a:xfrm>
      </p:grpSpPr>
      <p:sp>
        <p:nvSpPr>
          <p:cNvPr id="6" name="Symbol zastępczy daty 5"/>
          <p:cNvSpPr>
            <a:spLocks noGrp="1"/>
          </p:cNvSpPr>
          <p:nvPr>
            <p:ph type="dt" sz="half" idx="10"/>
          </p:nvPr>
        </p:nvSpPr>
        <p:spPr/>
        <p:txBody>
          <a:bodyPr/>
          <a:lstStyle/>
          <a:p>
            <a:fld id="{4CF99945-0A15-4715-AB6C-F5E56CF20F70}" type="datetimeFigureOut">
              <a:rPr lang="pl-PL" smtClean="0"/>
              <a:pPr/>
              <a:t>21.04.2016</a:t>
            </a:fld>
            <a:endParaRPr lang="pl-PL" dirty="0"/>
          </a:p>
        </p:txBody>
      </p:sp>
      <p:sp>
        <p:nvSpPr>
          <p:cNvPr id="7" name="Symbol zastępczy stopki 6"/>
          <p:cNvSpPr>
            <a:spLocks noGrp="1"/>
          </p:cNvSpPr>
          <p:nvPr>
            <p:ph type="ftr" sz="quarter" idx="11"/>
          </p:nvPr>
        </p:nvSpPr>
        <p:spPr/>
        <p:txBody>
          <a:bodyPr/>
          <a:lstStyle/>
          <a:p>
            <a:endParaRPr lang="pl-PL" dirty="0"/>
          </a:p>
        </p:txBody>
      </p:sp>
      <p:sp>
        <p:nvSpPr>
          <p:cNvPr id="8" name="Symbol zastępczy numeru slajdu 7"/>
          <p:cNvSpPr>
            <a:spLocks noGrp="1"/>
          </p:cNvSpPr>
          <p:nvPr>
            <p:ph type="sldNum" sz="quarter" idx="12"/>
          </p:nvPr>
        </p:nvSpPr>
        <p:spPr/>
        <p:txBody>
          <a:bodyPr/>
          <a:lstStyle/>
          <a:p>
            <a:fld id="{022B156B-59AE-415F-B24B-8756D48BB977}" type="slidenum">
              <a:rPr lang="pl-PL" smtClean="0"/>
              <a:pPr/>
              <a:t>‹#›</a:t>
            </a:fld>
            <a:endParaRPr lang="pl-PL" dirty="0"/>
          </a:p>
        </p:txBody>
      </p:sp>
      <p:grpSp>
        <p:nvGrpSpPr>
          <p:cNvPr id="84" name="Grupa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Dowolny kształt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86" name="Dowolny kształt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87" name="Dowolny kształt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88" name="Dowolny kształt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89" name="Dowolny kształt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90" name="Dowolny kształt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91" name="Dowolny kształt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92" name="Dowolny kształt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93" name="Dowolny kształt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94" name="Dowolny kształt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95" name="Dowolny kształt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96" name="Dowolny kształt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grpSp>
      <p:sp>
        <p:nvSpPr>
          <p:cNvPr id="97" name="Symbol zastępczy obrazu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pl-PL"/>
              <a:t>Kliknij ikonę, aby dodać obraz</a:t>
            </a:r>
            <a:endParaRPr lang="pl-PL" dirty="0"/>
          </a:p>
        </p:txBody>
      </p:sp>
      <p:grpSp>
        <p:nvGrpSpPr>
          <p:cNvPr id="98" name="Grupa 97"/>
          <p:cNvGrpSpPr/>
          <p:nvPr/>
        </p:nvGrpSpPr>
        <p:grpSpPr>
          <a:xfrm>
            <a:off x="5322489" y="319177"/>
            <a:ext cx="3389607" cy="2710838"/>
            <a:chOff x="895350" y="3313113"/>
            <a:chExt cx="3613151" cy="2790825"/>
          </a:xfrm>
          <a:solidFill>
            <a:schemeClr val="tx1">
              <a:lumMod val="50000"/>
            </a:schemeClr>
          </a:solidFill>
        </p:grpSpPr>
        <p:sp>
          <p:nvSpPr>
            <p:cNvPr id="99" name="Dowolny kształt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00" name="Dowolny kształt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01" name="Dowolny kształt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02" name="Dowolny kształt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03" name="Dowolny kształt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04" name="Dowolny kształt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05" name="Dowolny kształt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06" name="Dowolny kształt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07" name="Dowolny kształt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08" name="Dowolny kształt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09" name="Dowolny kształt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10" name="Dowolny kształt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grpSp>
      <p:sp>
        <p:nvSpPr>
          <p:cNvPr id="111" name="Symbol zastępczy obrazu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pl-PL"/>
              <a:t>Kliknij ikonę, aby dodać obraz</a:t>
            </a:r>
            <a:endParaRPr lang="pl-PL" dirty="0"/>
          </a:p>
        </p:txBody>
      </p:sp>
      <p:grpSp>
        <p:nvGrpSpPr>
          <p:cNvPr id="112" name="Grupa 111"/>
          <p:cNvGrpSpPr/>
          <p:nvPr/>
        </p:nvGrpSpPr>
        <p:grpSpPr>
          <a:xfrm>
            <a:off x="5322489" y="3436140"/>
            <a:ext cx="3389607" cy="2710838"/>
            <a:chOff x="895350" y="3313113"/>
            <a:chExt cx="3613151" cy="2790825"/>
          </a:xfrm>
          <a:solidFill>
            <a:schemeClr val="tx1">
              <a:lumMod val="50000"/>
            </a:schemeClr>
          </a:solidFill>
        </p:grpSpPr>
        <p:sp>
          <p:nvSpPr>
            <p:cNvPr id="113" name="Dowolny kształt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14" name="Dowolny kształt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15" name="Dowolny kształt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16" name="Dowolny kształt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17" name="Dowolny kształt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18" name="Dowolny kształt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19" name="Dowolny kształt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20" name="Dowolny kształt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21" name="Dowolny kształt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22" name="Dowolny kształt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23" name="Dowolny kształt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24" name="Dowolny kształt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grpSp>
      <p:sp>
        <p:nvSpPr>
          <p:cNvPr id="125" name="Symbol zastępczy obrazu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a:buNone/>
              <a:defRPr/>
            </a:lvl1pPr>
          </a:lstStyle>
          <a:p>
            <a:r>
              <a:rPr lang="pl-PL"/>
              <a:t>Kliknij ikonę, aby dodać obraz</a:t>
            </a:r>
            <a:endParaRPr lang="pl-PL" dirty="0"/>
          </a:p>
        </p:txBody>
      </p:sp>
      <p:sp>
        <p:nvSpPr>
          <p:cNvPr id="126" name="Symbol zastępczy tekstu 3"/>
          <p:cNvSpPr>
            <a:spLocks noGrp="1"/>
          </p:cNvSpPr>
          <p:nvPr>
            <p:ph type="body" sz="half" idx="21"/>
          </p:nvPr>
        </p:nvSpPr>
        <p:spPr>
          <a:xfrm>
            <a:off x="9066214" y="2048893"/>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Tree>
    <p:extLst>
      <p:ext uri="{BB962C8B-B14F-4D97-AF65-F5344CB8AC3E}">
        <p14:creationId xmlns:p14="http://schemas.microsoft.com/office/powerpoint/2010/main" val="787425146"/>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7511732" y="1330347"/>
            <a:ext cx="3840480" cy="2103120"/>
          </a:xfrm>
        </p:spPr>
        <p:txBody>
          <a:bodyPr anchor="b">
            <a:normAutofit/>
          </a:bodyPr>
          <a:lstStyle>
            <a:lvl1pPr>
              <a:defRPr sz="3600"/>
            </a:lvl1pPr>
          </a:lstStyle>
          <a:p>
            <a:r>
              <a:rPr lang="pl-PL"/>
              <a:t>Kliknij, aby edytować styl</a:t>
            </a:r>
            <a:endParaRPr lang="pl-PL" dirty="0"/>
          </a:p>
        </p:txBody>
      </p:sp>
      <p:sp>
        <p:nvSpPr>
          <p:cNvPr id="3" name="Symbol zastępczy zawartości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tekstu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a:xfrm>
            <a:off x="8075611" y="6019801"/>
            <a:ext cx="1396260" cy="228600"/>
          </a:xfrm>
        </p:spPr>
        <p:txBody>
          <a:bodyPr/>
          <a:lstStyle/>
          <a:p>
            <a:fld id="{4CF99945-0A15-4715-AB6C-F5E56CF20F70}" type="datetimeFigureOut">
              <a:rPr lang="pl-PL" smtClean="0"/>
              <a:t>21.04.2016</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lang="pl-PL" smtClean="0"/>
              <a:pPr/>
              <a:t>‹#›</a:t>
            </a:fld>
            <a:endParaRPr lang="pl-PL" dirty="0"/>
          </a:p>
        </p:txBody>
      </p:sp>
    </p:spTree>
    <p:extLst>
      <p:ext uri="{BB962C8B-B14F-4D97-AF65-F5344CB8AC3E}">
        <p14:creationId xmlns:p14="http://schemas.microsoft.com/office/powerpoint/2010/main" val="1239762651"/>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grpSp>
        <p:nvGrpSpPr>
          <p:cNvPr id="8" name="Grupa 7"/>
          <p:cNvGrpSpPr/>
          <p:nvPr/>
        </p:nvGrpSpPr>
        <p:grpSpPr>
          <a:xfrm>
            <a:off x="595546" y="781398"/>
            <a:ext cx="6433398" cy="5053665"/>
            <a:chOff x="5162444" y="781398"/>
            <a:chExt cx="6433398" cy="5053665"/>
          </a:xfrm>
        </p:grpSpPr>
        <p:sp>
          <p:nvSpPr>
            <p:cNvPr id="9" name="Dowolny kształt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0" name="Dowolny kształt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grpSp>
          <p:nvGrpSpPr>
            <p:cNvPr id="11" name="Grupa 10"/>
            <p:cNvGrpSpPr/>
            <p:nvPr/>
          </p:nvGrpSpPr>
          <p:grpSpPr>
            <a:xfrm>
              <a:off x="5814205" y="859113"/>
              <a:ext cx="5129146" cy="4880471"/>
              <a:chOff x="7856559" y="859113"/>
              <a:chExt cx="3086791" cy="4880471"/>
            </a:xfrm>
          </p:grpSpPr>
          <p:sp>
            <p:nvSpPr>
              <p:cNvPr id="20" name="Dowolny kształt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21" name="Dowolny kształt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grpSp>
        <p:sp>
          <p:nvSpPr>
            <p:cNvPr id="12" name="Dowolny kształt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3" name="Dowolny kształt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4" name="Dowolny kształt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5" name="Dowolny kształt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6" name="Dowolny kształt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7" name="Dowolny kształt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8" name="Dowolny kształt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9" name="Dowolny kształt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grpSp>
      <p:sp>
        <p:nvSpPr>
          <p:cNvPr id="2" name="Tytuł 1"/>
          <p:cNvSpPr>
            <a:spLocks noGrp="1"/>
          </p:cNvSpPr>
          <p:nvPr>
            <p:ph type="title"/>
          </p:nvPr>
        </p:nvSpPr>
        <p:spPr>
          <a:xfrm>
            <a:off x="7492891" y="1330347"/>
            <a:ext cx="3840480" cy="2103120"/>
          </a:xfrm>
        </p:spPr>
        <p:txBody>
          <a:bodyPr anchor="b">
            <a:normAutofit/>
          </a:bodyPr>
          <a:lstStyle>
            <a:lvl1pPr>
              <a:defRPr sz="3600"/>
            </a:lvl1pPr>
          </a:lstStyle>
          <a:p>
            <a:r>
              <a:rPr lang="pl-PL"/>
              <a:t>Kliknij, aby edytować styl</a:t>
            </a:r>
            <a:endParaRPr lang="pl-PL" dirty="0"/>
          </a:p>
        </p:txBody>
      </p:sp>
      <p:sp>
        <p:nvSpPr>
          <p:cNvPr id="3" name="Symbol zastępczy obrazu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pl-PL" dirty="0"/>
          </a:p>
        </p:txBody>
      </p:sp>
      <p:sp>
        <p:nvSpPr>
          <p:cNvPr id="4" name="Symbol zastępczy tekstu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4CF99945-0A15-4715-AB6C-F5E56CF20F70}" type="datetimeFigureOut">
              <a:rPr lang="pl-PL" smtClean="0"/>
              <a:t>21.04.2016</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022B156B-59AE-415F-B24B-8756D48BB977}" type="slidenum">
              <a:rPr lang="pl-PL" smtClean="0"/>
              <a:t>‹#›</a:t>
            </a:fld>
            <a:endParaRPr lang="pl-PL" dirty="0"/>
          </a:p>
        </p:txBody>
      </p:sp>
    </p:spTree>
    <p:extLst>
      <p:ext uri="{BB962C8B-B14F-4D97-AF65-F5344CB8AC3E}">
        <p14:creationId xmlns:p14="http://schemas.microsoft.com/office/powerpoint/2010/main" val="2659575804"/>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p:cNvSpPr>
            <a:spLocks noGrp="1"/>
          </p:cNvSpPr>
          <p:nvPr>
            <p:ph type="dt" sz="half" idx="10"/>
          </p:nvPr>
        </p:nvSpPr>
        <p:spPr/>
        <p:txBody>
          <a:bodyPr/>
          <a:lstStyle/>
          <a:p>
            <a:fld id="{4CF99945-0A15-4715-AB6C-F5E56CF20F70}" type="datetimeFigureOut">
              <a:rPr lang="pl-PL" smtClean="0"/>
              <a:t>21.04.2016</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022B156B-59AE-415F-B24B-8756D48BB977}" type="slidenum">
              <a:rPr lang="pl-PL" smtClean="0"/>
              <a:t>‹#›</a:t>
            </a:fld>
            <a:endParaRPr lang="pl-PL" dirty="0"/>
          </a:p>
        </p:txBody>
      </p:sp>
    </p:spTree>
    <p:extLst>
      <p:ext uri="{BB962C8B-B14F-4D97-AF65-F5344CB8AC3E}">
        <p14:creationId xmlns:p14="http://schemas.microsoft.com/office/powerpoint/2010/main" val="2447936214"/>
      </p:ext>
    </p:extLst>
  </p:cSld>
  <p:clrMapOvr>
    <a:masterClrMapping/>
  </p:clrMapOvr>
  <p:transition spd="med">
    <p:pull/>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624268" y="304800"/>
            <a:ext cx="1729531" cy="5676900"/>
          </a:xfrm>
        </p:spPr>
        <p:txBody>
          <a:bodyPr vert="eaVert"/>
          <a:lstStyle/>
          <a:p>
            <a:r>
              <a:rPr lang="pl-PL"/>
              <a:t>Kliknij, aby edytować styl</a:t>
            </a:r>
            <a:endParaRPr lang="pl-PL" dirty="0"/>
          </a:p>
        </p:txBody>
      </p:sp>
      <p:sp>
        <p:nvSpPr>
          <p:cNvPr id="3" name="Symbol zastępczy tytułu pionowego 2"/>
          <p:cNvSpPr>
            <a:spLocks noGrp="1"/>
          </p:cNvSpPr>
          <p:nvPr>
            <p:ph type="body" orient="vert" idx="1"/>
          </p:nvPr>
        </p:nvSpPr>
        <p:spPr>
          <a:xfrm>
            <a:off x="838199" y="304800"/>
            <a:ext cx="8633671" cy="56769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p:cNvSpPr>
            <a:spLocks noGrp="1"/>
          </p:cNvSpPr>
          <p:nvPr>
            <p:ph type="dt" sz="half" idx="10"/>
          </p:nvPr>
        </p:nvSpPr>
        <p:spPr/>
        <p:txBody>
          <a:bodyPr/>
          <a:lstStyle/>
          <a:p>
            <a:fld id="{4CF99945-0A15-4715-AB6C-F5E56CF20F70}" type="datetimeFigureOut">
              <a:rPr lang="pl-PL" smtClean="0"/>
              <a:t>21.04.2016</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022B156B-59AE-415F-B24B-8756D48BB977}" type="slidenum">
              <a:rPr lang="pl-PL" smtClean="0"/>
              <a:t>‹#›</a:t>
            </a:fld>
            <a:endParaRPr lang="pl-PL" dirty="0"/>
          </a:p>
        </p:txBody>
      </p:sp>
    </p:spTree>
    <p:extLst>
      <p:ext uri="{BB962C8B-B14F-4D97-AF65-F5344CB8AC3E}">
        <p14:creationId xmlns:p14="http://schemas.microsoft.com/office/powerpoint/2010/main" val="4205803309"/>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p:cNvSpPr>
            <a:spLocks noGrp="1"/>
          </p:cNvSpPr>
          <p:nvPr>
            <p:ph type="dt" sz="half" idx="10"/>
          </p:nvPr>
        </p:nvSpPr>
        <p:spPr/>
        <p:txBody>
          <a:bodyPr/>
          <a:lstStyle/>
          <a:p>
            <a:fld id="{4CF99945-0A15-4715-AB6C-F5E56CF20F70}" type="datetimeFigureOut">
              <a:rPr lang="pl-PL" smtClean="0"/>
              <a:t>21.04.2016</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022B156B-59AE-415F-B24B-8756D48BB977}" type="slidenum">
              <a:rPr lang="pl-PL" smtClean="0"/>
              <a:t>‹#›</a:t>
            </a:fld>
            <a:endParaRPr lang="pl-PL" dirty="0"/>
          </a:p>
        </p:txBody>
      </p:sp>
    </p:spTree>
    <p:extLst>
      <p:ext uri="{BB962C8B-B14F-4D97-AF65-F5344CB8AC3E}">
        <p14:creationId xmlns:p14="http://schemas.microsoft.com/office/powerpoint/2010/main" val="339630955"/>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265613" y="1828800"/>
            <a:ext cx="6858002" cy="1828800"/>
          </a:xfrm>
        </p:spPr>
        <p:txBody>
          <a:bodyPr anchor="b">
            <a:normAutofit/>
          </a:bodyPr>
          <a:lstStyle>
            <a:lvl1pPr>
              <a:defRPr sz="4400"/>
            </a:lvl1pPr>
          </a:lstStyle>
          <a:p>
            <a:r>
              <a:rPr lang="pl-PL"/>
              <a:t>Kliknij, aby edytować styl</a:t>
            </a:r>
            <a:endParaRPr lang="pl-PL" dirty="0"/>
          </a:p>
        </p:txBody>
      </p:sp>
      <p:sp>
        <p:nvSpPr>
          <p:cNvPr id="3" name="Symbol zastępczy tekstu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Tree>
    <p:extLst>
      <p:ext uri="{BB962C8B-B14F-4D97-AF65-F5344CB8AC3E}">
        <p14:creationId xmlns:p14="http://schemas.microsoft.com/office/powerpoint/2010/main" val="1229257918"/>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sz="half" idx="1"/>
          </p:nvPr>
        </p:nvSpPr>
        <p:spPr>
          <a:xfrm>
            <a:off x="1065212" y="1825625"/>
            <a:ext cx="4954588" cy="418795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zawartości 3"/>
          <p:cNvSpPr>
            <a:spLocks noGrp="1"/>
          </p:cNvSpPr>
          <p:nvPr>
            <p:ph sz="half" idx="2"/>
          </p:nvPr>
        </p:nvSpPr>
        <p:spPr>
          <a:xfrm>
            <a:off x="6172200" y="1825625"/>
            <a:ext cx="4951414" cy="418795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5" name="Symbol zastępczy daty 4"/>
          <p:cNvSpPr>
            <a:spLocks noGrp="1"/>
          </p:cNvSpPr>
          <p:nvPr>
            <p:ph type="dt" sz="half" idx="10"/>
          </p:nvPr>
        </p:nvSpPr>
        <p:spPr/>
        <p:txBody>
          <a:bodyPr/>
          <a:lstStyle/>
          <a:p>
            <a:fld id="{4CF99945-0A15-4715-AB6C-F5E56CF20F70}" type="datetimeFigureOut">
              <a:rPr lang="pl-PL" smtClean="0"/>
              <a:t>21.04.2016</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022B156B-59AE-415F-B24B-8756D48BB977}" type="slidenum">
              <a:rPr lang="pl-PL" smtClean="0"/>
              <a:t>‹#›</a:t>
            </a:fld>
            <a:endParaRPr lang="pl-PL" dirty="0"/>
          </a:p>
        </p:txBody>
      </p:sp>
    </p:spTree>
    <p:extLst>
      <p:ext uri="{BB962C8B-B14F-4D97-AF65-F5344CB8AC3E}">
        <p14:creationId xmlns:p14="http://schemas.microsoft.com/office/powerpoint/2010/main" val="2972755191"/>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tekstu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1069848" y="2505075"/>
            <a:ext cx="4956048" cy="34766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5" name="Symbol zastępczy tekstu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4956048" cy="34766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7" name="Symbol zastępczy daty 6"/>
          <p:cNvSpPr>
            <a:spLocks noGrp="1"/>
          </p:cNvSpPr>
          <p:nvPr>
            <p:ph type="dt" sz="half" idx="10"/>
          </p:nvPr>
        </p:nvSpPr>
        <p:spPr/>
        <p:txBody>
          <a:bodyPr/>
          <a:lstStyle/>
          <a:p>
            <a:fld id="{4CF99945-0A15-4715-AB6C-F5E56CF20F70}" type="datetimeFigureOut">
              <a:rPr lang="pl-PL" smtClean="0"/>
              <a:t>21.04.2016</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022B156B-59AE-415F-B24B-8756D48BB977}" type="slidenum">
              <a:rPr lang="pl-PL" smtClean="0"/>
              <a:t>‹#›</a:t>
            </a:fld>
            <a:endParaRPr lang="pl-PL" dirty="0"/>
          </a:p>
        </p:txBody>
      </p:sp>
    </p:spTree>
    <p:extLst>
      <p:ext uri="{BB962C8B-B14F-4D97-AF65-F5344CB8AC3E}">
        <p14:creationId xmlns:p14="http://schemas.microsoft.com/office/powerpoint/2010/main" val="2318571645"/>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daty 2"/>
          <p:cNvSpPr>
            <a:spLocks noGrp="1"/>
          </p:cNvSpPr>
          <p:nvPr>
            <p:ph type="dt" sz="half" idx="10"/>
          </p:nvPr>
        </p:nvSpPr>
        <p:spPr/>
        <p:txBody>
          <a:bodyPr/>
          <a:lstStyle/>
          <a:p>
            <a:fld id="{4CF99945-0A15-4715-AB6C-F5E56CF20F70}" type="datetimeFigureOut">
              <a:rPr lang="pl-PL" smtClean="0"/>
              <a:t>21.04.2016</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022B156B-59AE-415F-B24B-8756D48BB977}" type="slidenum">
              <a:rPr lang="pl-PL" smtClean="0"/>
              <a:t>‹#›</a:t>
            </a:fld>
            <a:endParaRPr lang="pl-PL" dirty="0"/>
          </a:p>
        </p:txBody>
      </p:sp>
    </p:spTree>
    <p:extLst>
      <p:ext uri="{BB962C8B-B14F-4D97-AF65-F5344CB8AC3E}">
        <p14:creationId xmlns:p14="http://schemas.microsoft.com/office/powerpoint/2010/main" val="3512816421"/>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4CF99945-0A15-4715-AB6C-F5E56CF20F70}" type="datetimeFigureOut">
              <a:rPr lang="pl-PL" smtClean="0"/>
              <a:t>21.04.2016</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022B156B-59AE-415F-B24B-8756D48BB977}" type="slidenum">
              <a:rPr lang="pl-PL" smtClean="0"/>
              <a:t>‹#›</a:t>
            </a:fld>
            <a:endParaRPr lang="pl-PL" dirty="0"/>
          </a:p>
        </p:txBody>
      </p:sp>
    </p:spTree>
    <p:extLst>
      <p:ext uri="{BB962C8B-B14F-4D97-AF65-F5344CB8AC3E}">
        <p14:creationId xmlns:p14="http://schemas.microsoft.com/office/powerpoint/2010/main" val="847874879"/>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wa obrazy z podpisami">
    <p:spTree>
      <p:nvGrpSpPr>
        <p:cNvPr id="1" name=""/>
        <p:cNvGrpSpPr/>
        <p:nvPr/>
      </p:nvGrpSpPr>
      <p:grpSpPr>
        <a:xfrm>
          <a:off x="0" y="0"/>
          <a:ext cx="0" cy="0"/>
          <a:chOff x="0" y="0"/>
          <a:chExt cx="0" cy="0"/>
        </a:xfrm>
      </p:grpSpPr>
      <p:sp>
        <p:nvSpPr>
          <p:cNvPr id="6" name="Symbol zastępczy daty 5"/>
          <p:cNvSpPr>
            <a:spLocks noGrp="1"/>
          </p:cNvSpPr>
          <p:nvPr>
            <p:ph type="dt" sz="half" idx="10"/>
          </p:nvPr>
        </p:nvSpPr>
        <p:spPr/>
        <p:txBody>
          <a:bodyPr/>
          <a:lstStyle/>
          <a:p>
            <a:fld id="{4CF99945-0A15-4715-AB6C-F5E56CF20F70}" type="datetimeFigureOut">
              <a:rPr lang="pl-PL" smtClean="0"/>
              <a:pPr/>
              <a:t>21.04.2016</a:t>
            </a:fld>
            <a:endParaRPr lang="pl-PL" dirty="0"/>
          </a:p>
        </p:txBody>
      </p:sp>
      <p:sp>
        <p:nvSpPr>
          <p:cNvPr id="7" name="Symbol zastępczy stopki 6"/>
          <p:cNvSpPr>
            <a:spLocks noGrp="1"/>
          </p:cNvSpPr>
          <p:nvPr>
            <p:ph type="ftr" sz="quarter" idx="11"/>
          </p:nvPr>
        </p:nvSpPr>
        <p:spPr/>
        <p:txBody>
          <a:bodyPr/>
          <a:lstStyle/>
          <a:p>
            <a:endParaRPr lang="pl-PL" dirty="0"/>
          </a:p>
        </p:txBody>
      </p:sp>
      <p:sp>
        <p:nvSpPr>
          <p:cNvPr id="8" name="Symbol zastępczy numeru slajdu 7"/>
          <p:cNvSpPr>
            <a:spLocks noGrp="1"/>
          </p:cNvSpPr>
          <p:nvPr>
            <p:ph type="sldNum" sz="quarter" idx="12"/>
          </p:nvPr>
        </p:nvSpPr>
        <p:spPr/>
        <p:txBody>
          <a:bodyPr/>
          <a:lstStyle/>
          <a:p>
            <a:fld id="{022B156B-59AE-415F-B24B-8756D48BB977}" type="slidenum">
              <a:rPr lang="pl-PL" smtClean="0"/>
              <a:pPr/>
              <a:t>‹#›</a:t>
            </a:fld>
            <a:endParaRPr lang="pl-PL" dirty="0"/>
          </a:p>
        </p:txBody>
      </p:sp>
      <p:grpSp>
        <p:nvGrpSpPr>
          <p:cNvPr id="9" name="Grupa 8"/>
          <p:cNvGrpSpPr/>
          <p:nvPr/>
        </p:nvGrpSpPr>
        <p:grpSpPr>
          <a:xfrm>
            <a:off x="574431" y="724619"/>
            <a:ext cx="5318979" cy="3795623"/>
            <a:chOff x="895350" y="3313113"/>
            <a:chExt cx="3613151" cy="2790825"/>
          </a:xfrm>
          <a:solidFill>
            <a:schemeClr val="tx1">
              <a:lumMod val="50000"/>
            </a:schemeClr>
          </a:solidFill>
        </p:grpSpPr>
        <p:sp>
          <p:nvSpPr>
            <p:cNvPr id="10" name="Dowolny kształt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1" name="Dowolny kształt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2" name="Dowolny kształt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3" name="Dowolny kształt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4" name="Dowolny kształt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5" name="Dowolny kształt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6" name="Dowolny kształt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7" name="Dowolny kształt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8" name="Dowolny kształt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9" name="Dowolny kształt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20" name="Dowolny kształt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21" name="Dowolny kształt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grpSp>
      <p:grpSp>
        <p:nvGrpSpPr>
          <p:cNvPr id="22" name="Grupa 21"/>
          <p:cNvGrpSpPr/>
          <p:nvPr/>
        </p:nvGrpSpPr>
        <p:grpSpPr>
          <a:xfrm>
            <a:off x="6285120" y="724619"/>
            <a:ext cx="5318979" cy="3795623"/>
            <a:chOff x="895350" y="3313113"/>
            <a:chExt cx="3613151" cy="2790825"/>
          </a:xfrm>
          <a:solidFill>
            <a:schemeClr val="tx1">
              <a:lumMod val="50000"/>
            </a:schemeClr>
          </a:solidFill>
        </p:grpSpPr>
        <p:sp>
          <p:nvSpPr>
            <p:cNvPr id="23" name="Dowolny kształt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24" name="Dowolny kształt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25" name="Dowolny kształt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26" name="Dowolny kształt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27" name="Dowolny kształt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28" name="Dowolny kształt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29" name="Dowolny kształt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30" name="Dowolny kształt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31" name="Dowolny kształt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32" name="Dowolny kształt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33" name="Dowolny kształt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34" name="Dowolny kształt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grpSp>
      <p:sp>
        <p:nvSpPr>
          <p:cNvPr id="36" name="Symbol zastępczy obrazu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a:buNone/>
              <a:defRPr/>
            </a:lvl1pPr>
          </a:lstStyle>
          <a:p>
            <a:r>
              <a:rPr lang="pl-PL"/>
              <a:t>Kliknij ikonę, aby dodać obraz</a:t>
            </a:r>
            <a:endParaRPr lang="pl-PL" dirty="0"/>
          </a:p>
        </p:txBody>
      </p:sp>
      <p:sp>
        <p:nvSpPr>
          <p:cNvPr id="37" name="Symbol zastępczy obrazu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a:buNone/>
              <a:defRPr/>
            </a:lvl1pPr>
          </a:lstStyle>
          <a:p>
            <a:r>
              <a:rPr lang="pl-PL"/>
              <a:t>Kliknij ikonę, aby dodać obraz</a:t>
            </a:r>
            <a:endParaRPr lang="pl-PL" dirty="0"/>
          </a:p>
        </p:txBody>
      </p:sp>
      <p:sp>
        <p:nvSpPr>
          <p:cNvPr id="39" name="Symbol zastępczy tekstu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0" name="Symbol zastępczy tekstu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Tree>
    <p:extLst>
      <p:ext uri="{BB962C8B-B14F-4D97-AF65-F5344CB8AC3E}">
        <p14:creationId xmlns:p14="http://schemas.microsoft.com/office/powerpoint/2010/main" val="1168274800"/>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rzy obrazy z podpisamis">
    <p:spTree>
      <p:nvGrpSpPr>
        <p:cNvPr id="1" name=""/>
        <p:cNvGrpSpPr/>
        <p:nvPr/>
      </p:nvGrpSpPr>
      <p:grpSpPr>
        <a:xfrm>
          <a:off x="0" y="0"/>
          <a:ext cx="0" cy="0"/>
          <a:chOff x="0" y="0"/>
          <a:chExt cx="0" cy="0"/>
        </a:xfrm>
      </p:grpSpPr>
      <p:sp>
        <p:nvSpPr>
          <p:cNvPr id="6" name="Symbol zastępczy daty 5"/>
          <p:cNvSpPr>
            <a:spLocks noGrp="1"/>
          </p:cNvSpPr>
          <p:nvPr>
            <p:ph type="dt" sz="half" idx="10"/>
          </p:nvPr>
        </p:nvSpPr>
        <p:spPr/>
        <p:txBody>
          <a:bodyPr/>
          <a:lstStyle/>
          <a:p>
            <a:fld id="{4CF99945-0A15-4715-AB6C-F5E56CF20F70}" type="datetimeFigureOut">
              <a:rPr lang="pl-PL" smtClean="0"/>
              <a:pPr/>
              <a:t>21.04.2016</a:t>
            </a:fld>
            <a:endParaRPr lang="pl-PL" dirty="0"/>
          </a:p>
        </p:txBody>
      </p:sp>
      <p:sp>
        <p:nvSpPr>
          <p:cNvPr id="7" name="Symbol zastępczy stopki 6"/>
          <p:cNvSpPr>
            <a:spLocks noGrp="1"/>
          </p:cNvSpPr>
          <p:nvPr>
            <p:ph type="ftr" sz="quarter" idx="11"/>
          </p:nvPr>
        </p:nvSpPr>
        <p:spPr/>
        <p:txBody>
          <a:bodyPr/>
          <a:lstStyle/>
          <a:p>
            <a:endParaRPr lang="pl-PL" dirty="0"/>
          </a:p>
        </p:txBody>
      </p:sp>
      <p:sp>
        <p:nvSpPr>
          <p:cNvPr id="8" name="Symbol zastępczy numeru slajdu 7"/>
          <p:cNvSpPr>
            <a:spLocks noGrp="1"/>
          </p:cNvSpPr>
          <p:nvPr>
            <p:ph type="sldNum" sz="quarter" idx="12"/>
          </p:nvPr>
        </p:nvSpPr>
        <p:spPr/>
        <p:txBody>
          <a:bodyPr/>
          <a:lstStyle/>
          <a:p>
            <a:fld id="{022B156B-59AE-415F-B24B-8756D48BB977}" type="slidenum">
              <a:rPr lang="pl-PL" smtClean="0"/>
              <a:pPr/>
              <a:t>‹#›</a:t>
            </a:fld>
            <a:endParaRPr lang="pl-PL" dirty="0"/>
          </a:p>
        </p:txBody>
      </p:sp>
      <p:grpSp>
        <p:nvGrpSpPr>
          <p:cNvPr id="35" name="Grupa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Dowolny kształt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41" name="Dowolny kształt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42" name="Dowolny kształt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43" name="Dowolny kształt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44" name="Dowolny kształt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45" name="Dowolny kształt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46" name="Dowolny kształt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47" name="Dowolny kształt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48" name="Dowolny kształt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49" name="Dowolny kształt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50" name="Dowolny kształt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51" name="Dowolny kształt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grpSp>
      <p:grpSp>
        <p:nvGrpSpPr>
          <p:cNvPr id="52" name="Grupa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Dowolny kształt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54" name="Dowolny kształt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55" name="Dowolny kształt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56" name="Dowolny kształt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57" name="Dowolny kształt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58" name="Dowolny kształt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59" name="Dowolny kształt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60" name="Dowolny kształt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61" name="Dowolny kształt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62" name="Dowolny kształt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63" name="Dowolny kształt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64" name="Dowolny kształt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grpSp>
      <p:grpSp>
        <p:nvGrpSpPr>
          <p:cNvPr id="65" name="Grupa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Dowolny kształt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67" name="Dowolny kształt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68" name="Dowolny kształt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69" name="Dowolny kształt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70" name="Dowolny kształt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71" name="Dowolny kształt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72" name="Dowolny kształt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73" name="Dowolny kształt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74" name="Dowolny kształt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75" name="Dowolny kształt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76" name="Dowolny kształt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77" name="Dowolny kształt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grpSp>
      <p:sp>
        <p:nvSpPr>
          <p:cNvPr id="78" name="Symbol zastępczy obrazu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r>
              <a:rPr lang="pl-PL"/>
              <a:t>Kliknij ikonę, aby dodać obraz</a:t>
            </a:r>
            <a:endParaRPr lang="pl-PL" dirty="0"/>
          </a:p>
        </p:txBody>
      </p:sp>
      <p:sp>
        <p:nvSpPr>
          <p:cNvPr id="79" name="Symbol zastępczy obrazu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r>
              <a:rPr lang="pl-PL"/>
              <a:t>Kliknij ikonę, aby dodać obraz</a:t>
            </a:r>
            <a:endParaRPr lang="pl-PL" dirty="0"/>
          </a:p>
        </p:txBody>
      </p:sp>
      <p:sp>
        <p:nvSpPr>
          <p:cNvPr id="80" name="Symbol zastępczy obrazu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r>
              <a:rPr lang="pl-PL"/>
              <a:t>Kliknij ikonę, aby dodać obraz</a:t>
            </a:r>
            <a:endParaRPr lang="pl-PL" dirty="0"/>
          </a:p>
        </p:txBody>
      </p:sp>
      <p:sp>
        <p:nvSpPr>
          <p:cNvPr id="81" name="Symbol zastępczy tekstu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82" name="Symbol zastępczy tekstu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83" name="Symbol zastępczy tekstu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Tree>
    <p:extLst>
      <p:ext uri="{BB962C8B-B14F-4D97-AF65-F5344CB8AC3E}">
        <p14:creationId xmlns:p14="http://schemas.microsoft.com/office/powerpoint/2010/main" val="1681935021"/>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pl-PL" dirty="0"/>
              <a:t>Kliknij, aby edytować styl</a:t>
            </a:r>
          </a:p>
        </p:txBody>
      </p:sp>
      <p:sp>
        <p:nvSpPr>
          <p:cNvPr id="3" name="Symbol zastępczy tekstu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fld id="{4CF99945-0A15-4715-AB6C-F5E56CF20F70}" type="datetimeFigureOut">
              <a:rPr lang="pl-PL" smtClean="0"/>
              <a:pPr/>
              <a:t>21.04.2016</a:t>
            </a:fld>
            <a:endParaRPr lang="pl-PL" dirty="0"/>
          </a:p>
        </p:txBody>
      </p:sp>
      <p:sp>
        <p:nvSpPr>
          <p:cNvPr id="5" name="Symbol zastępczy stopki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lang="pl-PL" dirty="0"/>
          </a:p>
        </p:txBody>
      </p:sp>
      <p:sp>
        <p:nvSpPr>
          <p:cNvPr id="6" name="Symbol zastępczy numeru slajdu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lang="pl-PL" smtClean="0"/>
              <a:pPr/>
              <a:t>‹#›</a:t>
            </a:fld>
            <a:endParaRPr lang="pl-PL"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p:transition spd="med">
    <p:pull/>
  </p:transition>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362920" y="1263073"/>
            <a:ext cx="6858002" cy="1828800"/>
          </a:xfrm>
        </p:spPr>
        <p:txBody>
          <a:bodyPr>
            <a:normAutofit fontScale="90000"/>
          </a:bodyPr>
          <a:lstStyle/>
          <a:p>
            <a:pPr algn="ctr" defTabSz="914400">
              <a:spcBef>
                <a:spcPct val="0"/>
              </a:spcBef>
              <a:buNone/>
            </a:pPr>
            <a:r>
              <a:rPr lang="pl-PL" dirty="0"/>
              <a:t>Forests in Poland and Europe. Characteristics and management </a:t>
            </a:r>
          </a:p>
        </p:txBody>
      </p:sp>
      <p:sp>
        <p:nvSpPr>
          <p:cNvPr id="3" name="Podtytuł 2"/>
          <p:cNvSpPr>
            <a:spLocks noGrp="1"/>
          </p:cNvSpPr>
          <p:nvPr>
            <p:ph type="subTitle" idx="1"/>
          </p:nvPr>
        </p:nvSpPr>
        <p:spPr/>
        <p:txBody>
          <a:bodyPr/>
          <a:lstStyle/>
          <a:p>
            <a:pPr marL="0" indent="0" algn="l">
              <a:spcBef>
                <a:spcPts val="0"/>
              </a:spcBef>
              <a:buNone/>
            </a:pPr>
            <a:endParaRPr lang="pl-PL" dirty="0"/>
          </a:p>
          <a:p>
            <a:pPr marL="0" indent="0" algn="l">
              <a:spcBef>
                <a:spcPts val="0"/>
              </a:spcBef>
              <a:buNone/>
            </a:pPr>
            <a:endParaRPr lang="pl-PL" dirty="0"/>
          </a:p>
        </p:txBody>
      </p:sp>
      <p:sp>
        <p:nvSpPr>
          <p:cNvPr id="4" name="pole tekstowe 3"/>
          <p:cNvSpPr txBox="1"/>
          <p:nvPr/>
        </p:nvSpPr>
        <p:spPr>
          <a:xfrm>
            <a:off x="9220922" y="6049819"/>
            <a:ext cx="2814060" cy="738664"/>
          </a:xfrm>
          <a:prstGeom prst="rect">
            <a:avLst/>
          </a:prstGeom>
          <a:noFill/>
        </p:spPr>
        <p:txBody>
          <a:bodyPr wrap="square" rtlCol="0">
            <a:spAutoFit/>
          </a:bodyPr>
          <a:lstStyle/>
          <a:p>
            <a:r>
              <a:rPr lang="pl-PL" sz="1400" dirty="0"/>
              <a:t>Work done by Paweł Mućko,</a:t>
            </a:r>
          </a:p>
          <a:p>
            <a:r>
              <a:rPr lang="pl-PL" sz="1400" dirty="0"/>
              <a:t>Adam Papis and Cezary Osiadacz</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slow" p14:dur="4000">
        <p:randomBar/>
      </p:transition>
    </mc:Choice>
    <mc:Fallback xmlns="">
      <p:transition spd="slow">
        <p:randomBa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a:t/>
            </a:r>
            <a:br>
              <a:rPr lang="pl-PL" dirty="0"/>
            </a:br>
            <a:r>
              <a:rPr lang="pl-PL" dirty="0"/>
              <a:t>  </a:t>
            </a:r>
            <a:br>
              <a:rPr lang="pl-PL" dirty="0"/>
            </a:br>
            <a:endParaRPr lang="pl-PL" dirty="0"/>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6976" y="914400"/>
            <a:ext cx="6199308" cy="4897453"/>
          </a:xfrm>
          <a:prstGeom prst="rect">
            <a:avLst/>
          </a:prstGeom>
          <a:ln>
            <a:noFill/>
          </a:ln>
          <a:effectLst>
            <a:softEdge rad="112500"/>
          </a:effectLst>
        </p:spPr>
      </p:pic>
      <p:sp>
        <p:nvSpPr>
          <p:cNvPr id="5" name="pole tekstowe 4"/>
          <p:cNvSpPr txBox="1"/>
          <p:nvPr/>
        </p:nvSpPr>
        <p:spPr>
          <a:xfrm>
            <a:off x="2667000" y="5811853"/>
            <a:ext cx="6105525" cy="246221"/>
          </a:xfrm>
          <a:prstGeom prst="rect">
            <a:avLst/>
          </a:prstGeom>
          <a:noFill/>
        </p:spPr>
        <p:txBody>
          <a:bodyPr wrap="square" rtlCol="0">
            <a:spAutoFit/>
          </a:bodyPr>
          <a:lstStyle/>
          <a:p>
            <a:r>
              <a:rPr lang="pl-PL" sz="1000" dirty="0"/>
              <a:t>http://www.forestry.gov.uk/images/MOTIVE_map_small.gif/$FILE/MOTIVE_map_small.gif</a:t>
            </a:r>
          </a:p>
        </p:txBody>
      </p:sp>
    </p:spTree>
    <p:extLst>
      <p:ext uri="{BB962C8B-B14F-4D97-AF65-F5344CB8AC3E}">
        <p14:creationId xmlns:p14="http://schemas.microsoft.com/office/powerpoint/2010/main" val="67813030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
            </a:r>
            <a:br>
              <a:rPr lang="pl-PL" dirty="0"/>
            </a:br>
            <a:r>
              <a:rPr lang="pl-PL" dirty="0"/>
              <a:t/>
            </a:r>
            <a:br>
              <a:rPr lang="pl-PL" dirty="0"/>
            </a:br>
            <a:r>
              <a:rPr lang="pl-PL" dirty="0"/>
              <a:t/>
            </a:r>
            <a:br>
              <a:rPr lang="pl-PL" dirty="0"/>
            </a:br>
            <a:endParaRPr lang="pl-PL" dirty="0"/>
          </a:p>
        </p:txBody>
      </p:sp>
      <p:sp>
        <p:nvSpPr>
          <p:cNvPr id="3" name="Symbol zastępczy zawartości 2"/>
          <p:cNvSpPr>
            <a:spLocks noGrp="1"/>
          </p:cNvSpPr>
          <p:nvPr>
            <p:ph idx="1"/>
          </p:nvPr>
        </p:nvSpPr>
        <p:spPr>
          <a:xfrm>
            <a:off x="1065214" y="590550"/>
            <a:ext cx="10058400" cy="5391150"/>
          </a:xfrm>
        </p:spPr>
        <p:txBody>
          <a:bodyPr/>
          <a:lstStyle/>
          <a:p>
            <a:pPr marL="0" indent="0" algn="ctr">
              <a:buNone/>
            </a:pPr>
            <a:r>
              <a:rPr lang="pl-PL" dirty="0"/>
              <a:t>All information has been taken from wikipedia and books. </a:t>
            </a:r>
          </a:p>
        </p:txBody>
      </p:sp>
      <p:sp>
        <p:nvSpPr>
          <p:cNvPr id="4" name="Prostokąt 3"/>
          <p:cNvSpPr/>
          <p:nvPr/>
        </p:nvSpPr>
        <p:spPr>
          <a:xfrm>
            <a:off x="1502535" y="2097703"/>
            <a:ext cx="6096000" cy="2585323"/>
          </a:xfrm>
          <a:prstGeom prst="rect">
            <a:avLst/>
          </a:prstGeom>
        </p:spPr>
        <p:txBody>
          <a:bodyPr>
            <a:spAutoFit/>
          </a:bodyPr>
          <a:lstStyle/>
          <a:p>
            <a:r>
              <a:rPr lang="pl-PL" dirty="0" smtClean="0"/>
              <a:t>Paweł </a:t>
            </a:r>
            <a:r>
              <a:rPr lang="pl-PL" dirty="0" err="1" smtClean="0"/>
              <a:t>Mućko</a:t>
            </a:r>
            <a:r>
              <a:rPr lang="pl-PL" dirty="0" smtClean="0"/>
              <a:t> </a:t>
            </a:r>
          </a:p>
          <a:p>
            <a:r>
              <a:rPr lang="pl-PL" dirty="0" smtClean="0"/>
              <a:t>Adam Papis </a:t>
            </a:r>
          </a:p>
          <a:p>
            <a:r>
              <a:rPr lang="pl-PL" smtClean="0"/>
              <a:t>Cezary Osiadacz </a:t>
            </a:r>
            <a:endParaRPr lang="pl-PL" dirty="0"/>
          </a:p>
          <a:p>
            <a:pPr lvl="0"/>
            <a:endParaRPr lang="pl-PL" dirty="0"/>
          </a:p>
          <a:p>
            <a:pPr lvl="0"/>
            <a:r>
              <a:rPr lang="pl-PL" dirty="0"/>
              <a:t>Zespół Szkół Miejskich nr 2 </a:t>
            </a:r>
          </a:p>
          <a:p>
            <a:pPr lvl="0"/>
            <a:r>
              <a:rPr lang="pl-PL" dirty="0"/>
              <a:t>ul. Siennicka 17</a:t>
            </a:r>
          </a:p>
          <a:p>
            <a:pPr lvl="0"/>
            <a:r>
              <a:rPr lang="pl-PL" dirty="0"/>
              <a:t>05-300 Mińsk Mazowiecki </a:t>
            </a:r>
          </a:p>
          <a:p>
            <a:pPr lvl="0"/>
            <a:r>
              <a:rPr lang="pl-PL" dirty="0"/>
              <a:t>Gimnazjum, Klasa dwujęzyczna </a:t>
            </a:r>
          </a:p>
          <a:p>
            <a:pPr lvl="0"/>
            <a:r>
              <a:rPr lang="pl-PL" dirty="0"/>
              <a:t>III a </a:t>
            </a:r>
            <a:endParaRPr lang="pl-PL" dirty="0"/>
          </a:p>
        </p:txBody>
      </p:sp>
    </p:spTree>
    <p:extLst>
      <p:ext uri="{BB962C8B-B14F-4D97-AF65-F5344CB8AC3E}">
        <p14:creationId xmlns:p14="http://schemas.microsoft.com/office/powerpoint/2010/main" val="2523331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
            </a:r>
            <a:br>
              <a:rPr lang="pl-PL" dirty="0"/>
            </a:br>
            <a:endParaRPr lang="pl-PL" dirty="0"/>
          </a:p>
        </p:txBody>
      </p:sp>
      <p:sp>
        <p:nvSpPr>
          <p:cNvPr id="3" name="Symbol zastępczy zawartości 2"/>
          <p:cNvSpPr>
            <a:spLocks noGrp="1"/>
          </p:cNvSpPr>
          <p:nvPr>
            <p:ph idx="1"/>
          </p:nvPr>
        </p:nvSpPr>
        <p:spPr>
          <a:xfrm>
            <a:off x="1065214" y="2876550"/>
            <a:ext cx="10058400" cy="485775"/>
          </a:xfrm>
        </p:spPr>
        <p:txBody>
          <a:bodyPr/>
          <a:lstStyle/>
          <a:p>
            <a:pPr marL="0" indent="0" algn="ctr">
              <a:buNone/>
            </a:pPr>
            <a:r>
              <a:rPr lang="pl-PL" dirty="0"/>
              <a:t>Thank you for checking our presentation</a:t>
            </a:r>
          </a:p>
        </p:txBody>
      </p:sp>
    </p:spTree>
    <p:extLst>
      <p:ext uri="{BB962C8B-B14F-4D97-AF65-F5344CB8AC3E}">
        <p14:creationId xmlns:p14="http://schemas.microsoft.com/office/powerpoint/2010/main" val="257878844"/>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solidFill>
                  <a:srgbClr val="00B050"/>
                </a:solidFill>
              </a:rPr>
              <a:t>Forests and management (introduction)  </a:t>
            </a:r>
          </a:p>
        </p:txBody>
      </p:sp>
      <p:sp>
        <p:nvSpPr>
          <p:cNvPr id="3" name="Symbol zastępczy zawartości 2"/>
          <p:cNvSpPr>
            <a:spLocks noGrp="1"/>
          </p:cNvSpPr>
          <p:nvPr>
            <p:ph idx="1"/>
          </p:nvPr>
        </p:nvSpPr>
        <p:spPr/>
        <p:txBody>
          <a:bodyPr/>
          <a:lstStyle/>
          <a:p>
            <a:pPr marL="0" indent="0">
              <a:buNone/>
            </a:pPr>
            <a:r>
              <a:rPr lang="en-US" dirty="0"/>
              <a:t>Throughout Europe, especially</a:t>
            </a:r>
            <a:r>
              <a:rPr lang="pl-PL" dirty="0"/>
              <a:t> </a:t>
            </a:r>
            <a:r>
              <a:rPr lang="en-US" dirty="0"/>
              <a:t>Poland has many beautiful, large and rich forests. Environment in the areas where we live has a big impact on our economy and the life of</a:t>
            </a:r>
            <a:r>
              <a:rPr lang="pl-PL" dirty="0"/>
              <a:t> </a:t>
            </a:r>
            <a:r>
              <a:rPr lang="en-US" dirty="0"/>
              <a:t>among others the creation of furniture, wood production, the acquisition of raw materials, breeding and protection of life in the forest. Forests are</a:t>
            </a:r>
            <a:r>
              <a:rPr lang="pl-PL" dirty="0"/>
              <a:t> also a</a:t>
            </a:r>
            <a:r>
              <a:rPr lang="en-US" dirty="0"/>
              <a:t> tourism destination for many people</a:t>
            </a:r>
            <a:r>
              <a:rPr lang="pl-PL" dirty="0"/>
              <a:t>.</a:t>
            </a:r>
            <a:endParaRPr lang="en-US" dirty="0"/>
          </a:p>
          <a:p>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6725" y="4076699"/>
            <a:ext cx="3046412" cy="2284809"/>
          </a:xfrm>
          <a:prstGeom prst="rect">
            <a:avLst/>
          </a:prstGeom>
          <a:ln>
            <a:noFill/>
          </a:ln>
          <a:effectLst>
            <a:softEdge rad="112500"/>
          </a:effectLst>
        </p:spPr>
      </p:pic>
    </p:spTree>
    <p:extLst>
      <p:ext uri="{BB962C8B-B14F-4D97-AF65-F5344CB8AC3E}">
        <p14:creationId xmlns:p14="http://schemas.microsoft.com/office/powerpoint/2010/main" val="38047855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Forests in Poland</a:t>
            </a:r>
          </a:p>
        </p:txBody>
      </p:sp>
      <p:sp>
        <p:nvSpPr>
          <p:cNvPr id="3" name="Symbol zastępczy zawartości 2"/>
          <p:cNvSpPr>
            <a:spLocks noGrp="1"/>
          </p:cNvSpPr>
          <p:nvPr>
            <p:ph idx="1"/>
          </p:nvPr>
        </p:nvSpPr>
        <p:spPr/>
        <p:txBody>
          <a:bodyPr/>
          <a:lstStyle/>
          <a:p>
            <a:pPr marL="0" indent="0">
              <a:buNone/>
            </a:pPr>
            <a:r>
              <a:rPr lang="pl-PL" dirty="0"/>
              <a:t>Forests in Poland cover about 29% of its surface. Almost 85% of our forests area are coniferous forests. On the impact on our woods is the location. Our forests are located on eurosiberan area which </a:t>
            </a:r>
            <a:r>
              <a:rPr lang="en-US" dirty="0"/>
              <a:t>the arrangement of climatic and soil conditions mainly</a:t>
            </a:r>
            <a:r>
              <a:rPr lang="pl-PL" dirty="0"/>
              <a:t> causes the developement of vegation boron. Most of our trees are pines.</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582" y="3959629"/>
            <a:ext cx="2179462" cy="1674553"/>
          </a:xfrm>
          <a:prstGeom prst="rect">
            <a:avLst/>
          </a:prstGeom>
          <a:ln>
            <a:noFill/>
          </a:ln>
          <a:effectLst>
            <a:softEdge rad="112500"/>
          </a:effectLst>
        </p:spPr>
      </p:pic>
      <p:sp>
        <p:nvSpPr>
          <p:cNvPr id="5" name="pole tekstowe 4"/>
          <p:cNvSpPr txBox="1"/>
          <p:nvPr/>
        </p:nvSpPr>
        <p:spPr>
          <a:xfrm>
            <a:off x="9716655" y="5541819"/>
            <a:ext cx="2152072" cy="323165"/>
          </a:xfrm>
          <a:prstGeom prst="rect">
            <a:avLst/>
          </a:prstGeom>
          <a:noFill/>
        </p:spPr>
        <p:txBody>
          <a:bodyPr wrap="square" rtlCol="0">
            <a:spAutoFit/>
          </a:bodyPr>
          <a:lstStyle/>
          <a:p>
            <a:r>
              <a:rPr lang="pl-PL" sz="500" dirty="0"/>
              <a:t>https://encrypted-tbn2.gstatic.com/images?q=tbn:ANd9GcS1LsWnsk96MJaOQrXvmluh2oSY9sqHp5hq8Al43NnfKTT_uPDL</a:t>
            </a:r>
          </a:p>
        </p:txBody>
      </p:sp>
    </p:spTree>
    <p:extLst>
      <p:ext uri="{BB962C8B-B14F-4D97-AF65-F5344CB8AC3E}">
        <p14:creationId xmlns:p14="http://schemas.microsoft.com/office/powerpoint/2010/main" val="3968957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Forest managament in Poland</a:t>
            </a:r>
          </a:p>
        </p:txBody>
      </p:sp>
      <p:sp>
        <p:nvSpPr>
          <p:cNvPr id="3" name="Symbol zastępczy zawartości 2"/>
          <p:cNvSpPr>
            <a:spLocks noGrp="1"/>
          </p:cNvSpPr>
          <p:nvPr>
            <p:ph idx="1"/>
          </p:nvPr>
        </p:nvSpPr>
        <p:spPr>
          <a:xfrm>
            <a:off x="1065212" y="1752600"/>
            <a:ext cx="10058400" cy="4229100"/>
          </a:xfrm>
        </p:spPr>
        <p:txBody>
          <a:bodyPr>
            <a:normAutofit fontScale="40000" lnSpcReduction="20000"/>
          </a:bodyPr>
          <a:lstStyle/>
          <a:p>
            <a:pPr marL="0" indent="0">
              <a:buNone/>
            </a:pPr>
            <a:r>
              <a:rPr lang="pl-PL" sz="4400" dirty="0"/>
              <a:t>Most of our forest economy is built by production of wood. Our management is also based on farms, increasing woods resources. </a:t>
            </a:r>
            <a:r>
              <a:rPr lang="en-US" sz="4400" dirty="0"/>
              <a:t>Additional elements of the forest management are: raising crops undergrowth, trees, medicinal plants and the implementation of non-production forest functions, related to the protection of air, </a:t>
            </a:r>
            <a:r>
              <a:rPr lang="pl-PL" sz="4400" dirty="0"/>
              <a:t>soil</a:t>
            </a:r>
            <a:r>
              <a:rPr lang="en-US" sz="4400" dirty="0"/>
              <a:t> and </a:t>
            </a:r>
            <a:r>
              <a:rPr lang="pl-PL" sz="4400" dirty="0"/>
              <a:t>water</a:t>
            </a:r>
            <a:r>
              <a:rPr lang="en-US" sz="4400" dirty="0"/>
              <a:t>.</a:t>
            </a:r>
            <a:r>
              <a:rPr lang="pl-PL" sz="4400" dirty="0"/>
              <a:t> </a:t>
            </a:r>
            <a:r>
              <a:rPr lang="en-US" sz="4400" dirty="0"/>
              <a:t>Forest management is conducted according to the rules:</a:t>
            </a:r>
            <a:endParaRPr lang="pl-PL" sz="4400" dirty="0"/>
          </a:p>
          <a:p>
            <a:pPr marL="457200" indent="-457200">
              <a:buFont typeface="+mj-lt"/>
              <a:buAutoNum type="arabicPeriod"/>
            </a:pPr>
            <a:r>
              <a:rPr lang="en-US" sz="5100" dirty="0"/>
              <a:t> general protection of forests,</a:t>
            </a:r>
            <a:endParaRPr lang="pl-PL" sz="5100" dirty="0"/>
          </a:p>
          <a:p>
            <a:pPr marL="457200" indent="-457200">
              <a:buFont typeface="+mj-lt"/>
              <a:buAutoNum type="arabicPeriod"/>
            </a:pPr>
            <a:r>
              <a:rPr lang="en-US" sz="5100" dirty="0"/>
              <a:t> durability maintenance of forests,</a:t>
            </a:r>
            <a:endParaRPr lang="pl-PL" sz="5100" dirty="0"/>
          </a:p>
          <a:p>
            <a:pPr marL="457200" indent="-457200">
              <a:buFont typeface="+mj-lt"/>
              <a:buAutoNum type="arabicPeriod"/>
            </a:pPr>
            <a:r>
              <a:rPr lang="en-US" sz="5100" dirty="0"/>
              <a:t>continuity and sustainable use of all functions of forests,</a:t>
            </a:r>
            <a:endParaRPr lang="pl-PL" sz="5100" dirty="0"/>
          </a:p>
          <a:p>
            <a:pPr marL="457200" indent="-457200">
              <a:buFont typeface="+mj-lt"/>
              <a:buAutoNum type="arabicPeriod"/>
            </a:pPr>
            <a:r>
              <a:rPr lang="en-US" sz="5100" dirty="0"/>
              <a:t>expansion of forest resources</a:t>
            </a:r>
            <a:br>
              <a:rPr lang="en-US" sz="5100" dirty="0"/>
            </a:br>
            <a:r>
              <a:rPr lang="en-US" dirty="0"/>
              <a:t/>
            </a:r>
            <a:br>
              <a:rPr lang="en-US" dirty="0"/>
            </a:br>
            <a:r>
              <a:rPr lang="en-US" dirty="0"/>
              <a:t>    </a:t>
            </a:r>
            <a:br>
              <a:rPr lang="en-US" dirty="0"/>
            </a:br>
            <a:r>
              <a:rPr lang="en-US" dirty="0"/>
              <a:t>         </a:t>
            </a:r>
            <a:br>
              <a:rPr lang="en-US" dirty="0"/>
            </a:br>
            <a:r>
              <a:rPr lang="en-US" dirty="0"/>
              <a:t/>
            </a:r>
            <a:br>
              <a:rPr lang="en-US" dirty="0"/>
            </a:br>
            <a:r>
              <a:rPr lang="en-US" dirty="0"/>
              <a:t>   .</a:t>
            </a:r>
          </a:p>
          <a:p>
            <a:pPr marL="0" indent="0">
              <a:buNone/>
            </a:pP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2562" y="4295775"/>
            <a:ext cx="2714625" cy="1685925"/>
          </a:xfrm>
          <a:prstGeom prst="rect">
            <a:avLst/>
          </a:prstGeom>
          <a:ln>
            <a:noFill/>
          </a:ln>
          <a:effectLst>
            <a:softEdge rad="112500"/>
          </a:effectLst>
        </p:spPr>
      </p:pic>
      <p:sp>
        <p:nvSpPr>
          <p:cNvPr id="5" name="pole tekstowe 4"/>
          <p:cNvSpPr txBox="1"/>
          <p:nvPr/>
        </p:nvSpPr>
        <p:spPr>
          <a:xfrm>
            <a:off x="9072562" y="6115050"/>
            <a:ext cx="2714625" cy="307777"/>
          </a:xfrm>
          <a:prstGeom prst="rect">
            <a:avLst/>
          </a:prstGeom>
          <a:noFill/>
        </p:spPr>
        <p:txBody>
          <a:bodyPr wrap="square" rtlCol="0">
            <a:spAutoFit/>
          </a:bodyPr>
          <a:lstStyle/>
          <a:p>
            <a:r>
              <a:rPr lang="pl-PL" sz="700" dirty="0"/>
              <a:t>http://www.vancouversun.com/cms/binary/8954508.jpg</a:t>
            </a:r>
          </a:p>
        </p:txBody>
      </p:sp>
    </p:spTree>
    <p:extLst>
      <p:ext uri="{BB962C8B-B14F-4D97-AF65-F5344CB8AC3E}">
        <p14:creationId xmlns:p14="http://schemas.microsoft.com/office/powerpoint/2010/main" val="6625253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Forest Characteristics</a:t>
            </a:r>
          </a:p>
        </p:txBody>
      </p:sp>
      <p:sp>
        <p:nvSpPr>
          <p:cNvPr id="3" name="Symbol zastępczy zawartości 2"/>
          <p:cNvSpPr>
            <a:spLocks noGrp="1"/>
          </p:cNvSpPr>
          <p:nvPr>
            <p:ph idx="1"/>
          </p:nvPr>
        </p:nvSpPr>
        <p:spPr/>
        <p:txBody>
          <a:bodyPr>
            <a:normAutofit fontScale="92500"/>
          </a:bodyPr>
          <a:lstStyle/>
          <a:p>
            <a:pPr marL="0" indent="0">
              <a:buNone/>
            </a:pPr>
            <a:r>
              <a:rPr lang="pl-PL" dirty="0"/>
              <a:t>Currently, the forest area in Poland is 9088 thousands in hectares.</a:t>
            </a:r>
          </a:p>
          <a:p>
            <a:pPr marL="0" indent="0">
              <a:buNone/>
            </a:pPr>
            <a:endParaRPr lang="pl-PL" dirty="0"/>
          </a:p>
          <a:p>
            <a:pPr marL="0" indent="0">
              <a:buNone/>
            </a:pPr>
            <a:endParaRPr lang="pl-PL" dirty="0"/>
          </a:p>
          <a:p>
            <a:pPr marL="0" indent="0">
              <a:buNone/>
            </a:pPr>
            <a:endParaRPr lang="pl-PL" dirty="0"/>
          </a:p>
          <a:p>
            <a:pPr marL="0" indent="0">
              <a:buNone/>
            </a:pPr>
            <a:r>
              <a:rPr lang="en-US" dirty="0"/>
              <a:t>In the structure of the habitats of forest habitats predominate boron occurring in 52.6% of the forest area, forest habitats occupy 47.4%. Lowlands, coniferous forest habitats and the habitats much richer, dominated by pine forests in mountain and upland - spruce.</a:t>
            </a: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8150" y="2301736"/>
            <a:ext cx="2400300" cy="1565414"/>
          </a:xfrm>
          <a:prstGeom prst="rect">
            <a:avLst/>
          </a:prstGeom>
          <a:ln>
            <a:noFill/>
          </a:ln>
          <a:effectLst>
            <a:softEdge rad="112500"/>
          </a:effectLst>
        </p:spPr>
      </p:pic>
      <p:sp>
        <p:nvSpPr>
          <p:cNvPr id="5" name="pole tekstowe 4"/>
          <p:cNvSpPr txBox="1"/>
          <p:nvPr/>
        </p:nvSpPr>
        <p:spPr>
          <a:xfrm>
            <a:off x="6753225" y="2381250"/>
            <a:ext cx="1666875" cy="369332"/>
          </a:xfrm>
          <a:prstGeom prst="rect">
            <a:avLst/>
          </a:prstGeom>
          <a:noFill/>
        </p:spPr>
        <p:txBody>
          <a:bodyPr wrap="square" rtlCol="0">
            <a:spAutoFit/>
          </a:bodyPr>
          <a:lstStyle/>
          <a:p>
            <a:r>
              <a:rPr lang="pl-PL" sz="900" dirty="0"/>
              <a:t>http://ypef.eu/files/wykres.jpg</a:t>
            </a:r>
          </a:p>
        </p:txBody>
      </p:sp>
    </p:spTree>
    <p:extLst>
      <p:ext uri="{BB962C8B-B14F-4D97-AF65-F5344CB8AC3E}">
        <p14:creationId xmlns:p14="http://schemas.microsoft.com/office/powerpoint/2010/main" val="7209241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Forests in all Europe </a:t>
            </a:r>
          </a:p>
        </p:txBody>
      </p:sp>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29028" y="3008161"/>
            <a:ext cx="3010534" cy="2628244"/>
          </a:xfrm>
          <a:prstGeom prst="rect">
            <a:avLst/>
          </a:prstGeom>
          <a:ln>
            <a:noFill/>
          </a:ln>
          <a:effectLst>
            <a:softEdge rad="112500"/>
          </a:effectLst>
        </p:spPr>
      </p:pic>
      <p:sp>
        <p:nvSpPr>
          <p:cNvPr id="5" name="pole tekstowe 4"/>
          <p:cNvSpPr txBox="1"/>
          <p:nvPr/>
        </p:nvSpPr>
        <p:spPr>
          <a:xfrm>
            <a:off x="8838566" y="5636405"/>
            <a:ext cx="2410459" cy="338554"/>
          </a:xfrm>
          <a:prstGeom prst="rect">
            <a:avLst/>
          </a:prstGeom>
          <a:noFill/>
        </p:spPr>
        <p:txBody>
          <a:bodyPr wrap="square" rtlCol="0">
            <a:spAutoFit/>
          </a:bodyPr>
          <a:lstStyle/>
          <a:p>
            <a:r>
              <a:rPr lang="pl-PL" sz="800" dirty="0"/>
              <a:t>http://www.efi.int/files/images/virtual_library/jrc_map.png</a:t>
            </a:r>
          </a:p>
        </p:txBody>
      </p:sp>
      <p:sp>
        <p:nvSpPr>
          <p:cNvPr id="6" name="pole tekstowe 5"/>
          <p:cNvSpPr txBox="1"/>
          <p:nvPr/>
        </p:nvSpPr>
        <p:spPr>
          <a:xfrm>
            <a:off x="1304925" y="1771650"/>
            <a:ext cx="6858000" cy="923330"/>
          </a:xfrm>
          <a:prstGeom prst="rect">
            <a:avLst/>
          </a:prstGeom>
          <a:noFill/>
        </p:spPr>
        <p:txBody>
          <a:bodyPr wrap="square" rtlCol="0">
            <a:spAutoFit/>
          </a:bodyPr>
          <a:lstStyle/>
          <a:p>
            <a:r>
              <a:rPr lang="pl-PL" dirty="0"/>
              <a:t>European Union has a lot of habitats, forests and nature reserves. 35% of europe’s of land area is covered by forests. </a:t>
            </a:r>
          </a:p>
        </p:txBody>
      </p:sp>
      <p:sp>
        <p:nvSpPr>
          <p:cNvPr id="13" name="pole tekstowe 12"/>
          <p:cNvSpPr txBox="1"/>
          <p:nvPr/>
        </p:nvSpPr>
        <p:spPr>
          <a:xfrm>
            <a:off x="2238375" y="3333750"/>
            <a:ext cx="609600" cy="215444"/>
          </a:xfrm>
          <a:prstGeom prst="rect">
            <a:avLst/>
          </a:prstGeom>
          <a:noFill/>
        </p:spPr>
        <p:txBody>
          <a:bodyPr wrap="square" rtlCol="0">
            <a:spAutoFit/>
          </a:bodyPr>
          <a:lstStyle/>
          <a:p>
            <a:endParaRPr lang="pl-PL" sz="800" dirty="0"/>
          </a:p>
        </p:txBody>
      </p:sp>
      <p:pic>
        <p:nvPicPr>
          <p:cNvPr id="14" name="Obraz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3333750"/>
            <a:ext cx="4438650" cy="2766342"/>
          </a:xfrm>
          <a:prstGeom prst="rect">
            <a:avLst/>
          </a:prstGeom>
          <a:ln>
            <a:noFill/>
          </a:ln>
          <a:effectLst>
            <a:softEdge rad="112500"/>
          </a:effectLst>
        </p:spPr>
      </p:pic>
      <p:sp>
        <p:nvSpPr>
          <p:cNvPr id="15" name="pole tekstowe 14"/>
          <p:cNvSpPr txBox="1"/>
          <p:nvPr/>
        </p:nvSpPr>
        <p:spPr>
          <a:xfrm>
            <a:off x="628650" y="5974959"/>
            <a:ext cx="4410075" cy="461665"/>
          </a:xfrm>
          <a:prstGeom prst="rect">
            <a:avLst/>
          </a:prstGeom>
          <a:noFill/>
        </p:spPr>
        <p:txBody>
          <a:bodyPr wrap="square" rtlCol="0">
            <a:spAutoFit/>
          </a:bodyPr>
          <a:lstStyle/>
          <a:p>
            <a:r>
              <a:rPr lang="pl-PL" sz="800" dirty="0"/>
              <a:t>https://encrypted-tbn1.gstatic.com/images?q=tbn:ANd9GcSKswhm3kYXHYDhgOssHMcCjll3u242aVK3EJQghxhBNDB5yPh7JQ</a:t>
            </a:r>
          </a:p>
        </p:txBody>
      </p:sp>
    </p:spTree>
    <p:extLst>
      <p:ext uri="{BB962C8B-B14F-4D97-AF65-F5344CB8AC3E}">
        <p14:creationId xmlns:p14="http://schemas.microsoft.com/office/powerpoint/2010/main" val="41607231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a:t/>
            </a:r>
            <a:br>
              <a:rPr lang="pl-PL" dirty="0"/>
            </a:br>
            <a:r>
              <a:rPr lang="pl-PL" dirty="0"/>
              <a:t/>
            </a:r>
            <a:br>
              <a:rPr lang="pl-PL" dirty="0"/>
            </a:br>
            <a:r>
              <a:rPr lang="pl-PL" dirty="0"/>
              <a:t>Forest Management in Europe</a:t>
            </a:r>
            <a:br>
              <a:rPr lang="pl-PL" dirty="0"/>
            </a:br>
            <a:endParaRPr lang="pl-PL" dirty="0"/>
          </a:p>
        </p:txBody>
      </p:sp>
      <p:sp>
        <p:nvSpPr>
          <p:cNvPr id="3" name="Symbol zastępczy zawartości 2"/>
          <p:cNvSpPr>
            <a:spLocks noGrp="1"/>
          </p:cNvSpPr>
          <p:nvPr>
            <p:ph idx="1"/>
          </p:nvPr>
        </p:nvSpPr>
        <p:spPr/>
        <p:txBody>
          <a:bodyPr/>
          <a:lstStyle/>
          <a:p>
            <a:pPr marL="0" indent="0">
              <a:buNone/>
            </a:pPr>
            <a:r>
              <a:rPr lang="pl-PL" dirty="0"/>
              <a:t>Forest management in Europe is as simple as managament in Poland. Most of european countries are basing their managament of woods in making furniture with wood, production of wood, shred of trees, breeding and building. From one year to another, a number of trees and habitats are decreasing.</a:t>
            </a:r>
          </a:p>
        </p:txBody>
      </p:sp>
    </p:spTree>
    <p:extLst>
      <p:ext uri="{BB962C8B-B14F-4D97-AF65-F5344CB8AC3E}">
        <p14:creationId xmlns:p14="http://schemas.microsoft.com/office/powerpoint/2010/main" val="80519773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
            </a:r>
            <a:br>
              <a:rPr lang="pl-PL" dirty="0"/>
            </a:br>
            <a:endParaRPr lang="pl-PL" dirty="0"/>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4575" y="709612"/>
            <a:ext cx="6570663" cy="4631258"/>
          </a:xfrm>
        </p:spPr>
      </p:pic>
      <p:sp>
        <p:nvSpPr>
          <p:cNvPr id="5" name="pole tekstowe 4"/>
          <p:cNvSpPr txBox="1"/>
          <p:nvPr/>
        </p:nvSpPr>
        <p:spPr>
          <a:xfrm>
            <a:off x="1781175" y="5495925"/>
            <a:ext cx="7229475" cy="253916"/>
          </a:xfrm>
          <a:prstGeom prst="rect">
            <a:avLst/>
          </a:prstGeom>
          <a:noFill/>
        </p:spPr>
        <p:txBody>
          <a:bodyPr wrap="square" rtlCol="0">
            <a:spAutoFit/>
          </a:bodyPr>
          <a:lstStyle/>
          <a:p>
            <a:r>
              <a:rPr lang="pl-PL" sz="1050" dirty="0"/>
              <a:t>http://www.arange-project.eu/wp-content/uploads/multifunctionality.jpg</a:t>
            </a:r>
          </a:p>
        </p:txBody>
      </p:sp>
    </p:spTree>
    <p:extLst>
      <p:ext uri="{BB962C8B-B14F-4D97-AF65-F5344CB8AC3E}">
        <p14:creationId xmlns:p14="http://schemas.microsoft.com/office/powerpoint/2010/main" val="118830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Forest characteristics in Europe</a:t>
            </a:r>
          </a:p>
        </p:txBody>
      </p:sp>
      <p:sp>
        <p:nvSpPr>
          <p:cNvPr id="3" name="Symbol zastępczy zawartości 2"/>
          <p:cNvSpPr>
            <a:spLocks noGrp="1"/>
          </p:cNvSpPr>
          <p:nvPr>
            <p:ph idx="1"/>
          </p:nvPr>
        </p:nvSpPr>
        <p:spPr/>
        <p:txBody>
          <a:bodyPr>
            <a:normAutofit fontScale="92500"/>
          </a:bodyPr>
          <a:lstStyle/>
          <a:p>
            <a:pPr marL="0" indent="0">
              <a:buNone/>
            </a:pPr>
            <a:r>
              <a:rPr lang="en-US" dirty="0"/>
              <a:t>Eighty to ninety per cent of Europe was once covered by forest. It stretched from the Mediterranean Sea to the Arctic Ocean. Though over half of Europe's original forests disappeared through the centuries of deforestation, Europe still has over one quarter of its land area as forest, such as the boreal forests of Scandinavia and Russia, mixed rainforests of the Caucasus and the cork oak forests in the western Mediterranean. In temperate Europe, mixed forest with both broadleaf and coniferous trees dominate. The cutting down of the pre-agricultural forest habitat has caused major disruptions to the original animal ecosystems, and only few corners of mainland Europe have not been grazed by livestock at some point in time.</a:t>
            </a:r>
            <a:endParaRPr lang="pl-PL" dirty="0"/>
          </a:p>
        </p:txBody>
      </p:sp>
    </p:spTree>
    <p:extLst>
      <p:ext uri="{BB962C8B-B14F-4D97-AF65-F5344CB8AC3E}">
        <p14:creationId xmlns:p14="http://schemas.microsoft.com/office/powerpoint/2010/main" val="5272483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Illustration_16x9_TP103431353.potx" id="{24F8E3F1-1774-43C3-8BF7-EB5F3252CD12}" vid="{2EBCB38E-3108-4EA5-BFBA-E8DD4FAFAC20}"/>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Kolorowa prezentacja natury, ilustrowany projekt poziomy (panoramiczny)</Template>
  <TotalTime>0</TotalTime>
  <Words>596</Words>
  <Application>Microsoft Office PowerPoint</Application>
  <PresentationFormat>Panoramiczny</PresentationFormat>
  <Paragraphs>47</Paragraphs>
  <Slides>12</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12</vt:i4>
      </vt:variant>
    </vt:vector>
  </HeadingPairs>
  <TitlesOfParts>
    <vt:vector size="15" baseType="lpstr">
      <vt:lpstr>Arial</vt:lpstr>
      <vt:lpstr>Segoe Print</vt:lpstr>
      <vt:lpstr>Nature Illustration 16x9</vt:lpstr>
      <vt:lpstr>Forests in Poland and Europe. Characteristics and management </vt:lpstr>
      <vt:lpstr>Forests and management (introduction)  </vt:lpstr>
      <vt:lpstr>Forests in Poland</vt:lpstr>
      <vt:lpstr>Forest managament in Poland</vt:lpstr>
      <vt:lpstr>Forest Characteristics</vt:lpstr>
      <vt:lpstr>Forests in all Europe </vt:lpstr>
      <vt:lpstr>  Forest Management in Europe </vt:lpstr>
      <vt:lpstr> </vt:lpstr>
      <vt:lpstr>Forest characteristics in Europe</vt:lpstr>
      <vt:lpstr>    </vt:lpstr>
      <vt:lpstr>   </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2016-03-30T15:22:35Z</dcterms:created>
  <dcterms:modified xsi:type="dcterms:W3CDTF">2016-04-21T21:23:10Z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