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8" r:id="rId4"/>
    <p:sldId id="263" r:id="rId5"/>
    <p:sldId id="275" r:id="rId6"/>
    <p:sldId id="276" r:id="rId7"/>
    <p:sldId id="273" r:id="rId8"/>
    <p:sldId id="267" r:id="rId9"/>
    <p:sldId id="272" r:id="rId10"/>
    <p:sldId id="260" r:id="rId11"/>
    <p:sldId id="261" r:id="rId12"/>
    <p:sldId id="27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162" autoAdjust="0"/>
  </p:normalViewPr>
  <p:slideViewPr>
    <p:cSldViewPr>
      <p:cViewPr varScale="1">
        <p:scale>
          <a:sx n="102" d="100"/>
          <a:sy n="102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Podkarpackie’s</a:t>
            </a:r>
            <a:r>
              <a:rPr lang="pl-PL" dirty="0" smtClean="0"/>
              <a:t> </a:t>
            </a:r>
            <a:r>
              <a:rPr lang="pl-PL" dirty="0" err="1" smtClean="0"/>
              <a:t>surface</a:t>
            </a:r>
            <a:endParaRPr lang="en-US" dirty="0"/>
          </a:p>
        </c:rich>
      </c:tx>
      <c:layout>
        <c:manualLayout>
          <c:xMode val="edge"/>
          <c:yMode val="edge"/>
          <c:x val="0.10410890824008216"/>
          <c:y val="3.142529810730626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Powierchnia podkarpacia</c:v>
                </c:pt>
              </c:strCache>
            </c:strRef>
          </c:tx>
          <c:dLbls>
            <c:dLbl>
              <c:idx val="0"/>
              <c:layout>
                <c:manualLayout>
                  <c:x val="-0.16307264808313271"/>
                  <c:y val="7.60103374737666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394307129053505"/>
                  <c:y val="-8.11292322082086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forests</c:v>
                </c:pt>
                <c:pt idx="1">
                  <c:v>other areas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0.39000000000000007</c:v>
                </c:pt>
                <c:pt idx="1">
                  <c:v>0.6100000000000001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Trees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ages</a:t>
            </a:r>
            <a:endParaRPr lang="pl-PL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Trees age</c:v>
                </c:pt>
              </c:strCache>
            </c:strRef>
          </c:tx>
          <c:dLbls>
            <c:dLbl>
              <c:idx val="0"/>
              <c:layout>
                <c:manualLayout>
                  <c:x val="-0.13977040276585131"/>
                  <c:y val="0.183587905831229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above 81 years old</c:v>
                </c:pt>
                <c:pt idx="1">
                  <c:v>lower 81 years old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0.22500000000000001</c:v>
                </c:pt>
                <c:pt idx="1">
                  <c:v>0.77500000000000013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dirty="0" err="1" smtClean="0"/>
              <a:t>Percentage</a:t>
            </a:r>
            <a:r>
              <a:rPr lang="pl-PL" dirty="0" smtClean="0"/>
              <a:t> of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trees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species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procentowy gatunków drzew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Pine</c:v>
                </c:pt>
                <c:pt idx="1">
                  <c:v>Beech</c:v>
                </c:pt>
                <c:pt idx="2">
                  <c:v>Others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0.33600000000000008</c:v>
                </c:pt>
                <c:pt idx="1">
                  <c:v>0.21700000000000003</c:v>
                </c:pt>
                <c:pt idx="2">
                  <c:v>0.44700000000000001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01C7-884A-4404-86D0-E5063AFEAF9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309C2-077A-485F-A908-2BD4694C1E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9375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702D4-36C2-4597-B8E8-93F85853E793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6465-E2BF-4CF7-9CF0-E97F707B3E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033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465-E2BF-4CF7-9CF0-E97F707B3E1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24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012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6743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22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539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335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4643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485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675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03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747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834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854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6198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838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002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124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9C80-46EE-429F-886F-66B1CAD7B7BF}" type="datetimeFigureOut">
              <a:rPr lang="pl-PL" smtClean="0"/>
              <a:pPr/>
              <a:t>2016-04-21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FF6234-2018-4083-B17D-B9B3403BF5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750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estraszyce.com/kolekcja-rolin-rzadkich-zagroonych-gincych-i-chronionych" TargetMode="External"/><Relationship Id="rId2" Type="http://schemas.openxmlformats.org/officeDocument/2006/relationships/hyperlink" Target="http://www.zbs.bialowieza.pl/artykul/5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ubaczow.com/2016/04/06/lesnicy-policzyli-dzikie-zwierzeta-na-podkarpaciu-coraz-wiecej-losi-i-bazantow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Forests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Poland and Europe</a:t>
            </a:r>
            <a:br>
              <a:rPr lang="pl-PL" b="1" dirty="0" smtClean="0"/>
            </a:br>
            <a:r>
              <a:rPr lang="pl-PL" b="1" dirty="0" err="1" smtClean="0"/>
              <a:t>Characteristics</a:t>
            </a:r>
            <a:r>
              <a:rPr lang="pl-PL" b="1" dirty="0" smtClean="0"/>
              <a:t> and management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Discovering</a:t>
            </a:r>
            <a:r>
              <a:rPr lang="pl-PL" dirty="0" smtClean="0"/>
              <a:t> the </a:t>
            </a:r>
            <a:r>
              <a:rPr lang="pl-PL" dirty="0" err="1" smtClean="0"/>
              <a:t>secrets</a:t>
            </a:r>
            <a:r>
              <a:rPr lang="pl-PL" dirty="0" smtClean="0"/>
              <a:t> of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forests</a:t>
            </a:r>
            <a:r>
              <a:rPr lang="pl-PL" dirty="0" smtClean="0"/>
              <a:t>	</a:t>
            </a:r>
            <a:endParaRPr lang="pl-PL" dirty="0"/>
          </a:p>
          <a:p>
            <a:r>
              <a:rPr lang="pl-PL" dirty="0" smtClean="0"/>
              <a:t>Green </a:t>
            </a:r>
            <a:r>
              <a:rPr lang="pl-PL" dirty="0"/>
              <a:t>P</a:t>
            </a:r>
            <a:r>
              <a:rPr lang="pl-PL" dirty="0" smtClean="0"/>
              <a:t>odkarpacie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Podkarpackie’s </a:t>
            </a:r>
            <a:r>
              <a:rPr lang="pl-PL" b="1" dirty="0" err="1" smtClean="0"/>
              <a:t>herbivores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47664" y="90872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8575" y="2639161"/>
            <a:ext cx="87843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800" dirty="0" smtClean="0">
                <a:latin typeface="Arial Unicode MS" panose="020B0604020202020204" pitchFamily="34" charset="-128"/>
              </a:rPr>
              <a:t>One of the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greatest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succes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is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the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fact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that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the number of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Aurochs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grown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up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</a:t>
            </a:r>
            <a:r>
              <a:rPr lang="pl-PL" altLang="pl-PL" sz="2800" dirty="0" err="1" smtClean="0">
                <a:latin typeface="Arial Unicode MS" panose="020B0604020202020204" pitchFamily="34" charset="-128"/>
              </a:rPr>
              <a:t>strongly</a:t>
            </a:r>
            <a:r>
              <a:rPr lang="pl-PL" altLang="pl-PL" sz="2800" dirty="0" smtClean="0">
                <a:latin typeface="Arial Unicode MS" panose="020B0604020202020204" pitchFamily="34" charset="-128"/>
              </a:rPr>
              <a:t> ( from 277 to 300 )</a:t>
            </a: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28285"/>
            <a:ext cx="5400600" cy="387212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475" y="166100"/>
            <a:ext cx="6315007" cy="3536404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813375" y="2942246"/>
            <a:ext cx="808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The number of </a:t>
            </a:r>
            <a:r>
              <a:rPr lang="pl-PL" sz="2800" dirty="0" err="1" smtClean="0"/>
              <a:t>beavers</a:t>
            </a:r>
            <a:r>
              <a:rPr lang="pl-PL" sz="2800" dirty="0" smtClean="0"/>
              <a:t> </a:t>
            </a:r>
            <a:r>
              <a:rPr lang="pl-PL" sz="2800" dirty="0" err="1" smtClean="0"/>
              <a:t>increased</a:t>
            </a:r>
            <a:r>
              <a:rPr lang="pl-PL" sz="2800" dirty="0" smtClean="0"/>
              <a:t> by 1,3 </a:t>
            </a:r>
            <a:r>
              <a:rPr lang="pl-PL" sz="2800" dirty="0" err="1" smtClean="0"/>
              <a:t>tousand</a:t>
            </a:r>
            <a:r>
              <a:rPr lang="pl-PL" sz="2800" dirty="0" smtClean="0"/>
              <a:t>  </a:t>
            </a:r>
            <a:r>
              <a:rPr lang="pl-PL" sz="2800" dirty="0" err="1" smtClean="0"/>
              <a:t>individiuals</a:t>
            </a:r>
            <a:r>
              <a:rPr lang="pl-PL" sz="2800" dirty="0" smtClean="0"/>
              <a:t> (</a:t>
            </a:r>
            <a:r>
              <a:rPr lang="pl-PL" sz="2800" dirty="0" err="1" smtClean="0"/>
              <a:t>now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8,3 </a:t>
            </a:r>
            <a:r>
              <a:rPr lang="pl-PL" sz="2800" dirty="0" err="1" smtClean="0"/>
              <a:t>thousands</a:t>
            </a:r>
            <a:r>
              <a:rPr lang="pl-PL" sz="2800" dirty="0" smtClean="0"/>
              <a:t>) </a:t>
            </a:r>
            <a:endParaRPr lang="pl-PL" sz="28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462" y="223462"/>
            <a:ext cx="4495735" cy="299170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172" y="3234212"/>
            <a:ext cx="5429325" cy="361296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225906" y="2903518"/>
            <a:ext cx="887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The number of </a:t>
            </a:r>
            <a:r>
              <a:rPr lang="pl-PL" sz="2800" dirty="0" err="1" smtClean="0"/>
              <a:t>deers</a:t>
            </a:r>
            <a:r>
              <a:rPr lang="pl-PL" sz="2800" dirty="0" smtClean="0"/>
              <a:t>, </a:t>
            </a:r>
            <a:r>
              <a:rPr lang="pl-PL" sz="2800" dirty="0" err="1" smtClean="0"/>
              <a:t>grown</a:t>
            </a:r>
            <a:r>
              <a:rPr lang="pl-PL" sz="2800" dirty="0" smtClean="0"/>
              <a:t> </a:t>
            </a:r>
            <a:r>
              <a:rPr lang="pl-PL" sz="2800" dirty="0" err="1" smtClean="0"/>
              <a:t>up</a:t>
            </a:r>
            <a:r>
              <a:rPr lang="pl-PL" sz="2800" dirty="0" smtClean="0"/>
              <a:t> ( </a:t>
            </a:r>
            <a:r>
              <a:rPr lang="pl-PL" sz="2800" dirty="0" err="1" smtClean="0"/>
              <a:t>now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10 </a:t>
            </a:r>
            <a:r>
              <a:rPr lang="pl-PL" sz="2800" dirty="0" err="1" smtClean="0"/>
              <a:t>thousands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205" y="293891"/>
            <a:ext cx="5434832" cy="361663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95" y="2447862"/>
            <a:ext cx="6000627" cy="415599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0" y="3435256"/>
            <a:ext cx="942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The number of </a:t>
            </a:r>
            <a:r>
              <a:rPr lang="pl-PL" sz="2800" dirty="0" err="1" smtClean="0"/>
              <a:t>roes</a:t>
            </a:r>
            <a:r>
              <a:rPr lang="pl-PL" sz="2800" dirty="0" smtClean="0"/>
              <a:t> </a:t>
            </a:r>
            <a:r>
              <a:rPr lang="pl-PL" sz="2800" dirty="0" err="1" smtClean="0"/>
              <a:t>increased</a:t>
            </a:r>
            <a:r>
              <a:rPr lang="pl-PL" sz="2800" dirty="0" smtClean="0"/>
              <a:t> </a:t>
            </a:r>
            <a:r>
              <a:rPr lang="pl-PL" sz="2800" dirty="0" err="1" smtClean="0"/>
              <a:t>too</a:t>
            </a:r>
            <a:r>
              <a:rPr lang="pl-PL" sz="2800" dirty="0" smtClean="0"/>
              <a:t> ( </a:t>
            </a:r>
            <a:r>
              <a:rPr lang="pl-PL" sz="2800" dirty="0" err="1" smtClean="0"/>
              <a:t>now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36 </a:t>
            </a:r>
            <a:r>
              <a:rPr lang="pl-PL" sz="2800" dirty="0" err="1" smtClean="0"/>
              <a:t>thousands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6960" y="-21058"/>
            <a:ext cx="6284084" cy="4713063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996" y="2712930"/>
            <a:ext cx="5766982" cy="39581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08989" y="2614875"/>
            <a:ext cx="6639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Unfortunately</a:t>
            </a:r>
            <a:r>
              <a:rPr lang="pl-PL" sz="2800" dirty="0" smtClean="0"/>
              <a:t> the number of </a:t>
            </a:r>
            <a:r>
              <a:rPr lang="pl-PL" sz="2800" dirty="0" err="1" smtClean="0"/>
              <a:t>invasive</a:t>
            </a:r>
            <a:r>
              <a:rPr lang="pl-PL" sz="2800" dirty="0" smtClean="0"/>
              <a:t> </a:t>
            </a:r>
            <a:r>
              <a:rPr lang="pl-PL" sz="2800" dirty="0" err="1" smtClean="0"/>
              <a:t>species</a:t>
            </a:r>
            <a:r>
              <a:rPr lang="pl-PL" sz="2800" dirty="0" smtClean="0"/>
              <a:t>, </a:t>
            </a:r>
            <a:r>
              <a:rPr lang="pl-PL" sz="2800" dirty="0" err="1" smtClean="0"/>
              <a:t>like</a:t>
            </a:r>
            <a:r>
              <a:rPr lang="pl-PL" sz="2800" dirty="0" smtClean="0"/>
              <a:t> American </a:t>
            </a:r>
            <a:r>
              <a:rPr lang="pl-PL" sz="2800" dirty="0" err="1" smtClean="0"/>
              <a:t>mink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Raccoon</a:t>
            </a:r>
            <a:r>
              <a:rPr lang="pl-PL" sz="2800" dirty="0" smtClean="0"/>
              <a:t>,  </a:t>
            </a:r>
            <a:r>
              <a:rPr lang="pl-PL" sz="2800" dirty="0" err="1" smtClean="0"/>
              <a:t>has</a:t>
            </a:r>
            <a:r>
              <a:rPr lang="pl-PL" sz="2800" dirty="0" smtClean="0"/>
              <a:t> </a:t>
            </a:r>
            <a:r>
              <a:rPr lang="pl-PL" sz="2800" dirty="0" err="1" smtClean="0"/>
              <a:t>increased</a:t>
            </a:r>
            <a:r>
              <a:rPr lang="pl-PL" sz="2800" dirty="0" smtClean="0"/>
              <a:t> </a:t>
            </a:r>
            <a:r>
              <a:rPr lang="pl-PL" sz="2800" dirty="0" err="1" smtClean="0"/>
              <a:t>recently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3523" y="54439"/>
            <a:ext cx="5528275" cy="38500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45" y="2942246"/>
            <a:ext cx="5253425" cy="39288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609165" y="6092587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Raccoon</a:t>
            </a:r>
            <a:endParaRPr lang="pl-PL" sz="2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938" y="387737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American </a:t>
            </a:r>
            <a:r>
              <a:rPr lang="pl-PL" sz="2800" dirty="0" err="1" smtClean="0"/>
              <a:t>mink</a:t>
            </a:r>
            <a:endParaRPr lang="pl-PL" sz="2800" dirty="0"/>
          </a:p>
        </p:txBody>
      </p:sp>
      <p:sp>
        <p:nvSpPr>
          <p:cNvPr id="14" name="Prostokąt 13"/>
          <p:cNvSpPr/>
          <p:nvPr/>
        </p:nvSpPr>
        <p:spPr>
          <a:xfrm>
            <a:off x="74396" y="4223403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©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build="allAtOnce"/>
      <p:bldP spid="11" grpId="0" build="allAtOnce"/>
      <p:bldP spid="17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smtClean="0"/>
              <a:t> 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03648" y="2996952"/>
            <a:ext cx="6774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The </a:t>
            </a:r>
            <a:r>
              <a:rPr lang="pl-PL" sz="4400" dirty="0" err="1" smtClean="0"/>
              <a:t>existence</a:t>
            </a:r>
            <a:r>
              <a:rPr lang="pl-PL" sz="4400" dirty="0" smtClean="0"/>
              <a:t> of </a:t>
            </a:r>
            <a:r>
              <a:rPr lang="pl-PL" sz="4400" dirty="0" err="1" smtClean="0"/>
              <a:t>brown</a:t>
            </a:r>
            <a:r>
              <a:rPr lang="pl-PL" sz="4400" dirty="0" smtClean="0"/>
              <a:t> </a:t>
            </a:r>
            <a:r>
              <a:rPr lang="pl-PL" sz="4400" dirty="0" err="1" smtClean="0"/>
              <a:t>bear</a:t>
            </a:r>
            <a:endParaRPr lang="pl-PL" sz="4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23" y="1820871"/>
            <a:ext cx="8593345" cy="30224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78" y="386117"/>
            <a:ext cx="7547766" cy="637766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15991" y="28516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The </a:t>
            </a:r>
            <a:r>
              <a:rPr lang="pl-PL" sz="4400" dirty="0" err="1" smtClean="0"/>
              <a:t>existence</a:t>
            </a:r>
            <a:r>
              <a:rPr lang="pl-PL" sz="4400" dirty="0" smtClean="0"/>
              <a:t> of </a:t>
            </a:r>
            <a:r>
              <a:rPr lang="pl-PL" sz="4400" dirty="0" err="1" smtClean="0"/>
              <a:t>wildcat</a:t>
            </a:r>
            <a:endParaRPr lang="pl-PL" sz="4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681" y="1329516"/>
            <a:ext cx="5575300" cy="501777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907704" y="3140968"/>
            <a:ext cx="5029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The </a:t>
            </a:r>
            <a:r>
              <a:rPr lang="pl-PL" sz="4400" dirty="0" err="1" smtClean="0"/>
              <a:t>existence</a:t>
            </a:r>
            <a:r>
              <a:rPr lang="pl-PL" sz="4400" dirty="0" smtClean="0"/>
              <a:t> of </a:t>
            </a:r>
            <a:r>
              <a:rPr lang="pl-PL" sz="4400" dirty="0" err="1" smtClean="0"/>
              <a:t>wolf</a:t>
            </a:r>
            <a:endParaRPr lang="pl-PL" sz="44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268" y="901984"/>
            <a:ext cx="6342857" cy="582857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07704" y="3068960"/>
            <a:ext cx="638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The </a:t>
            </a:r>
            <a:r>
              <a:rPr lang="pl-PL" sz="4400" dirty="0" err="1" smtClean="0"/>
              <a:t>existence</a:t>
            </a:r>
            <a:r>
              <a:rPr lang="pl-PL" sz="4400" dirty="0" smtClean="0"/>
              <a:t> of </a:t>
            </a:r>
            <a:r>
              <a:rPr lang="pl-PL" sz="4400" dirty="0" err="1" smtClean="0"/>
              <a:t>lynx</a:t>
            </a:r>
            <a:endParaRPr lang="pl-PL" sz="44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80" y="868753"/>
            <a:ext cx="6304762" cy="571428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688681" y="2816205"/>
            <a:ext cx="648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Podkarpackie’s </a:t>
            </a:r>
            <a:r>
              <a:rPr lang="pl-PL" sz="4400" b="1" dirty="0" err="1" smtClean="0"/>
              <a:t>predators</a:t>
            </a:r>
            <a:endParaRPr lang="pl-PL" sz="4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90" y="2090565"/>
            <a:ext cx="5382418" cy="4566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357" y="226212"/>
            <a:ext cx="5484604" cy="414584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4" y="275268"/>
            <a:ext cx="5789380" cy="428414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9578" y="2668672"/>
            <a:ext cx="5674396" cy="421796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0250"/>
            <a:ext cx="6349031" cy="475564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3" y="3049437"/>
            <a:ext cx="5077595" cy="380329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5182" y="683811"/>
            <a:ext cx="5498523" cy="389221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836" y="2699475"/>
            <a:ext cx="4801965" cy="4315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8" y="16595"/>
            <a:ext cx="8221420" cy="607670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29084" y="6322650"/>
            <a:ext cx="579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© 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by M. Myszak 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8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4149080"/>
            <a:ext cx="874846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sz="4000" dirty="0" err="1" smtClean="0"/>
              <a:t>Thank</a:t>
            </a:r>
            <a:r>
              <a:rPr lang="pl-PL" sz="4000" dirty="0" smtClean="0"/>
              <a:t> </a:t>
            </a:r>
            <a:r>
              <a:rPr lang="pl-PL" sz="4000" dirty="0" err="1" smtClean="0"/>
              <a:t>you</a:t>
            </a:r>
            <a:r>
              <a:rPr lang="pl-PL" sz="4000" dirty="0" smtClean="0"/>
              <a:t> for </a:t>
            </a:r>
            <a:r>
              <a:rPr lang="pl-PL" sz="4000" dirty="0" err="1" smtClean="0"/>
              <a:t>watching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presentation</a:t>
            </a:r>
            <a:r>
              <a:rPr lang="pl-PL" sz="4000" dirty="0" smtClean="0"/>
              <a:t>!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11" y="262101"/>
            <a:ext cx="6438096" cy="427673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61256" y="4509120"/>
            <a:ext cx="30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©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9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Source of materials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160590"/>
            <a:ext cx="6777801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1. </a:t>
            </a:r>
            <a:r>
              <a:rPr lang="en-US" dirty="0" smtClean="0"/>
              <a:t>Mammal </a:t>
            </a:r>
            <a:r>
              <a:rPr lang="en-US" dirty="0"/>
              <a:t>Research Institute of the Polish Academy </a:t>
            </a:r>
            <a:r>
              <a:rPr lang="en-US" dirty="0" smtClean="0"/>
              <a:t>of Sciences</a:t>
            </a:r>
            <a:r>
              <a:rPr lang="pl-PL" dirty="0" smtClean="0"/>
              <a:t> Link to the </a:t>
            </a:r>
            <a:r>
              <a:rPr lang="pl-PL" dirty="0" err="1" smtClean="0"/>
              <a:t>website</a:t>
            </a:r>
            <a:r>
              <a:rPr lang="pl-PL" dirty="0" smtClean="0"/>
              <a:t>: </a:t>
            </a:r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www.zbs.bialowieza.pl/artykul/557.html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dirty="0" err="1"/>
              <a:t>Official</a:t>
            </a:r>
            <a:r>
              <a:rPr lang="pl-PL" dirty="0"/>
              <a:t> Site Arboretum </a:t>
            </a:r>
            <a:r>
              <a:rPr lang="pl-PL" dirty="0" smtClean="0"/>
              <a:t>Bolestraszyce</a:t>
            </a:r>
          </a:p>
          <a:p>
            <a:pPr marL="0" indent="0">
              <a:buNone/>
            </a:pPr>
            <a:r>
              <a:rPr lang="pl-PL" dirty="0" smtClean="0"/>
              <a:t> Link to the </a:t>
            </a:r>
            <a:r>
              <a:rPr lang="pl-PL" dirty="0" err="1" smtClean="0"/>
              <a:t>website</a:t>
            </a:r>
            <a:r>
              <a:rPr lang="pl-PL" dirty="0" smtClean="0"/>
              <a:t>: </a:t>
            </a:r>
            <a:r>
              <a:rPr lang="pl-PL" dirty="0" smtClean="0">
                <a:hlinkClick r:id="rId3"/>
              </a:rPr>
              <a:t>http://www.bolestraszyce.com/kolekcja-rolin-rzadkich-zagroonych-gincych-i-chronionych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3. Elubaczów.com-</a:t>
            </a:r>
            <a:r>
              <a:rPr lang="pl-PL" dirty="0" err="1" smtClean="0"/>
              <a:t>article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http://www.elubaczow.com/2016/04/06/lesnicy-policzyli-dzikie-zwierzeta-na-podkarpaciu-coraz-wiecej-losi-i-bazantow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©-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l-P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own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photos</a:t>
            </a:r>
            <a:r>
              <a:rPr lang="pl-P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5400" dirty="0" smtClean="0">
                <a:ln w="0"/>
                <a:solidFill>
                  <a:srgbClr val="90C2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21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" y="332656"/>
            <a:ext cx="6347714" cy="570870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l-PL" sz="2800" dirty="0" smtClean="0"/>
              <a:t>Jucha Anna </a:t>
            </a:r>
          </a:p>
          <a:p>
            <a:pPr>
              <a:buAutoNum type="arabicPeriod"/>
            </a:pPr>
            <a:r>
              <a:rPr lang="pl-PL" sz="2800" dirty="0" smtClean="0"/>
              <a:t>Myszak Michał</a:t>
            </a:r>
          </a:p>
          <a:p>
            <a:pPr>
              <a:buAutoNum type="arabicPeriod"/>
            </a:pPr>
            <a:r>
              <a:rPr lang="pl-PL" sz="2800" dirty="0" smtClean="0"/>
              <a:t>Sowiński Wojciech </a:t>
            </a:r>
          </a:p>
          <a:p>
            <a:pPr marL="0" indent="0">
              <a:buNone/>
            </a:pPr>
            <a:r>
              <a:rPr lang="pl-PL" sz="2800" dirty="0" smtClean="0"/>
              <a:t>All </a:t>
            </a:r>
            <a:r>
              <a:rPr lang="pl-PL" sz="2800" dirty="0" err="1" smtClean="0"/>
              <a:t>members</a:t>
            </a:r>
            <a:r>
              <a:rPr lang="pl-PL" sz="2800" dirty="0" smtClean="0"/>
              <a:t> of </a:t>
            </a:r>
            <a:r>
              <a:rPr lang="pl-PL" sz="2800" dirty="0" err="1" smtClean="0"/>
              <a:t>our</a:t>
            </a:r>
            <a:r>
              <a:rPr lang="pl-PL" sz="2800" dirty="0" smtClean="0"/>
              <a:t> team </a:t>
            </a:r>
            <a:r>
              <a:rPr lang="pl-PL" sz="2800" dirty="0" err="1" smtClean="0"/>
              <a:t>attends</a:t>
            </a:r>
            <a:r>
              <a:rPr lang="pl-PL" sz="2800" dirty="0" smtClean="0"/>
              <a:t> to the same </a:t>
            </a:r>
            <a:r>
              <a:rPr lang="pl-PL" sz="2800" dirty="0" err="1" smtClean="0"/>
              <a:t>class</a:t>
            </a:r>
            <a:r>
              <a:rPr lang="pl-PL" sz="2800" dirty="0" smtClean="0"/>
              <a:t> IB in I </a:t>
            </a:r>
            <a:r>
              <a:rPr lang="pl-PL" sz="2800" dirty="0" smtClean="0"/>
              <a:t>Liceum Ogólnokształcące im. H. Sienkiewicza </a:t>
            </a:r>
            <a:r>
              <a:rPr lang="pl-PL" sz="2800" smtClean="0"/>
              <a:t>w Łańcucie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7650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Podkarpacie on map of Poland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44824"/>
            <a:ext cx="7346776" cy="4132561"/>
          </a:xfrm>
        </p:spPr>
      </p:pic>
    </p:spTree>
    <p:extLst>
      <p:ext uri="{BB962C8B-B14F-4D97-AF65-F5344CB8AC3E}">
        <p14:creationId xmlns:p14="http://schemas.microsoft.com/office/powerpoint/2010/main" xmlns="" val="2080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210" y="0"/>
            <a:ext cx="6347713" cy="1320800"/>
          </a:xfrm>
        </p:spPr>
        <p:txBody>
          <a:bodyPr/>
          <a:lstStyle/>
          <a:p>
            <a:r>
              <a:rPr lang="pl-PL" dirty="0" err="1" smtClean="0"/>
              <a:t>Afforestation</a:t>
            </a:r>
            <a:r>
              <a:rPr lang="pl-PL" dirty="0" smtClean="0"/>
              <a:t> of Podkarpacie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51" y="550330"/>
            <a:ext cx="7200800" cy="6320246"/>
          </a:xfrm>
        </p:spPr>
      </p:pic>
      <p:sp>
        <p:nvSpPr>
          <p:cNvPr id="6" name="Strzałka w prawo 5"/>
          <p:cNvSpPr/>
          <p:nvPr/>
        </p:nvSpPr>
        <p:spPr>
          <a:xfrm>
            <a:off x="3223998" y="6381328"/>
            <a:ext cx="1224136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01018" y="6344652"/>
            <a:ext cx="292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Bieszczadzki </a:t>
            </a:r>
            <a:r>
              <a:rPr lang="pl-PL" dirty="0" err="1" smtClean="0"/>
              <a:t>National</a:t>
            </a:r>
            <a:r>
              <a:rPr lang="pl-PL" dirty="0" smtClean="0"/>
              <a:t> Park</a:t>
            </a:r>
            <a:endParaRPr lang="pl-PL" dirty="0"/>
          </a:p>
        </p:txBody>
      </p:sp>
      <p:sp>
        <p:nvSpPr>
          <p:cNvPr id="10" name="Strzałka wygięta w górę 9"/>
          <p:cNvSpPr/>
          <p:nvPr/>
        </p:nvSpPr>
        <p:spPr>
          <a:xfrm>
            <a:off x="1763688" y="5313403"/>
            <a:ext cx="648072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554172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Magurski</a:t>
            </a:r>
          </a:p>
          <a:p>
            <a:r>
              <a:rPr lang="pl-PL" dirty="0" err="1" smtClean="0"/>
              <a:t>National</a:t>
            </a:r>
            <a:r>
              <a:rPr lang="pl-PL" dirty="0" smtClean="0"/>
              <a:t> Park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42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1" animBg="1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Podkarpackie’s</a:t>
            </a:r>
            <a:r>
              <a:rPr lang="pl-PL" dirty="0" smtClean="0"/>
              <a:t> </a:t>
            </a:r>
            <a:r>
              <a:rPr lang="pl-PL" dirty="0" err="1" smtClean="0"/>
              <a:t>forests</a:t>
            </a:r>
            <a:r>
              <a:rPr lang="pl-PL" dirty="0" smtClean="0"/>
              <a:t> in number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458673"/>
              </p:ext>
            </p:extLst>
          </p:nvPr>
        </p:nvGraphicFramePr>
        <p:xfrm>
          <a:off x="457200" y="1600201"/>
          <a:ext cx="4257676" cy="28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xmlns="" val="3522090557"/>
              </p:ext>
            </p:extLst>
          </p:nvPr>
        </p:nvGraphicFramePr>
        <p:xfrm>
          <a:off x="4500562" y="1571612"/>
          <a:ext cx="4357718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765774811"/>
              </p:ext>
            </p:extLst>
          </p:nvPr>
        </p:nvGraphicFramePr>
        <p:xfrm>
          <a:off x="1357290" y="4214818"/>
          <a:ext cx="628654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9"/>
            <a:ext cx="8861298" cy="6448177"/>
          </a:xfrm>
        </p:spPr>
      </p:pic>
      <p:sp>
        <p:nvSpPr>
          <p:cNvPr id="3" name="Prostokąt 2"/>
          <p:cNvSpPr/>
          <p:nvPr/>
        </p:nvSpPr>
        <p:spPr>
          <a:xfrm>
            <a:off x="30286" y="6334780"/>
            <a:ext cx="4253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© </a:t>
            </a:r>
            <a:r>
              <a:rPr lang="pl-P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by W. Sowiński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75164" y="1556792"/>
            <a:ext cx="7310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</a:t>
            </a:r>
            <a:r>
              <a:rPr lang="en-US" sz="2800" dirty="0" smtClean="0"/>
              <a:t>he</a:t>
            </a:r>
            <a:r>
              <a:rPr lang="pl-PL" sz="2800" dirty="0" smtClean="0"/>
              <a:t> </a:t>
            </a:r>
            <a:r>
              <a:rPr lang="pl-PL" sz="2800" dirty="0" err="1" smtClean="0"/>
              <a:t>Sandomierz’es</a:t>
            </a:r>
            <a:r>
              <a:rPr lang="pl-PL" sz="2800" dirty="0" smtClean="0"/>
              <a:t> </a:t>
            </a:r>
            <a:r>
              <a:rPr lang="pl-PL" sz="2800" dirty="0" err="1" smtClean="0"/>
              <a:t>wilderness</a:t>
            </a:r>
            <a:r>
              <a:rPr lang="en-US" sz="2800" dirty="0" smtClean="0"/>
              <a:t> </a:t>
            </a:r>
            <a:r>
              <a:rPr lang="en-US" sz="2800" dirty="0"/>
              <a:t>is one of the greatest </a:t>
            </a:r>
            <a:r>
              <a:rPr lang="en-US" sz="2800" dirty="0" smtClean="0"/>
              <a:t>treasures</a:t>
            </a:r>
            <a:r>
              <a:rPr lang="pl-PL" sz="2800" dirty="0" smtClean="0"/>
              <a:t> of </a:t>
            </a:r>
            <a:r>
              <a:rPr lang="pl-PL" sz="2800" dirty="0" err="1" smtClean="0"/>
              <a:t>our</a:t>
            </a:r>
            <a:r>
              <a:rPr lang="pl-PL" sz="2800" dirty="0" smtClean="0"/>
              <a:t> region. In the past </a:t>
            </a:r>
            <a:r>
              <a:rPr lang="pl-PL" sz="2800" dirty="0" err="1" smtClean="0"/>
              <a:t>it</a:t>
            </a:r>
            <a:r>
              <a:rPr lang="pl-PL" sz="2800" dirty="0" smtClean="0"/>
              <a:t> was one of the </a:t>
            </a:r>
            <a:r>
              <a:rPr lang="pl-PL" sz="2800" dirty="0" err="1" smtClean="0"/>
              <a:t>largest</a:t>
            </a:r>
            <a:r>
              <a:rPr lang="pl-PL" sz="2800" dirty="0" smtClean="0"/>
              <a:t> </a:t>
            </a:r>
            <a:r>
              <a:rPr lang="pl-PL" sz="2800" dirty="0" err="1" smtClean="0"/>
              <a:t>forest</a:t>
            </a:r>
            <a:r>
              <a:rPr lang="pl-PL" sz="2800" dirty="0" smtClean="0"/>
              <a:t> in </a:t>
            </a:r>
            <a:r>
              <a:rPr lang="pl-PL" sz="2800" dirty="0" err="1" smtClean="0"/>
              <a:t>this</a:t>
            </a:r>
            <a:r>
              <a:rPr lang="pl-PL" sz="2800" dirty="0" smtClean="0"/>
              <a:t> part of Europe. It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still</a:t>
            </a:r>
            <a:r>
              <a:rPr lang="pl-PL" sz="2800" dirty="0" smtClean="0"/>
              <a:t> a </a:t>
            </a:r>
            <a:r>
              <a:rPr lang="pl-PL" sz="2800" dirty="0" err="1" smtClean="0"/>
              <a:t>wild</a:t>
            </a:r>
            <a:r>
              <a:rPr lang="pl-PL" sz="2800" dirty="0" smtClean="0"/>
              <a:t> place </a:t>
            </a:r>
            <a:r>
              <a:rPr lang="pl-PL" sz="2800" dirty="0" err="1" smtClean="0"/>
              <a:t>where</a:t>
            </a:r>
            <a:r>
              <a:rPr lang="pl-PL" sz="2800" dirty="0" smtClean="0"/>
              <a:t> in the </a:t>
            </a:r>
            <a:r>
              <a:rPr lang="pl-PL" sz="2800" dirty="0" err="1" smtClean="0"/>
              <a:t>future</a:t>
            </a:r>
            <a:r>
              <a:rPr lang="pl-PL" sz="2800" dirty="0" smtClean="0"/>
              <a:t> </a:t>
            </a:r>
            <a:r>
              <a:rPr lang="pl-PL" sz="2800" dirty="0" err="1" smtClean="0"/>
              <a:t>some</a:t>
            </a:r>
            <a:r>
              <a:rPr lang="pl-PL" sz="2800" dirty="0" smtClean="0"/>
              <a:t> </a:t>
            </a:r>
            <a:r>
              <a:rPr lang="pl-PL" sz="2800" dirty="0" err="1" smtClean="0"/>
              <a:t>spiecies</a:t>
            </a:r>
            <a:r>
              <a:rPr lang="pl-PL" sz="2800" dirty="0" smtClean="0"/>
              <a:t> </a:t>
            </a:r>
            <a:r>
              <a:rPr lang="pl-PL" sz="2800" dirty="0" err="1" smtClean="0"/>
              <a:t>could</a:t>
            </a:r>
            <a:r>
              <a:rPr lang="pl-PL" sz="2800" dirty="0" smtClean="0"/>
              <a:t> be </a:t>
            </a:r>
            <a:r>
              <a:rPr lang="pl-PL" sz="2800" dirty="0" err="1" smtClean="0"/>
              <a:t>reintroduced</a:t>
            </a:r>
            <a:r>
              <a:rPr lang="pl-PL" sz="2800" dirty="0" smtClean="0"/>
              <a:t>.  </a:t>
            </a:r>
            <a:r>
              <a:rPr lang="pl-PL" sz="2800" dirty="0" err="1" smtClean="0"/>
              <a:t>It’s</a:t>
            </a:r>
            <a:r>
              <a:rPr lang="pl-PL" sz="2800" dirty="0" smtClean="0"/>
              <a:t> </a:t>
            </a:r>
            <a:r>
              <a:rPr lang="pl-PL" sz="2800" dirty="0" err="1" smtClean="0"/>
              <a:t>remains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</a:t>
            </a:r>
            <a:r>
              <a:rPr lang="pl-PL" sz="2800" dirty="0" err="1" smtClean="0"/>
              <a:t>located</a:t>
            </a:r>
            <a:r>
              <a:rPr lang="pl-PL" sz="2800" dirty="0" smtClean="0"/>
              <a:t> </a:t>
            </a:r>
            <a:r>
              <a:rPr lang="pl-PL" sz="2800" dirty="0" err="1" smtClean="0"/>
              <a:t>near</a:t>
            </a:r>
            <a:r>
              <a:rPr lang="pl-PL" sz="2800" dirty="0" smtClean="0"/>
              <a:t> by the </a:t>
            </a:r>
            <a:r>
              <a:rPr lang="pl-PL" sz="2800" dirty="0" err="1" smtClean="0"/>
              <a:t>well-known</a:t>
            </a:r>
            <a:r>
              <a:rPr lang="pl-PL" sz="2800" dirty="0" smtClean="0"/>
              <a:t> Arboretum in Poland- Bolestraszyce. It </a:t>
            </a:r>
            <a:r>
              <a:rPr lang="pl-PL" sz="2800" dirty="0" err="1" smtClean="0"/>
              <a:t>is</a:t>
            </a:r>
            <a:r>
              <a:rPr lang="pl-PL" sz="2800" dirty="0" smtClean="0"/>
              <a:t> a real bank of </a:t>
            </a:r>
            <a:r>
              <a:rPr lang="pl-PL" sz="2800" dirty="0" err="1" smtClean="0"/>
              <a:t>dieing</a:t>
            </a:r>
            <a:r>
              <a:rPr lang="pl-PL" sz="2800" dirty="0" smtClean="0"/>
              <a:t> out </a:t>
            </a:r>
            <a:r>
              <a:rPr lang="pl-PL" sz="2800" dirty="0" err="1" smtClean="0"/>
              <a:t>species</a:t>
            </a:r>
            <a:r>
              <a:rPr lang="pl-PL" sz="2800" dirty="0" smtClean="0"/>
              <a:t> of </a:t>
            </a:r>
            <a:r>
              <a:rPr lang="pl-PL" sz="2800" dirty="0" err="1" smtClean="0"/>
              <a:t>plants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0107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048" y="-113615"/>
            <a:ext cx="9368879" cy="6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6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Gł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000504"/>
            <a:ext cx="3217763" cy="2151304"/>
          </a:xfrm>
          <a:prstGeom prst="rect">
            <a:avLst/>
          </a:prstGeom>
        </p:spPr>
      </p:pic>
      <p:pic>
        <p:nvPicPr>
          <p:cNvPr id="6" name="Obraz 5" descr="Dąb Chrześcija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14290"/>
            <a:ext cx="2438400" cy="32512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Natural </a:t>
            </a:r>
            <a:r>
              <a:rPr lang="pl-PL" sz="3600" dirty="0" err="1" smtClean="0"/>
              <a:t>monuments</a:t>
            </a:r>
            <a:endParaRPr lang="pl-PL" sz="3600" dirty="0"/>
          </a:p>
        </p:txBody>
      </p:sp>
      <p:pic>
        <p:nvPicPr>
          <p:cNvPr id="7" name="Obraz 6" descr="Dąb Pogan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944" y="3208581"/>
            <a:ext cx="2286000" cy="3048000"/>
          </a:xfrm>
          <a:prstGeom prst="rect">
            <a:avLst/>
          </a:prstGeom>
        </p:spPr>
      </p:pic>
      <p:pic>
        <p:nvPicPr>
          <p:cNvPr id="9" name="Obraz 8" descr="diabli kami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571876"/>
            <a:ext cx="3262293" cy="2446720"/>
          </a:xfrm>
          <a:prstGeom prst="rect">
            <a:avLst/>
          </a:prstGeom>
        </p:spPr>
      </p:pic>
      <p:pic>
        <p:nvPicPr>
          <p:cNvPr id="5" name="Obraz 4" descr="Dąb Aleksan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9958" y="1125124"/>
            <a:ext cx="3714776" cy="255390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072834" y="1196562"/>
            <a:ext cx="2857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286512" y="28572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85786" y="321468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143240" y="407194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715008" y="371475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pl-PL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7030A0"/>
                </a:solidFill>
              </a:rPr>
              <a:t>1</a:t>
            </a:r>
            <a:r>
              <a:rPr lang="pl-PL" sz="2000" dirty="0" smtClean="0"/>
              <a:t> </a:t>
            </a:r>
            <a:r>
              <a:rPr lang="pl-PL" sz="2000" dirty="0" err="1" smtClean="0"/>
              <a:t>Oak</a:t>
            </a:r>
            <a:r>
              <a:rPr lang="pl-PL" sz="2000" dirty="0" smtClean="0"/>
              <a:t> Aleksander</a:t>
            </a:r>
          </a:p>
          <a:p>
            <a:pPr>
              <a:buNone/>
            </a:pPr>
            <a:r>
              <a:rPr lang="pl-PL" sz="2000" dirty="0" smtClean="0">
                <a:solidFill>
                  <a:srgbClr val="7030A0"/>
                </a:solidFill>
              </a:rPr>
              <a:t>2</a:t>
            </a:r>
            <a:r>
              <a:rPr lang="pl-PL" sz="2000" dirty="0" smtClean="0"/>
              <a:t> </a:t>
            </a:r>
            <a:r>
              <a:rPr lang="pl-PL" sz="2000" dirty="0" err="1" smtClean="0"/>
              <a:t>Oak</a:t>
            </a:r>
            <a:r>
              <a:rPr lang="pl-PL" sz="2000" dirty="0" smtClean="0"/>
              <a:t> Chrześcijanin</a:t>
            </a:r>
          </a:p>
          <a:p>
            <a:pPr>
              <a:buNone/>
            </a:pPr>
            <a:r>
              <a:rPr lang="pl-PL" sz="2000" dirty="0" smtClean="0">
                <a:solidFill>
                  <a:srgbClr val="7030A0"/>
                </a:solidFill>
              </a:rPr>
              <a:t>3</a:t>
            </a:r>
            <a:r>
              <a:rPr lang="pl-PL" sz="2000" dirty="0" smtClean="0"/>
              <a:t> </a:t>
            </a:r>
            <a:r>
              <a:rPr lang="pl-PL" sz="2000" dirty="0" err="1" smtClean="0"/>
              <a:t>Oak</a:t>
            </a:r>
            <a:r>
              <a:rPr lang="pl-PL" sz="2000" dirty="0" smtClean="0"/>
              <a:t> Poganin</a:t>
            </a:r>
          </a:p>
          <a:p>
            <a:pPr>
              <a:buNone/>
            </a:pPr>
            <a:r>
              <a:rPr lang="pl-PL" sz="2000" dirty="0" smtClean="0">
                <a:solidFill>
                  <a:srgbClr val="7030A0"/>
                </a:solidFill>
              </a:rPr>
              <a:t>4</a:t>
            </a:r>
            <a:r>
              <a:rPr lang="pl-PL" sz="2000" dirty="0" smtClean="0"/>
              <a:t> </a:t>
            </a:r>
            <a:r>
              <a:rPr lang="pl-PL" sz="2000" dirty="0" err="1" smtClean="0"/>
              <a:t>Stone</a:t>
            </a:r>
            <a:r>
              <a:rPr lang="pl-PL" sz="2000" dirty="0" smtClean="0"/>
              <a:t> </a:t>
            </a:r>
            <a:r>
              <a:rPr lang="pl-PL" sz="2000" smtClean="0"/>
              <a:t>in Strzegocice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>
                <a:solidFill>
                  <a:srgbClr val="7030A0"/>
                </a:solidFill>
              </a:rPr>
              <a:t>5</a:t>
            </a:r>
            <a:r>
              <a:rPr lang="pl-PL" sz="2000" dirty="0" smtClean="0"/>
              <a:t> Diabli Kamień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pl-PL" sz="2800" dirty="0" err="1" smtClean="0">
                <a:solidFill>
                  <a:prstClr val="black"/>
                </a:solidFill>
              </a:rPr>
              <a:t>Within</a:t>
            </a:r>
            <a:r>
              <a:rPr lang="pl-PL" sz="2800" dirty="0" smtClean="0">
                <a:solidFill>
                  <a:prstClr val="black"/>
                </a:solidFill>
              </a:rPr>
              <a:t> </a:t>
            </a:r>
            <a:r>
              <a:rPr lang="pl-PL" sz="2800" dirty="0" err="1" smtClean="0">
                <a:solidFill>
                  <a:prstClr val="black"/>
                </a:solidFill>
              </a:rPr>
              <a:t>last</a:t>
            </a:r>
            <a:r>
              <a:rPr lang="pl-PL" sz="2800" dirty="0" smtClean="0">
                <a:solidFill>
                  <a:prstClr val="black"/>
                </a:solidFill>
              </a:rPr>
              <a:t> </a:t>
            </a:r>
            <a:r>
              <a:rPr lang="pl-PL" sz="2800" dirty="0" err="1" smtClean="0">
                <a:solidFill>
                  <a:prstClr val="black"/>
                </a:solidFill>
              </a:rPr>
              <a:t>few</a:t>
            </a:r>
            <a:r>
              <a:rPr lang="pl-PL" sz="2800" dirty="0" smtClean="0">
                <a:solidFill>
                  <a:prstClr val="black"/>
                </a:solidFill>
              </a:rPr>
              <a:t> </a:t>
            </a:r>
            <a:r>
              <a:rPr lang="pl-PL" sz="2800" dirty="0" err="1" smtClean="0">
                <a:solidFill>
                  <a:prstClr val="black"/>
                </a:solidFill>
              </a:rPr>
              <a:t>years</a:t>
            </a:r>
            <a:r>
              <a:rPr lang="pl-PL" sz="2800" dirty="0" smtClean="0">
                <a:solidFill>
                  <a:prstClr val="black"/>
                </a:solidFill>
              </a:rPr>
              <a:t> in </a:t>
            </a:r>
            <a:r>
              <a:rPr lang="pl-PL" sz="2800" dirty="0" err="1">
                <a:solidFill>
                  <a:prstClr val="black"/>
                </a:solidFill>
              </a:rPr>
              <a:t>podkarpackie’s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forest</a:t>
            </a:r>
            <a:r>
              <a:rPr lang="pl-PL" sz="2800" dirty="0">
                <a:solidFill>
                  <a:prstClr val="black"/>
                </a:solidFill>
              </a:rPr>
              <a:t> the number of </a:t>
            </a:r>
            <a:r>
              <a:rPr lang="pl-PL" sz="2800" dirty="0" err="1">
                <a:solidFill>
                  <a:prstClr val="black"/>
                </a:solidFill>
              </a:rPr>
              <a:t>wild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animals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is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still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growing</a:t>
            </a:r>
            <a:r>
              <a:rPr lang="pl-PL" sz="2800" dirty="0">
                <a:solidFill>
                  <a:prstClr val="black"/>
                </a:solidFill>
              </a:rPr>
              <a:t> up. </a:t>
            </a:r>
            <a:r>
              <a:rPr lang="pl-PL" sz="2800" dirty="0" err="1">
                <a:solidFill>
                  <a:prstClr val="black"/>
                </a:solidFill>
              </a:rPr>
              <a:t>It’s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caused</a:t>
            </a:r>
            <a:r>
              <a:rPr lang="pl-PL" sz="2800" dirty="0">
                <a:solidFill>
                  <a:prstClr val="black"/>
                </a:solidFill>
              </a:rPr>
              <a:t> by the </a:t>
            </a:r>
            <a:r>
              <a:rPr lang="pl-PL" sz="2800" dirty="0" err="1">
                <a:solidFill>
                  <a:prstClr val="black"/>
                </a:solidFill>
              </a:rPr>
              <a:t>fact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that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more</a:t>
            </a:r>
            <a:r>
              <a:rPr lang="pl-PL" sz="2800" dirty="0">
                <a:solidFill>
                  <a:prstClr val="black"/>
                </a:solidFill>
              </a:rPr>
              <a:t> and </a:t>
            </a:r>
            <a:r>
              <a:rPr lang="pl-PL" sz="2800" dirty="0" err="1">
                <a:solidFill>
                  <a:prstClr val="black"/>
                </a:solidFill>
              </a:rPr>
              <a:t>more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money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is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spending</a:t>
            </a:r>
            <a:r>
              <a:rPr lang="pl-PL" sz="2800" dirty="0">
                <a:solidFill>
                  <a:prstClr val="black"/>
                </a:solidFill>
              </a:rPr>
              <a:t> on </a:t>
            </a:r>
            <a:r>
              <a:rPr lang="pl-PL" sz="2800" dirty="0" err="1">
                <a:solidFill>
                  <a:prstClr val="black"/>
                </a:solidFill>
              </a:rPr>
              <a:t>protecting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wild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unhabitet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areas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where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they</a:t>
            </a:r>
            <a:r>
              <a:rPr lang="pl-PL" sz="2800" dirty="0">
                <a:solidFill>
                  <a:prstClr val="black"/>
                </a:solidFill>
              </a:rPr>
              <a:t> </a:t>
            </a:r>
            <a:r>
              <a:rPr lang="pl-PL" sz="2800" dirty="0" err="1">
                <a:solidFill>
                  <a:prstClr val="black"/>
                </a:solidFill>
              </a:rPr>
              <a:t>exsist</a:t>
            </a:r>
            <a:r>
              <a:rPr lang="pl-PL" sz="2800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929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1490</TotalTime>
  <Words>375</Words>
  <Application>Microsoft Office PowerPoint</Application>
  <PresentationFormat>Pokaz na ekranie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Faseta</vt:lpstr>
      <vt:lpstr>Forests in Poland and Europe Characteristics and management </vt:lpstr>
      <vt:lpstr>Podkarpacie on map of Poland</vt:lpstr>
      <vt:lpstr>Afforestation of Podkarpacie</vt:lpstr>
      <vt:lpstr>Podkarpackie’s forests in number</vt:lpstr>
      <vt:lpstr>Slajd 5</vt:lpstr>
      <vt:lpstr>Slajd 6</vt:lpstr>
      <vt:lpstr>Slajd 7</vt:lpstr>
      <vt:lpstr>Natural monuments</vt:lpstr>
      <vt:lpstr>Slajd 9</vt:lpstr>
      <vt:lpstr>Podkarpackie’s herbivores</vt:lpstr>
      <vt:lpstr>Slajd 11</vt:lpstr>
      <vt:lpstr>Slajd 12</vt:lpstr>
      <vt:lpstr>Slajd 13</vt:lpstr>
      <vt:lpstr>Source of materials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admin</cp:lastModifiedBy>
  <cp:revision>95</cp:revision>
  <dcterms:created xsi:type="dcterms:W3CDTF">2016-02-21T21:31:42Z</dcterms:created>
  <dcterms:modified xsi:type="dcterms:W3CDTF">2016-04-21T07:30:50Z</dcterms:modified>
</cp:coreProperties>
</file>