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268"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2069DE3D-4943-471A-8FA9-DDF6313E0761}" type="datetimeFigureOut">
              <a:rPr lang="pl-PL" smtClean="0"/>
              <a:pPr/>
              <a:t>21.04.2016</a:t>
            </a:fld>
            <a:endParaRPr lang="pl-PL"/>
          </a:p>
        </p:txBody>
      </p:sp>
      <p:sp>
        <p:nvSpPr>
          <p:cNvPr id="17" name="Symbol zastępczy stopki 16"/>
          <p:cNvSpPr>
            <a:spLocks noGrp="1"/>
          </p:cNvSpPr>
          <p:nvPr>
            <p:ph type="ftr" sz="quarter" idx="11"/>
          </p:nvPr>
        </p:nvSpPr>
        <p:spPr/>
        <p:txBody>
          <a:bodyPr/>
          <a:lstStyle/>
          <a:p>
            <a:endParaRPr lang="pl-PL"/>
          </a:p>
        </p:txBody>
      </p:sp>
      <p:sp>
        <p:nvSpPr>
          <p:cNvPr id="7" name="Łącznik prosty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ymbol zastępczy numeru slajd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661DAA5-C903-488E-B3DA-E189B12CCC51}" type="slidenum">
              <a:rPr lang="pl-PL" smtClean="0"/>
              <a:pPr/>
              <a:t>‹#›</a:t>
            </a:fld>
            <a:endParaRPr lang="pl-PL"/>
          </a:p>
        </p:txBody>
      </p:sp>
      <p:sp>
        <p:nvSpPr>
          <p:cNvPr id="8" name="Tytu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069DE3D-4943-471A-8FA9-DDF6313E0761}" type="datetimeFigureOut">
              <a:rPr lang="pl-PL" smtClean="0"/>
              <a:pPr/>
              <a:t>21.04.2016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661DAA5-C903-488E-B3DA-E189B12CCC51}"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2"/>
      </p:bgRef>
    </p:bg>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Łącznik prosty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6915912" y="3009901"/>
            <a:ext cx="457200" cy="441325"/>
          </a:xfrm>
        </p:spPr>
        <p:txBody>
          <a:bodyPr/>
          <a:lstStyle/>
          <a:p>
            <a:fld id="{7661DAA5-C903-488E-B3DA-E189B12CCC51}" type="slidenum">
              <a:rPr lang="pl-PL" smtClean="0"/>
              <a:pPr/>
              <a:t>‹#›</a:t>
            </a:fld>
            <a:endParaRPr lang="pl-PL"/>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069DE3D-4943-471A-8FA9-DDF6313E0761}" type="datetimeFigureOut">
              <a:rPr lang="pl-PL" smtClean="0"/>
              <a:pPr/>
              <a:t>21.04.2016</a:t>
            </a:fld>
            <a:endParaRPr lang="pl-PL"/>
          </a:p>
        </p:txBody>
      </p:sp>
      <p:sp>
        <p:nvSpPr>
          <p:cNvPr id="5" name="Symbol zastępczy stopki 4"/>
          <p:cNvSpPr>
            <a:spLocks noGrp="1"/>
          </p:cNvSpPr>
          <p:nvPr>
            <p:ph type="ftr" sz="quarter" idx="11"/>
          </p:nvPr>
        </p:nvSpPr>
        <p:spPr/>
        <p:txBody>
          <a:bodyPr/>
          <a:lstStyle/>
          <a:p>
            <a:endParaRPr lang="pl-PL"/>
          </a:p>
        </p:txBody>
      </p:sp>
      <p:sp>
        <p:nvSpPr>
          <p:cNvPr id="2" name="Tytuł pionowy 1"/>
          <p:cNvSpPr>
            <a:spLocks noGrp="1"/>
          </p:cNvSpPr>
          <p:nvPr>
            <p:ph type="title" orient="vert"/>
          </p:nvPr>
        </p:nvSpPr>
        <p:spPr>
          <a:xfrm>
            <a:off x="7391400" y="304801"/>
            <a:ext cx="1447800" cy="5851525"/>
          </a:xfrm>
        </p:spPr>
        <p:txBody>
          <a:bodyPr vert="eaVert"/>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shade val="75000"/>
                  </a:schemeClr>
                </a:solidFill>
              </a:defRPr>
            </a:lvl1p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2069DE3D-4943-471A-8FA9-DDF6313E0761}" type="datetimeFigureOut">
              <a:rPr lang="pl-PL" smtClean="0"/>
              <a:pPr/>
              <a:t>21.04.2016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4361688" y="1026372"/>
            <a:ext cx="457200" cy="441325"/>
          </a:xfrm>
        </p:spPr>
        <p:txBody>
          <a:bodyPr/>
          <a:lstStyle/>
          <a:p>
            <a:fld id="{7661DAA5-C903-488E-B3DA-E189B12CCC51}" type="slidenum">
              <a:rPr lang="pl-PL" smtClean="0"/>
              <a:pPr/>
              <a:t>‹#›</a:t>
            </a:fld>
            <a:endParaRPr lang="pl-PL"/>
          </a:p>
        </p:txBody>
      </p:sp>
      <p:sp>
        <p:nvSpPr>
          <p:cNvPr id="8" name="Symbol zastępczy zawartości 7"/>
          <p:cNvSpPr>
            <a:spLocks noGrp="1"/>
          </p:cNvSpPr>
          <p:nvPr>
            <p:ph sz="quarter" idx="1"/>
          </p:nvPr>
        </p:nvSpPr>
        <p:spPr>
          <a:xfrm>
            <a:off x="301752" y="1527048"/>
            <a:ext cx="850392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3" name="Prostokąt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rostokąt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stopki 4"/>
          <p:cNvSpPr>
            <a:spLocks noGrp="1"/>
          </p:cNvSpPr>
          <p:nvPr>
            <p:ph type="ftr" sz="quarter" idx="11"/>
          </p:nvPr>
        </p:nvSpPr>
        <p:spPr/>
        <p:txBody>
          <a:bodyPr/>
          <a:lstStyle/>
          <a:p>
            <a:endParaRPr lang="pl-PL"/>
          </a:p>
        </p:txBody>
      </p:sp>
      <p:sp>
        <p:nvSpPr>
          <p:cNvPr id="4" name="Symbol zastępczy daty 3"/>
          <p:cNvSpPr>
            <a:spLocks noGrp="1"/>
          </p:cNvSpPr>
          <p:nvPr>
            <p:ph type="dt" sz="half" idx="10"/>
          </p:nvPr>
        </p:nvSpPr>
        <p:spPr/>
        <p:txBody>
          <a:bodyPr/>
          <a:lstStyle/>
          <a:p>
            <a:fld id="{2069DE3D-4943-471A-8FA9-DDF6313E0761}" type="datetimeFigureOut">
              <a:rPr lang="pl-PL" smtClean="0"/>
              <a:pPr/>
              <a:t>21.04.2016</a:t>
            </a:fld>
            <a:endParaRPr lang="pl-PL"/>
          </a:p>
        </p:txBody>
      </p:sp>
      <p:sp>
        <p:nvSpPr>
          <p:cNvPr id="8" name="Łącznik prosty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661DAA5-C903-488E-B3DA-E189B12CCC51}" type="slidenum">
              <a:rPr lang="pl-PL" smtClean="0"/>
              <a:pPr/>
              <a:t>‹#›</a:t>
            </a:fld>
            <a:endParaRPr lang="pl-PL"/>
          </a:p>
        </p:txBody>
      </p:sp>
      <p:sp>
        <p:nvSpPr>
          <p:cNvPr id="2" name="Tytu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a:xfrm>
            <a:off x="5791200" y="6409944"/>
            <a:ext cx="3044952" cy="365760"/>
          </a:xfrm>
        </p:spPr>
        <p:txBody>
          <a:bodyPr/>
          <a:lstStyle/>
          <a:p>
            <a:fld id="{2069DE3D-4943-471A-8FA9-DDF6313E0761}" type="datetimeFigureOut">
              <a:rPr lang="pl-PL" smtClean="0"/>
              <a:pPr/>
              <a:t>21.04.2016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661DAA5-C903-488E-B3DA-E189B12CCC51}" type="slidenum">
              <a:rPr lang="pl-PL" smtClean="0"/>
              <a:pPr/>
              <a:t>‹#›</a:t>
            </a:fld>
            <a:endParaRPr lang="pl-PL"/>
          </a:p>
        </p:txBody>
      </p:sp>
      <p:sp>
        <p:nvSpPr>
          <p:cNvPr id="8" name="Łącznik prosty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1">
        <a:schemeClr val="bg2"/>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rostokąt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Prostokąt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Prostokąt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2069DE3D-4943-471A-8FA9-DDF6313E0761}" type="datetimeFigureOut">
              <a:rPr lang="pl-PL" smtClean="0"/>
              <a:pPr/>
              <a:t>21.04.2016</a:t>
            </a:fld>
            <a:endParaRPr lang="pl-PL"/>
          </a:p>
        </p:txBody>
      </p:sp>
      <p:sp>
        <p:nvSpPr>
          <p:cNvPr id="8" name="Symbol zastępczy stopki 7"/>
          <p:cNvSpPr>
            <a:spLocks noGrp="1"/>
          </p:cNvSpPr>
          <p:nvPr>
            <p:ph type="ftr" sz="quarter" idx="11"/>
          </p:nvPr>
        </p:nvSpPr>
        <p:spPr>
          <a:xfrm>
            <a:off x="304800" y="6409944"/>
            <a:ext cx="3581400" cy="365760"/>
          </a:xfrm>
        </p:spPr>
        <p:txBody>
          <a:bodyPr/>
          <a:lstStyle/>
          <a:p>
            <a:endParaRPr lang="pl-PL"/>
          </a:p>
        </p:txBody>
      </p:sp>
      <p:sp>
        <p:nvSpPr>
          <p:cNvPr id="15" name="Łącznik prosty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ymbol zastępczy zawartości 23"/>
          <p:cNvSpPr>
            <a:spLocks noGrp="1"/>
          </p:cNvSpPr>
          <p:nvPr>
            <p:ph sz="quarter" idx="2"/>
          </p:nvPr>
        </p:nvSpPr>
        <p:spPr>
          <a:xfrm>
            <a:off x="301752" y="2471383"/>
            <a:ext cx="4041648" cy="3818404"/>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zawartości 25"/>
          <p:cNvSpPr>
            <a:spLocks noGrp="1"/>
          </p:cNvSpPr>
          <p:nvPr>
            <p:ph sz="quarter" idx="4"/>
          </p:nvPr>
        </p:nvSpPr>
        <p:spPr>
          <a:xfrm>
            <a:off x="4800600" y="2471383"/>
            <a:ext cx="4038600" cy="382219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ymbol zastępczy numeru slajdu 8"/>
          <p:cNvSpPr>
            <a:spLocks noGrp="1"/>
          </p:cNvSpPr>
          <p:nvPr>
            <p:ph type="sldNum" sz="quarter" idx="12"/>
          </p:nvPr>
        </p:nvSpPr>
        <p:spPr>
          <a:xfrm>
            <a:off x="4343400" y="1042416"/>
            <a:ext cx="457200" cy="441325"/>
          </a:xfrm>
        </p:spPr>
        <p:txBody>
          <a:bodyPr/>
          <a:lstStyle>
            <a:lvl1pPr algn="ctr">
              <a:defRPr/>
            </a:lvl1pPr>
          </a:lstStyle>
          <a:p>
            <a:fld id="{7661DAA5-C903-488E-B3DA-E189B12CCC51}" type="slidenum">
              <a:rPr lang="pl-PL" smtClean="0"/>
              <a:pPr/>
              <a:t>‹#›</a:t>
            </a:fld>
            <a:endParaRPr lang="pl-PL"/>
          </a:p>
        </p:txBody>
      </p:sp>
      <p:sp>
        <p:nvSpPr>
          <p:cNvPr id="23" name="Tytuł 22"/>
          <p:cNvSpPr>
            <a:spLocks noGrp="1"/>
          </p:cNvSpPr>
          <p:nvPr>
            <p:ph type="title"/>
          </p:nvPr>
        </p:nvSpPr>
        <p:spPr/>
        <p:txBody>
          <a:bodyPr rtlCol="0" anchor="b" anchorCtr="0"/>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2069DE3D-4943-471A-8FA9-DDF6313E0761}" type="datetimeFigureOut">
              <a:rPr lang="pl-PL" smtClean="0"/>
              <a:pPr/>
              <a:t>21.04.2016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a:xfrm>
            <a:off x="4343400" y="1036020"/>
            <a:ext cx="457200" cy="441325"/>
          </a:xfrm>
        </p:spPr>
        <p:txBody>
          <a:bodyPr/>
          <a:lstStyle/>
          <a:p>
            <a:fld id="{7661DAA5-C903-488E-B3DA-E189B12CCC5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rostokąt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Prostokąt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ymbol zastępczy daty 1"/>
          <p:cNvSpPr>
            <a:spLocks noGrp="1"/>
          </p:cNvSpPr>
          <p:nvPr>
            <p:ph type="dt" sz="half" idx="10"/>
          </p:nvPr>
        </p:nvSpPr>
        <p:spPr/>
        <p:txBody>
          <a:bodyPr/>
          <a:lstStyle/>
          <a:p>
            <a:fld id="{2069DE3D-4943-471A-8FA9-DDF6313E0761}" type="datetimeFigureOut">
              <a:rPr lang="pl-PL" smtClean="0"/>
              <a:pPr/>
              <a:t>21.04.2016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661DAA5-C903-488E-B3DA-E189B12CCC5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9" name="Prostokąt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Prostokąt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Prostokąt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Łącznik prosty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ymbol zastępczy zawartości 19"/>
          <p:cNvSpPr>
            <a:spLocks noGrp="1"/>
          </p:cNvSpPr>
          <p:nvPr>
            <p:ph sz="quarter" idx="1"/>
          </p:nvPr>
        </p:nvSpPr>
        <p:spPr>
          <a:xfrm>
            <a:off x="3124200" y="685800"/>
            <a:ext cx="5638800" cy="5410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661DAA5-C903-488E-B3DA-E189B12CCC51}" type="slidenum">
              <a:rPr lang="pl-PL" smtClean="0"/>
              <a:pPr/>
              <a:t>‹#›</a:t>
            </a:fld>
            <a:endParaRPr lang="pl-PL"/>
          </a:p>
        </p:txBody>
      </p:sp>
      <p:sp>
        <p:nvSpPr>
          <p:cNvPr id="21" name="Prostokąt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p:txBody>
          <a:bodyPr/>
          <a:lstStyle/>
          <a:p>
            <a:fld id="{2069DE3D-4943-471A-8FA9-DDF6313E0761}" type="datetimeFigureOut">
              <a:rPr lang="pl-PL" smtClean="0"/>
              <a:pPr/>
              <a:t>21.04.2016</a:t>
            </a:fld>
            <a:endParaRPr lang="pl-PL"/>
          </a:p>
        </p:txBody>
      </p:sp>
      <p:sp>
        <p:nvSpPr>
          <p:cNvPr id="6" name="Symbol zastępczy stopki 5"/>
          <p:cNvSpPr>
            <a:spLocks noGrp="1"/>
          </p:cNvSpPr>
          <p:nvPr>
            <p:ph type="ftr" sz="quarter" idx="11"/>
          </p:nvPr>
        </p:nvSpPr>
        <p:spPr>
          <a:xfrm>
            <a:off x="301752" y="6410848"/>
            <a:ext cx="3383280" cy="365760"/>
          </a:xfrm>
        </p:spPr>
        <p:txBody>
          <a:bodyPr/>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1" name="Łącznik prosty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Prostokąt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p>
            <a:fld id="{7661DAA5-C903-488E-B3DA-E189B12CCC51}" type="slidenum">
              <a:rPr lang="pl-PL" smtClean="0"/>
              <a:pPr/>
              <a:t>‹#›</a:t>
            </a:fld>
            <a:endParaRPr lang="pl-PL"/>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3000375" y="609600"/>
            <a:ext cx="5867400" cy="4267200"/>
          </a:xfrm>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22" name="Prostokąt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a:xfrm>
            <a:off x="5788152" y="6404984"/>
            <a:ext cx="3044952" cy="365760"/>
          </a:xfrm>
        </p:spPr>
        <p:txBody>
          <a:bodyPr/>
          <a:lstStyle/>
          <a:p>
            <a:fld id="{2069DE3D-4943-471A-8FA9-DDF6313E0761}" type="datetimeFigureOut">
              <a:rPr lang="pl-PL" smtClean="0"/>
              <a:pPr/>
              <a:t>21.04.2016</a:t>
            </a:fld>
            <a:endParaRPr lang="pl-PL"/>
          </a:p>
        </p:txBody>
      </p:sp>
      <p:sp>
        <p:nvSpPr>
          <p:cNvPr id="6" name="Symbol zastępczy stopki 5"/>
          <p:cNvSpPr>
            <a:spLocks noGrp="1"/>
          </p:cNvSpPr>
          <p:nvPr>
            <p:ph type="ftr" sz="quarter" idx="11"/>
          </p:nvPr>
        </p:nvSpPr>
        <p:spPr>
          <a:xfrm>
            <a:off x="301752" y="6410848"/>
            <a:ext cx="3584448" cy="365760"/>
          </a:xfrm>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ymbol zastępczy daty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069DE3D-4943-471A-8FA9-DDF6313E0761}" type="datetimeFigureOut">
              <a:rPr lang="pl-PL" smtClean="0"/>
              <a:pPr/>
              <a:t>21.04.2016</a:t>
            </a:fld>
            <a:endParaRPr lang="pl-PL"/>
          </a:p>
        </p:txBody>
      </p:sp>
      <p:sp>
        <p:nvSpPr>
          <p:cNvPr id="3" name="Symbol zastępczy stopki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l-PL"/>
          </a:p>
        </p:txBody>
      </p:sp>
      <p:sp>
        <p:nvSpPr>
          <p:cNvPr id="8" name="Prostokąt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Łącznik prosty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661DAA5-C903-488E-B3DA-E189B12CCC51}" type="slidenum">
              <a:rPr lang="pl-PL" smtClean="0"/>
              <a:pPr/>
              <a:t>‹#›</a:t>
            </a:fld>
            <a:endParaRPr lang="pl-PL"/>
          </a:p>
        </p:txBody>
      </p:sp>
      <p:sp>
        <p:nvSpPr>
          <p:cNvPr id="22" name="Symbol zastępczy tytułu 21"/>
          <p:cNvSpPr>
            <a:spLocks noGrp="1"/>
          </p:cNvSpPr>
          <p:nvPr>
            <p:ph type="title"/>
          </p:nvPr>
        </p:nvSpPr>
        <p:spPr>
          <a:xfrm>
            <a:off x="301752" y="228600"/>
            <a:ext cx="8534400" cy="758952"/>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pbio.pl/roznorodnosc-biologiczna/" TargetMode="External"/><Relationship Id="rId2" Type="http://schemas.openxmlformats.org/officeDocument/2006/relationships/hyperlink" Target="https://www.unece.org/fileadmin/DAM/timber/other/reports_key_findings_PL.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r>
              <a:rPr lang="pl-PL" dirty="0" smtClean="0"/>
              <a:t>Aneta Król, Paulina Rybińska, Konrad Kołodziejczyk IIIA</a:t>
            </a:r>
            <a:endParaRPr lang="pl-PL" dirty="0"/>
          </a:p>
        </p:txBody>
      </p:sp>
      <p:sp>
        <p:nvSpPr>
          <p:cNvPr id="2" name="Tytuł 1"/>
          <p:cNvSpPr>
            <a:spLocks noGrp="1"/>
          </p:cNvSpPr>
          <p:nvPr>
            <p:ph type="ctrTitle"/>
          </p:nvPr>
        </p:nvSpPr>
        <p:spPr/>
        <p:txBody>
          <a:bodyPr>
            <a:normAutofit fontScale="90000"/>
          </a:bodyPr>
          <a:lstStyle/>
          <a:p>
            <a:r>
              <a:rPr lang="pl-PL" b="1" dirty="0" smtClean="0"/>
              <a:t>Forests </a:t>
            </a:r>
            <a:r>
              <a:rPr lang="pl-PL" b="1" dirty="0" err="1" smtClean="0"/>
              <a:t>in</a:t>
            </a:r>
            <a:r>
              <a:rPr lang="pl-PL" b="1" dirty="0" smtClean="0"/>
              <a:t> Poland and Europe. </a:t>
            </a:r>
            <a:r>
              <a:rPr lang="pl-PL" b="1" dirty="0" err="1" smtClean="0"/>
              <a:t>Characteristics</a:t>
            </a:r>
            <a:r>
              <a:rPr lang="pl-PL" b="1" dirty="0" smtClean="0"/>
              <a:t> and Management</a:t>
            </a:r>
            <a:endParaRPr lang="pl-PL"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t>Forest</a:t>
            </a:r>
            <a:r>
              <a:rPr lang="pl-PL" b="1" dirty="0" smtClean="0"/>
              <a:t> </a:t>
            </a:r>
            <a:r>
              <a:rPr lang="pl-PL" b="1" dirty="0" err="1" smtClean="0"/>
              <a:t>cover</a:t>
            </a:r>
            <a:r>
              <a:rPr lang="pl-PL" b="1" dirty="0" smtClean="0"/>
              <a:t> </a:t>
            </a:r>
            <a:endParaRPr lang="pl-PL" b="1" dirty="0"/>
          </a:p>
        </p:txBody>
      </p:sp>
      <p:pic>
        <p:nvPicPr>
          <p:cNvPr id="1026" name="Picture 2" descr="C:\Users\Ewa\Desktop\europe-forest.jpg"/>
          <p:cNvPicPr>
            <a:picLocks noChangeAspect="1" noChangeArrowheads="1"/>
          </p:cNvPicPr>
          <p:nvPr/>
        </p:nvPicPr>
        <p:blipFill>
          <a:blip r:embed="rId2" cstate="print"/>
          <a:srcRect/>
          <a:stretch>
            <a:fillRect/>
          </a:stretch>
        </p:blipFill>
        <p:spPr bwMode="auto">
          <a:xfrm>
            <a:off x="1259632" y="1484784"/>
            <a:ext cx="6611889" cy="495891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t>Common</a:t>
            </a:r>
            <a:r>
              <a:rPr lang="pl-PL" b="1" dirty="0" smtClean="0"/>
              <a:t> </a:t>
            </a:r>
            <a:r>
              <a:rPr lang="pl-PL" b="1" dirty="0" err="1" smtClean="0"/>
              <a:t>yew</a:t>
            </a:r>
            <a:r>
              <a:rPr lang="pl-PL" b="1" dirty="0" smtClean="0"/>
              <a:t> </a:t>
            </a:r>
            <a:r>
              <a:rPr lang="pl-PL" b="1" dirty="0" err="1" smtClean="0"/>
              <a:t>in</a:t>
            </a:r>
            <a:r>
              <a:rPr lang="pl-PL" b="1" dirty="0" smtClean="0"/>
              <a:t> </a:t>
            </a:r>
            <a:r>
              <a:rPr lang="pl-PL" b="1" dirty="0" err="1" smtClean="0"/>
              <a:t>the</a:t>
            </a:r>
            <a:r>
              <a:rPr lang="pl-PL" b="1" dirty="0" smtClean="0"/>
              <a:t> </a:t>
            </a:r>
            <a:r>
              <a:rPr lang="pl-PL" b="1" dirty="0" err="1" smtClean="0"/>
              <a:t>polish</a:t>
            </a:r>
            <a:r>
              <a:rPr lang="pl-PL" b="1" dirty="0" smtClean="0"/>
              <a:t> </a:t>
            </a:r>
            <a:r>
              <a:rPr lang="pl-PL" b="1" dirty="0" err="1" smtClean="0"/>
              <a:t>woods</a:t>
            </a:r>
            <a:endParaRPr lang="pl-PL" b="1" dirty="0"/>
          </a:p>
        </p:txBody>
      </p:sp>
      <p:sp>
        <p:nvSpPr>
          <p:cNvPr id="3" name="Symbol zastępczy zawartości 2"/>
          <p:cNvSpPr>
            <a:spLocks noGrp="1"/>
          </p:cNvSpPr>
          <p:nvPr>
            <p:ph sz="quarter" idx="1"/>
          </p:nvPr>
        </p:nvSpPr>
        <p:spPr/>
        <p:txBody>
          <a:bodyPr/>
          <a:lstStyle/>
          <a:p>
            <a:pPr>
              <a:buNone/>
            </a:pPr>
            <a:r>
              <a:rPr lang="pl-PL" dirty="0" smtClean="0"/>
              <a:t>   </a:t>
            </a:r>
            <a:r>
              <a:rPr lang="en-US" dirty="0" smtClean="0"/>
              <a:t>Common yew is now a rare species</a:t>
            </a:r>
            <a:r>
              <a:rPr lang="pl-PL" dirty="0" smtClean="0"/>
              <a:t>. In</a:t>
            </a:r>
            <a:r>
              <a:rPr lang="en-US" dirty="0" smtClean="0"/>
              <a:t> natural conditions</a:t>
            </a:r>
            <a:r>
              <a:rPr lang="pl-PL" dirty="0" smtClean="0"/>
              <a:t>, </a:t>
            </a:r>
            <a:r>
              <a:rPr lang="pl-PL" dirty="0" err="1" smtClean="0"/>
              <a:t>they</a:t>
            </a:r>
            <a:r>
              <a:rPr lang="pl-PL" dirty="0" smtClean="0"/>
              <a:t> </a:t>
            </a:r>
            <a:r>
              <a:rPr lang="en-US" dirty="0" smtClean="0"/>
              <a:t>occurs</a:t>
            </a:r>
            <a:r>
              <a:rPr lang="pl-PL" dirty="0" smtClean="0"/>
              <a:t> </a:t>
            </a:r>
            <a:r>
              <a:rPr lang="pl-PL" dirty="0" err="1" smtClean="0"/>
              <a:t>individually</a:t>
            </a:r>
            <a:r>
              <a:rPr lang="en-US" dirty="0" smtClean="0"/>
              <a:t> almost exclusively in nature reserves. In Poland and Europe in natural conditions, there is only</a:t>
            </a:r>
            <a:r>
              <a:rPr lang="pl-PL" dirty="0" smtClean="0"/>
              <a:t> </a:t>
            </a:r>
            <a:r>
              <a:rPr lang="pl-PL" dirty="0" err="1" smtClean="0"/>
              <a:t>common</a:t>
            </a:r>
            <a:r>
              <a:rPr lang="en-US" dirty="0" smtClean="0"/>
              <a:t> yew</a:t>
            </a:r>
            <a:r>
              <a:rPr lang="pl-PL" dirty="0" smtClean="0"/>
              <a:t>. </a:t>
            </a:r>
            <a:endParaRPr lang="pl-PL" dirty="0"/>
          </a:p>
        </p:txBody>
      </p:sp>
      <p:pic>
        <p:nvPicPr>
          <p:cNvPr id="2050" name="Picture 2" descr="C:\Users\Ewa\Desktop\DSC04969 cis.jpg"/>
          <p:cNvPicPr>
            <a:picLocks noChangeAspect="1" noChangeArrowheads="1"/>
          </p:cNvPicPr>
          <p:nvPr/>
        </p:nvPicPr>
        <p:blipFill>
          <a:blip r:embed="rId2" cstate="print"/>
          <a:srcRect/>
          <a:stretch>
            <a:fillRect/>
          </a:stretch>
        </p:blipFill>
        <p:spPr bwMode="auto">
          <a:xfrm>
            <a:off x="2915816" y="3573016"/>
            <a:ext cx="3384376" cy="2538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r>
              <a:rPr lang="pl-PL" dirty="0" smtClean="0">
                <a:hlinkClick r:id="rId2"/>
              </a:rPr>
              <a:t> </a:t>
            </a:r>
            <a:r>
              <a:rPr lang="pl-PL" b="0" dirty="0" smtClean="0">
                <a:hlinkClick r:id="rId2"/>
              </a:rPr>
              <a:t>SOURCES </a:t>
            </a:r>
            <a:r>
              <a:rPr lang="pl-PL" dirty="0" smtClean="0">
                <a:hlinkClick r:id="rId2"/>
              </a:rPr>
              <a:t>https://www.unece.org/fileadmin/DAM/timber/other/reports_key_findings_PL.pdf</a:t>
            </a:r>
            <a:endParaRPr lang="pl-PL" dirty="0" smtClean="0"/>
          </a:p>
          <a:p>
            <a:r>
              <a:rPr lang="pl-PL" dirty="0" smtClean="0">
                <a:hlinkClick r:id="rId3"/>
              </a:rPr>
              <a:t>http://ppbio.pl/roznorodnosc-biologiczna/</a:t>
            </a:r>
            <a:endParaRPr lang="pl-PL" dirty="0" smtClean="0"/>
          </a:p>
          <a:p>
            <a:endParaRPr lang="pl-PL" dirty="0"/>
          </a:p>
        </p:txBody>
      </p:sp>
      <p:sp>
        <p:nvSpPr>
          <p:cNvPr id="2" name="Tytuł 1"/>
          <p:cNvSpPr>
            <a:spLocks noGrp="1"/>
          </p:cNvSpPr>
          <p:nvPr>
            <p:ph type="ctrTitle"/>
          </p:nvPr>
        </p:nvSpPr>
        <p:spPr/>
        <p:txBody>
          <a:bodyPr/>
          <a:lstStyle/>
          <a:p>
            <a:r>
              <a:rPr lang="pl-PL" dirty="0" err="1" smtClean="0"/>
              <a:t>Thanks</a:t>
            </a:r>
            <a:r>
              <a:rPr lang="pl-PL" dirty="0" smtClean="0"/>
              <a:t> for </a:t>
            </a:r>
            <a:r>
              <a:rPr lang="pl-PL" dirty="0" err="1" smtClean="0"/>
              <a:t>Watching</a:t>
            </a:r>
            <a:r>
              <a:rPr lang="pl-PL" dirty="0" smtClean="0"/>
              <a:t>!</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pPr marL="0" indent="0">
              <a:spcBef>
                <a:spcPts val="0"/>
              </a:spcBef>
              <a:buClrTx/>
              <a:buSzTx/>
              <a:buNone/>
            </a:pPr>
            <a:r>
              <a:rPr lang="pl-PL" sz="1800" dirty="0"/>
              <a:t>Aneta </a:t>
            </a:r>
            <a:r>
              <a:rPr lang="pl-PL" sz="1800" dirty="0" smtClean="0"/>
              <a:t>Król,</a:t>
            </a:r>
          </a:p>
          <a:p>
            <a:pPr marL="0" indent="0">
              <a:spcBef>
                <a:spcPts val="0"/>
              </a:spcBef>
              <a:buClrTx/>
              <a:buSzTx/>
              <a:buNone/>
            </a:pPr>
            <a:r>
              <a:rPr lang="pl-PL" sz="1800" dirty="0" smtClean="0"/>
              <a:t>Paulina </a:t>
            </a:r>
            <a:r>
              <a:rPr lang="pl-PL" sz="1800" dirty="0"/>
              <a:t>Rybińska, </a:t>
            </a:r>
            <a:endParaRPr lang="pl-PL" sz="1800" dirty="0" smtClean="0"/>
          </a:p>
          <a:p>
            <a:pPr marL="0" indent="0">
              <a:spcBef>
                <a:spcPts val="0"/>
              </a:spcBef>
              <a:buClrTx/>
              <a:buSzTx/>
              <a:buNone/>
            </a:pPr>
            <a:r>
              <a:rPr lang="pl-PL" sz="1800" dirty="0" smtClean="0"/>
              <a:t>Konrad Kołodziejczyk</a:t>
            </a:r>
          </a:p>
          <a:p>
            <a:pPr marL="0" lvl="0" indent="0">
              <a:spcBef>
                <a:spcPts val="0"/>
              </a:spcBef>
              <a:buClrTx/>
              <a:buSzTx/>
              <a:buNone/>
            </a:pPr>
            <a:endParaRPr lang="pl-PL" sz="1800" dirty="0"/>
          </a:p>
          <a:p>
            <a:pPr marL="0" lvl="0" indent="0">
              <a:spcBef>
                <a:spcPts val="0"/>
              </a:spcBef>
              <a:buClrTx/>
              <a:buSzTx/>
              <a:buNone/>
            </a:pPr>
            <a:r>
              <a:rPr lang="pl-PL" sz="1800" dirty="0" smtClean="0"/>
              <a:t>Zespół </a:t>
            </a:r>
            <a:r>
              <a:rPr lang="pl-PL" sz="1800" dirty="0"/>
              <a:t>Szkół Miejskich nr 2 </a:t>
            </a:r>
          </a:p>
          <a:p>
            <a:pPr marL="0" lvl="0" indent="0">
              <a:spcBef>
                <a:spcPts val="0"/>
              </a:spcBef>
              <a:buClrTx/>
              <a:buSzTx/>
              <a:buNone/>
            </a:pPr>
            <a:r>
              <a:rPr lang="pl-PL" sz="1800" dirty="0"/>
              <a:t>ul. Siennicka 17</a:t>
            </a:r>
          </a:p>
          <a:p>
            <a:pPr marL="0" lvl="0" indent="0">
              <a:spcBef>
                <a:spcPts val="0"/>
              </a:spcBef>
              <a:buClrTx/>
              <a:buSzTx/>
              <a:buNone/>
            </a:pPr>
            <a:r>
              <a:rPr lang="pl-PL" sz="1800" dirty="0"/>
              <a:t>05-300 Mińsk Mazowiecki </a:t>
            </a:r>
          </a:p>
          <a:p>
            <a:pPr marL="0" lvl="0" indent="0">
              <a:spcBef>
                <a:spcPts val="0"/>
              </a:spcBef>
              <a:buClrTx/>
              <a:buSzTx/>
              <a:buNone/>
            </a:pPr>
            <a:r>
              <a:rPr lang="pl-PL" sz="1800" dirty="0"/>
              <a:t>Gimnazjum, Klasa dwujęzyczna </a:t>
            </a:r>
          </a:p>
          <a:p>
            <a:pPr marL="0" lvl="0" indent="0">
              <a:spcBef>
                <a:spcPts val="0"/>
              </a:spcBef>
              <a:buClrTx/>
              <a:buSzTx/>
              <a:buNone/>
            </a:pPr>
            <a:r>
              <a:rPr lang="pl-PL" sz="1800" dirty="0"/>
              <a:t>III a </a:t>
            </a:r>
          </a:p>
          <a:p>
            <a:pPr marL="0" indent="0">
              <a:buNone/>
            </a:pPr>
            <a:endParaRPr lang="pl-PL" dirty="0"/>
          </a:p>
        </p:txBody>
      </p:sp>
    </p:spTree>
    <p:extLst>
      <p:ext uri="{BB962C8B-B14F-4D97-AF65-F5344CB8AC3E}">
        <p14:creationId xmlns:p14="http://schemas.microsoft.com/office/powerpoint/2010/main" val="296077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4800" b="1" dirty="0" smtClean="0"/>
              <a:t>Forests </a:t>
            </a:r>
            <a:r>
              <a:rPr lang="pl-PL" sz="4800" b="1" dirty="0" err="1" smtClean="0"/>
              <a:t>in</a:t>
            </a:r>
            <a:r>
              <a:rPr lang="pl-PL" sz="4800" b="1" dirty="0" smtClean="0"/>
              <a:t> Poland</a:t>
            </a:r>
            <a:endParaRPr lang="pl-PL" sz="4800" b="1" dirty="0"/>
          </a:p>
        </p:txBody>
      </p:sp>
      <p:sp>
        <p:nvSpPr>
          <p:cNvPr id="3" name="Symbol zastępczy zawartości 2"/>
          <p:cNvSpPr>
            <a:spLocks noGrp="1"/>
          </p:cNvSpPr>
          <p:nvPr>
            <p:ph sz="quarter" idx="1"/>
          </p:nvPr>
        </p:nvSpPr>
        <p:spPr/>
        <p:txBody>
          <a:bodyPr/>
          <a:lstStyle/>
          <a:p>
            <a:pPr algn="ctr">
              <a:buNone/>
            </a:pPr>
            <a:r>
              <a:rPr lang="en-US" dirty="0" smtClean="0"/>
              <a:t>Poland is a European leader when it comes to the surface of forests. They take 29.2 percent. territory of the country</a:t>
            </a:r>
            <a:r>
              <a:rPr lang="pl-PL" dirty="0" smtClean="0"/>
              <a:t>.</a:t>
            </a:r>
            <a:r>
              <a:rPr lang="en-US" dirty="0" smtClean="0"/>
              <a:t> </a:t>
            </a:r>
            <a:r>
              <a:rPr lang="pl-PL" dirty="0" smtClean="0"/>
              <a:t>Forests </a:t>
            </a:r>
            <a:r>
              <a:rPr lang="en-US" dirty="0" smtClean="0"/>
              <a:t>are growing in the area of 9.1 million hectares.</a:t>
            </a:r>
            <a:endParaRPr lang="pl-PL" dirty="0"/>
          </a:p>
        </p:txBody>
      </p:sp>
      <p:pic>
        <p:nvPicPr>
          <p:cNvPr id="1026" name="Picture 2" descr="C:\Documents and Settings\1\Pulpit\2.png"/>
          <p:cNvPicPr>
            <a:picLocks noChangeAspect="1" noChangeArrowheads="1"/>
          </p:cNvPicPr>
          <p:nvPr/>
        </p:nvPicPr>
        <p:blipFill>
          <a:blip r:embed="rId2" cstate="print"/>
          <a:srcRect/>
          <a:stretch>
            <a:fillRect/>
          </a:stretch>
        </p:blipFill>
        <p:spPr bwMode="auto">
          <a:xfrm>
            <a:off x="3131840" y="3356992"/>
            <a:ext cx="3236983" cy="306324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Forests </a:t>
            </a:r>
            <a:r>
              <a:rPr lang="pl-PL" b="1" dirty="0" err="1" smtClean="0"/>
              <a:t>in</a:t>
            </a:r>
            <a:r>
              <a:rPr lang="pl-PL" b="1" dirty="0" smtClean="0"/>
              <a:t> Poland</a:t>
            </a:r>
            <a:endParaRPr lang="pl-PL" b="1" dirty="0"/>
          </a:p>
        </p:txBody>
      </p:sp>
      <p:sp>
        <p:nvSpPr>
          <p:cNvPr id="3" name="Symbol zastępczy zawartości 2"/>
          <p:cNvSpPr>
            <a:spLocks noGrp="1"/>
          </p:cNvSpPr>
          <p:nvPr>
            <p:ph sz="quarter" idx="1"/>
          </p:nvPr>
        </p:nvSpPr>
        <p:spPr/>
        <p:txBody>
          <a:bodyPr/>
          <a:lstStyle/>
          <a:p>
            <a:pPr algn="ctr">
              <a:buNone/>
            </a:pPr>
            <a:r>
              <a:rPr lang="pl-PL" dirty="0" smtClean="0"/>
              <a:t>    </a:t>
            </a:r>
            <a:r>
              <a:rPr lang="en-US" dirty="0" smtClean="0"/>
              <a:t>Forests grow in our country</a:t>
            </a:r>
            <a:r>
              <a:rPr lang="pl-PL" dirty="0" smtClean="0"/>
              <a:t> on </a:t>
            </a:r>
            <a:r>
              <a:rPr lang="en-US" dirty="0" smtClean="0"/>
              <a:t>the weakest soils, </a:t>
            </a:r>
            <a:r>
              <a:rPr lang="pl-PL" dirty="0" smtClean="0"/>
              <a:t>because of </a:t>
            </a:r>
            <a:r>
              <a:rPr lang="en-US" dirty="0" smtClean="0"/>
              <a:t>the development of agriculture in previous centuries. </a:t>
            </a:r>
            <a:r>
              <a:rPr lang="en-US" dirty="0" err="1" smtClean="0"/>
              <a:t>Th</a:t>
            </a:r>
            <a:r>
              <a:rPr lang="pl-PL" dirty="0" smtClean="0"/>
              <a:t>is </a:t>
            </a:r>
            <a:r>
              <a:rPr lang="en-US" dirty="0" smtClean="0"/>
              <a:t>affects </a:t>
            </a:r>
            <a:r>
              <a:rPr lang="pl-PL" dirty="0" smtClean="0"/>
              <a:t>on </a:t>
            </a:r>
            <a:r>
              <a:rPr lang="en-US" dirty="0" smtClean="0"/>
              <a:t>the distribution of types of forest habitat in Poland. More than 55 per cent. </a:t>
            </a:r>
            <a:r>
              <a:rPr lang="pl-PL" dirty="0" smtClean="0"/>
              <a:t>F</a:t>
            </a:r>
            <a:r>
              <a:rPr lang="en-US" dirty="0" err="1" smtClean="0"/>
              <a:t>orest</a:t>
            </a:r>
            <a:r>
              <a:rPr lang="en-US" dirty="0" smtClean="0"/>
              <a:t> area occupy woods.</a:t>
            </a:r>
            <a:endParaRPr lang="pl-PL" dirty="0" smtClean="0"/>
          </a:p>
          <a:p>
            <a:pPr>
              <a:buNone/>
            </a:pPr>
            <a:endParaRPr lang="pl-PL" dirty="0"/>
          </a:p>
        </p:txBody>
      </p:sp>
      <p:pic>
        <p:nvPicPr>
          <p:cNvPr id="2050" name="Picture 2" descr="C:\Documents and Settings\1\Pulpit\tg.jpg"/>
          <p:cNvPicPr>
            <a:picLocks noChangeAspect="1" noChangeArrowheads="1"/>
          </p:cNvPicPr>
          <p:nvPr/>
        </p:nvPicPr>
        <p:blipFill>
          <a:blip r:embed="rId2" cstate="print"/>
          <a:srcRect/>
          <a:stretch>
            <a:fillRect/>
          </a:stretch>
        </p:blipFill>
        <p:spPr bwMode="auto">
          <a:xfrm>
            <a:off x="179512" y="4581128"/>
            <a:ext cx="3868706" cy="21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Documents and Settings\1\Pulpit\h.jpg"/>
          <p:cNvPicPr>
            <a:picLocks noChangeAspect="1" noChangeArrowheads="1"/>
          </p:cNvPicPr>
          <p:nvPr/>
        </p:nvPicPr>
        <p:blipFill>
          <a:blip r:embed="rId3" cstate="print"/>
          <a:srcRect/>
          <a:stretch>
            <a:fillRect/>
          </a:stretch>
        </p:blipFill>
        <p:spPr bwMode="auto">
          <a:xfrm>
            <a:off x="5004048" y="4581128"/>
            <a:ext cx="3960440" cy="2147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Forests </a:t>
            </a:r>
            <a:r>
              <a:rPr lang="pl-PL" b="1" dirty="0" err="1" smtClean="0"/>
              <a:t>in</a:t>
            </a:r>
            <a:r>
              <a:rPr lang="pl-PL" b="1" dirty="0" smtClean="0"/>
              <a:t> Poland</a:t>
            </a:r>
            <a:endParaRPr lang="pl-PL" dirty="0"/>
          </a:p>
        </p:txBody>
      </p:sp>
      <p:sp>
        <p:nvSpPr>
          <p:cNvPr id="3" name="Symbol zastępczy zawartości 2"/>
          <p:cNvSpPr>
            <a:spLocks noGrp="1"/>
          </p:cNvSpPr>
          <p:nvPr>
            <p:ph sz="quarter" idx="1"/>
          </p:nvPr>
        </p:nvSpPr>
        <p:spPr/>
        <p:txBody>
          <a:bodyPr/>
          <a:lstStyle/>
          <a:p>
            <a:pPr algn="ctr">
              <a:buNone/>
            </a:pPr>
            <a:r>
              <a:rPr lang="en-US" dirty="0" smtClean="0"/>
              <a:t>In our forests they stand occur most frequently between the ages of 40 and 80 years. The average age of forest is 60 years. An increasing number of trees are large, with more than 80 years.</a:t>
            </a:r>
            <a:endParaRPr lang="pl-PL" dirty="0" smtClean="0"/>
          </a:p>
          <a:p>
            <a:pPr algn="ctr">
              <a:buNone/>
            </a:pPr>
            <a:endParaRPr lang="pl-PL" dirty="0"/>
          </a:p>
        </p:txBody>
      </p:sp>
      <p:pic>
        <p:nvPicPr>
          <p:cNvPr id="3078" name="Picture 6" descr="C:\Documents and Settings\1\Pulpit\1457821114_13.png"/>
          <p:cNvPicPr>
            <a:picLocks noChangeAspect="1" noChangeArrowheads="1"/>
          </p:cNvPicPr>
          <p:nvPr/>
        </p:nvPicPr>
        <p:blipFill>
          <a:blip r:embed="rId2" cstate="print"/>
          <a:srcRect/>
          <a:stretch>
            <a:fillRect/>
          </a:stretch>
        </p:blipFill>
        <p:spPr bwMode="auto">
          <a:xfrm>
            <a:off x="5076056" y="3356992"/>
            <a:ext cx="3250794" cy="3250794"/>
          </a:xfrm>
          <a:prstGeom prst="rect">
            <a:avLst/>
          </a:prstGeom>
          <a:noFill/>
        </p:spPr>
      </p:pic>
      <p:pic>
        <p:nvPicPr>
          <p:cNvPr id="9" name="Picture 6" descr="C:\Documents and Settings\1\Pulpit\1457821114_13.png"/>
          <p:cNvPicPr>
            <a:picLocks noChangeAspect="1" noChangeArrowheads="1"/>
          </p:cNvPicPr>
          <p:nvPr/>
        </p:nvPicPr>
        <p:blipFill>
          <a:blip r:embed="rId2" cstate="print"/>
          <a:srcRect/>
          <a:stretch>
            <a:fillRect/>
          </a:stretch>
        </p:blipFill>
        <p:spPr bwMode="auto">
          <a:xfrm>
            <a:off x="899592" y="3356992"/>
            <a:ext cx="3250794" cy="325079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1\Pulpit\z10081005Q,Krzywy-Las-kolo-Gryfina.jpg"/>
          <p:cNvPicPr>
            <a:picLocks noChangeAspect="1" noChangeArrowheads="1"/>
          </p:cNvPicPr>
          <p:nvPr/>
        </p:nvPicPr>
        <p:blipFill>
          <a:blip r:embed="rId2" cstate="print"/>
          <a:srcRect/>
          <a:stretch>
            <a:fillRect/>
          </a:stretch>
        </p:blipFill>
        <p:spPr bwMode="auto">
          <a:xfrm>
            <a:off x="3131840" y="4437112"/>
            <a:ext cx="3240360" cy="162458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ytuł 1"/>
          <p:cNvSpPr>
            <a:spLocks noGrp="1"/>
          </p:cNvSpPr>
          <p:nvPr>
            <p:ph type="title"/>
          </p:nvPr>
        </p:nvSpPr>
        <p:spPr/>
        <p:txBody>
          <a:bodyPr/>
          <a:lstStyle/>
          <a:p>
            <a:r>
              <a:rPr lang="pl-PL" b="1" dirty="0" err="1" smtClean="0"/>
              <a:t>Crazy</a:t>
            </a:r>
            <a:r>
              <a:rPr lang="pl-PL" b="1" dirty="0" smtClean="0"/>
              <a:t> </a:t>
            </a:r>
            <a:r>
              <a:rPr lang="pl-PL" b="1" dirty="0" err="1" smtClean="0"/>
              <a:t>Forest</a:t>
            </a:r>
            <a:r>
              <a:rPr lang="pl-PL" b="1" dirty="0" smtClean="0"/>
              <a:t> </a:t>
            </a:r>
            <a:r>
              <a:rPr lang="pl-PL" b="1" dirty="0" err="1" smtClean="0"/>
              <a:t>in</a:t>
            </a:r>
            <a:r>
              <a:rPr lang="pl-PL" b="1" dirty="0" smtClean="0"/>
              <a:t> Szczecin</a:t>
            </a:r>
            <a:endParaRPr lang="pl-PL" b="1" dirty="0"/>
          </a:p>
        </p:txBody>
      </p:sp>
      <p:sp>
        <p:nvSpPr>
          <p:cNvPr id="3" name="Symbol zastępczy zawartości 2"/>
          <p:cNvSpPr>
            <a:spLocks noGrp="1"/>
          </p:cNvSpPr>
          <p:nvPr>
            <p:ph sz="quarter" idx="1"/>
          </p:nvPr>
        </p:nvSpPr>
        <p:spPr>
          <a:xfrm>
            <a:off x="395536" y="1556792"/>
            <a:ext cx="8229600" cy="4525963"/>
          </a:xfrm>
        </p:spPr>
        <p:txBody>
          <a:bodyPr/>
          <a:lstStyle/>
          <a:p>
            <a:pPr algn="ctr">
              <a:buNone/>
            </a:pPr>
            <a:r>
              <a:rPr lang="pl-PL" dirty="0" smtClean="0"/>
              <a:t>    </a:t>
            </a:r>
            <a:r>
              <a:rPr lang="en-US" dirty="0" smtClean="0"/>
              <a:t>It is a natural monument with an area of approx. 1.7 ha</a:t>
            </a:r>
            <a:r>
              <a:rPr lang="pl-PL" dirty="0" smtClean="0"/>
              <a:t>.</a:t>
            </a:r>
            <a:r>
              <a:rPr lang="en-US" dirty="0" smtClean="0"/>
              <a:t> The area was named</a:t>
            </a:r>
            <a:r>
              <a:rPr lang="pl-PL" dirty="0" smtClean="0"/>
              <a:t> </a:t>
            </a:r>
            <a:r>
              <a:rPr lang="en-US" dirty="0" smtClean="0"/>
              <a:t>because of the growing here deformed pine ordinary</a:t>
            </a:r>
            <a:r>
              <a:rPr lang="pl-PL" dirty="0" smtClean="0"/>
              <a:t>. </a:t>
            </a:r>
            <a:r>
              <a:rPr lang="en-US" dirty="0" smtClean="0"/>
              <a:t>The most popular theory is that the trees have been formed as a result of deliberate human activities</a:t>
            </a:r>
            <a:r>
              <a:rPr lang="pl-PL" dirty="0" smtClean="0"/>
              <a:t>. </a:t>
            </a:r>
            <a:r>
              <a:rPr lang="en-US" dirty="0" smtClean="0"/>
              <a:t>They were planted in the 30s of the twentieth century</a:t>
            </a:r>
            <a:r>
              <a:rPr lang="pl-PL" dirty="0" smtClean="0"/>
              <a:t>.</a:t>
            </a: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European </a:t>
            </a:r>
            <a:r>
              <a:rPr lang="pl-PL" b="1" dirty="0"/>
              <a:t>F</a:t>
            </a:r>
            <a:r>
              <a:rPr lang="pl-PL" b="1" dirty="0" smtClean="0"/>
              <a:t>orests</a:t>
            </a:r>
            <a:endParaRPr lang="pl-PL" b="1" dirty="0"/>
          </a:p>
        </p:txBody>
      </p:sp>
      <p:sp>
        <p:nvSpPr>
          <p:cNvPr id="3" name="Symbol zastępczy zawartości 2"/>
          <p:cNvSpPr>
            <a:spLocks noGrp="1"/>
          </p:cNvSpPr>
          <p:nvPr>
            <p:ph sz="quarter" idx="1"/>
          </p:nvPr>
        </p:nvSpPr>
        <p:spPr/>
        <p:txBody>
          <a:bodyPr/>
          <a:lstStyle/>
          <a:p>
            <a:pPr algn="ctr">
              <a:buNone/>
            </a:pPr>
            <a:r>
              <a:rPr lang="en-US" dirty="0" smtClean="0"/>
              <a:t>Forests cover 44% of Europe. Species richness of forests is conditioned by the geographical location of the country.</a:t>
            </a:r>
            <a:r>
              <a:rPr lang="pl-PL" dirty="0" smtClean="0"/>
              <a:t> </a:t>
            </a:r>
            <a:r>
              <a:rPr lang="en-US" dirty="0" smtClean="0"/>
              <a:t>Most European forest land - about 80% - </a:t>
            </a:r>
            <a:r>
              <a:rPr lang="pl-PL" dirty="0" smtClean="0"/>
              <a:t>is </a:t>
            </a:r>
            <a:r>
              <a:rPr lang="en-US" dirty="0" smtClean="0"/>
              <a:t>located</a:t>
            </a:r>
            <a:r>
              <a:rPr lang="pl-PL" dirty="0" smtClean="0"/>
              <a:t> </a:t>
            </a:r>
            <a:r>
              <a:rPr lang="en-US" dirty="0" smtClean="0"/>
              <a:t>in the Russian Federation.</a:t>
            </a:r>
            <a:endParaRPr lang="pl-PL" dirty="0"/>
          </a:p>
        </p:txBody>
      </p:sp>
      <p:pic>
        <p:nvPicPr>
          <p:cNvPr id="5122" name="Picture 2" descr="C:\Documents and Settings\1\Pulpit\322205_art2.jpg"/>
          <p:cNvPicPr>
            <a:picLocks noChangeAspect="1" noChangeArrowheads="1"/>
          </p:cNvPicPr>
          <p:nvPr/>
        </p:nvPicPr>
        <p:blipFill>
          <a:blip r:embed="rId2" cstate="print"/>
          <a:srcRect/>
          <a:stretch>
            <a:fillRect/>
          </a:stretch>
        </p:blipFill>
        <p:spPr bwMode="auto">
          <a:xfrm>
            <a:off x="2483768" y="4149080"/>
            <a:ext cx="4632598" cy="24265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Natural </a:t>
            </a:r>
            <a:r>
              <a:rPr lang="pl-PL" b="1" dirty="0" err="1" smtClean="0"/>
              <a:t>diversity</a:t>
            </a:r>
            <a:r>
              <a:rPr lang="pl-PL" b="1" dirty="0" smtClean="0"/>
              <a:t> </a:t>
            </a:r>
            <a:r>
              <a:rPr lang="pl-PL" b="1" dirty="0" err="1" smtClean="0"/>
              <a:t>in</a:t>
            </a:r>
            <a:r>
              <a:rPr lang="pl-PL" b="1" dirty="0" smtClean="0"/>
              <a:t> Europe</a:t>
            </a:r>
            <a:endParaRPr lang="pl-PL" b="1" dirty="0"/>
          </a:p>
        </p:txBody>
      </p:sp>
      <p:sp>
        <p:nvSpPr>
          <p:cNvPr id="3" name="Symbol zastępczy zawartości 2"/>
          <p:cNvSpPr>
            <a:spLocks noGrp="1"/>
          </p:cNvSpPr>
          <p:nvPr>
            <p:ph sz="quarter" idx="1"/>
          </p:nvPr>
        </p:nvSpPr>
        <p:spPr/>
        <p:txBody>
          <a:bodyPr/>
          <a:lstStyle/>
          <a:p>
            <a:pPr algn="ctr">
              <a:buNone/>
            </a:pPr>
            <a:r>
              <a:rPr lang="pl-PL" dirty="0" smtClean="0"/>
              <a:t>    </a:t>
            </a:r>
            <a:r>
              <a:rPr lang="en-US" dirty="0" smtClean="0"/>
              <a:t>"Biological diversity" is a term that we use to give all the wealth of the natural world. They consist of animals, plants, their habitats and genes. Across Europe biodiversity is in danger. Plants and animals are dying out, mainly because of human activities.</a:t>
            </a:r>
            <a:endParaRPr lang="pl-PL" dirty="0"/>
          </a:p>
        </p:txBody>
      </p:sp>
      <p:pic>
        <p:nvPicPr>
          <p:cNvPr id="6146" name="Picture 2" descr="C:\Documents and Settings\1\Pulpit\2-1337596848ochrsrod.jpg"/>
          <p:cNvPicPr>
            <a:picLocks noChangeAspect="1" noChangeArrowheads="1"/>
          </p:cNvPicPr>
          <p:nvPr/>
        </p:nvPicPr>
        <p:blipFill>
          <a:blip r:embed="rId2" cstate="print"/>
          <a:srcRect/>
          <a:stretch>
            <a:fillRect/>
          </a:stretch>
        </p:blipFill>
        <p:spPr bwMode="auto">
          <a:xfrm>
            <a:off x="3347864" y="4149080"/>
            <a:ext cx="2575120" cy="21328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err="1" smtClean="0"/>
              <a:t>Interesting</a:t>
            </a:r>
            <a:r>
              <a:rPr lang="pl-PL" b="1" dirty="0" smtClean="0"/>
              <a:t> </a:t>
            </a:r>
            <a:r>
              <a:rPr lang="pl-PL" b="1" dirty="0" err="1" smtClean="0"/>
              <a:t>Facts</a:t>
            </a:r>
            <a:r>
              <a:rPr lang="pl-PL" b="1" dirty="0" smtClean="0"/>
              <a:t> </a:t>
            </a:r>
            <a:r>
              <a:rPr lang="pl-PL" b="1" dirty="0" err="1" smtClean="0"/>
              <a:t>about</a:t>
            </a:r>
            <a:r>
              <a:rPr lang="pl-PL" b="1" dirty="0"/>
              <a:t> </a:t>
            </a:r>
            <a:r>
              <a:rPr lang="pl-PL" b="1" dirty="0" smtClean="0"/>
              <a:t>European Forests</a:t>
            </a:r>
            <a:endParaRPr lang="pl-PL" b="1" dirty="0"/>
          </a:p>
        </p:txBody>
      </p:sp>
      <p:sp>
        <p:nvSpPr>
          <p:cNvPr id="3" name="Symbol zastępczy zawartości 2"/>
          <p:cNvSpPr>
            <a:spLocks noGrp="1"/>
          </p:cNvSpPr>
          <p:nvPr>
            <p:ph sz="quarter" idx="1"/>
          </p:nvPr>
        </p:nvSpPr>
        <p:spPr/>
        <p:txBody>
          <a:bodyPr>
            <a:normAutofit/>
          </a:bodyPr>
          <a:lstStyle/>
          <a:p>
            <a:r>
              <a:rPr lang="en-US" dirty="0" smtClean="0"/>
              <a:t>In nearly half of European countries areas</a:t>
            </a:r>
          </a:p>
          <a:p>
            <a:pPr>
              <a:buNone/>
            </a:pPr>
            <a:r>
              <a:rPr lang="pl-PL" dirty="0" smtClean="0"/>
              <a:t>    </a:t>
            </a:r>
            <a:r>
              <a:rPr lang="en-US" dirty="0" smtClean="0"/>
              <a:t>Forest is a public forest.</a:t>
            </a:r>
            <a:endParaRPr lang="pl-PL" dirty="0" smtClean="0"/>
          </a:p>
          <a:p>
            <a:r>
              <a:rPr lang="en-US" dirty="0" smtClean="0"/>
              <a:t>The area of forests are under</a:t>
            </a:r>
            <a:r>
              <a:rPr lang="pl-PL" dirty="0" smtClean="0"/>
              <a:t> </a:t>
            </a:r>
            <a:r>
              <a:rPr lang="en-US" dirty="0" smtClean="0"/>
              <a:t>protection over the past five</a:t>
            </a:r>
            <a:r>
              <a:rPr lang="pl-PL" dirty="0" smtClean="0"/>
              <a:t> </a:t>
            </a:r>
            <a:r>
              <a:rPr lang="en-US" dirty="0" smtClean="0"/>
              <a:t>years increased by about 2 million hectares</a:t>
            </a:r>
            <a:r>
              <a:rPr lang="pl-PL" dirty="0" smtClean="0"/>
              <a:t> </a:t>
            </a:r>
            <a:r>
              <a:rPr lang="en-US" dirty="0" smtClean="0"/>
              <a:t>and now accounts for almost 5%</a:t>
            </a:r>
            <a:r>
              <a:rPr lang="pl-PL" dirty="0" smtClean="0"/>
              <a:t> of</a:t>
            </a:r>
            <a:r>
              <a:rPr lang="en-US" dirty="0" smtClean="0"/>
              <a:t/>
            </a:r>
            <a:br>
              <a:rPr lang="en-US" dirty="0" smtClean="0"/>
            </a:br>
            <a:r>
              <a:rPr lang="en-US" dirty="0" smtClean="0"/>
              <a:t>all forests in Europe</a:t>
            </a:r>
            <a:r>
              <a:rPr lang="pl-PL" dirty="0" smtClean="0"/>
              <a:t>.</a:t>
            </a:r>
            <a:endParaRPr lang="en-US" dirty="0" smtClean="0"/>
          </a:p>
          <a:p>
            <a:pPr>
              <a:buNone/>
            </a:pPr>
            <a:r>
              <a:rPr lang="en-US" dirty="0" smtClean="0"/>
              <a:t/>
            </a:r>
            <a:br>
              <a:rPr lang="en-US" dirty="0" smtClean="0"/>
            </a:br>
            <a:r>
              <a:rPr lang="en-US" dirty="0" smtClean="0"/>
              <a:t/>
            </a:r>
            <a:br>
              <a:rPr lang="en-US" dirty="0" smtClean="0"/>
            </a:br>
            <a:endParaRPr lang="pl-PL" dirty="0"/>
          </a:p>
        </p:txBody>
      </p:sp>
      <p:pic>
        <p:nvPicPr>
          <p:cNvPr id="7170" name="Picture 2" descr="C:\Documents and Settings\1\Pulpit\las-europa.jpg"/>
          <p:cNvPicPr>
            <a:picLocks noChangeAspect="1" noChangeArrowheads="1"/>
          </p:cNvPicPr>
          <p:nvPr/>
        </p:nvPicPr>
        <p:blipFill>
          <a:blip r:embed="rId2" cstate="print"/>
          <a:srcRect/>
          <a:stretch>
            <a:fillRect/>
          </a:stretch>
        </p:blipFill>
        <p:spPr bwMode="auto">
          <a:xfrm>
            <a:off x="4067944" y="4437112"/>
            <a:ext cx="4491377" cy="21708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sz="2400" b="1" dirty="0" smtClean="0"/>
              <a:t>The volume of work in the area of forest available for wood</a:t>
            </a:r>
            <a:endParaRPr lang="pl-PL" sz="2400" b="1" dirty="0"/>
          </a:p>
        </p:txBody>
      </p:sp>
      <p:pic>
        <p:nvPicPr>
          <p:cNvPr id="8194" name="Picture 2" descr="C:\Documents and Settings\1\Pulpit\777px-Volume_of_work_per_area_of_forest_available_for_wood_supply,_2012_(¹)_(annual_work_units_per_1_000_hectares)_YB16.png"/>
          <p:cNvPicPr>
            <a:picLocks noGrp="1" noChangeAspect="1" noChangeArrowheads="1"/>
          </p:cNvPicPr>
          <p:nvPr>
            <p:ph sz="quarter" idx="1"/>
          </p:nvPr>
        </p:nvPicPr>
        <p:blipFill>
          <a:blip r:embed="rId2" cstate="print"/>
          <a:srcRect/>
          <a:stretch>
            <a:fillRect/>
          </a:stretch>
        </p:blipFill>
        <p:spPr bwMode="auto">
          <a:xfrm>
            <a:off x="611560" y="1484784"/>
            <a:ext cx="8013366" cy="4995008"/>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ejski">
  <a:themeElements>
    <a:clrScheme name="Miejsk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130</TotalTime>
  <Words>423</Words>
  <Application>Microsoft Office PowerPoint</Application>
  <PresentationFormat>Pokaz na ekranie (4:3)</PresentationFormat>
  <Paragraphs>35</Paragraphs>
  <Slides>13</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13</vt:i4>
      </vt:variant>
    </vt:vector>
  </HeadingPairs>
  <TitlesOfParts>
    <vt:vector size="17" baseType="lpstr">
      <vt:lpstr>Georgia</vt:lpstr>
      <vt:lpstr>Wingdings</vt:lpstr>
      <vt:lpstr>Wingdings 2</vt:lpstr>
      <vt:lpstr>Miejski</vt:lpstr>
      <vt:lpstr>Forests in Poland and Europe. Characteristics and Management</vt:lpstr>
      <vt:lpstr>Forests in Poland</vt:lpstr>
      <vt:lpstr>Forests in Poland</vt:lpstr>
      <vt:lpstr>Forests in Poland</vt:lpstr>
      <vt:lpstr>Crazy Forest in Szczecin</vt:lpstr>
      <vt:lpstr>European Forests</vt:lpstr>
      <vt:lpstr>Natural diversity in Europe</vt:lpstr>
      <vt:lpstr>Interesting Facts about European Forests</vt:lpstr>
      <vt:lpstr>The volume of work in the area of forest available for wood</vt:lpstr>
      <vt:lpstr>Forest cover </vt:lpstr>
      <vt:lpstr>Common yew in the polish woods</vt:lpstr>
      <vt:lpstr>Thanks for Watching!</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People in European Forests</dc:title>
  <dc:creator>Admin</dc:creator>
  <cp:lastModifiedBy>Aleksandra Kulma</cp:lastModifiedBy>
  <cp:revision>15</cp:revision>
  <dcterms:created xsi:type="dcterms:W3CDTF">2016-03-12T15:40:17Z</dcterms:created>
  <dcterms:modified xsi:type="dcterms:W3CDTF">2016-04-21T21:13:39Z</dcterms:modified>
</cp:coreProperties>
</file>