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1" r:id="rId4"/>
    <p:sldId id="265" r:id="rId5"/>
    <p:sldId id="273" r:id="rId6"/>
    <p:sldId id="262" r:id="rId7"/>
    <p:sldId id="263" r:id="rId8"/>
    <p:sldId id="275" r:id="rId9"/>
    <p:sldId id="266" r:id="rId10"/>
    <p:sldId id="272" r:id="rId11"/>
    <p:sldId id="267" r:id="rId12"/>
    <p:sldId id="274" r:id="rId13"/>
    <p:sldId id="278" r:id="rId14"/>
    <p:sldId id="270" r:id="rId15"/>
    <p:sldId id="257" r:id="rId16"/>
    <p:sldId id="276" r:id="rId17"/>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08" autoAdjust="0"/>
  </p:normalViewPr>
  <p:slideViewPr>
    <p:cSldViewPr>
      <p:cViewPr varScale="1">
        <p:scale>
          <a:sx n="108" d="100"/>
          <a:sy n="108" d="100"/>
        </p:scale>
        <p:origin x="658" y="72"/>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919E7-A7A6-41F5-9BCF-5D1D4772CA96}" type="datetimeFigureOut">
              <a:rPr lang="pl-PL" smtClean="0"/>
              <a:pPr/>
              <a:t>2016-04-22</a:t>
            </a:fld>
            <a:endParaRPr lang="en-GB"/>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0694E-2DEC-4B60-A0B5-196FE61DBBEB}" type="slidenum">
              <a:rPr lang="en-GB" smtClean="0"/>
              <a:pPr/>
              <a:t>‹#›</a:t>
            </a:fld>
            <a:endParaRPr lang="en-GB"/>
          </a:p>
        </p:txBody>
      </p:sp>
    </p:spTree>
    <p:extLst>
      <p:ext uri="{BB962C8B-B14F-4D97-AF65-F5344CB8AC3E}">
        <p14:creationId xmlns:p14="http://schemas.microsoft.com/office/powerpoint/2010/main" val="194701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5D00694E-2DEC-4B60-A0B5-196FE61DBBEB}" type="slidenum">
              <a:rPr lang="en-GB" smtClean="0"/>
              <a:pPr/>
              <a:t>13</a:t>
            </a:fld>
            <a:endParaRPr lang="en-GB"/>
          </a:p>
        </p:txBody>
      </p:sp>
    </p:spTree>
    <p:extLst>
      <p:ext uri="{BB962C8B-B14F-4D97-AF65-F5344CB8AC3E}">
        <p14:creationId xmlns:p14="http://schemas.microsoft.com/office/powerpoint/2010/main" val="343051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092CEF6-654F-4A5A-B413-F0B725E590AD}" type="datetimeFigureOut">
              <a:rPr lang="pl-PL" smtClean="0"/>
              <a:pPr/>
              <a:t>2016-04-22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37AEF70-CA01-482A-A131-4201FE336DF7}" type="slidenum">
              <a:rPr lang="pl-PL" smtClean="0"/>
              <a:pPr/>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3">
                <a:lumMod val="75000"/>
              </a:schemeClr>
            </a:gs>
            <a:gs pos="0">
              <a:srgbClr val="10A01E"/>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92CEF6-654F-4A5A-B413-F0B725E590AD}" type="datetimeFigureOut">
              <a:rPr lang="pl-PL" smtClean="0"/>
              <a:pPr/>
              <a:t>2016-04-22</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7AEF70-CA01-482A-A131-4201FE336DF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pl.pons.com/t%C5%82umaczenie/angielski-polski/Pu%C5%82awskie"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pulawy.lublin.lasy.gov.pl/lasy-nadlesnictwahttp:/www.bolko.ruda-huta.pl/" TargetMode="External"/><Relationship Id="rId3" Type="http://schemas.openxmlformats.org/officeDocument/2006/relationships/hyperlink" Target="http://www.tapeta-las-drzewa-pnie-trawa.na-pulpit.com/" TargetMode="External"/><Relationship Id="rId7" Type="http://schemas.openxmlformats.org/officeDocument/2006/relationships/hyperlink" Target="http://lawendowysklep.pl/pl/p/JALOWIEC-olejek-jalowcowy-20ml/196" TargetMode="External"/><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hyperlink" Target="http://www.zdrowarodzina.eu/produkt/etja-olejek-sosnowy-10ml/3105/" TargetMode="External"/><Relationship Id="rId5" Type="http://schemas.openxmlformats.org/officeDocument/2006/relationships/hyperlink" Target="http://www.makelifeperfect.pl/2016/01/alchemia-lasu-cudowna-masc-lecznicza.html" TargetMode="External"/><Relationship Id="rId4" Type="http://schemas.openxmlformats.org/officeDocument/2006/relationships/hyperlink" Target="http://www.mprzepisy.pl/zdrowie/syrop-z-sosny.html" TargetMode="External"/><Relationship Id="rId9" Type="http://schemas.openxmlformats.org/officeDocument/2006/relationships/hyperlink" Target="http://dobrytarot.pl/download/file.php?id=571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142844" y="1643056"/>
            <a:ext cx="8856984" cy="110799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r>
              <a:rPr lang="pl-PL" sz="6600" b="1" spc="150" dirty="0" smtClean="0">
                <a:ln w="12700">
                  <a:solidFill>
                    <a:schemeClr val="bg1"/>
                  </a:solidFill>
                </a:ln>
                <a:solidFill>
                  <a:schemeClr val="tx1"/>
                </a:solidFill>
                <a:effectLst>
                  <a:outerShdw blurRad="25400" algn="tl" rotWithShape="0">
                    <a:srgbClr val="000000">
                      <a:alpha val="43000"/>
                    </a:srgbClr>
                  </a:outerShdw>
                </a:effectLst>
              </a:rPr>
              <a:t>TREASURES OF FOREST</a:t>
            </a:r>
            <a:endParaRPr lang="pl-PL" sz="6600" b="1" spc="150" dirty="0">
              <a:ln w="12700">
                <a:solidFill>
                  <a:schemeClr val="bg1"/>
                </a:solidFill>
              </a:ln>
              <a:solidFill>
                <a:schemeClr val="tx1"/>
              </a:solidFill>
              <a:effectLst>
                <a:outerShdw blurRad="25400" algn="tl" rotWithShape="0">
                  <a:srgbClr val="000000">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Moje dokumenty\Downloads\13062733_854955417983536_508283732_o.jpg"/>
          <p:cNvPicPr>
            <a:picLocks noChangeAspect="1" noChangeArrowheads="1"/>
          </p:cNvPicPr>
          <p:nvPr/>
        </p:nvPicPr>
        <p:blipFill>
          <a:blip r:embed="rId2" cstate="print"/>
          <a:srcRect/>
          <a:stretch>
            <a:fillRect/>
          </a:stretch>
        </p:blipFill>
        <p:spPr bwMode="auto">
          <a:xfrm>
            <a:off x="5627155" y="714932"/>
            <a:ext cx="3516846" cy="3224970"/>
          </a:xfrm>
          <a:prstGeom prst="rect">
            <a:avLst/>
          </a:prstGeom>
          <a:ln>
            <a:noFill/>
          </a:ln>
          <a:effectLst>
            <a:softEdge rad="112500"/>
          </a:effectLst>
        </p:spPr>
      </p:pic>
      <p:pic>
        <p:nvPicPr>
          <p:cNvPr id="2050" name="Picture 2" descr="C:\Documents and Settings\admin\Moje dokumenty\Downloads\13010229_854955411316870_258857377_o.jpg"/>
          <p:cNvPicPr>
            <a:picLocks noChangeAspect="1" noChangeArrowheads="1"/>
          </p:cNvPicPr>
          <p:nvPr/>
        </p:nvPicPr>
        <p:blipFill>
          <a:blip r:embed="rId3" cstate="print"/>
          <a:srcRect t="11864" b="5085"/>
          <a:stretch>
            <a:fillRect/>
          </a:stretch>
        </p:blipFill>
        <p:spPr bwMode="auto">
          <a:xfrm>
            <a:off x="-16099" y="2026796"/>
            <a:ext cx="3548526" cy="3126363"/>
          </a:xfrm>
          <a:prstGeom prst="rect">
            <a:avLst/>
          </a:prstGeom>
          <a:ln>
            <a:noFill/>
          </a:ln>
          <a:effectLst>
            <a:softEdge rad="112500"/>
          </a:effectLst>
        </p:spPr>
      </p:pic>
      <p:sp>
        <p:nvSpPr>
          <p:cNvPr id="2" name="Tytuł 1"/>
          <p:cNvSpPr>
            <a:spLocks noGrp="1"/>
          </p:cNvSpPr>
          <p:nvPr>
            <p:ph type="title"/>
          </p:nvPr>
        </p:nvSpPr>
        <p:spPr>
          <a:xfrm>
            <a:off x="428596" y="0"/>
            <a:ext cx="8229600" cy="857250"/>
          </a:xfrm>
        </p:spPr>
        <p:txBody>
          <a:bodyPr>
            <a:noAutofit/>
          </a:bodyPr>
          <a:lstStyle/>
          <a:p>
            <a:r>
              <a:rPr lang="pl-PL" b="1" dirty="0" smtClean="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FOREST </a:t>
            </a:r>
            <a:r>
              <a:rPr lang="pl-PL"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IN THE KITCHEN</a:t>
            </a:r>
          </a:p>
        </p:txBody>
      </p:sp>
      <p:sp>
        <p:nvSpPr>
          <p:cNvPr id="3" name="Prostokąt 2"/>
          <p:cNvSpPr/>
          <p:nvPr/>
        </p:nvSpPr>
        <p:spPr>
          <a:xfrm>
            <a:off x="428596" y="703359"/>
            <a:ext cx="528641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t>MUSHROOMS:</a:t>
            </a:r>
          </a:p>
          <a:p>
            <a:r>
              <a:rPr lang="pl-PL" b="1" dirty="0" smtClean="0"/>
              <a:t>M</a:t>
            </a:r>
            <a:r>
              <a:rPr lang="en-US" b="1" dirty="0" err="1" smtClean="0"/>
              <a:t>ushrooming</a:t>
            </a:r>
            <a:r>
              <a:rPr lang="pl-PL" dirty="0" smtClean="0"/>
              <a:t> </a:t>
            </a:r>
            <a:r>
              <a:rPr lang="pl-PL" dirty="0" err="1" smtClean="0"/>
              <a:t>has</a:t>
            </a:r>
            <a:r>
              <a:rPr lang="pl-PL" dirty="0" smtClean="0"/>
              <a:t> </a:t>
            </a:r>
            <a:r>
              <a:rPr lang="pl-PL" dirty="0" err="1" smtClean="0"/>
              <a:t>been</a:t>
            </a:r>
            <a:r>
              <a:rPr lang="pl-PL" dirty="0" smtClean="0"/>
              <a:t> </a:t>
            </a:r>
            <a:r>
              <a:rPr lang="pl-PL" dirty="0" err="1" smtClean="0"/>
              <a:t>Polish</a:t>
            </a:r>
            <a:r>
              <a:rPr lang="pl-PL" dirty="0" smtClean="0"/>
              <a:t> </a:t>
            </a:r>
            <a:r>
              <a:rPr lang="pl-PL" dirty="0" err="1" smtClean="0"/>
              <a:t>passion</a:t>
            </a:r>
            <a:r>
              <a:rPr lang="pl-PL" dirty="0" smtClean="0"/>
              <a:t> for </a:t>
            </a:r>
            <a:r>
              <a:rPr lang="pl-PL" dirty="0" err="1" smtClean="0"/>
              <a:t>centuries</a:t>
            </a:r>
            <a:r>
              <a:rPr lang="pl-PL" dirty="0" smtClean="0"/>
              <a:t>.</a:t>
            </a:r>
            <a:endParaRPr lang="en-US" dirty="0" smtClean="0"/>
          </a:p>
          <a:p>
            <a:r>
              <a:rPr lang="en-US" dirty="0" smtClean="0"/>
              <a:t>Edible boletus, parasol mushroom, </a:t>
            </a:r>
            <a:r>
              <a:rPr lang="pl-PL" dirty="0" err="1" smtClean="0"/>
              <a:t>l</a:t>
            </a:r>
            <a:r>
              <a:rPr lang="en-US" dirty="0" err="1" smtClean="0"/>
              <a:t>eccinum</a:t>
            </a:r>
            <a:r>
              <a:rPr lang="en-US" dirty="0" smtClean="0"/>
              <a:t> grandmother, chanterelle and </a:t>
            </a:r>
            <a:r>
              <a:rPr lang="en-US" dirty="0" err="1" smtClean="0"/>
              <a:t>boletes</a:t>
            </a:r>
            <a:r>
              <a:rPr lang="en-US" dirty="0" smtClean="0"/>
              <a:t> are only the most popular </a:t>
            </a:r>
            <a:r>
              <a:rPr lang="pl-PL" dirty="0" err="1" smtClean="0"/>
              <a:t>wild</a:t>
            </a:r>
            <a:r>
              <a:rPr lang="pl-PL" dirty="0" smtClean="0"/>
              <a:t> </a:t>
            </a:r>
            <a:r>
              <a:rPr lang="en-US" dirty="0" smtClean="0"/>
              <a:t>mushrooms </a:t>
            </a:r>
            <a:r>
              <a:rPr lang="pl-PL" dirty="0" err="1" smtClean="0"/>
              <a:t>found</a:t>
            </a:r>
            <a:r>
              <a:rPr lang="pl-PL" dirty="0" smtClean="0"/>
              <a:t> </a:t>
            </a:r>
            <a:r>
              <a:rPr lang="pl-PL" dirty="0" err="1" smtClean="0"/>
              <a:t>in</a:t>
            </a:r>
            <a:r>
              <a:rPr lang="pl-PL" dirty="0" smtClean="0"/>
              <a:t> </a:t>
            </a:r>
            <a:r>
              <a:rPr lang="en-US" dirty="0" smtClean="0"/>
              <a:t>Polish forests</a:t>
            </a:r>
            <a:r>
              <a:rPr lang="pl-PL" dirty="0" smtClean="0"/>
              <a:t>.</a:t>
            </a:r>
          </a:p>
        </p:txBody>
      </p:sp>
      <p:sp>
        <p:nvSpPr>
          <p:cNvPr id="4" name="Prostokąt 3"/>
          <p:cNvSpPr/>
          <p:nvPr/>
        </p:nvSpPr>
        <p:spPr>
          <a:xfrm>
            <a:off x="2771800" y="2558338"/>
            <a:ext cx="342902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solidFill>
                  <a:schemeClr val="tx1"/>
                </a:solidFill>
              </a:rPr>
              <a:t>ACORN:</a:t>
            </a:r>
          </a:p>
          <a:p>
            <a:r>
              <a:rPr lang="pl-PL" dirty="0" err="1" smtClean="0"/>
              <a:t>Acorn</a:t>
            </a:r>
            <a:r>
              <a:rPr lang="en-US" dirty="0" smtClean="0"/>
              <a:t>s</a:t>
            </a:r>
            <a:r>
              <a:rPr lang="pl-PL" dirty="0" smtClean="0"/>
              <a:t> </a:t>
            </a:r>
            <a:r>
              <a:rPr lang="en-US" dirty="0" smtClean="0"/>
              <a:t>used for the production of </a:t>
            </a:r>
            <a:r>
              <a:rPr lang="pl-PL" b="1" dirty="0" err="1" smtClean="0"/>
              <a:t>acorn</a:t>
            </a:r>
            <a:r>
              <a:rPr lang="pl-PL" b="1" dirty="0" smtClean="0"/>
              <a:t> </a:t>
            </a:r>
            <a:r>
              <a:rPr lang="en-US" b="1" dirty="0" smtClean="0"/>
              <a:t>coffee</a:t>
            </a:r>
            <a:r>
              <a:rPr lang="en-US" dirty="0" smtClean="0"/>
              <a:t> or</a:t>
            </a:r>
            <a:r>
              <a:rPr lang="pl-PL" dirty="0" smtClean="0"/>
              <a:t> </a:t>
            </a:r>
            <a:r>
              <a:rPr lang="pl-PL" b="1" dirty="0" err="1" smtClean="0"/>
              <a:t>acorn</a:t>
            </a:r>
            <a:r>
              <a:rPr lang="pl-PL" b="1" dirty="0" smtClean="0"/>
              <a:t> </a:t>
            </a:r>
            <a:r>
              <a:rPr lang="pl-PL" b="1" dirty="0" err="1" smtClean="0"/>
              <a:t>pancakes</a:t>
            </a:r>
            <a:r>
              <a:rPr lang="en-US" dirty="0" smtClean="0"/>
              <a:t>.</a:t>
            </a:r>
            <a:endParaRPr lang="pl-PL" b="1" dirty="0" smtClean="0">
              <a:solidFill>
                <a:schemeClr val="tx1"/>
              </a:solidFill>
            </a:endParaRPr>
          </a:p>
        </p:txBody>
      </p:sp>
      <p:sp>
        <p:nvSpPr>
          <p:cNvPr id="6" name="pole tekstowe 5"/>
          <p:cNvSpPr txBox="1"/>
          <p:nvPr/>
        </p:nvSpPr>
        <p:spPr>
          <a:xfrm>
            <a:off x="3923928" y="4083918"/>
            <a:ext cx="500066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l-PL" b="1" dirty="0" smtClean="0"/>
              <a:t>JUNIPER:</a:t>
            </a:r>
            <a:r>
              <a:rPr lang="pl-PL" dirty="0" smtClean="0"/>
              <a:t> (</a:t>
            </a:r>
            <a:r>
              <a:rPr lang="pl-PL" i="1" dirty="0" err="1" smtClean="0"/>
              <a:t>Juniperus</a:t>
            </a:r>
            <a:r>
              <a:rPr lang="pl-PL" i="1" dirty="0" smtClean="0"/>
              <a:t> </a:t>
            </a:r>
            <a:r>
              <a:rPr lang="pl-PL" i="1" dirty="0" err="1" smtClean="0"/>
              <a:t>communis</a:t>
            </a:r>
            <a:r>
              <a:rPr lang="pl-PL" i="1" dirty="0" smtClean="0"/>
              <a:t>)</a:t>
            </a:r>
            <a:r>
              <a:rPr lang="pl-PL" b="1" dirty="0" smtClean="0"/>
              <a:t>:</a:t>
            </a:r>
          </a:p>
          <a:p>
            <a:r>
              <a:rPr lang="en-US" dirty="0" smtClean="0"/>
              <a:t>Juniper fruit </a:t>
            </a:r>
            <a:r>
              <a:rPr lang="pl-PL" dirty="0" err="1" smtClean="0"/>
              <a:t>is</a:t>
            </a:r>
            <a:r>
              <a:rPr lang="en-US" dirty="0" smtClean="0"/>
              <a:t> an excellent seasoning for dishes</a:t>
            </a:r>
            <a:r>
              <a:rPr lang="pl-PL" dirty="0" smtClean="0"/>
              <a:t> </a:t>
            </a:r>
            <a:r>
              <a:rPr lang="pl-PL" dirty="0" err="1" smtClean="0"/>
              <a:t>or</a:t>
            </a:r>
            <a:r>
              <a:rPr lang="en-US" dirty="0" smtClean="0"/>
              <a:t> </a:t>
            </a:r>
            <a:r>
              <a:rPr lang="pl-PL" dirty="0" err="1" smtClean="0"/>
              <a:t>cold</a:t>
            </a:r>
            <a:r>
              <a:rPr lang="pl-PL" dirty="0" smtClean="0"/>
              <a:t> </a:t>
            </a:r>
            <a:r>
              <a:rPr lang="en-US" dirty="0" smtClean="0"/>
              <a:t>meat</a:t>
            </a:r>
            <a:r>
              <a:rPr lang="pl-PL" dirty="0" smtClean="0"/>
              <a:t>, </a:t>
            </a:r>
            <a:r>
              <a:rPr lang="en-US" dirty="0" smtClean="0"/>
              <a:t>spirits and liqueurs</a:t>
            </a:r>
            <a:r>
              <a:rPr lang="pl-PL" dirty="0" smtClean="0"/>
              <a:t> </a:t>
            </a:r>
            <a:r>
              <a:rPr lang="pl-PL" dirty="0" err="1" smtClean="0"/>
              <a:t>production</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Moje dokumenty\Downloads\13016556_851977218281356_1244370779_o.jpg"/>
          <p:cNvPicPr>
            <a:picLocks noChangeAspect="1" noChangeArrowheads="1"/>
          </p:cNvPicPr>
          <p:nvPr/>
        </p:nvPicPr>
        <p:blipFill>
          <a:blip r:embed="rId2" cstate="print"/>
          <a:srcRect/>
          <a:stretch>
            <a:fillRect/>
          </a:stretch>
        </p:blipFill>
        <p:spPr bwMode="auto">
          <a:xfrm>
            <a:off x="5500694" y="857238"/>
            <a:ext cx="3643306" cy="2732480"/>
          </a:xfrm>
          <a:prstGeom prst="rect">
            <a:avLst/>
          </a:prstGeom>
          <a:ln>
            <a:noFill/>
          </a:ln>
          <a:effectLst>
            <a:softEdge rad="112500"/>
          </a:effectLst>
        </p:spPr>
      </p:pic>
      <p:pic>
        <p:nvPicPr>
          <p:cNvPr id="2050" name="Picture 2" descr="C:\Documents and Settings\admin\Moje dokumenty\Downloads\13010108_851977228281355_1660354314_o.jpg"/>
          <p:cNvPicPr>
            <a:picLocks noChangeAspect="1" noChangeArrowheads="1"/>
          </p:cNvPicPr>
          <p:nvPr/>
        </p:nvPicPr>
        <p:blipFill>
          <a:blip r:embed="rId3" cstate="print"/>
          <a:srcRect l="5263" t="3509" r="8772" b="15790"/>
          <a:stretch>
            <a:fillRect/>
          </a:stretch>
        </p:blipFill>
        <p:spPr bwMode="auto">
          <a:xfrm>
            <a:off x="357158" y="2571754"/>
            <a:ext cx="3652624" cy="2571746"/>
          </a:xfrm>
          <a:prstGeom prst="rect">
            <a:avLst/>
          </a:prstGeom>
          <a:ln>
            <a:noFill/>
          </a:ln>
          <a:effectLst>
            <a:softEdge rad="112500"/>
          </a:effectLst>
        </p:spPr>
      </p:pic>
      <p:sp>
        <p:nvSpPr>
          <p:cNvPr id="2" name="Tytuł 1"/>
          <p:cNvSpPr>
            <a:spLocks noGrp="1"/>
          </p:cNvSpPr>
          <p:nvPr>
            <p:ph type="title"/>
          </p:nvPr>
        </p:nvSpPr>
        <p:spPr>
          <a:xfrm>
            <a:off x="500034" y="0"/>
            <a:ext cx="8229600" cy="857250"/>
          </a:xfrm>
        </p:spPr>
        <p:txBody>
          <a:bodyPr>
            <a:noAutofit/>
          </a:bodyPr>
          <a:lstStyle/>
          <a:p>
            <a:r>
              <a:rPr lang="pl-PL" sz="4800" b="1" dirty="0" smtClean="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„SWEET</a:t>
            </a:r>
            <a:r>
              <a:rPr lang="pl-PL" sz="48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 MEDICINES</a:t>
            </a:r>
          </a:p>
        </p:txBody>
      </p:sp>
      <p:sp>
        <p:nvSpPr>
          <p:cNvPr id="4" name="Prostokąt 3"/>
          <p:cNvSpPr/>
          <p:nvPr/>
        </p:nvSpPr>
        <p:spPr>
          <a:xfrm>
            <a:off x="3714744" y="3571882"/>
            <a:ext cx="528641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t>FOREST RASPBERRIES </a:t>
            </a:r>
            <a:r>
              <a:rPr lang="pl-PL" dirty="0" smtClean="0"/>
              <a:t>(</a:t>
            </a:r>
            <a:r>
              <a:rPr lang="pl-PL" i="1" dirty="0" err="1" smtClean="0"/>
              <a:t>Rubus</a:t>
            </a:r>
            <a:r>
              <a:rPr lang="pl-PL" i="1" dirty="0" smtClean="0"/>
              <a:t> </a:t>
            </a:r>
            <a:r>
              <a:rPr lang="pl-PL" i="1" dirty="0" err="1" smtClean="0"/>
              <a:t>idaeus</a:t>
            </a:r>
            <a:r>
              <a:rPr lang="pl-PL" dirty="0" smtClean="0"/>
              <a:t>)</a:t>
            </a:r>
            <a:r>
              <a:rPr lang="pl-PL" b="1" dirty="0" smtClean="0"/>
              <a:t>:</a:t>
            </a:r>
          </a:p>
          <a:p>
            <a:r>
              <a:rPr lang="pl-PL" dirty="0" smtClean="0"/>
              <a:t>T</a:t>
            </a:r>
            <a:r>
              <a:rPr lang="en-US" dirty="0" smtClean="0"/>
              <a:t>hey are the source of wit. C, sugars</a:t>
            </a:r>
            <a:r>
              <a:rPr lang="pl-PL" dirty="0" smtClean="0"/>
              <a:t> and</a:t>
            </a:r>
            <a:r>
              <a:rPr lang="en-US" dirty="0" smtClean="0"/>
              <a:t> minerals</a:t>
            </a:r>
            <a:r>
              <a:rPr lang="pl-PL" dirty="0" smtClean="0"/>
              <a:t>. </a:t>
            </a:r>
            <a:r>
              <a:rPr lang="pl-PL" dirty="0" err="1" smtClean="0"/>
              <a:t>They</a:t>
            </a:r>
            <a:r>
              <a:rPr lang="pl-PL" dirty="0" smtClean="0"/>
              <a:t> </a:t>
            </a:r>
            <a:r>
              <a:rPr lang="en-US" b="1" dirty="0" smtClean="0"/>
              <a:t>act like aspirin</a:t>
            </a:r>
            <a:r>
              <a:rPr lang="pl-PL" dirty="0" smtClean="0"/>
              <a:t>.</a:t>
            </a:r>
            <a:r>
              <a:rPr lang="en-US" dirty="0" smtClean="0"/>
              <a:t> </a:t>
            </a:r>
            <a:r>
              <a:rPr lang="pl-PL" dirty="0" err="1" smtClean="0"/>
              <a:t>Raspberry</a:t>
            </a:r>
            <a:r>
              <a:rPr lang="pl-PL" dirty="0" smtClean="0"/>
              <a:t> </a:t>
            </a:r>
            <a:r>
              <a:rPr lang="en-US" dirty="0" smtClean="0"/>
              <a:t>juice and </a:t>
            </a:r>
            <a:r>
              <a:rPr lang="en-US" dirty="0" err="1" smtClean="0"/>
              <a:t>te</a:t>
            </a:r>
            <a:r>
              <a:rPr lang="pl-PL" dirty="0" smtClean="0"/>
              <a:t>a</a:t>
            </a:r>
            <a:r>
              <a:rPr lang="en-US" dirty="0" smtClean="0"/>
              <a:t> work </a:t>
            </a:r>
            <a:r>
              <a:rPr lang="en-US" dirty="0" err="1" smtClean="0"/>
              <a:t>diaphoretically</a:t>
            </a:r>
            <a:r>
              <a:rPr lang="en-US" dirty="0" smtClean="0"/>
              <a:t> - they are </a:t>
            </a:r>
            <a:r>
              <a:rPr lang="en-US" b="1" dirty="0" smtClean="0"/>
              <a:t>used </a:t>
            </a:r>
            <a:r>
              <a:rPr lang="pl-PL" b="1" dirty="0" err="1" smtClean="0"/>
              <a:t>against</a:t>
            </a:r>
            <a:r>
              <a:rPr lang="en-US" b="1" dirty="0" smtClean="0"/>
              <a:t> cold and flu </a:t>
            </a:r>
            <a:r>
              <a:rPr lang="en-US" dirty="0" smtClean="0"/>
              <a:t>and </a:t>
            </a:r>
            <a:r>
              <a:rPr lang="pl-PL" dirty="0" err="1" smtClean="0"/>
              <a:t>they</a:t>
            </a:r>
            <a:r>
              <a:rPr lang="pl-PL" dirty="0" smtClean="0"/>
              <a:t> </a:t>
            </a:r>
            <a:r>
              <a:rPr lang="en-US" dirty="0" smtClean="0"/>
              <a:t>cleanse the body of toxins.</a:t>
            </a:r>
            <a:endParaRPr lang="pl-PL" dirty="0" smtClean="0"/>
          </a:p>
        </p:txBody>
      </p:sp>
      <p:sp>
        <p:nvSpPr>
          <p:cNvPr id="6" name="Prostokąt 5"/>
          <p:cNvSpPr/>
          <p:nvPr/>
        </p:nvSpPr>
        <p:spPr>
          <a:xfrm>
            <a:off x="142844" y="857238"/>
            <a:ext cx="5857916"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t>BILBERRY</a:t>
            </a:r>
            <a:r>
              <a:rPr lang="pl-PL" dirty="0" smtClean="0"/>
              <a:t> (</a:t>
            </a:r>
            <a:r>
              <a:rPr lang="pl-PL" i="1" dirty="0" err="1" smtClean="0"/>
              <a:t>Vaccinium</a:t>
            </a:r>
            <a:r>
              <a:rPr lang="pl-PL" i="1" dirty="0" smtClean="0"/>
              <a:t> </a:t>
            </a:r>
            <a:r>
              <a:rPr lang="pl-PL" i="1" dirty="0" err="1" smtClean="0"/>
              <a:t>myrtillus</a:t>
            </a:r>
            <a:r>
              <a:rPr lang="pl-PL" dirty="0" smtClean="0"/>
              <a:t>)</a:t>
            </a:r>
            <a:r>
              <a:rPr lang="pl-PL" b="1" dirty="0" smtClean="0"/>
              <a:t>:</a:t>
            </a:r>
          </a:p>
          <a:p>
            <a:r>
              <a:rPr lang="en-US" dirty="0" smtClean="0"/>
              <a:t>improves </a:t>
            </a:r>
            <a:r>
              <a:rPr lang="en-US" b="1" dirty="0" smtClean="0"/>
              <a:t>microcirculation of blood </a:t>
            </a:r>
            <a:r>
              <a:rPr lang="en-US" dirty="0" smtClean="0"/>
              <a:t>in the eyes, fresh fruit act as a </a:t>
            </a:r>
            <a:r>
              <a:rPr lang="en-US" b="1" dirty="0" smtClean="0"/>
              <a:t>laxative</a:t>
            </a:r>
            <a:r>
              <a:rPr lang="en-US" dirty="0" smtClean="0"/>
              <a:t> and dried </a:t>
            </a:r>
            <a:r>
              <a:rPr lang="en-US" b="1" dirty="0" smtClean="0"/>
              <a:t>inhibit diarrhea</a:t>
            </a:r>
            <a:r>
              <a:rPr lang="en-US" dirty="0" smtClean="0"/>
              <a:t>. Most blueberry </a:t>
            </a:r>
            <a:r>
              <a:rPr lang="pl-PL" dirty="0" smtClean="0"/>
              <a:t>products </a:t>
            </a:r>
            <a:r>
              <a:rPr lang="pl-PL" dirty="0" err="1" smtClean="0"/>
              <a:t>come</a:t>
            </a:r>
            <a:r>
              <a:rPr lang="pl-PL" dirty="0" smtClean="0"/>
              <a:t> </a:t>
            </a:r>
            <a:r>
              <a:rPr lang="pl-PL" dirty="0" err="1" smtClean="0"/>
              <a:t>from</a:t>
            </a:r>
            <a:r>
              <a:rPr lang="pl-PL" dirty="0" smtClean="0"/>
              <a:t> </a:t>
            </a:r>
            <a:r>
              <a:rPr lang="en-US" dirty="0" smtClean="0"/>
              <a:t>Poland and Sweden. In Poland, the Group of Fruit Producers‚</a:t>
            </a:r>
            <a:r>
              <a:rPr lang="pl-PL" dirty="0"/>
              <a:t> </a:t>
            </a:r>
            <a:r>
              <a:rPr lang="en-US" i="1" dirty="0" smtClean="0"/>
              <a:t>Polish Berries </a:t>
            </a:r>
            <a:r>
              <a:rPr lang="en-US" dirty="0" smtClean="0"/>
              <a:t>is the supplier of the highest quality berries.</a:t>
            </a:r>
            <a:endParaRPr lang="pl-PL" dirty="0" smtClean="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Moje dokumenty\Downloads\13063845_854955427983535_1246222976_o.jpg"/>
          <p:cNvPicPr>
            <a:picLocks noChangeAspect="1" noChangeArrowheads="1"/>
          </p:cNvPicPr>
          <p:nvPr/>
        </p:nvPicPr>
        <p:blipFill>
          <a:blip r:embed="rId2" cstate="print"/>
          <a:srcRect/>
          <a:stretch>
            <a:fillRect/>
          </a:stretch>
        </p:blipFill>
        <p:spPr bwMode="auto">
          <a:xfrm>
            <a:off x="0" y="1571618"/>
            <a:ext cx="3000364" cy="2315525"/>
          </a:xfrm>
          <a:prstGeom prst="rect">
            <a:avLst/>
          </a:prstGeom>
          <a:ln>
            <a:noFill/>
          </a:ln>
          <a:effectLst>
            <a:softEdge rad="112500"/>
          </a:effectLst>
        </p:spPr>
      </p:pic>
      <p:pic>
        <p:nvPicPr>
          <p:cNvPr id="1027" name="Picture 3" descr="C:\Documents and Settings\admin\Moje dokumenty\Downloads\13009806_851977214948023_225976031_o.jpg"/>
          <p:cNvPicPr>
            <a:picLocks noChangeAspect="1" noChangeArrowheads="1"/>
          </p:cNvPicPr>
          <p:nvPr/>
        </p:nvPicPr>
        <p:blipFill>
          <a:blip r:embed="rId3" cstate="print"/>
          <a:srcRect t="15254" b="13559"/>
          <a:stretch>
            <a:fillRect/>
          </a:stretch>
        </p:blipFill>
        <p:spPr bwMode="auto">
          <a:xfrm>
            <a:off x="5929322" y="3286130"/>
            <a:ext cx="3214678" cy="1714512"/>
          </a:xfrm>
          <a:prstGeom prst="rect">
            <a:avLst/>
          </a:prstGeom>
          <a:ln>
            <a:noFill/>
          </a:ln>
          <a:effectLst>
            <a:softEdge rad="112500"/>
          </a:effectLst>
        </p:spPr>
      </p:pic>
      <p:pic>
        <p:nvPicPr>
          <p:cNvPr id="1026" name="Picture 2" descr="C:\Documents and Settings\admin\Moje dokumenty\Downloads\12980448_851990208280057_855903235_n.jpg"/>
          <p:cNvPicPr>
            <a:picLocks noChangeAspect="1" noChangeArrowheads="1"/>
          </p:cNvPicPr>
          <p:nvPr/>
        </p:nvPicPr>
        <p:blipFill>
          <a:blip r:embed="rId4" cstate="print"/>
          <a:srcRect t="28125" b="22656"/>
          <a:stretch>
            <a:fillRect/>
          </a:stretch>
        </p:blipFill>
        <p:spPr bwMode="auto">
          <a:xfrm>
            <a:off x="6072152" y="214296"/>
            <a:ext cx="3071848" cy="2015911"/>
          </a:xfrm>
          <a:prstGeom prst="rect">
            <a:avLst/>
          </a:prstGeom>
          <a:ln>
            <a:noFill/>
          </a:ln>
          <a:effectLst>
            <a:softEdge rad="112500"/>
          </a:effectLst>
        </p:spPr>
      </p:pic>
      <p:sp>
        <p:nvSpPr>
          <p:cNvPr id="2" name="Tytuł 1"/>
          <p:cNvSpPr>
            <a:spLocks noGrp="1"/>
          </p:cNvSpPr>
          <p:nvPr>
            <p:ph type="title"/>
          </p:nvPr>
        </p:nvSpPr>
        <p:spPr>
          <a:xfrm>
            <a:off x="-706156" y="-164554"/>
            <a:ext cx="8229600" cy="857250"/>
          </a:xfrm>
        </p:spPr>
        <p:txBody>
          <a:bodyPr>
            <a:noAutofit/>
          </a:bodyPr>
          <a:lstStyle/>
          <a:p>
            <a:r>
              <a:rPr lang="pl-PL" sz="40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„SWEET” MEDICINES</a:t>
            </a:r>
          </a:p>
        </p:txBody>
      </p:sp>
      <p:sp>
        <p:nvSpPr>
          <p:cNvPr id="4" name="Prostokąt 3"/>
          <p:cNvSpPr/>
          <p:nvPr/>
        </p:nvSpPr>
        <p:spPr>
          <a:xfrm>
            <a:off x="363071" y="519440"/>
            <a:ext cx="483138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t>WILD STRAWBERRIES</a:t>
            </a:r>
            <a:r>
              <a:rPr lang="pl-PL" dirty="0" smtClean="0"/>
              <a:t> (</a:t>
            </a:r>
            <a:r>
              <a:rPr lang="pl-PL" i="1" dirty="0" err="1" smtClean="0"/>
              <a:t>Fragaria</a:t>
            </a:r>
            <a:r>
              <a:rPr lang="pl-PL" dirty="0" smtClean="0"/>
              <a:t>)</a:t>
            </a:r>
            <a:r>
              <a:rPr lang="pl-PL" b="1" dirty="0" smtClean="0"/>
              <a:t>:</a:t>
            </a:r>
          </a:p>
          <a:p>
            <a:r>
              <a:rPr lang="pl-PL" dirty="0" smtClean="0"/>
              <a:t>T</a:t>
            </a:r>
            <a:r>
              <a:rPr lang="en-US" dirty="0" smtClean="0"/>
              <a:t>hey are the source of wit. C and minerals</a:t>
            </a:r>
            <a:r>
              <a:rPr lang="pl-PL" dirty="0" smtClean="0"/>
              <a:t>,</a:t>
            </a:r>
            <a:r>
              <a:rPr lang="pl-PL" dirty="0" err="1" smtClean="0"/>
              <a:t>they</a:t>
            </a:r>
            <a:r>
              <a:rPr lang="en-US" dirty="0" smtClean="0"/>
              <a:t> </a:t>
            </a:r>
            <a:r>
              <a:rPr lang="en-US" b="1" dirty="0" smtClean="0"/>
              <a:t>soothe colic and cough</a:t>
            </a:r>
            <a:r>
              <a:rPr lang="en-US" dirty="0" smtClean="0"/>
              <a:t>, and are helpful </a:t>
            </a:r>
            <a:r>
              <a:rPr lang="pl-PL" dirty="0" err="1" smtClean="0"/>
              <a:t>in</a:t>
            </a:r>
            <a:r>
              <a:rPr lang="en-US" dirty="0" smtClean="0"/>
              <a:t> weight loss because </a:t>
            </a:r>
            <a:r>
              <a:rPr lang="pl-PL" dirty="0" err="1" smtClean="0"/>
              <a:t>they</a:t>
            </a:r>
            <a:r>
              <a:rPr lang="en-US" dirty="0" smtClean="0"/>
              <a:t> </a:t>
            </a:r>
            <a:r>
              <a:rPr lang="en-US" b="1" dirty="0" smtClean="0"/>
              <a:t>improve metabolism</a:t>
            </a:r>
            <a:r>
              <a:rPr lang="en-US" dirty="0" smtClean="0"/>
              <a:t>.</a:t>
            </a:r>
            <a:endParaRPr lang="pl-PL" b="1" dirty="0" smtClean="0"/>
          </a:p>
        </p:txBody>
      </p:sp>
      <p:sp>
        <p:nvSpPr>
          <p:cNvPr id="5" name="Prostokąt 4"/>
          <p:cNvSpPr/>
          <p:nvPr/>
        </p:nvSpPr>
        <p:spPr>
          <a:xfrm>
            <a:off x="357158" y="3701534"/>
            <a:ext cx="571499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noProof="1" smtClean="0"/>
              <a:t>BLACKBERRIES </a:t>
            </a:r>
            <a:r>
              <a:rPr lang="pl-PL" noProof="1" smtClean="0"/>
              <a:t>(</a:t>
            </a:r>
            <a:r>
              <a:rPr lang="pl-PL" i="1" noProof="1" smtClean="0"/>
              <a:t>Rubus)</a:t>
            </a:r>
            <a:r>
              <a:rPr lang="pl-PL" b="1" noProof="1" smtClean="0"/>
              <a:t>:</a:t>
            </a:r>
          </a:p>
          <a:p>
            <a:r>
              <a:rPr lang="pl-PL" noProof="1" smtClean="0"/>
              <a:t>They contain vitamins A, C and E. They are the source of magnesium, potassium, calcium, iron and simple sugars,</a:t>
            </a:r>
            <a:r>
              <a:rPr lang="pl-PL" b="1" noProof="1" smtClean="0"/>
              <a:t> </a:t>
            </a:r>
            <a:r>
              <a:rPr lang="pl-PL" noProof="1" smtClean="0"/>
              <a:t>they</a:t>
            </a:r>
            <a:r>
              <a:rPr lang="pl-PL" b="1" noProof="1" smtClean="0"/>
              <a:t> enhance blood vessels</a:t>
            </a:r>
            <a:r>
              <a:rPr lang="pl-PL" noProof="1" smtClean="0"/>
              <a:t> as well as improve skin condition and muscle functioning.</a:t>
            </a:r>
          </a:p>
        </p:txBody>
      </p:sp>
      <p:sp>
        <p:nvSpPr>
          <p:cNvPr id="6" name="Prostokąt 5"/>
          <p:cNvSpPr/>
          <p:nvPr/>
        </p:nvSpPr>
        <p:spPr>
          <a:xfrm>
            <a:off x="3000364" y="2129215"/>
            <a:ext cx="600079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t>LINGONBERRY</a:t>
            </a:r>
            <a:r>
              <a:rPr lang="pl-PL" dirty="0" smtClean="0"/>
              <a:t> (</a:t>
            </a:r>
            <a:r>
              <a:rPr lang="pl-PL" i="1" dirty="0" err="1" smtClean="0"/>
              <a:t>Vaccinium</a:t>
            </a:r>
            <a:r>
              <a:rPr lang="pl-PL" i="1" dirty="0" smtClean="0"/>
              <a:t> </a:t>
            </a:r>
            <a:r>
              <a:rPr lang="pl-PL" i="1" dirty="0" err="1" smtClean="0"/>
              <a:t>vitis-idaea</a:t>
            </a:r>
            <a:r>
              <a:rPr lang="pl-PL" dirty="0" smtClean="0"/>
              <a:t>)</a:t>
            </a:r>
            <a:r>
              <a:rPr lang="pl-PL" b="1" dirty="0" smtClean="0"/>
              <a:t>:</a:t>
            </a:r>
          </a:p>
          <a:p>
            <a:r>
              <a:rPr lang="en-US" dirty="0" smtClean="0"/>
              <a:t>fruits are the source of wit. C, </a:t>
            </a:r>
            <a:r>
              <a:rPr lang="en-US" dirty="0" err="1" smtClean="0"/>
              <a:t>flavonoids</a:t>
            </a:r>
            <a:r>
              <a:rPr lang="en-US" dirty="0" smtClean="0"/>
              <a:t> and organic acids, </a:t>
            </a:r>
            <a:r>
              <a:rPr lang="pl-PL" dirty="0" err="1" smtClean="0"/>
              <a:t>they</a:t>
            </a:r>
            <a:r>
              <a:rPr lang="pl-PL" dirty="0" smtClean="0"/>
              <a:t> </a:t>
            </a:r>
            <a:r>
              <a:rPr lang="en-US" dirty="0" smtClean="0"/>
              <a:t>help with </a:t>
            </a:r>
            <a:r>
              <a:rPr lang="en-US" b="1" dirty="0" smtClean="0"/>
              <a:t>stomach problems and lack of appetite</a:t>
            </a:r>
            <a:r>
              <a:rPr lang="en-US" dirty="0" smtClean="0"/>
              <a:t>, </a:t>
            </a:r>
            <a:r>
              <a:rPr lang="pl-PL" dirty="0" err="1" smtClean="0"/>
              <a:t>they</a:t>
            </a:r>
            <a:r>
              <a:rPr lang="pl-PL" dirty="0" smtClean="0"/>
              <a:t> </a:t>
            </a:r>
            <a:r>
              <a:rPr lang="pl-PL" dirty="0" err="1" smtClean="0"/>
              <a:t>also</a:t>
            </a:r>
            <a:r>
              <a:rPr lang="pl-PL" dirty="0" smtClean="0"/>
              <a:t> </a:t>
            </a:r>
            <a:r>
              <a:rPr lang="en-US" dirty="0" smtClean="0"/>
              <a:t>disinfect the urinary tract.</a:t>
            </a:r>
            <a:endParaRPr lang="pl-PL" dirty="0" smtClean="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lawy.lublin.lasy.gov.pl/image/image_gallery?uuid=cb309f24-43f3-4ec0-a811-8a5b689ae6ea&amp;groupId=10699&amp;t=1392201335973"/>
          <p:cNvPicPr>
            <a:picLocks noChangeAspect="1" noChangeArrowheads="1"/>
          </p:cNvPicPr>
          <p:nvPr/>
        </p:nvPicPr>
        <p:blipFill>
          <a:blip r:embed="rId3" cstate="print"/>
          <a:srcRect/>
          <a:stretch>
            <a:fillRect/>
          </a:stretch>
        </p:blipFill>
        <p:spPr bwMode="auto">
          <a:xfrm>
            <a:off x="214282" y="2214560"/>
            <a:ext cx="4754564" cy="2674443"/>
          </a:xfrm>
          <a:prstGeom prst="rect">
            <a:avLst/>
          </a:prstGeom>
          <a:ln>
            <a:noFill/>
          </a:ln>
          <a:effectLst>
            <a:softEdge rad="112500"/>
          </a:effectLst>
        </p:spPr>
      </p:pic>
      <p:pic>
        <p:nvPicPr>
          <p:cNvPr id="6" name="Obraz 5" descr="pogodny_bolko_grzegorz_chwesiuk.jpg"/>
          <p:cNvPicPr>
            <a:picLocks noChangeAspect="1"/>
          </p:cNvPicPr>
          <p:nvPr/>
        </p:nvPicPr>
        <p:blipFill>
          <a:blip r:embed="rId4" cstate="print"/>
          <a:stretch>
            <a:fillRect/>
          </a:stretch>
        </p:blipFill>
        <p:spPr>
          <a:xfrm>
            <a:off x="5143504" y="2214560"/>
            <a:ext cx="3500462" cy="2217553"/>
          </a:xfrm>
          <a:prstGeom prst="rect">
            <a:avLst/>
          </a:prstGeom>
          <a:ln>
            <a:noFill/>
          </a:ln>
          <a:effectLst>
            <a:softEdge rad="112500"/>
          </a:effectLst>
        </p:spPr>
      </p:pic>
      <p:sp>
        <p:nvSpPr>
          <p:cNvPr id="2" name="Tytuł 1"/>
          <p:cNvSpPr>
            <a:spLocks noGrp="1"/>
          </p:cNvSpPr>
          <p:nvPr>
            <p:ph type="title"/>
          </p:nvPr>
        </p:nvSpPr>
        <p:spPr>
          <a:xfrm>
            <a:off x="428596" y="0"/>
            <a:ext cx="8229600" cy="857250"/>
          </a:xfrm>
        </p:spPr>
        <p:txBody>
          <a:bodyPr>
            <a:noAutofit/>
          </a:bodyPr>
          <a:lstStyle/>
          <a:p>
            <a:r>
              <a:rPr lang="pl-PL" sz="48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OUR SURROUNDINGS</a:t>
            </a:r>
            <a:endParaRPr lang="en-GB" sz="48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endParaRPr>
          </a:p>
        </p:txBody>
      </p:sp>
      <p:sp>
        <p:nvSpPr>
          <p:cNvPr id="3" name="pole tekstowe 2"/>
          <p:cNvSpPr txBox="1"/>
          <p:nvPr/>
        </p:nvSpPr>
        <p:spPr>
          <a:xfrm>
            <a:off x="142844" y="785800"/>
            <a:ext cx="871543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The origins of the existence of the </a:t>
            </a:r>
            <a:r>
              <a:rPr lang="en-US" dirty="0" err="1" smtClean="0"/>
              <a:t>Puławy</a:t>
            </a:r>
            <a:r>
              <a:rPr lang="pl-PL" dirty="0" smtClean="0"/>
              <a:t> </a:t>
            </a:r>
            <a:r>
              <a:rPr lang="en-US" dirty="0" smtClean="0"/>
              <a:t>Forestry dates back to the </a:t>
            </a:r>
            <a:r>
              <a:rPr lang="en-US" b="1" dirty="0" smtClean="0"/>
              <a:t>year 1794</a:t>
            </a:r>
            <a:r>
              <a:rPr lang="en-US" dirty="0" smtClean="0"/>
              <a:t>. It </a:t>
            </a:r>
            <a:r>
              <a:rPr lang="pl-PL" dirty="0" smtClean="0"/>
              <a:t>is</a:t>
            </a:r>
            <a:r>
              <a:rPr lang="en-US" dirty="0" smtClean="0"/>
              <a:t> an area of </a:t>
            </a:r>
            <a:r>
              <a:rPr lang="en-US" b="1" dirty="0" smtClean="0"/>
              <a:t>16. 000 ha</a:t>
            </a:r>
            <a:r>
              <a:rPr lang="en-US" dirty="0" smtClean="0"/>
              <a:t> and </a:t>
            </a:r>
            <a:r>
              <a:rPr lang="pl-PL" dirty="0" err="1" smtClean="0"/>
              <a:t>it</a:t>
            </a:r>
            <a:r>
              <a:rPr lang="pl-PL" dirty="0" smtClean="0"/>
              <a:t> </a:t>
            </a:r>
            <a:r>
              <a:rPr lang="en-US" dirty="0" smtClean="0"/>
              <a:t>is located</a:t>
            </a:r>
            <a:r>
              <a:rPr lang="pl-PL" dirty="0" smtClean="0"/>
              <a:t> </a:t>
            </a:r>
            <a:r>
              <a:rPr lang="en-US" dirty="0" smtClean="0"/>
              <a:t>within the province of Lublin </a:t>
            </a:r>
            <a:r>
              <a:rPr lang="en-US" dirty="0" err="1" smtClean="0"/>
              <a:t>Voivodeship</a:t>
            </a:r>
            <a:r>
              <a:rPr lang="en-US" dirty="0" smtClean="0"/>
              <a:t>.</a:t>
            </a:r>
            <a:r>
              <a:rPr lang="pl-PL" dirty="0" smtClean="0">
                <a:hlinkClick r:id="rId5"/>
              </a:rPr>
              <a:t> </a:t>
            </a:r>
            <a:r>
              <a:rPr lang="pl-PL" dirty="0" smtClean="0"/>
              <a:t>Puławy </a:t>
            </a:r>
            <a:r>
              <a:rPr lang="pl-PL" dirty="0" err="1" smtClean="0"/>
              <a:t>Woods</a:t>
            </a:r>
            <a:r>
              <a:rPr lang="pl-PL" dirty="0" smtClean="0"/>
              <a:t> </a:t>
            </a:r>
            <a:r>
              <a:rPr lang="pl-PL" dirty="0" err="1" smtClean="0"/>
              <a:t>are</a:t>
            </a:r>
            <a:r>
              <a:rPr lang="pl-PL" dirty="0" smtClean="0"/>
              <a:t> </a:t>
            </a:r>
            <a:r>
              <a:rPr lang="pl-PL" dirty="0" err="1" smtClean="0"/>
              <a:t>split</a:t>
            </a:r>
            <a:r>
              <a:rPr lang="pl-PL" dirty="0" smtClean="0"/>
              <a:t> by </a:t>
            </a:r>
            <a:r>
              <a:rPr lang="pl-PL" dirty="0" err="1" smtClean="0"/>
              <a:t>the</a:t>
            </a:r>
            <a:r>
              <a:rPr lang="pl-PL" dirty="0" smtClean="0"/>
              <a:t> Vistula and </a:t>
            </a:r>
            <a:r>
              <a:rPr lang="pl-PL" dirty="0" err="1" smtClean="0"/>
              <a:t>the</a:t>
            </a:r>
            <a:r>
              <a:rPr lang="pl-PL" dirty="0" smtClean="0"/>
              <a:t> Wieprz </a:t>
            </a:r>
            <a:r>
              <a:rPr lang="pl-PL" dirty="0" err="1" smtClean="0"/>
              <a:t>Rivers</a:t>
            </a:r>
            <a:r>
              <a:rPr lang="pl-PL" dirty="0" smtClean="0"/>
              <a:t>. </a:t>
            </a:r>
            <a:r>
              <a:rPr lang="en-US" b="1" dirty="0" smtClean="0"/>
              <a:t>These areas are diverse</a:t>
            </a:r>
            <a:r>
              <a:rPr lang="en-US" dirty="0" smtClean="0"/>
              <a:t> in terms of </a:t>
            </a:r>
            <a:r>
              <a:rPr lang="pl-PL" dirty="0" err="1" smtClean="0"/>
              <a:t>landform</a:t>
            </a:r>
            <a:r>
              <a:rPr lang="en-US" dirty="0" smtClean="0"/>
              <a:t> </a:t>
            </a:r>
            <a:r>
              <a:rPr lang="pl-PL" dirty="0" smtClean="0"/>
              <a:t>and</a:t>
            </a:r>
            <a:r>
              <a:rPr lang="en-US" dirty="0" smtClean="0"/>
              <a:t> </a:t>
            </a:r>
            <a:r>
              <a:rPr lang="pl-PL" dirty="0" err="1" smtClean="0"/>
              <a:t>vegetation</a:t>
            </a:r>
            <a:r>
              <a:rPr lang="en-US" dirty="0" smtClean="0"/>
              <a:t>. </a:t>
            </a:r>
            <a:endParaRPr lang="pl-PL" dirty="0" smtClean="0"/>
          </a:p>
          <a:p>
            <a:pPr algn="ctr"/>
            <a:r>
              <a:rPr lang="pl-PL" dirty="0" err="1" smtClean="0"/>
              <a:t>Pine</a:t>
            </a:r>
            <a:r>
              <a:rPr lang="pl-PL" dirty="0" smtClean="0"/>
              <a:t> </a:t>
            </a:r>
            <a:r>
              <a:rPr lang="pl-PL" dirty="0" err="1" smtClean="0"/>
              <a:t>dominates</a:t>
            </a:r>
            <a:r>
              <a:rPr lang="pl-PL" dirty="0" smtClean="0"/>
              <a:t> </a:t>
            </a:r>
            <a:r>
              <a:rPr lang="pl-PL" dirty="0" err="1" smtClean="0"/>
              <a:t>in</a:t>
            </a:r>
            <a:r>
              <a:rPr lang="pl-PL" dirty="0" smtClean="0"/>
              <a:t> </a:t>
            </a:r>
            <a:r>
              <a:rPr lang="pl-PL" dirty="0" err="1" smtClean="0"/>
              <a:t>tree</a:t>
            </a:r>
            <a:r>
              <a:rPr lang="pl-PL" dirty="0" smtClean="0"/>
              <a:t> stand. </a:t>
            </a:r>
            <a:endParaRPr lang="en-GB" dirty="0"/>
          </a:p>
        </p:txBody>
      </p:sp>
      <p:sp>
        <p:nvSpPr>
          <p:cNvPr id="4" name="Prostokąt 3"/>
          <p:cNvSpPr/>
          <p:nvPr/>
        </p:nvSpPr>
        <p:spPr>
          <a:xfrm>
            <a:off x="3357554" y="4214824"/>
            <a:ext cx="564360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dirty="0" smtClean="0"/>
              <a:t>Ranked </a:t>
            </a:r>
            <a:r>
              <a:rPr lang="pl-PL" sz="1600" dirty="0" err="1" smtClean="0"/>
              <a:t>in</a:t>
            </a:r>
            <a:r>
              <a:rPr lang="en-US" sz="1600" dirty="0" smtClean="0"/>
              <a:t> </a:t>
            </a:r>
            <a:r>
              <a:rPr lang="pl-PL" sz="1600" dirty="0" smtClean="0"/>
              <a:t>‘T</a:t>
            </a:r>
            <a:r>
              <a:rPr lang="en-US" sz="1600" dirty="0" smtClean="0"/>
              <a:t>he </a:t>
            </a:r>
            <a:r>
              <a:rPr lang="pl-PL" sz="1600" dirty="0" err="1" smtClean="0"/>
              <a:t>European</a:t>
            </a:r>
            <a:r>
              <a:rPr lang="pl-PL" sz="1600" dirty="0" smtClean="0"/>
              <a:t> T</a:t>
            </a:r>
            <a:r>
              <a:rPr lang="en-US" sz="1600" dirty="0" err="1" smtClean="0"/>
              <a:t>ree</a:t>
            </a:r>
            <a:r>
              <a:rPr lang="pl-PL" sz="1600" dirty="0" smtClean="0"/>
              <a:t> Of</a:t>
            </a:r>
            <a:r>
              <a:rPr lang="en-US" sz="1600" dirty="0" smtClean="0"/>
              <a:t> </a:t>
            </a:r>
            <a:r>
              <a:rPr lang="pl-PL" sz="1600" dirty="0" err="1" smtClean="0"/>
              <a:t>The</a:t>
            </a:r>
            <a:r>
              <a:rPr lang="pl-PL" sz="1600" dirty="0" smtClean="0"/>
              <a:t> Y</a:t>
            </a:r>
            <a:r>
              <a:rPr lang="en-US" sz="1600" dirty="0" smtClean="0"/>
              <a:t>ear</a:t>
            </a:r>
            <a:r>
              <a:rPr lang="pl-PL" sz="1600" dirty="0" smtClean="0"/>
              <a:t>’</a:t>
            </a:r>
            <a:r>
              <a:rPr lang="en-US" sz="1600" b="1" dirty="0" smtClean="0"/>
              <a:t>oak</a:t>
            </a:r>
            <a:r>
              <a:rPr lang="pl-PL" sz="1600" b="1" dirty="0" smtClean="0"/>
              <a:t> </a:t>
            </a:r>
            <a:r>
              <a:rPr lang="en-US" sz="1600" b="1" dirty="0" err="1" smtClean="0"/>
              <a:t>Bolko</a:t>
            </a:r>
            <a:r>
              <a:rPr lang="en-US" sz="1600" b="1" dirty="0" smtClean="0"/>
              <a:t> </a:t>
            </a:r>
            <a:r>
              <a:rPr lang="pl-PL" sz="1600" b="1" dirty="0" err="1" smtClean="0"/>
              <a:t>held</a:t>
            </a:r>
            <a:r>
              <a:rPr lang="en-US" sz="1600" b="1" dirty="0" smtClean="0"/>
              <a:t> 4th </a:t>
            </a:r>
            <a:r>
              <a:rPr lang="pl-PL" sz="1600" b="1" dirty="0" err="1" smtClean="0"/>
              <a:t>position</a:t>
            </a:r>
            <a:r>
              <a:rPr lang="en-US" sz="1600" dirty="0" smtClean="0"/>
              <a:t>. </a:t>
            </a:r>
            <a:r>
              <a:rPr lang="pl-PL" sz="1600" dirty="0" smtClean="0"/>
              <a:t>Bolko</a:t>
            </a:r>
            <a:r>
              <a:rPr lang="en-US" sz="1600" dirty="0" smtClean="0"/>
              <a:t> is </a:t>
            </a:r>
            <a:r>
              <a:rPr lang="pl-PL" sz="1600" dirty="0" smtClean="0"/>
              <a:t>an </a:t>
            </a:r>
            <a:r>
              <a:rPr lang="pl-PL" sz="1600" dirty="0" err="1" smtClean="0"/>
              <a:t>about</a:t>
            </a:r>
            <a:r>
              <a:rPr lang="pl-PL" sz="1600" dirty="0" smtClean="0"/>
              <a:t> </a:t>
            </a:r>
            <a:r>
              <a:rPr lang="en-US" sz="1600" dirty="0" smtClean="0"/>
              <a:t>650</a:t>
            </a:r>
            <a:r>
              <a:rPr lang="pl-PL" sz="1600" dirty="0" smtClean="0"/>
              <a:t>-</a:t>
            </a:r>
            <a:r>
              <a:rPr lang="en-US" sz="1600" dirty="0" smtClean="0"/>
              <a:t>year</a:t>
            </a:r>
            <a:r>
              <a:rPr lang="pl-PL" sz="1600" dirty="0" smtClean="0"/>
              <a:t>-</a:t>
            </a:r>
            <a:r>
              <a:rPr lang="en-US" sz="1600" dirty="0" smtClean="0"/>
              <a:t>old </a:t>
            </a:r>
            <a:r>
              <a:rPr lang="pl-PL" sz="1600" dirty="0" err="1" smtClean="0"/>
              <a:t>pedunculate</a:t>
            </a:r>
            <a:r>
              <a:rPr lang="pl-PL" sz="1600" dirty="0" smtClean="0"/>
              <a:t> </a:t>
            </a:r>
            <a:r>
              <a:rPr lang="en-US" sz="1600" dirty="0" smtClean="0"/>
              <a:t>oak protected since 1959, growing in Lublin </a:t>
            </a:r>
            <a:r>
              <a:rPr lang="en-US" sz="1600" dirty="0" err="1" smtClean="0"/>
              <a:t>Voivodeship</a:t>
            </a:r>
            <a:r>
              <a:rPr lang="en-US" sz="1600" dirty="0" smtClean="0"/>
              <a:t>.</a:t>
            </a:r>
            <a:endParaRPr lang="pl-PL" sz="1600" dirty="0" smtClean="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a:xfrm>
            <a:off x="467544" y="-56925"/>
            <a:ext cx="8229600" cy="857250"/>
          </a:xfrm>
        </p:spPr>
        <p:txBody>
          <a:bodyPr>
            <a:normAutofit fontScale="90000"/>
          </a:bodyPr>
          <a:lstStyle/>
          <a:p>
            <a:r>
              <a:rPr lang="pl-PL" b="1" dirty="0" smtClean="0"/>
              <a:t>         </a:t>
            </a:r>
            <a:r>
              <a:rPr lang="pl-PL" sz="60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OUR TEAM</a:t>
            </a:r>
          </a:p>
        </p:txBody>
      </p:sp>
      <p:pic>
        <p:nvPicPr>
          <p:cNvPr id="1026" name="Picture 2" descr="C:\Documents and Settings\admin\Moje dokumenty\Downloads\13000409_971277362980340_1867053013_o.jpg"/>
          <p:cNvPicPr>
            <a:picLocks noChangeAspect="1" noChangeArrowheads="1"/>
          </p:cNvPicPr>
          <p:nvPr/>
        </p:nvPicPr>
        <p:blipFill>
          <a:blip r:embed="rId3" cstate="print"/>
          <a:srcRect/>
          <a:stretch>
            <a:fillRect/>
          </a:stretch>
        </p:blipFill>
        <p:spPr bwMode="auto">
          <a:xfrm>
            <a:off x="323528" y="1892756"/>
            <a:ext cx="6261998" cy="3092852"/>
          </a:xfrm>
          <a:prstGeom prst="rect">
            <a:avLst/>
          </a:prstGeom>
          <a:ln>
            <a:noFill/>
          </a:ln>
          <a:effectLst>
            <a:softEdge rad="112500"/>
          </a:effectLst>
        </p:spPr>
      </p:pic>
      <p:pic>
        <p:nvPicPr>
          <p:cNvPr id="6" name="Obraz 5" descr="log2.png"/>
          <p:cNvPicPr>
            <a:picLocks noChangeAspect="1"/>
          </p:cNvPicPr>
          <p:nvPr/>
        </p:nvPicPr>
        <p:blipFill>
          <a:blip r:embed="rId4" cstate="print"/>
          <a:stretch>
            <a:fillRect/>
          </a:stretch>
        </p:blipFill>
        <p:spPr>
          <a:xfrm>
            <a:off x="285720" y="285734"/>
            <a:ext cx="1872208" cy="1353695"/>
          </a:xfrm>
          <a:prstGeom prst="rect">
            <a:avLst/>
          </a:prstGeom>
          <a:effectLst>
            <a:glow rad="228600">
              <a:schemeClr val="accent3">
                <a:satMod val="175000"/>
                <a:alpha val="40000"/>
              </a:schemeClr>
            </a:glow>
          </a:effectLst>
        </p:spPr>
      </p:pic>
      <p:sp>
        <p:nvSpPr>
          <p:cNvPr id="5" name="Objaśnienie prostokątne zaokrąglone 4"/>
          <p:cNvSpPr/>
          <p:nvPr/>
        </p:nvSpPr>
        <p:spPr>
          <a:xfrm>
            <a:off x="2843808" y="771550"/>
            <a:ext cx="5760640" cy="1086728"/>
          </a:xfrm>
          <a:prstGeom prst="wedgeRoundRectCallout">
            <a:avLst>
              <a:gd name="adj1" fmla="val -21368"/>
              <a:gd name="adj2" fmla="val 6911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l-PL"/>
          </a:p>
        </p:txBody>
      </p:sp>
      <p:sp>
        <p:nvSpPr>
          <p:cNvPr id="7" name="pole tekstowe 6"/>
          <p:cNvSpPr txBox="1"/>
          <p:nvPr/>
        </p:nvSpPr>
        <p:spPr>
          <a:xfrm>
            <a:off x="2928926" y="928676"/>
            <a:ext cx="5616624" cy="646331"/>
          </a:xfrm>
          <a:prstGeom prst="rect">
            <a:avLst/>
          </a:prstGeom>
          <a:noFill/>
        </p:spPr>
        <p:txBody>
          <a:bodyPr wrap="square" rtlCol="0">
            <a:spAutoFit/>
          </a:bodyPr>
          <a:lstStyle/>
          <a:p>
            <a:pPr algn="ctr"/>
            <a:r>
              <a:rPr lang="pl-PL" dirty="0" smtClean="0"/>
              <a:t>We </a:t>
            </a:r>
            <a:r>
              <a:rPr lang="pl-PL" dirty="0" err="1" smtClean="0"/>
              <a:t>are</a:t>
            </a:r>
            <a:r>
              <a:rPr lang="pl-PL" dirty="0" smtClean="0"/>
              <a:t> girls from Puławy. </a:t>
            </a:r>
            <a:r>
              <a:rPr lang="pl-PL" dirty="0" err="1" smtClean="0"/>
              <a:t>We’re</a:t>
            </a:r>
            <a:r>
              <a:rPr lang="pl-PL" dirty="0" smtClean="0"/>
              <a:t> </a:t>
            </a:r>
            <a:r>
              <a:rPr lang="pl-PL" dirty="0" err="1" smtClean="0"/>
              <a:t>studying</a:t>
            </a:r>
            <a:r>
              <a:rPr lang="pl-PL" dirty="0" smtClean="0"/>
              <a:t> in ZSO nr 2 im. F.D. Kniaźnina. We </a:t>
            </a:r>
            <a:r>
              <a:rPr lang="pl-PL" dirty="0" err="1" smtClean="0"/>
              <a:t>are</a:t>
            </a:r>
            <a:r>
              <a:rPr lang="pl-PL" dirty="0" smtClean="0"/>
              <a:t> in the </a:t>
            </a:r>
            <a:r>
              <a:rPr lang="pl-PL" dirty="0" err="1" smtClean="0"/>
              <a:t>first</a:t>
            </a:r>
            <a:r>
              <a:rPr lang="pl-PL" dirty="0" smtClean="0"/>
              <a:t> </a:t>
            </a:r>
            <a:r>
              <a:rPr lang="pl-PL" dirty="0" err="1" smtClean="0"/>
              <a:t>class</a:t>
            </a:r>
            <a:r>
              <a:rPr lang="pl-PL" dirty="0" smtClean="0"/>
              <a:t> of high </a:t>
            </a:r>
            <a:r>
              <a:rPr lang="pl-PL" dirty="0" err="1" smtClean="0"/>
              <a:t>school</a:t>
            </a:r>
            <a:r>
              <a:rPr lang="pl-PL" dirty="0" smtClean="0"/>
              <a:t>.</a:t>
            </a:r>
            <a:endParaRPr lang="pl-PL" dirty="0"/>
          </a:p>
        </p:txBody>
      </p:sp>
      <p:sp>
        <p:nvSpPr>
          <p:cNvPr id="8" name="Prostokąt 7"/>
          <p:cNvSpPr/>
          <p:nvPr/>
        </p:nvSpPr>
        <p:spPr>
          <a:xfrm>
            <a:off x="1000100" y="4643452"/>
            <a:ext cx="1357322"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l-PL" dirty="0" smtClean="0"/>
              <a:t>Iza Rzeszot</a:t>
            </a:r>
            <a:endParaRPr lang="en-GB" dirty="0"/>
          </a:p>
        </p:txBody>
      </p:sp>
      <p:sp>
        <p:nvSpPr>
          <p:cNvPr id="9" name="Prostokąt 8"/>
          <p:cNvSpPr/>
          <p:nvPr/>
        </p:nvSpPr>
        <p:spPr>
          <a:xfrm>
            <a:off x="3214678" y="4643452"/>
            <a:ext cx="1785950" cy="3429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l-PL" dirty="0" smtClean="0"/>
              <a:t>Karina Jaśkowska</a:t>
            </a:r>
            <a:endParaRPr lang="en-GB" dirty="0"/>
          </a:p>
        </p:txBody>
      </p:sp>
      <p:sp>
        <p:nvSpPr>
          <p:cNvPr id="10" name="Prostokąt 9"/>
          <p:cNvSpPr/>
          <p:nvPr/>
        </p:nvSpPr>
        <p:spPr>
          <a:xfrm>
            <a:off x="5143504" y="4572014"/>
            <a:ext cx="1785950" cy="3429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l-PL" dirty="0" smtClean="0"/>
              <a:t>Oliwia Owczarek</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a:stretch>
        </a:blipFill>
        <a:effectLst/>
      </p:bgPr>
    </p:bg>
    <p:spTree>
      <p:nvGrpSpPr>
        <p:cNvPr id="1" name=""/>
        <p:cNvGrpSpPr/>
        <p:nvPr/>
      </p:nvGrpSpPr>
      <p:grpSpPr>
        <a:xfrm>
          <a:off x="0" y="0"/>
          <a:ext cx="0" cy="0"/>
          <a:chOff x="0" y="0"/>
          <a:chExt cx="0" cy="0"/>
        </a:xfrm>
      </p:grpSpPr>
      <p:sp>
        <p:nvSpPr>
          <p:cNvPr id="3" name="pole tekstowe 2"/>
          <p:cNvSpPr txBox="1"/>
          <p:nvPr/>
        </p:nvSpPr>
        <p:spPr>
          <a:xfrm>
            <a:off x="-252536" y="771550"/>
            <a:ext cx="9144000" cy="224676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l-PL" sz="6000" b="1" dirty="0" smtClean="0">
                <a:ln w="19050">
                  <a:solidFill>
                    <a:schemeClr val="bg1"/>
                  </a:solidFill>
                  <a:prstDash val="solid"/>
                </a:ln>
                <a:effectLst>
                  <a:outerShdw blurRad="41275" dist="20320" dir="1800000" algn="tl" rotWithShape="0">
                    <a:srgbClr val="000000">
                      <a:alpha val="40000"/>
                    </a:srgbClr>
                  </a:outerShdw>
                </a:effectLst>
              </a:rPr>
              <a:t>THANK YOU FOR YOUR ATTENTION</a:t>
            </a:r>
          </a:p>
          <a:p>
            <a:pPr algn="ctr"/>
            <a:endParaRPr lang="pl-PL" sz="2000" b="1" spc="150" dirty="0" smtClean="0">
              <a:ln w="11430"/>
              <a:effectLst>
                <a:outerShdw blurRad="25400" algn="tl" rotWithShape="0">
                  <a:srgbClr val="000000">
                    <a:alpha val="43000"/>
                  </a:srgbClr>
                </a:outerShdw>
              </a:effectLst>
            </a:endParaRPr>
          </a:p>
        </p:txBody>
      </p:sp>
      <p:sp>
        <p:nvSpPr>
          <p:cNvPr id="6" name="Prostokąt 5"/>
          <p:cNvSpPr/>
          <p:nvPr/>
        </p:nvSpPr>
        <p:spPr>
          <a:xfrm>
            <a:off x="2897814" y="2787774"/>
            <a:ext cx="2664804"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l-PL" sz="1400" b="1" dirty="0"/>
              <a:t>MADE BY:</a:t>
            </a:r>
          </a:p>
          <a:p>
            <a:pPr algn="ctr"/>
            <a:r>
              <a:rPr lang="pl-PL" sz="1400" b="1" dirty="0"/>
              <a:t>IZABELA </a:t>
            </a:r>
            <a:r>
              <a:rPr lang="pl-PL" sz="1400" b="1" dirty="0" smtClean="0"/>
              <a:t>RZESZOT (IE LO)</a:t>
            </a:r>
            <a:endParaRPr lang="pl-PL" sz="1400" b="1" dirty="0"/>
          </a:p>
          <a:p>
            <a:pPr algn="ctr"/>
            <a:r>
              <a:rPr lang="pl-PL" sz="1400" b="1" dirty="0"/>
              <a:t>KARINA </a:t>
            </a:r>
            <a:r>
              <a:rPr lang="pl-PL" sz="1400" b="1" dirty="0" smtClean="0"/>
              <a:t>JAŚKOWSKA (IB LO)</a:t>
            </a:r>
            <a:endParaRPr lang="pl-PL" sz="1400" b="1" dirty="0"/>
          </a:p>
          <a:p>
            <a:pPr algn="ctr"/>
            <a:r>
              <a:rPr lang="pl-PL" sz="1400" b="1" dirty="0"/>
              <a:t>OLIWIA </a:t>
            </a:r>
            <a:r>
              <a:rPr lang="pl-PL" sz="1400" b="1" dirty="0" smtClean="0"/>
              <a:t>OWCZAREK (IE LO)</a:t>
            </a:r>
            <a:endParaRPr lang="pl-PL" sz="1400" b="1" dirty="0"/>
          </a:p>
        </p:txBody>
      </p:sp>
      <p:sp>
        <p:nvSpPr>
          <p:cNvPr id="7" name="Prostokąt 6"/>
          <p:cNvSpPr/>
          <p:nvPr/>
        </p:nvSpPr>
        <p:spPr>
          <a:xfrm>
            <a:off x="3275856" y="4011910"/>
            <a:ext cx="1908720" cy="6001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l-PL" sz="1100" b="1" dirty="0" smtClean="0"/>
              <a:t>Zespół Szkół Ogólnokształcących nr 2 im. F.D. Kniaźnina w Puławach </a:t>
            </a:r>
            <a:endParaRPr lang="pl-PL" sz="11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83568" y="339502"/>
            <a:ext cx="8229600" cy="857250"/>
          </a:xfrm>
        </p:spPr>
        <p:txBody>
          <a:bodyPr>
            <a:noAutofit/>
          </a:bodyPr>
          <a:lstStyle/>
          <a:p>
            <a:r>
              <a:rPr lang="pl-PL" sz="60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SOURCE MATERIALS</a:t>
            </a:r>
            <a:endParaRPr lang="en-GB" sz="60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endParaRPr>
          </a:p>
        </p:txBody>
      </p:sp>
      <p:sp>
        <p:nvSpPr>
          <p:cNvPr id="5" name="Prostokąt 4"/>
          <p:cNvSpPr/>
          <p:nvPr/>
        </p:nvSpPr>
        <p:spPr>
          <a:xfrm>
            <a:off x="1475656" y="1707654"/>
            <a:ext cx="6513185" cy="161582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sz="500" dirty="0" smtClean="0"/>
              <a:t>                          </a:t>
            </a:r>
            <a:r>
              <a:rPr lang="pl-PL" sz="500" dirty="0"/>
              <a:t> </a:t>
            </a:r>
            <a:r>
              <a:rPr lang="pl-PL" sz="500" dirty="0" smtClean="0"/>
              <a:t>              </a:t>
            </a:r>
            <a:r>
              <a:rPr lang="pl-PL" sz="700" dirty="0" smtClean="0"/>
              <a:t>      </a:t>
            </a:r>
            <a:r>
              <a:rPr lang="en-GB" sz="1100" dirty="0">
                <a:hlinkClick r:id="rId3"/>
              </a:rPr>
              <a:t>http://www.tapeta-las-drzewa-pnie-trawa.na-pulpit.com/</a:t>
            </a:r>
            <a:endParaRPr lang="pl-PL" sz="1100" dirty="0"/>
          </a:p>
          <a:p>
            <a:r>
              <a:rPr lang="pl-PL" sz="500" dirty="0"/>
              <a:t>                  </a:t>
            </a:r>
            <a:r>
              <a:rPr lang="pl-PL" sz="500" dirty="0" smtClean="0"/>
              <a:t>                              </a:t>
            </a:r>
            <a:r>
              <a:rPr lang="pl-PL" sz="1100" dirty="0" smtClean="0"/>
              <a:t> </a:t>
            </a:r>
            <a:r>
              <a:rPr lang="pl-PL" sz="1100" dirty="0">
                <a:hlinkClick r:id="rId4"/>
              </a:rPr>
              <a:t>http://www.mprzepisy.pl/zdrowie/syrop-z-sosny.html</a:t>
            </a:r>
            <a:endParaRPr lang="pl-PL" sz="1100" dirty="0"/>
          </a:p>
          <a:p>
            <a:r>
              <a:rPr lang="pl-PL" sz="1100" dirty="0"/>
              <a:t>                       </a:t>
            </a:r>
            <a:r>
              <a:rPr lang="pl-PL" sz="1100" dirty="0">
                <a:hlinkClick r:id="rId5"/>
              </a:rPr>
              <a:t>http://www.makelifeperfect.pl/2016/01/alchemia-lasu-cudowna-masalecznicza.html</a:t>
            </a:r>
            <a:endParaRPr lang="pl-PL" sz="1100" dirty="0"/>
          </a:p>
          <a:p>
            <a:r>
              <a:rPr lang="pl-PL" sz="1100" dirty="0"/>
              <a:t>                       </a:t>
            </a:r>
            <a:r>
              <a:rPr lang="pl-PL" sz="1100" dirty="0">
                <a:hlinkClick r:id="rId6"/>
              </a:rPr>
              <a:t>http://www.zdrowarodzina.eu/produkt/etja-olejek-sosnowy-10ml/3105/</a:t>
            </a:r>
            <a:endParaRPr lang="pl-PL" sz="1100" dirty="0"/>
          </a:p>
          <a:p>
            <a:r>
              <a:rPr lang="pl-PL" sz="1100" dirty="0"/>
              <a:t>                       </a:t>
            </a:r>
            <a:r>
              <a:rPr lang="pl-PL" sz="1100" dirty="0">
                <a:hlinkClick r:id="rId7"/>
              </a:rPr>
              <a:t>http://lawendowysklep.pl/pl/p/JALOWIEC-olejek-jalowcowy-20ml/196</a:t>
            </a:r>
            <a:endParaRPr lang="pl-PL" sz="1100" dirty="0"/>
          </a:p>
          <a:p>
            <a:r>
              <a:rPr lang="pl-PL" sz="1100" dirty="0"/>
              <a:t>                       </a:t>
            </a:r>
            <a:r>
              <a:rPr lang="pl-PL" sz="1100" dirty="0">
                <a:hlinkClick r:id="rId8"/>
              </a:rPr>
              <a:t>http://www.pulawy.lublin.lasy.gov.pl/lasy-nadlesnictwahttp://www.bolko.ruda-huta.pl</a:t>
            </a:r>
            <a:r>
              <a:rPr lang="pl-PL" sz="1100" dirty="0" smtClean="0">
                <a:hlinkClick r:id="rId8"/>
              </a:rPr>
              <a:t>/</a:t>
            </a:r>
            <a:endParaRPr lang="pl-PL" sz="1100" dirty="0" smtClean="0"/>
          </a:p>
          <a:p>
            <a:r>
              <a:rPr lang="pl-PL" sz="1100" dirty="0" smtClean="0"/>
              <a:t>                       </a:t>
            </a:r>
            <a:r>
              <a:rPr lang="pl-PL" sz="1100" dirty="0" smtClean="0">
                <a:hlinkClick r:id="rId9"/>
              </a:rPr>
              <a:t>http</a:t>
            </a:r>
            <a:r>
              <a:rPr lang="pl-PL" sz="1100" dirty="0">
                <a:hlinkClick r:id="rId9"/>
              </a:rPr>
              <a:t>://</a:t>
            </a:r>
            <a:r>
              <a:rPr lang="pl-PL" sz="1100" dirty="0" smtClean="0">
                <a:hlinkClick r:id="rId9"/>
              </a:rPr>
              <a:t>dobrytarot.pl/download/file.php?id=5712</a:t>
            </a:r>
            <a:endParaRPr lang="pl-PL" sz="1100" dirty="0" smtClean="0"/>
          </a:p>
          <a:p>
            <a:endParaRPr lang="pl-PL" sz="1100" dirty="0"/>
          </a:p>
          <a:p>
            <a:r>
              <a:rPr lang="pl-PL" sz="1100" dirty="0"/>
              <a:t>                       </a:t>
            </a:r>
            <a:r>
              <a:rPr lang="en-US" sz="1100" dirty="0"/>
              <a:t>Other phot</a:t>
            </a:r>
            <a:r>
              <a:rPr lang="pl-PL" sz="1100" dirty="0"/>
              <a:t>o</a:t>
            </a:r>
            <a:r>
              <a:rPr lang="en-US" sz="1100" dirty="0"/>
              <a:t>s and drawings are by our</a:t>
            </a:r>
            <a:r>
              <a:rPr lang="pl-PL" sz="1100" dirty="0"/>
              <a:t> </a:t>
            </a:r>
            <a:r>
              <a:rPr lang="pl-PL" sz="1100" dirty="0" err="1"/>
              <a:t>authorship</a:t>
            </a:r>
            <a:r>
              <a:rPr lang="pl-PL" sz="1100" dirty="0"/>
              <a:t>.         </a:t>
            </a:r>
            <a:endParaRPr lang="pl-PL" sz="1100" b="1" dirty="0" smtClean="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714348" y="1214428"/>
            <a:ext cx="7618040" cy="329320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600" dirty="0" smtClean="0">
                <a:solidFill>
                  <a:schemeClr val="tx1"/>
                </a:solidFill>
              </a:rPr>
              <a:t>Forest, next to the agricultural landscape, </a:t>
            </a:r>
            <a:endParaRPr lang="pl-PL" sz="2600" dirty="0" smtClean="0">
              <a:solidFill>
                <a:schemeClr val="tx1"/>
              </a:solidFill>
            </a:endParaRPr>
          </a:p>
          <a:p>
            <a:pPr algn="ctr"/>
            <a:r>
              <a:rPr lang="en-US" sz="2600" dirty="0" smtClean="0">
                <a:solidFill>
                  <a:schemeClr val="tx1"/>
                </a:solidFill>
              </a:rPr>
              <a:t>is the dominant element of </a:t>
            </a:r>
            <a:endParaRPr lang="pl-PL" sz="2600" dirty="0" smtClean="0">
              <a:solidFill>
                <a:schemeClr val="tx1"/>
              </a:solidFill>
            </a:endParaRPr>
          </a:p>
          <a:p>
            <a:pPr algn="ctr"/>
            <a:r>
              <a:rPr lang="en-US" sz="2600" dirty="0" smtClean="0">
                <a:solidFill>
                  <a:schemeClr val="tx1"/>
                </a:solidFill>
              </a:rPr>
              <a:t>the natural environment in Poland.</a:t>
            </a:r>
            <a:r>
              <a:rPr lang="pl-PL" sz="2600" dirty="0" smtClean="0">
                <a:solidFill>
                  <a:schemeClr val="tx1"/>
                </a:solidFill>
              </a:rPr>
              <a:t> </a:t>
            </a:r>
          </a:p>
          <a:p>
            <a:pPr algn="ctr"/>
            <a:r>
              <a:rPr lang="en-US" sz="2600" dirty="0" smtClean="0">
                <a:solidFill>
                  <a:schemeClr val="tx1"/>
                </a:solidFill>
              </a:rPr>
              <a:t>Since the dawn of history man used the resources of forest</a:t>
            </a:r>
            <a:r>
              <a:rPr lang="pl-PL" sz="2600" dirty="0" smtClean="0">
                <a:solidFill>
                  <a:schemeClr val="tx1"/>
                </a:solidFill>
              </a:rPr>
              <a:t>s</a:t>
            </a:r>
            <a:r>
              <a:rPr lang="en-US" sz="2600" dirty="0" smtClean="0">
                <a:solidFill>
                  <a:schemeClr val="tx1"/>
                </a:solidFill>
              </a:rPr>
              <a:t>. Forest gave firewood, raw material for building houses and furniture</a:t>
            </a:r>
            <a:r>
              <a:rPr lang="pl-PL" sz="2600" dirty="0" smtClean="0">
                <a:solidFill>
                  <a:schemeClr val="tx1"/>
                </a:solidFill>
              </a:rPr>
              <a:t>,</a:t>
            </a:r>
            <a:r>
              <a:rPr lang="en-US" sz="2600" dirty="0" smtClean="0">
                <a:solidFill>
                  <a:schemeClr val="tx1"/>
                </a:solidFill>
              </a:rPr>
              <a:t> and food.</a:t>
            </a:r>
            <a:endParaRPr lang="pl-PL" sz="2600" dirty="0" smtClean="0">
              <a:solidFill>
                <a:schemeClr val="tx1"/>
              </a:solidFill>
            </a:endParaRPr>
          </a:p>
          <a:p>
            <a:pPr algn="ctr"/>
            <a:r>
              <a:rPr lang="en-US" sz="2600" dirty="0" smtClean="0">
                <a:solidFill>
                  <a:schemeClr val="tx1"/>
                </a:solidFill>
              </a:rPr>
              <a:t> </a:t>
            </a:r>
            <a:r>
              <a:rPr lang="pl-PL" sz="2600" dirty="0" err="1" smtClean="0">
                <a:solidFill>
                  <a:schemeClr val="tx1"/>
                </a:solidFill>
              </a:rPr>
              <a:t>It</a:t>
            </a:r>
            <a:r>
              <a:rPr lang="pl-PL" sz="2600" dirty="0" smtClean="0">
                <a:solidFill>
                  <a:schemeClr val="tx1"/>
                </a:solidFill>
              </a:rPr>
              <a:t> </a:t>
            </a:r>
            <a:r>
              <a:rPr lang="en-US" sz="2600" dirty="0" smtClean="0">
                <a:solidFill>
                  <a:schemeClr val="tx1"/>
                </a:solidFill>
              </a:rPr>
              <a:t>was</a:t>
            </a:r>
            <a:r>
              <a:rPr lang="pl-PL" sz="2600" dirty="0" smtClean="0">
                <a:solidFill>
                  <a:schemeClr val="tx1"/>
                </a:solidFill>
              </a:rPr>
              <a:t>,</a:t>
            </a:r>
            <a:r>
              <a:rPr lang="en-US" sz="2600" dirty="0" smtClean="0">
                <a:solidFill>
                  <a:schemeClr val="tx1"/>
                </a:solidFill>
              </a:rPr>
              <a:t> and </a:t>
            </a:r>
            <a:r>
              <a:rPr lang="pl-PL" sz="2600" dirty="0" err="1" smtClean="0">
                <a:solidFill>
                  <a:schemeClr val="tx1"/>
                </a:solidFill>
              </a:rPr>
              <a:t>still</a:t>
            </a:r>
            <a:r>
              <a:rPr lang="pl-PL" sz="2600" dirty="0" smtClean="0">
                <a:solidFill>
                  <a:schemeClr val="tx1"/>
                </a:solidFill>
              </a:rPr>
              <a:t> </a:t>
            </a:r>
            <a:r>
              <a:rPr lang="en-US" sz="2600" dirty="0" smtClean="0">
                <a:solidFill>
                  <a:schemeClr val="tx1"/>
                </a:solidFill>
              </a:rPr>
              <a:t>is</a:t>
            </a:r>
            <a:r>
              <a:rPr lang="pl-PL" sz="2600" dirty="0" smtClean="0">
                <a:solidFill>
                  <a:schemeClr val="tx1"/>
                </a:solidFill>
              </a:rPr>
              <a:t>,</a:t>
            </a:r>
            <a:r>
              <a:rPr lang="en-US" sz="2600" dirty="0" smtClean="0">
                <a:solidFill>
                  <a:schemeClr val="tx1"/>
                </a:solidFill>
              </a:rPr>
              <a:t> a source of </a:t>
            </a:r>
            <a:r>
              <a:rPr lang="pl-PL" sz="2600" dirty="0" smtClean="0">
                <a:solidFill>
                  <a:schemeClr val="tx1"/>
                </a:solidFill>
              </a:rPr>
              <a:t>products </a:t>
            </a:r>
            <a:r>
              <a:rPr lang="en-US" sz="2600" dirty="0" smtClean="0">
                <a:solidFill>
                  <a:schemeClr val="tx1"/>
                </a:solidFill>
              </a:rPr>
              <a:t>used in folk</a:t>
            </a:r>
            <a:endParaRPr lang="pl-PL" sz="2600" dirty="0" smtClean="0">
              <a:solidFill>
                <a:schemeClr val="tx1"/>
              </a:solidFill>
            </a:endParaRPr>
          </a:p>
          <a:p>
            <a:pPr algn="ctr"/>
            <a:r>
              <a:rPr lang="en-US" sz="2600" dirty="0" smtClean="0">
                <a:solidFill>
                  <a:schemeClr val="tx1"/>
                </a:solidFill>
              </a:rPr>
              <a:t> </a:t>
            </a:r>
            <a:r>
              <a:rPr lang="pl-PL" sz="2600" dirty="0" smtClean="0">
                <a:solidFill>
                  <a:schemeClr val="tx1"/>
                </a:solidFill>
              </a:rPr>
              <a:t>and </a:t>
            </a:r>
            <a:r>
              <a:rPr lang="pl-PL" sz="2600" dirty="0" err="1" smtClean="0">
                <a:solidFill>
                  <a:schemeClr val="tx1"/>
                </a:solidFill>
              </a:rPr>
              <a:t>conventional</a:t>
            </a:r>
            <a:r>
              <a:rPr lang="pl-PL" sz="2600" dirty="0" smtClean="0">
                <a:solidFill>
                  <a:schemeClr val="tx1"/>
                </a:solidFill>
              </a:rPr>
              <a:t> </a:t>
            </a:r>
            <a:r>
              <a:rPr lang="en-US" sz="2600" dirty="0" smtClean="0">
                <a:solidFill>
                  <a:schemeClr val="tx1"/>
                </a:solidFill>
              </a:rPr>
              <a:t>medicine.</a:t>
            </a:r>
            <a:endParaRPr lang="pl-PL" sz="2600" dirty="0" smtClean="0">
              <a:solidFill>
                <a:schemeClr val="tx1"/>
              </a:solidFill>
            </a:endParaRPr>
          </a:p>
        </p:txBody>
      </p:sp>
      <p:sp>
        <p:nvSpPr>
          <p:cNvPr id="4" name="Tytuł 3"/>
          <p:cNvSpPr>
            <a:spLocks noGrp="1"/>
          </p:cNvSpPr>
          <p:nvPr>
            <p:ph type="title"/>
          </p:nvPr>
        </p:nvSpPr>
        <p:spPr>
          <a:xfrm>
            <a:off x="428596" y="142858"/>
            <a:ext cx="8229600" cy="857250"/>
          </a:xfrm>
        </p:spPr>
        <p:txBody>
          <a:bodyPr>
            <a:normAutofit/>
          </a:bodyPr>
          <a:lstStyle/>
          <a:p>
            <a:r>
              <a:rPr lang="pl-PL"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POLISH FORESTS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Moje dokumenty\Downloads\12980742_850828315062913_1086589845_o (1).jpg"/>
          <p:cNvPicPr>
            <a:picLocks noChangeAspect="1" noChangeArrowheads="1"/>
          </p:cNvPicPr>
          <p:nvPr/>
        </p:nvPicPr>
        <p:blipFill>
          <a:blip r:embed="rId2" cstate="print"/>
          <a:srcRect l="18645" r="26588"/>
          <a:stretch>
            <a:fillRect/>
          </a:stretch>
        </p:blipFill>
        <p:spPr bwMode="auto">
          <a:xfrm rot="5400000">
            <a:off x="5547083" y="1546584"/>
            <a:ext cx="2573610" cy="4620223"/>
          </a:xfrm>
          <a:prstGeom prst="rect">
            <a:avLst/>
          </a:prstGeom>
          <a:ln>
            <a:noFill/>
          </a:ln>
          <a:effectLst>
            <a:softEdge rad="112500"/>
          </a:effectLst>
        </p:spPr>
      </p:pic>
      <p:pic>
        <p:nvPicPr>
          <p:cNvPr id="9217" name="Picture 1" descr="C:\Documents and Settings\admin\Pulpit\las\las\IMG_20160327_141929.jpg"/>
          <p:cNvPicPr>
            <a:picLocks noChangeAspect="1" noChangeArrowheads="1"/>
          </p:cNvPicPr>
          <p:nvPr/>
        </p:nvPicPr>
        <p:blipFill>
          <a:blip r:embed="rId3" cstate="print">
            <a:lum bright="-10000" contrast="10000"/>
          </a:blip>
          <a:srcRect t="14931" r="18978" b="42032"/>
          <a:stretch>
            <a:fillRect/>
          </a:stretch>
        </p:blipFill>
        <p:spPr bwMode="auto">
          <a:xfrm>
            <a:off x="0" y="2499742"/>
            <a:ext cx="4604079" cy="2643758"/>
          </a:xfrm>
          <a:prstGeom prst="rect">
            <a:avLst/>
          </a:prstGeom>
          <a:ln>
            <a:noFill/>
          </a:ln>
          <a:effectLst>
            <a:softEdge rad="112500"/>
          </a:effectLst>
        </p:spPr>
      </p:pic>
      <p:sp>
        <p:nvSpPr>
          <p:cNvPr id="2" name="Prostokąt 1"/>
          <p:cNvSpPr/>
          <p:nvPr/>
        </p:nvSpPr>
        <p:spPr>
          <a:xfrm>
            <a:off x="1979712" y="1419622"/>
            <a:ext cx="5328592" cy="1754326"/>
          </a:xfrm>
          <a:prstGeom prst="rect">
            <a:avLst/>
          </a:prstGeom>
          <a:ln/>
        </p:spPr>
        <p:style>
          <a:lnRef idx="1">
            <a:schemeClr val="accent3"/>
          </a:lnRef>
          <a:fillRef idx="2">
            <a:schemeClr val="accent3"/>
          </a:fillRef>
          <a:effectRef idx="1">
            <a:schemeClr val="accent3"/>
          </a:effectRef>
          <a:fontRef idx="minor">
            <a:schemeClr val="dk1"/>
          </a:fontRef>
        </p:style>
        <p:txBody>
          <a:bodyPr wrap="square" numCol="2">
            <a:spAutoFit/>
          </a:bodyPr>
          <a:lstStyle/>
          <a:p>
            <a:pPr algn="ctr">
              <a:buFont typeface="Arial" pitchFamily="34" charset="0"/>
              <a:buChar char="•"/>
            </a:pPr>
            <a:r>
              <a:rPr lang="pl-PL" dirty="0" smtClean="0"/>
              <a:t> </a:t>
            </a:r>
            <a:r>
              <a:rPr lang="en-GB" dirty="0" smtClean="0"/>
              <a:t>elderberry</a:t>
            </a:r>
            <a:endParaRPr lang="en-GB" dirty="0" smtClean="0">
              <a:solidFill>
                <a:schemeClr val="tx1"/>
              </a:solidFill>
            </a:endParaRPr>
          </a:p>
          <a:p>
            <a:pPr algn="ctr">
              <a:buFont typeface="Arial" pitchFamily="34" charset="0"/>
              <a:buChar char="•"/>
            </a:pPr>
            <a:r>
              <a:rPr lang="pl-PL" dirty="0" smtClean="0"/>
              <a:t> </a:t>
            </a:r>
            <a:r>
              <a:rPr lang="en-GB" dirty="0" smtClean="0"/>
              <a:t>common juniper</a:t>
            </a:r>
            <a:endParaRPr lang="en-GB" dirty="0" smtClean="0">
              <a:solidFill>
                <a:schemeClr val="tx1"/>
              </a:solidFill>
            </a:endParaRPr>
          </a:p>
          <a:p>
            <a:pPr algn="ctr">
              <a:buFont typeface="Arial" pitchFamily="34" charset="0"/>
              <a:buChar char="•"/>
            </a:pPr>
            <a:r>
              <a:rPr lang="pl-PL" dirty="0" smtClean="0"/>
              <a:t> </a:t>
            </a:r>
            <a:r>
              <a:rPr lang="en-GB" dirty="0" smtClean="0"/>
              <a:t>blueberries</a:t>
            </a:r>
            <a:r>
              <a:rPr lang="en-GB" dirty="0" smtClean="0">
                <a:solidFill>
                  <a:schemeClr val="tx1"/>
                </a:solidFill>
              </a:rPr>
              <a:t> </a:t>
            </a:r>
          </a:p>
          <a:p>
            <a:pPr algn="ctr">
              <a:buFont typeface="Arial" pitchFamily="34" charset="0"/>
              <a:buChar char="•"/>
            </a:pPr>
            <a:r>
              <a:rPr lang="pl-PL" dirty="0" smtClean="0">
                <a:solidFill>
                  <a:schemeClr val="tx1"/>
                </a:solidFill>
              </a:rPr>
              <a:t> </a:t>
            </a:r>
            <a:r>
              <a:rPr lang="pl-PL" dirty="0" err="1" smtClean="0">
                <a:solidFill>
                  <a:schemeClr val="tx1"/>
                </a:solidFill>
              </a:rPr>
              <a:t>common</a:t>
            </a:r>
            <a:r>
              <a:rPr lang="pl-PL" dirty="0" smtClean="0">
                <a:solidFill>
                  <a:schemeClr val="tx1"/>
                </a:solidFill>
              </a:rPr>
              <a:t> </a:t>
            </a:r>
            <a:r>
              <a:rPr lang="en-GB" dirty="0" smtClean="0"/>
              <a:t>barberry</a:t>
            </a:r>
            <a:r>
              <a:rPr lang="en-GB" dirty="0" smtClean="0">
                <a:solidFill>
                  <a:schemeClr val="tx1"/>
                </a:solidFill>
              </a:rPr>
              <a:t> </a:t>
            </a:r>
          </a:p>
          <a:p>
            <a:pPr algn="ctr">
              <a:buFont typeface="Arial" pitchFamily="34" charset="0"/>
              <a:buChar char="•"/>
            </a:pPr>
            <a:r>
              <a:rPr lang="pl-PL" dirty="0" smtClean="0"/>
              <a:t> </a:t>
            </a:r>
            <a:r>
              <a:rPr lang="en-GB" dirty="0" smtClean="0"/>
              <a:t>buckthorn</a:t>
            </a:r>
            <a:endParaRPr lang="en-GB" dirty="0" smtClean="0">
              <a:solidFill>
                <a:schemeClr val="tx1"/>
              </a:solidFill>
            </a:endParaRPr>
          </a:p>
          <a:p>
            <a:pPr algn="ctr">
              <a:buFont typeface="Arial" pitchFamily="34" charset="0"/>
              <a:buChar char="•"/>
            </a:pPr>
            <a:r>
              <a:rPr lang="pl-PL" dirty="0" smtClean="0"/>
              <a:t> </a:t>
            </a:r>
            <a:r>
              <a:rPr lang="en-GB" dirty="0" smtClean="0"/>
              <a:t>birch leaves</a:t>
            </a:r>
            <a:endParaRPr lang="pl-PL" dirty="0" smtClean="0">
              <a:solidFill>
                <a:schemeClr val="tx1"/>
              </a:solidFill>
            </a:endParaRPr>
          </a:p>
          <a:p>
            <a:pPr algn="ctr">
              <a:buFont typeface="Arial" pitchFamily="34" charset="0"/>
              <a:buChar char="•"/>
            </a:pPr>
            <a:r>
              <a:rPr lang="pl-PL" dirty="0" smtClean="0"/>
              <a:t> </a:t>
            </a:r>
            <a:r>
              <a:rPr lang="en-GB" dirty="0" smtClean="0"/>
              <a:t>oak bark</a:t>
            </a:r>
            <a:endParaRPr lang="en-GB" dirty="0" smtClean="0">
              <a:solidFill>
                <a:schemeClr val="tx1"/>
              </a:solidFill>
            </a:endParaRPr>
          </a:p>
          <a:p>
            <a:pPr algn="ctr">
              <a:buFont typeface="Arial" pitchFamily="34" charset="0"/>
              <a:buChar char="•"/>
            </a:pPr>
            <a:r>
              <a:rPr lang="pl-PL" dirty="0" smtClean="0"/>
              <a:t> </a:t>
            </a:r>
            <a:r>
              <a:rPr lang="pl-PL" dirty="0" err="1" smtClean="0"/>
              <a:t>linden</a:t>
            </a:r>
            <a:r>
              <a:rPr lang="pl-PL" dirty="0" smtClean="0"/>
              <a:t> </a:t>
            </a:r>
            <a:r>
              <a:rPr lang="pl-PL" dirty="0" err="1" smtClean="0"/>
              <a:t>inflorescence</a:t>
            </a:r>
            <a:endParaRPr lang="en-GB" b="1" dirty="0" smtClean="0">
              <a:solidFill>
                <a:schemeClr val="tx1"/>
              </a:solidFill>
            </a:endParaRPr>
          </a:p>
          <a:p>
            <a:pPr algn="ctr">
              <a:buFont typeface="Arial" pitchFamily="34" charset="0"/>
              <a:buChar char="•"/>
            </a:pPr>
            <a:r>
              <a:rPr lang="pl-PL" dirty="0" smtClean="0"/>
              <a:t> </a:t>
            </a:r>
            <a:r>
              <a:rPr lang="en-GB" dirty="0" smtClean="0"/>
              <a:t>raspberry</a:t>
            </a:r>
            <a:r>
              <a:rPr lang="en-GB" dirty="0" smtClean="0">
                <a:solidFill>
                  <a:schemeClr val="tx1"/>
                </a:solidFill>
              </a:rPr>
              <a:t> </a:t>
            </a:r>
          </a:p>
          <a:p>
            <a:pPr algn="ctr">
              <a:buFont typeface="Arial" pitchFamily="34" charset="0"/>
              <a:buChar char="•"/>
            </a:pPr>
            <a:r>
              <a:rPr lang="pl-PL" dirty="0" smtClean="0"/>
              <a:t> </a:t>
            </a:r>
            <a:r>
              <a:rPr lang="en-GB" dirty="0" smtClean="0"/>
              <a:t>sloe</a:t>
            </a:r>
            <a:r>
              <a:rPr lang="en-GB" dirty="0" smtClean="0">
                <a:solidFill>
                  <a:schemeClr val="tx1"/>
                </a:solidFill>
              </a:rPr>
              <a:t> </a:t>
            </a:r>
          </a:p>
          <a:p>
            <a:pPr algn="ctr">
              <a:buFont typeface="Arial" pitchFamily="34" charset="0"/>
              <a:buChar char="•"/>
            </a:pPr>
            <a:r>
              <a:rPr lang="pl-PL" dirty="0" smtClean="0"/>
              <a:t> </a:t>
            </a:r>
            <a:r>
              <a:rPr lang="en-GB" dirty="0" smtClean="0"/>
              <a:t>honeydew</a:t>
            </a:r>
            <a:endParaRPr lang="en-GB" dirty="0">
              <a:solidFill>
                <a:schemeClr val="tx1"/>
              </a:solidFill>
            </a:endParaRPr>
          </a:p>
        </p:txBody>
      </p:sp>
      <p:sp>
        <p:nvSpPr>
          <p:cNvPr id="3" name="Tytuł 2"/>
          <p:cNvSpPr>
            <a:spLocks noGrp="1"/>
          </p:cNvSpPr>
          <p:nvPr>
            <p:ph type="title"/>
          </p:nvPr>
        </p:nvSpPr>
        <p:spPr>
          <a:xfrm>
            <a:off x="499322" y="-164554"/>
            <a:ext cx="8229600" cy="857250"/>
          </a:xfrm>
        </p:spPr>
        <p:txBody>
          <a:bodyPr>
            <a:noAutofit/>
          </a:bodyPr>
          <a:lstStyle/>
          <a:p>
            <a:r>
              <a:rPr lang="pl-PL"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GREEN FARMACY</a:t>
            </a:r>
          </a:p>
        </p:txBody>
      </p:sp>
      <p:sp>
        <p:nvSpPr>
          <p:cNvPr id="5" name="Prostokąt 4"/>
          <p:cNvSpPr/>
          <p:nvPr/>
        </p:nvSpPr>
        <p:spPr>
          <a:xfrm>
            <a:off x="503734" y="555526"/>
            <a:ext cx="835824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t>Some call forest </a:t>
            </a:r>
            <a:r>
              <a:rPr lang="pl-PL" dirty="0" smtClean="0"/>
              <a:t>‘a </a:t>
            </a:r>
            <a:r>
              <a:rPr lang="en-US" dirty="0" smtClean="0"/>
              <a:t>green pharmacy</a:t>
            </a:r>
            <a:r>
              <a:rPr lang="pl-PL" dirty="0" smtClean="0"/>
              <a:t>’</a:t>
            </a:r>
            <a:r>
              <a:rPr lang="en-US" dirty="0" smtClean="0"/>
              <a:t> and it's hard to </a:t>
            </a:r>
            <a:r>
              <a:rPr lang="pl-PL" dirty="0" err="1" smtClean="0"/>
              <a:t>admit</a:t>
            </a:r>
            <a:r>
              <a:rPr lang="pl-PL" dirty="0" smtClean="0"/>
              <a:t> </a:t>
            </a:r>
            <a:r>
              <a:rPr lang="pl-PL" dirty="0" err="1" smtClean="0"/>
              <a:t>that</a:t>
            </a:r>
            <a:r>
              <a:rPr lang="pl-PL" dirty="0" smtClean="0"/>
              <a:t> </a:t>
            </a:r>
            <a:r>
              <a:rPr lang="pl-PL" dirty="0" err="1" smtClean="0"/>
              <a:t>they</a:t>
            </a:r>
            <a:r>
              <a:rPr lang="pl-PL" dirty="0" smtClean="0"/>
              <a:t> </a:t>
            </a:r>
            <a:r>
              <a:rPr lang="pl-PL" dirty="0" err="1" smtClean="0"/>
              <a:t>are</a:t>
            </a:r>
            <a:r>
              <a:rPr lang="pl-PL" dirty="0" smtClean="0"/>
              <a:t> </a:t>
            </a:r>
            <a:r>
              <a:rPr lang="pl-PL" dirty="0" err="1" smtClean="0"/>
              <a:t>wrong</a:t>
            </a:r>
            <a:r>
              <a:rPr lang="en-US" dirty="0" smtClean="0"/>
              <a:t>.</a:t>
            </a:r>
          </a:p>
          <a:p>
            <a:pPr algn="ctr"/>
            <a:r>
              <a:rPr lang="pl-PL" dirty="0" err="1" smtClean="0"/>
              <a:t>The</a:t>
            </a:r>
            <a:r>
              <a:rPr lang="pl-PL" dirty="0" smtClean="0"/>
              <a:t> l</a:t>
            </a:r>
            <a:r>
              <a:rPr lang="en-US" dirty="0" err="1" smtClean="0"/>
              <a:t>ist</a:t>
            </a:r>
            <a:r>
              <a:rPr lang="en-US" dirty="0" smtClean="0"/>
              <a:t> of forest plants serving man </a:t>
            </a:r>
            <a:r>
              <a:rPr lang="pl-PL" dirty="0" smtClean="0"/>
              <a:t>as </a:t>
            </a:r>
            <a:r>
              <a:rPr lang="en-US" dirty="0" err="1" smtClean="0"/>
              <a:t>vari</a:t>
            </a:r>
            <a:r>
              <a:rPr lang="pl-PL" dirty="0" err="1" smtClean="0"/>
              <a:t>ous</a:t>
            </a:r>
            <a:r>
              <a:rPr lang="en-US" dirty="0" smtClean="0"/>
              <a:t> </a:t>
            </a:r>
            <a:r>
              <a:rPr lang="pl-PL" dirty="0" err="1" smtClean="0"/>
              <a:t>means</a:t>
            </a:r>
            <a:r>
              <a:rPr lang="pl-PL" dirty="0" smtClean="0"/>
              <a:t> of </a:t>
            </a:r>
            <a:r>
              <a:rPr lang="en-US" dirty="0" smtClean="0"/>
              <a:t>treatment is long</a:t>
            </a:r>
            <a:r>
              <a:rPr lang="pl-PL" dirty="0" smtClean="0"/>
              <a:t>. </a:t>
            </a:r>
            <a:r>
              <a:rPr lang="pl-PL" dirty="0" err="1" smtClean="0"/>
              <a:t>It</a:t>
            </a:r>
            <a:r>
              <a:rPr lang="en-US" dirty="0" smtClean="0"/>
              <a:t> is worth</a:t>
            </a:r>
            <a:r>
              <a:rPr lang="pl-PL" dirty="0" smtClean="0"/>
              <a:t> </a:t>
            </a:r>
            <a:r>
              <a:rPr lang="pl-PL" dirty="0" err="1" smtClean="0"/>
              <a:t>mentioning</a:t>
            </a:r>
            <a:r>
              <a:rPr lang="en-US" dirty="0" smtClean="0"/>
              <a:t> </a:t>
            </a:r>
            <a:r>
              <a:rPr lang="pl-PL" dirty="0" err="1" smtClean="0"/>
              <a:t>at</a:t>
            </a:r>
            <a:r>
              <a:rPr lang="pl-PL" dirty="0" smtClean="0"/>
              <a:t> </a:t>
            </a:r>
            <a:r>
              <a:rPr lang="pl-PL" dirty="0" err="1" smtClean="0"/>
              <a:t>least</a:t>
            </a:r>
            <a:r>
              <a:rPr lang="pl-PL" dirty="0" smtClean="0"/>
              <a:t> </a:t>
            </a:r>
            <a:r>
              <a:rPr lang="pl-PL" dirty="0" err="1" smtClean="0"/>
              <a:t>some</a:t>
            </a:r>
            <a:r>
              <a:rPr lang="pl-PL" dirty="0" smtClean="0"/>
              <a:t> of </a:t>
            </a:r>
            <a:r>
              <a:rPr lang="pl-PL" dirty="0" err="1" smtClean="0"/>
              <a:t>them</a:t>
            </a:r>
            <a:r>
              <a:rPr lang="en-US" dirty="0" smtClean="0"/>
              <a:t>:</a:t>
            </a:r>
            <a:endParaRPr lang="pl-PL" dirty="0" smtClean="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Moje dokumenty\Downloads\12999725_851977224948022_131156085_o.jpg"/>
          <p:cNvPicPr>
            <a:picLocks noChangeAspect="1" noChangeArrowheads="1"/>
          </p:cNvPicPr>
          <p:nvPr/>
        </p:nvPicPr>
        <p:blipFill>
          <a:blip r:embed="rId2" cstate="print"/>
          <a:srcRect l="5344" t="4110" r="5593" b="4109"/>
          <a:stretch>
            <a:fillRect/>
          </a:stretch>
        </p:blipFill>
        <p:spPr bwMode="auto">
          <a:xfrm>
            <a:off x="5643570" y="642924"/>
            <a:ext cx="3092092" cy="3107553"/>
          </a:xfrm>
          <a:prstGeom prst="rect">
            <a:avLst/>
          </a:prstGeom>
          <a:ln>
            <a:noFill/>
          </a:ln>
          <a:effectLst>
            <a:softEdge rad="112500"/>
          </a:effectLst>
        </p:spPr>
      </p:pic>
      <p:sp>
        <p:nvSpPr>
          <p:cNvPr id="2" name="Tytuł 1"/>
          <p:cNvSpPr>
            <a:spLocks noGrp="1"/>
          </p:cNvSpPr>
          <p:nvPr>
            <p:ph type="title"/>
          </p:nvPr>
        </p:nvSpPr>
        <p:spPr>
          <a:xfrm>
            <a:off x="500034" y="0"/>
            <a:ext cx="8229600" cy="857250"/>
          </a:xfrm>
        </p:spPr>
        <p:txBody>
          <a:bodyPr>
            <a:noAutofit/>
          </a:bodyPr>
          <a:lstStyle/>
          <a:p>
            <a:r>
              <a:rPr lang="pl-PL" sz="60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MAGIC PLANTS</a:t>
            </a:r>
          </a:p>
        </p:txBody>
      </p:sp>
      <p:sp>
        <p:nvSpPr>
          <p:cNvPr id="4" name="Prostokąt 3"/>
          <p:cNvSpPr/>
          <p:nvPr/>
        </p:nvSpPr>
        <p:spPr>
          <a:xfrm>
            <a:off x="3786182" y="3610470"/>
            <a:ext cx="528641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solidFill>
                  <a:srgbClr val="000000"/>
                </a:solidFill>
                <a:latin typeface="Calibri" pitchFamily="18"/>
                <a:ea typeface="Microsoft YaHei" pitchFamily="2"/>
                <a:cs typeface="Mangal" pitchFamily="2"/>
              </a:rPr>
              <a:t>HONEYDEW </a:t>
            </a:r>
            <a:r>
              <a:rPr lang="pl-PL" dirty="0" smtClean="0">
                <a:solidFill>
                  <a:srgbClr val="000000"/>
                </a:solidFill>
                <a:latin typeface="Calibri" pitchFamily="18"/>
                <a:ea typeface="Microsoft YaHei" pitchFamily="2"/>
                <a:cs typeface="Mangal" pitchFamily="2"/>
              </a:rPr>
              <a:t>(</a:t>
            </a:r>
            <a:r>
              <a:rPr lang="en-US" i="1" dirty="0" err="1" smtClean="0">
                <a:solidFill>
                  <a:srgbClr val="000000"/>
                </a:solidFill>
                <a:latin typeface="Calibri" pitchFamily="18"/>
                <a:ea typeface="Microsoft YaHei" pitchFamily="2"/>
                <a:cs typeface="Mangal" pitchFamily="2"/>
              </a:rPr>
              <a:t>Pulmonaria</a:t>
            </a:r>
            <a:r>
              <a:rPr lang="en-US" i="1" dirty="0" smtClean="0">
                <a:solidFill>
                  <a:srgbClr val="000000"/>
                </a:solidFill>
                <a:latin typeface="Calibri" pitchFamily="18"/>
                <a:ea typeface="Microsoft YaHei" pitchFamily="2"/>
                <a:cs typeface="Mangal" pitchFamily="2"/>
              </a:rPr>
              <a:t> </a:t>
            </a:r>
            <a:r>
              <a:rPr lang="en-US" i="1" dirty="0" err="1" smtClean="0">
                <a:solidFill>
                  <a:srgbClr val="000000"/>
                </a:solidFill>
                <a:latin typeface="Calibri" pitchFamily="18"/>
                <a:ea typeface="Microsoft YaHei" pitchFamily="2"/>
                <a:cs typeface="Mangal" pitchFamily="2"/>
              </a:rPr>
              <a:t>officinalis</a:t>
            </a:r>
            <a:r>
              <a:rPr lang="pl-PL" dirty="0" smtClean="0">
                <a:solidFill>
                  <a:srgbClr val="000000"/>
                </a:solidFill>
                <a:latin typeface="Calibri" pitchFamily="18"/>
                <a:ea typeface="Microsoft YaHei" pitchFamily="2"/>
                <a:cs typeface="Mangal" pitchFamily="2"/>
              </a:rPr>
              <a:t>):</a:t>
            </a:r>
            <a:endParaRPr lang="pl-PL" i="1" dirty="0" smtClean="0"/>
          </a:p>
          <a:p>
            <a:pPr lvl="0">
              <a:defRPr sz="1800"/>
            </a:pPr>
            <a:r>
              <a:rPr lang="en-US" dirty="0" smtClean="0">
                <a:solidFill>
                  <a:srgbClr val="000000"/>
                </a:solidFill>
                <a:latin typeface="Calibri" pitchFamily="18"/>
                <a:ea typeface="Microsoft YaHei" pitchFamily="2"/>
                <a:cs typeface="Mangal" pitchFamily="2"/>
              </a:rPr>
              <a:t>It is called pulmonary herb . </a:t>
            </a:r>
            <a:r>
              <a:rPr lang="pl-PL" dirty="0" err="1" smtClean="0">
                <a:solidFill>
                  <a:srgbClr val="000000"/>
                </a:solidFill>
                <a:latin typeface="Calibri" pitchFamily="18"/>
                <a:ea typeface="Microsoft YaHei" pitchFamily="2"/>
                <a:cs typeface="Mangal" pitchFamily="2"/>
              </a:rPr>
              <a:t>It’s</a:t>
            </a:r>
            <a:r>
              <a:rPr lang="pl-PL" dirty="0" smtClean="0">
                <a:solidFill>
                  <a:srgbClr val="000000"/>
                </a:solidFill>
                <a:latin typeface="Calibri" pitchFamily="18"/>
                <a:ea typeface="Microsoft YaHei" pitchFamily="2"/>
                <a:cs typeface="Mangal" pitchFamily="2"/>
              </a:rPr>
              <a:t> u</a:t>
            </a:r>
            <a:r>
              <a:rPr lang="en-US" dirty="0" err="1" smtClean="0">
                <a:solidFill>
                  <a:srgbClr val="000000"/>
                </a:solidFill>
                <a:latin typeface="Calibri" pitchFamily="18"/>
                <a:ea typeface="Microsoft YaHei" pitchFamily="2"/>
                <a:cs typeface="Mangal" pitchFamily="2"/>
              </a:rPr>
              <a:t>seful</a:t>
            </a:r>
            <a:r>
              <a:rPr lang="en-US" dirty="0" smtClean="0">
                <a:solidFill>
                  <a:srgbClr val="000000"/>
                </a:solidFill>
                <a:latin typeface="Calibri" pitchFamily="18"/>
                <a:ea typeface="Microsoft YaHei" pitchFamily="2"/>
                <a:cs typeface="Mangal" pitchFamily="2"/>
              </a:rPr>
              <a:t> in the treatment of </a:t>
            </a:r>
            <a:r>
              <a:rPr lang="en-US" b="1" dirty="0" smtClean="0">
                <a:solidFill>
                  <a:srgbClr val="000000"/>
                </a:solidFill>
                <a:latin typeface="Calibri" pitchFamily="18"/>
                <a:ea typeface="Microsoft YaHei" pitchFamily="2"/>
                <a:cs typeface="Mangal" pitchFamily="2"/>
              </a:rPr>
              <a:t>respiratory disorders</a:t>
            </a:r>
            <a:r>
              <a:rPr lang="en-US" dirty="0" smtClean="0">
                <a:solidFill>
                  <a:srgbClr val="000000"/>
                </a:solidFill>
                <a:latin typeface="Calibri" pitchFamily="18"/>
                <a:ea typeface="Microsoft YaHei" pitchFamily="2"/>
                <a:cs typeface="Mangal" pitchFamily="2"/>
              </a:rPr>
              <a:t> </a:t>
            </a:r>
            <a:r>
              <a:rPr lang="pl-PL" dirty="0" smtClean="0">
                <a:solidFill>
                  <a:srgbClr val="000000"/>
                </a:solidFill>
                <a:latin typeface="Calibri" pitchFamily="18"/>
                <a:ea typeface="Microsoft YaHei" pitchFamily="2"/>
                <a:cs typeface="Mangal" pitchFamily="2"/>
              </a:rPr>
              <a:t>and </a:t>
            </a:r>
            <a:r>
              <a:rPr lang="pl-PL" dirty="0" err="1" smtClean="0">
                <a:solidFill>
                  <a:srgbClr val="000000"/>
                </a:solidFill>
                <a:latin typeface="Calibri" pitchFamily="18"/>
                <a:ea typeface="Microsoft YaHei" pitchFamily="2"/>
                <a:cs typeface="Mangal" pitchFamily="2"/>
              </a:rPr>
              <a:t>has</a:t>
            </a:r>
            <a:r>
              <a:rPr lang="pl-PL" dirty="0" smtClean="0">
                <a:solidFill>
                  <a:srgbClr val="000000"/>
                </a:solidFill>
                <a:latin typeface="Calibri" pitchFamily="18"/>
                <a:ea typeface="Microsoft YaHei" pitchFamily="2"/>
                <a:cs typeface="Mangal" pitchFamily="2"/>
              </a:rPr>
              <a:t> a </a:t>
            </a:r>
            <a:r>
              <a:rPr lang="en-US" dirty="0" smtClean="0">
                <a:solidFill>
                  <a:srgbClr val="000000"/>
                </a:solidFill>
                <a:latin typeface="Calibri" pitchFamily="18"/>
                <a:ea typeface="Microsoft YaHei" pitchFamily="2"/>
                <a:cs typeface="Mangal" pitchFamily="2"/>
              </a:rPr>
              <a:t>positive effect on lung tissue ,</a:t>
            </a:r>
            <a:r>
              <a:rPr lang="pl-PL" dirty="0" err="1" smtClean="0">
                <a:solidFill>
                  <a:srgbClr val="000000"/>
                </a:solidFill>
                <a:latin typeface="Calibri" pitchFamily="18"/>
                <a:ea typeface="Microsoft YaHei" pitchFamily="2"/>
                <a:cs typeface="Mangal" pitchFamily="2"/>
              </a:rPr>
              <a:t>it</a:t>
            </a:r>
            <a:r>
              <a:rPr lang="en-US" dirty="0" smtClean="0">
                <a:solidFill>
                  <a:srgbClr val="000000"/>
                </a:solidFill>
                <a:latin typeface="Calibri" pitchFamily="18"/>
                <a:ea typeface="Microsoft YaHei" pitchFamily="2"/>
                <a:cs typeface="Mangal" pitchFamily="2"/>
              </a:rPr>
              <a:t> help</a:t>
            </a:r>
            <a:r>
              <a:rPr lang="pl-PL" dirty="0" smtClean="0">
                <a:solidFill>
                  <a:srgbClr val="000000"/>
                </a:solidFill>
                <a:latin typeface="Calibri" pitchFamily="18"/>
                <a:ea typeface="Microsoft YaHei" pitchFamily="2"/>
                <a:cs typeface="Mangal" pitchFamily="2"/>
              </a:rPr>
              <a:t>s</a:t>
            </a:r>
            <a:r>
              <a:rPr lang="en-US" dirty="0" smtClean="0">
                <a:solidFill>
                  <a:srgbClr val="000000"/>
                </a:solidFill>
                <a:latin typeface="Calibri" pitchFamily="18"/>
                <a:ea typeface="Microsoft YaHei" pitchFamily="2"/>
                <a:cs typeface="Mangal" pitchFamily="2"/>
              </a:rPr>
              <a:t> to treat tuberculosis</a:t>
            </a:r>
            <a:r>
              <a:rPr lang="pl-PL" dirty="0" smtClean="0">
                <a:solidFill>
                  <a:srgbClr val="000000"/>
                </a:solidFill>
                <a:latin typeface="Calibri" pitchFamily="18"/>
                <a:ea typeface="Microsoft YaHei" pitchFamily="2"/>
                <a:cs typeface="Mangal" pitchFamily="2"/>
              </a:rPr>
              <a:t>.</a:t>
            </a:r>
            <a:endParaRPr lang="en-US" dirty="0" smtClean="0">
              <a:solidFill>
                <a:srgbClr val="000000"/>
              </a:solidFill>
              <a:latin typeface="Calibri" pitchFamily="18"/>
              <a:ea typeface="Microsoft YaHei" pitchFamily="2"/>
              <a:cs typeface="Mangal" pitchFamily="2"/>
            </a:endParaRPr>
          </a:p>
          <a:p>
            <a:pPr lvl="0">
              <a:defRPr sz="1800"/>
            </a:pPr>
            <a:r>
              <a:rPr lang="en-US" dirty="0" smtClean="0">
                <a:solidFill>
                  <a:srgbClr val="000000"/>
                </a:solidFill>
                <a:latin typeface="Calibri" pitchFamily="18"/>
                <a:ea typeface="Microsoft YaHei" pitchFamily="2"/>
                <a:cs typeface="Mangal" pitchFamily="2"/>
              </a:rPr>
              <a:t>Tea with honeydew is rich in soluble silica.</a:t>
            </a:r>
            <a:endParaRPr lang="pl-PL" dirty="0">
              <a:solidFill>
                <a:srgbClr val="000000"/>
              </a:solidFill>
              <a:latin typeface="Calibri" pitchFamily="18"/>
              <a:ea typeface="Microsoft YaHei" pitchFamily="2"/>
              <a:cs typeface="Mangal" pitchFamily="2"/>
            </a:endParaRPr>
          </a:p>
        </p:txBody>
      </p:sp>
      <p:sp>
        <p:nvSpPr>
          <p:cNvPr id="8" name="Prostokąt 7"/>
          <p:cNvSpPr/>
          <p:nvPr/>
        </p:nvSpPr>
        <p:spPr>
          <a:xfrm>
            <a:off x="107504" y="962620"/>
            <a:ext cx="504056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r>
              <a:rPr lang="pl-PL" b="1" dirty="0" smtClean="0">
                <a:solidFill>
                  <a:srgbClr val="000000"/>
                </a:solidFill>
                <a:latin typeface="Calibri" pitchFamily="18"/>
                <a:ea typeface="Microsoft YaHei" pitchFamily="2"/>
                <a:cs typeface="Mangal" pitchFamily="2"/>
              </a:rPr>
              <a:t>COMMON JUNIPER</a:t>
            </a:r>
            <a:r>
              <a:rPr lang="pl-PL" b="1" dirty="0" smtClean="0"/>
              <a:t> </a:t>
            </a:r>
            <a:r>
              <a:rPr lang="pl-PL" dirty="0" smtClean="0"/>
              <a:t>(</a:t>
            </a:r>
            <a:r>
              <a:rPr lang="pl-PL" i="1" dirty="0" err="1" smtClean="0"/>
              <a:t>Juniperus</a:t>
            </a:r>
            <a:r>
              <a:rPr lang="pl-PL" i="1" dirty="0" smtClean="0"/>
              <a:t> </a:t>
            </a:r>
            <a:r>
              <a:rPr lang="pl-PL" i="1" dirty="0" err="1" smtClean="0"/>
              <a:t>communis</a:t>
            </a:r>
            <a:r>
              <a:rPr lang="pl-PL" i="1" dirty="0" smtClean="0"/>
              <a:t>)</a:t>
            </a:r>
            <a:r>
              <a:rPr lang="pl-PL" dirty="0" smtClean="0"/>
              <a:t>:</a:t>
            </a:r>
          </a:p>
          <a:p>
            <a:pPr lvl="0">
              <a:defRPr sz="1800"/>
            </a:pPr>
            <a:r>
              <a:rPr lang="pl-PL" dirty="0" smtClean="0">
                <a:solidFill>
                  <a:srgbClr val="000000"/>
                </a:solidFill>
                <a:latin typeface="Calibri" pitchFamily="18"/>
                <a:ea typeface="Microsoft YaHei" pitchFamily="2"/>
                <a:cs typeface="Mangal" pitchFamily="2"/>
              </a:rPr>
              <a:t>F</a:t>
            </a:r>
            <a:r>
              <a:rPr lang="en-US" dirty="0" err="1" smtClean="0">
                <a:solidFill>
                  <a:srgbClr val="000000"/>
                </a:solidFill>
                <a:latin typeface="Calibri" pitchFamily="18"/>
                <a:ea typeface="Microsoft YaHei" pitchFamily="2"/>
                <a:cs typeface="Mangal" pitchFamily="2"/>
              </a:rPr>
              <a:t>ights</a:t>
            </a:r>
            <a:r>
              <a:rPr lang="en-US" b="1" dirty="0" smtClean="0">
                <a:solidFill>
                  <a:srgbClr val="000000"/>
                </a:solidFill>
                <a:latin typeface="Calibri" pitchFamily="18"/>
                <a:ea typeface="Microsoft YaHei" pitchFamily="2"/>
                <a:cs typeface="Mangal" pitchFamily="2"/>
              </a:rPr>
              <a:t> infections associated </a:t>
            </a:r>
            <a:r>
              <a:rPr lang="en-US" dirty="0" smtClean="0">
                <a:solidFill>
                  <a:srgbClr val="000000"/>
                </a:solidFill>
                <a:latin typeface="Calibri" pitchFamily="18"/>
                <a:ea typeface="Microsoft YaHei" pitchFamily="2"/>
                <a:cs typeface="Mangal" pitchFamily="2"/>
              </a:rPr>
              <a:t>with colds,</a:t>
            </a:r>
            <a:r>
              <a:rPr lang="pl-PL" dirty="0" smtClean="0">
                <a:solidFill>
                  <a:srgbClr val="000000"/>
                </a:solidFill>
                <a:latin typeface="Calibri" pitchFamily="18"/>
                <a:ea typeface="Microsoft YaHei" pitchFamily="2"/>
                <a:cs typeface="Mangal" pitchFamily="2"/>
              </a:rPr>
              <a:t> </a:t>
            </a:r>
            <a:r>
              <a:rPr lang="pl-PL" dirty="0" err="1" smtClean="0">
                <a:solidFill>
                  <a:srgbClr val="000000"/>
                </a:solidFill>
                <a:latin typeface="Calibri" pitchFamily="18"/>
                <a:ea typeface="Microsoft YaHei" pitchFamily="2"/>
                <a:cs typeface="Mangal" pitchFamily="2"/>
              </a:rPr>
              <a:t>it’s</a:t>
            </a:r>
            <a:r>
              <a:rPr lang="pl-PL" dirty="0" smtClean="0">
                <a:solidFill>
                  <a:srgbClr val="000000"/>
                </a:solidFill>
                <a:latin typeface="Calibri" pitchFamily="18"/>
                <a:ea typeface="Microsoft YaHei" pitchFamily="2"/>
                <a:cs typeface="Mangal" pitchFamily="2"/>
              </a:rPr>
              <a:t> </a:t>
            </a:r>
            <a:r>
              <a:rPr lang="pl-PL" dirty="0" err="1" smtClean="0">
                <a:solidFill>
                  <a:srgbClr val="000000"/>
                </a:solidFill>
                <a:latin typeface="Calibri" pitchFamily="18"/>
                <a:ea typeface="Microsoft YaHei" pitchFamily="2"/>
                <a:cs typeface="Mangal" pitchFamily="2"/>
              </a:rPr>
              <a:t>the</a:t>
            </a:r>
            <a:r>
              <a:rPr lang="pl-PL" b="1" dirty="0" smtClean="0">
                <a:solidFill>
                  <a:srgbClr val="000000"/>
                </a:solidFill>
                <a:latin typeface="Calibri" pitchFamily="18"/>
                <a:ea typeface="Microsoft YaHei" pitchFamily="2"/>
                <a:cs typeface="Mangal" pitchFamily="2"/>
              </a:rPr>
              <a:t> </a:t>
            </a:r>
          </a:p>
          <a:p>
            <a:pPr lvl="0">
              <a:defRPr sz="1800"/>
            </a:pPr>
            <a:r>
              <a:rPr lang="en-US" b="1" dirty="0" smtClean="0">
                <a:solidFill>
                  <a:srgbClr val="000000"/>
                </a:solidFill>
                <a:latin typeface="Calibri" pitchFamily="18"/>
                <a:ea typeface="Microsoft YaHei" pitchFamily="2"/>
                <a:cs typeface="Mangal" pitchFamily="2"/>
              </a:rPr>
              <a:t>anti-cellulite</a:t>
            </a:r>
            <a:r>
              <a:rPr lang="en-US" dirty="0" smtClean="0">
                <a:solidFill>
                  <a:srgbClr val="000000"/>
                </a:solidFill>
                <a:latin typeface="Calibri" pitchFamily="18"/>
                <a:ea typeface="Microsoft YaHei" pitchFamily="2"/>
                <a:cs typeface="Mangal" pitchFamily="2"/>
              </a:rPr>
              <a:t>, </a:t>
            </a:r>
            <a:r>
              <a:rPr lang="pl-PL" dirty="0" err="1" smtClean="0">
                <a:solidFill>
                  <a:srgbClr val="000000"/>
                </a:solidFill>
                <a:latin typeface="Calibri" pitchFamily="18"/>
                <a:ea typeface="Microsoft YaHei" pitchFamily="2"/>
                <a:cs typeface="Mangal" pitchFamily="2"/>
              </a:rPr>
              <a:t>it</a:t>
            </a:r>
            <a:r>
              <a:rPr lang="pl-PL" dirty="0" smtClean="0">
                <a:solidFill>
                  <a:srgbClr val="000000"/>
                </a:solidFill>
                <a:latin typeface="Calibri" pitchFamily="18"/>
                <a:ea typeface="Microsoft YaHei" pitchFamily="2"/>
                <a:cs typeface="Mangal" pitchFamily="2"/>
              </a:rPr>
              <a:t> </a:t>
            </a:r>
            <a:r>
              <a:rPr lang="en-US" dirty="0" smtClean="0">
                <a:solidFill>
                  <a:srgbClr val="000000"/>
                </a:solidFill>
                <a:latin typeface="Calibri" pitchFamily="18"/>
                <a:ea typeface="Microsoft YaHei" pitchFamily="2"/>
                <a:cs typeface="Mangal" pitchFamily="2"/>
              </a:rPr>
              <a:t>helps</a:t>
            </a:r>
            <a:r>
              <a:rPr lang="en-US" b="1" dirty="0" smtClean="0">
                <a:solidFill>
                  <a:srgbClr val="000000"/>
                </a:solidFill>
                <a:latin typeface="Calibri" pitchFamily="18"/>
                <a:ea typeface="Microsoft YaHei" pitchFamily="2"/>
                <a:cs typeface="Mangal" pitchFamily="2"/>
              </a:rPr>
              <a:t> </a:t>
            </a:r>
            <a:r>
              <a:rPr lang="pl-PL" dirty="0" smtClean="0">
                <a:solidFill>
                  <a:srgbClr val="000000"/>
                </a:solidFill>
                <a:latin typeface="Calibri" pitchFamily="18"/>
                <a:ea typeface="Microsoft YaHei" pitchFamily="2"/>
                <a:cs typeface="Mangal" pitchFamily="2"/>
              </a:rPr>
              <a:t>to</a:t>
            </a:r>
            <a:r>
              <a:rPr lang="pl-PL" b="1" dirty="0" smtClean="0">
                <a:solidFill>
                  <a:srgbClr val="000000"/>
                </a:solidFill>
                <a:latin typeface="Calibri" pitchFamily="18"/>
                <a:ea typeface="Microsoft YaHei" pitchFamily="2"/>
                <a:cs typeface="Mangal" pitchFamily="2"/>
              </a:rPr>
              <a:t> </a:t>
            </a:r>
            <a:r>
              <a:rPr lang="en-US" b="1" dirty="0" smtClean="0">
                <a:solidFill>
                  <a:srgbClr val="000000"/>
                </a:solidFill>
                <a:latin typeface="Calibri" pitchFamily="18"/>
                <a:ea typeface="Microsoft YaHei" pitchFamily="2"/>
                <a:cs typeface="Mangal" pitchFamily="2"/>
              </a:rPr>
              <a:t>clean the body of toxins</a:t>
            </a:r>
            <a:r>
              <a:rPr lang="pl-PL" dirty="0" smtClean="0">
                <a:solidFill>
                  <a:srgbClr val="000000"/>
                </a:solidFill>
                <a:latin typeface="Calibri" pitchFamily="18"/>
                <a:ea typeface="Microsoft YaHei" pitchFamily="2"/>
                <a:cs typeface="Mangal" pitchFamily="2"/>
              </a:rPr>
              <a:t> and</a:t>
            </a:r>
            <a:r>
              <a:rPr lang="en-US" dirty="0" smtClean="0">
                <a:solidFill>
                  <a:srgbClr val="000000"/>
                </a:solidFill>
                <a:latin typeface="Calibri" pitchFamily="18"/>
                <a:ea typeface="Microsoft YaHei" pitchFamily="2"/>
                <a:cs typeface="Mangal" pitchFamily="2"/>
              </a:rPr>
              <a:t> helps</a:t>
            </a:r>
            <a:r>
              <a:rPr lang="pl-PL" dirty="0" smtClean="0">
                <a:solidFill>
                  <a:srgbClr val="000000"/>
                </a:solidFill>
                <a:latin typeface="Calibri" pitchFamily="18"/>
                <a:ea typeface="Microsoft YaHei" pitchFamily="2"/>
                <a:cs typeface="Mangal" pitchFamily="2"/>
              </a:rPr>
              <a:t> </a:t>
            </a:r>
            <a:r>
              <a:rPr lang="pl-PL" dirty="0" err="1" smtClean="0">
                <a:solidFill>
                  <a:srgbClr val="000000"/>
                </a:solidFill>
                <a:latin typeface="Calibri" pitchFamily="18"/>
                <a:ea typeface="Microsoft YaHei" pitchFamily="2"/>
                <a:cs typeface="Mangal" pitchFamily="2"/>
              </a:rPr>
              <a:t>with</a:t>
            </a:r>
            <a:r>
              <a:rPr lang="pl-PL" dirty="0" smtClean="0">
                <a:solidFill>
                  <a:srgbClr val="000000"/>
                </a:solidFill>
                <a:latin typeface="Calibri" pitchFamily="18"/>
                <a:ea typeface="Microsoft YaHei" pitchFamily="2"/>
                <a:cs typeface="Mangal" pitchFamily="2"/>
              </a:rPr>
              <a:t> </a:t>
            </a:r>
            <a:r>
              <a:rPr lang="en-US" b="1" dirty="0" smtClean="0">
                <a:solidFill>
                  <a:srgbClr val="000000"/>
                </a:solidFill>
                <a:latin typeface="Calibri" pitchFamily="18"/>
                <a:ea typeface="Microsoft YaHei" pitchFamily="2"/>
                <a:cs typeface="Mangal" pitchFamily="2"/>
              </a:rPr>
              <a:t>digestion</a:t>
            </a:r>
            <a:r>
              <a:rPr lang="pl-PL" dirty="0" smtClean="0">
                <a:solidFill>
                  <a:srgbClr val="000000"/>
                </a:solidFill>
                <a:latin typeface="Calibri" pitchFamily="18"/>
                <a:ea typeface="Microsoft YaHei" pitchFamily="2"/>
                <a:cs typeface="Mangal" pitchFamily="2"/>
              </a:rPr>
              <a:t>, </a:t>
            </a:r>
            <a:r>
              <a:rPr lang="pl-PL" dirty="0" err="1" smtClean="0">
                <a:solidFill>
                  <a:srgbClr val="000000"/>
                </a:solidFill>
                <a:latin typeface="Calibri" pitchFamily="18"/>
                <a:ea typeface="Microsoft YaHei" pitchFamily="2"/>
                <a:cs typeface="Mangal" pitchFamily="2"/>
              </a:rPr>
              <a:t>it</a:t>
            </a:r>
            <a:r>
              <a:rPr lang="pl-PL" dirty="0" smtClean="0">
                <a:solidFill>
                  <a:srgbClr val="000000"/>
                </a:solidFill>
                <a:latin typeface="Calibri" pitchFamily="18"/>
                <a:ea typeface="Microsoft YaHei" pitchFamily="2"/>
                <a:cs typeface="Mangal" pitchFamily="2"/>
              </a:rPr>
              <a:t> </a:t>
            </a:r>
            <a:r>
              <a:rPr lang="en-US" dirty="0" smtClean="0">
                <a:solidFill>
                  <a:srgbClr val="000000"/>
                </a:solidFill>
                <a:latin typeface="Calibri" pitchFamily="18"/>
                <a:ea typeface="Microsoft YaHei" pitchFamily="2"/>
                <a:cs typeface="Mangal" pitchFamily="2"/>
              </a:rPr>
              <a:t>supports </a:t>
            </a:r>
            <a:r>
              <a:rPr lang="en-US" b="1" dirty="0" smtClean="0">
                <a:solidFill>
                  <a:srgbClr val="000000"/>
                </a:solidFill>
                <a:latin typeface="Calibri" pitchFamily="18"/>
                <a:ea typeface="Microsoft YaHei" pitchFamily="2"/>
                <a:cs typeface="Mangal" pitchFamily="2"/>
              </a:rPr>
              <a:t>liver </a:t>
            </a:r>
            <a:r>
              <a:rPr lang="en-US" dirty="0" smtClean="0">
                <a:solidFill>
                  <a:srgbClr val="000000"/>
                </a:solidFill>
                <a:latin typeface="Calibri" pitchFamily="18"/>
                <a:ea typeface="Microsoft YaHei" pitchFamily="2"/>
                <a:cs typeface="Mangal" pitchFamily="2"/>
              </a:rPr>
              <a:t>and relieves </a:t>
            </a:r>
            <a:r>
              <a:rPr lang="en-US" b="1" dirty="0" smtClean="0">
                <a:solidFill>
                  <a:srgbClr val="000000"/>
                </a:solidFill>
                <a:latin typeface="Calibri" pitchFamily="18"/>
                <a:ea typeface="Microsoft YaHei" pitchFamily="2"/>
                <a:cs typeface="Mangal" pitchFamily="2"/>
              </a:rPr>
              <a:t>nerve pain</a:t>
            </a:r>
            <a:r>
              <a:rPr lang="en-US" dirty="0" smtClean="0">
                <a:solidFill>
                  <a:srgbClr val="000000"/>
                </a:solidFill>
                <a:latin typeface="Calibri" pitchFamily="18"/>
                <a:ea typeface="Microsoft YaHei" pitchFamily="2"/>
                <a:cs typeface="Mangal" pitchFamily="2"/>
              </a:rPr>
              <a:t>.</a:t>
            </a:r>
            <a:endParaRPr lang="pl-P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44282"/>
            <a:ext cx="3391354" cy="25435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admin\Moje dokumenty\Downloads\13035440_854955424650202_108705310_o.jpg"/>
          <p:cNvPicPr>
            <a:picLocks noChangeAspect="1" noChangeArrowheads="1"/>
          </p:cNvPicPr>
          <p:nvPr/>
        </p:nvPicPr>
        <p:blipFill>
          <a:blip r:embed="rId2" cstate="print"/>
          <a:srcRect/>
          <a:stretch>
            <a:fillRect/>
          </a:stretch>
        </p:blipFill>
        <p:spPr bwMode="auto">
          <a:xfrm>
            <a:off x="5929322" y="310601"/>
            <a:ext cx="3214678" cy="2936544"/>
          </a:xfrm>
          <a:prstGeom prst="rect">
            <a:avLst/>
          </a:prstGeom>
          <a:ln>
            <a:noFill/>
          </a:ln>
          <a:effectLst>
            <a:softEdge rad="112500"/>
          </a:effectLst>
        </p:spPr>
      </p:pic>
      <p:pic>
        <p:nvPicPr>
          <p:cNvPr id="4098" name="Picture 2" descr="C:\Documents and Settings\admin\Moje dokumenty\Downloads\13035469_854955407983537_469155306_o.jpg"/>
          <p:cNvPicPr>
            <a:picLocks noChangeAspect="1" noChangeArrowheads="1"/>
          </p:cNvPicPr>
          <p:nvPr/>
        </p:nvPicPr>
        <p:blipFill>
          <a:blip r:embed="rId3" cstate="print"/>
          <a:srcRect/>
          <a:stretch>
            <a:fillRect/>
          </a:stretch>
        </p:blipFill>
        <p:spPr bwMode="auto">
          <a:xfrm>
            <a:off x="0" y="1928808"/>
            <a:ext cx="3428992" cy="3108815"/>
          </a:xfrm>
          <a:prstGeom prst="rect">
            <a:avLst/>
          </a:prstGeom>
          <a:ln>
            <a:noFill/>
          </a:ln>
          <a:effectLst>
            <a:softEdge rad="112500"/>
          </a:effectLst>
        </p:spPr>
      </p:pic>
      <p:sp>
        <p:nvSpPr>
          <p:cNvPr id="2" name="Tytuł 1"/>
          <p:cNvSpPr>
            <a:spLocks noGrp="1"/>
          </p:cNvSpPr>
          <p:nvPr>
            <p:ph type="title"/>
          </p:nvPr>
        </p:nvSpPr>
        <p:spPr>
          <a:xfrm>
            <a:off x="0" y="123478"/>
            <a:ext cx="5929322" cy="857250"/>
          </a:xfrm>
        </p:spPr>
        <p:txBody>
          <a:bodyPr>
            <a:noAutofit/>
          </a:bodyPr>
          <a:lstStyle/>
          <a:p>
            <a:r>
              <a:rPr lang="pl-PL" sz="60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MAGIC PLANTS</a:t>
            </a:r>
          </a:p>
        </p:txBody>
      </p:sp>
      <p:sp>
        <p:nvSpPr>
          <p:cNvPr id="3" name="Prostokąt 2"/>
          <p:cNvSpPr/>
          <p:nvPr/>
        </p:nvSpPr>
        <p:spPr>
          <a:xfrm>
            <a:off x="571472" y="1178709"/>
            <a:ext cx="528641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0"/>
              </a:spcAft>
            </a:pPr>
            <a:r>
              <a:rPr lang="pl-PL" b="1" dirty="0" smtClean="0">
                <a:solidFill>
                  <a:srgbClr val="000000"/>
                </a:solidFill>
                <a:latin typeface="Calibri" pitchFamily="18"/>
                <a:ea typeface="Microsoft YaHei" pitchFamily="2"/>
                <a:cs typeface="Mangal" pitchFamily="2"/>
              </a:rPr>
              <a:t>GLOSSY BUCKTHORN</a:t>
            </a:r>
            <a:r>
              <a:rPr lang="pl-PL" dirty="0" smtClean="0"/>
              <a:t> (</a:t>
            </a:r>
            <a:r>
              <a:rPr lang="pl-PL" i="1" dirty="0" err="1" smtClean="0"/>
              <a:t>Frangula</a:t>
            </a:r>
            <a:r>
              <a:rPr lang="pl-PL" i="1" dirty="0" smtClean="0"/>
              <a:t> </a:t>
            </a:r>
            <a:r>
              <a:rPr lang="pl-PL" i="1" dirty="0" err="1" smtClean="0"/>
              <a:t>alnus</a:t>
            </a:r>
            <a:r>
              <a:rPr lang="pl-PL" dirty="0" smtClean="0"/>
              <a:t> </a:t>
            </a:r>
            <a:r>
              <a:rPr lang="pl-PL" i="1" dirty="0" smtClean="0"/>
              <a:t>Mill</a:t>
            </a:r>
            <a:r>
              <a:rPr lang="pl-PL" dirty="0" smtClean="0"/>
              <a:t>.)</a:t>
            </a:r>
            <a:r>
              <a:rPr lang="pl-PL" kern="150" dirty="0" smtClean="0">
                <a:ea typeface="SimSun" panose="02010600030101010101" pitchFamily="2" charset="-122"/>
                <a:cs typeface="Mangal"/>
              </a:rPr>
              <a:t>:</a:t>
            </a:r>
          </a:p>
          <a:p>
            <a:pPr lvl="0">
              <a:defRPr sz="1800"/>
            </a:pPr>
            <a:r>
              <a:rPr lang="en-US" dirty="0" smtClean="0">
                <a:solidFill>
                  <a:srgbClr val="000000"/>
                </a:solidFill>
                <a:latin typeface="Calibri" pitchFamily="18"/>
                <a:ea typeface="Microsoft YaHei" pitchFamily="2"/>
                <a:cs typeface="Mangal" pitchFamily="2"/>
              </a:rPr>
              <a:t>The bark of young trunks and branches collected in the spring, before the leaves </a:t>
            </a:r>
            <a:r>
              <a:rPr lang="pl-PL" dirty="0" err="1" smtClean="0">
                <a:solidFill>
                  <a:srgbClr val="000000"/>
                </a:solidFill>
                <a:latin typeface="Calibri" pitchFamily="18"/>
                <a:ea typeface="Microsoft YaHei" pitchFamily="2"/>
                <a:cs typeface="Mangal" pitchFamily="2"/>
              </a:rPr>
              <a:t>appear</a:t>
            </a:r>
            <a:r>
              <a:rPr lang="en-US" dirty="0" smtClean="0">
                <a:solidFill>
                  <a:srgbClr val="000000"/>
                </a:solidFill>
                <a:latin typeface="Calibri" pitchFamily="18"/>
                <a:ea typeface="Microsoft YaHei" pitchFamily="2"/>
                <a:cs typeface="Mangal" pitchFamily="2"/>
              </a:rPr>
              <a:t>, is used as a </a:t>
            </a:r>
            <a:r>
              <a:rPr lang="en-US" b="1" dirty="0" smtClean="0">
                <a:solidFill>
                  <a:srgbClr val="000000"/>
                </a:solidFill>
                <a:latin typeface="Calibri" pitchFamily="18"/>
                <a:ea typeface="Microsoft YaHei" pitchFamily="2"/>
                <a:cs typeface="Mangal" pitchFamily="2"/>
              </a:rPr>
              <a:t>laxative medicine</a:t>
            </a:r>
            <a:r>
              <a:rPr lang="pl-PL" b="1" dirty="0" smtClean="0">
                <a:solidFill>
                  <a:srgbClr val="000000"/>
                </a:solidFill>
                <a:latin typeface="Calibri" pitchFamily="18"/>
                <a:ea typeface="Microsoft YaHei" pitchFamily="2"/>
                <a:cs typeface="Mangal" pitchFamily="2"/>
              </a:rPr>
              <a:t>.</a:t>
            </a:r>
            <a:endParaRPr lang="pl-PL" kern="150" dirty="0" smtClean="0">
              <a:ea typeface="SimSun" panose="02010600030101010101" pitchFamily="2" charset="-122"/>
              <a:cs typeface="Mangal"/>
            </a:endParaRPr>
          </a:p>
        </p:txBody>
      </p:sp>
      <p:sp>
        <p:nvSpPr>
          <p:cNvPr id="4" name="Prostokąt 3"/>
          <p:cNvSpPr/>
          <p:nvPr/>
        </p:nvSpPr>
        <p:spPr>
          <a:xfrm>
            <a:off x="3545227" y="2723304"/>
            <a:ext cx="535785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r>
              <a:rPr lang="pl-PL" b="1" dirty="0" smtClean="0"/>
              <a:t>BLACKTHORN/SLOE</a:t>
            </a:r>
            <a:r>
              <a:rPr lang="pl-PL" dirty="0" smtClean="0"/>
              <a:t> (</a:t>
            </a:r>
            <a:r>
              <a:rPr lang="pl-PL" i="1" dirty="0" err="1" smtClean="0"/>
              <a:t>Prunus</a:t>
            </a:r>
            <a:r>
              <a:rPr lang="pl-PL" i="1" dirty="0" smtClean="0"/>
              <a:t> </a:t>
            </a:r>
            <a:r>
              <a:rPr lang="pl-PL" i="1" dirty="0" err="1" smtClean="0"/>
              <a:t>spinosa</a:t>
            </a:r>
            <a:r>
              <a:rPr lang="pl-PL" dirty="0" smtClean="0"/>
              <a:t>):</a:t>
            </a:r>
          </a:p>
          <a:p>
            <a:pPr lvl="0">
              <a:defRPr sz="1800"/>
            </a:pPr>
            <a:r>
              <a:rPr lang="en-GB" dirty="0" smtClean="0">
                <a:solidFill>
                  <a:srgbClr val="000000"/>
                </a:solidFill>
                <a:latin typeface="Calibri" pitchFamily="18"/>
                <a:ea typeface="Microsoft YaHei" pitchFamily="2"/>
                <a:cs typeface="Mangal" pitchFamily="2"/>
              </a:rPr>
              <a:t>Sloes</a:t>
            </a:r>
            <a:r>
              <a:rPr lang="pl-PL" dirty="0" smtClean="0">
                <a:solidFill>
                  <a:srgbClr val="000000"/>
                </a:solidFill>
                <a:latin typeface="Calibri" pitchFamily="18"/>
                <a:ea typeface="Microsoft YaHei" pitchFamily="2"/>
                <a:cs typeface="Mangal" pitchFamily="2"/>
              </a:rPr>
              <a:t> </a:t>
            </a:r>
            <a:r>
              <a:rPr lang="pl-PL" dirty="0" err="1" smtClean="0">
                <a:solidFill>
                  <a:srgbClr val="000000"/>
                </a:solidFill>
                <a:latin typeface="Calibri" pitchFamily="18"/>
                <a:ea typeface="Microsoft YaHei" pitchFamily="2"/>
                <a:cs typeface="Mangal" pitchFamily="2"/>
              </a:rPr>
              <a:t>have</a:t>
            </a:r>
            <a:r>
              <a:rPr lang="pl-PL" dirty="0" smtClean="0">
                <a:solidFill>
                  <a:srgbClr val="000000"/>
                </a:solidFill>
                <a:latin typeface="Calibri" pitchFamily="18"/>
                <a:ea typeface="Microsoft YaHei" pitchFamily="2"/>
                <a:cs typeface="Mangal" pitchFamily="2"/>
              </a:rPr>
              <a:t> </a:t>
            </a:r>
            <a:r>
              <a:rPr lang="en-US" b="1" dirty="0" smtClean="0">
                <a:solidFill>
                  <a:srgbClr val="000000"/>
                </a:solidFill>
                <a:latin typeface="Calibri" pitchFamily="18"/>
                <a:ea typeface="Microsoft YaHei" pitchFamily="2"/>
                <a:cs typeface="Mangal" pitchFamily="2"/>
              </a:rPr>
              <a:t>anti -inflammatory </a:t>
            </a:r>
            <a:r>
              <a:rPr lang="en-US" dirty="0" smtClean="0">
                <a:solidFill>
                  <a:srgbClr val="000000"/>
                </a:solidFill>
                <a:latin typeface="Calibri" pitchFamily="18"/>
                <a:ea typeface="Microsoft YaHei" pitchFamily="2"/>
                <a:cs typeface="Mangal" pitchFamily="2"/>
              </a:rPr>
              <a:t>and </a:t>
            </a:r>
            <a:r>
              <a:rPr lang="en-US" b="1" dirty="0" smtClean="0">
                <a:solidFill>
                  <a:srgbClr val="000000"/>
                </a:solidFill>
                <a:latin typeface="Calibri" pitchFamily="18"/>
                <a:ea typeface="Microsoft YaHei" pitchFamily="2"/>
                <a:cs typeface="Mangal" pitchFamily="2"/>
              </a:rPr>
              <a:t>antibacterial </a:t>
            </a:r>
            <a:r>
              <a:rPr lang="en-US" dirty="0" smtClean="0">
                <a:solidFill>
                  <a:srgbClr val="000000"/>
                </a:solidFill>
                <a:latin typeface="Calibri" pitchFamily="18"/>
                <a:ea typeface="Microsoft YaHei" pitchFamily="2"/>
                <a:cs typeface="Mangal" pitchFamily="2"/>
              </a:rPr>
              <a:t>properties ,</a:t>
            </a:r>
            <a:r>
              <a:rPr lang="pl-PL" dirty="0" smtClean="0">
                <a:solidFill>
                  <a:srgbClr val="000000"/>
                </a:solidFill>
                <a:latin typeface="Calibri" pitchFamily="18"/>
                <a:ea typeface="Microsoft YaHei" pitchFamily="2"/>
                <a:cs typeface="Mangal" pitchFamily="2"/>
              </a:rPr>
              <a:t> </a:t>
            </a:r>
            <a:r>
              <a:rPr lang="pl-PL" dirty="0" err="1" smtClean="0">
                <a:solidFill>
                  <a:srgbClr val="000000"/>
                </a:solidFill>
                <a:latin typeface="Calibri" pitchFamily="18"/>
                <a:ea typeface="Microsoft YaHei" pitchFamily="2"/>
                <a:cs typeface="Mangal" pitchFamily="2"/>
              </a:rPr>
              <a:t>they</a:t>
            </a:r>
            <a:r>
              <a:rPr lang="en-US" dirty="0" smtClean="0">
                <a:solidFill>
                  <a:srgbClr val="000000"/>
                </a:solidFill>
                <a:latin typeface="Calibri" pitchFamily="18"/>
                <a:ea typeface="Microsoft YaHei" pitchFamily="2"/>
                <a:cs typeface="Mangal" pitchFamily="2"/>
              </a:rPr>
              <a:t> prevent the formation of </a:t>
            </a:r>
            <a:r>
              <a:rPr lang="en-US" b="1" dirty="0" smtClean="0">
                <a:solidFill>
                  <a:srgbClr val="000000"/>
                </a:solidFill>
                <a:latin typeface="Calibri" pitchFamily="18"/>
                <a:ea typeface="Microsoft YaHei" pitchFamily="2"/>
                <a:cs typeface="Mangal" pitchFamily="2"/>
              </a:rPr>
              <a:t>atherosclerosis</a:t>
            </a:r>
            <a:r>
              <a:rPr lang="en-US" dirty="0" smtClean="0">
                <a:solidFill>
                  <a:srgbClr val="000000"/>
                </a:solidFill>
                <a:latin typeface="Calibri" pitchFamily="18"/>
                <a:ea typeface="Microsoft YaHei" pitchFamily="2"/>
                <a:cs typeface="Mangal" pitchFamily="2"/>
              </a:rPr>
              <a:t> and consequently - the development of heart disease.</a:t>
            </a:r>
            <a:r>
              <a:rPr lang="pl-PL" dirty="0" smtClean="0">
                <a:solidFill>
                  <a:srgbClr val="000000"/>
                </a:solidFill>
                <a:latin typeface="Calibri" pitchFamily="18"/>
                <a:ea typeface="Microsoft YaHei" pitchFamily="2"/>
                <a:cs typeface="Mangal" pitchFamily="2"/>
              </a:rPr>
              <a:t> </a:t>
            </a:r>
            <a:r>
              <a:rPr lang="en-US" dirty="0" smtClean="0">
                <a:solidFill>
                  <a:srgbClr val="000000"/>
                </a:solidFill>
                <a:latin typeface="Calibri" pitchFamily="18"/>
                <a:ea typeface="Microsoft YaHei" pitchFamily="2"/>
                <a:cs typeface="Mangal" pitchFamily="2"/>
              </a:rPr>
              <a:t>Flowers of blackthorn reduce </a:t>
            </a:r>
            <a:r>
              <a:rPr lang="en-US" b="1" dirty="0" smtClean="0">
                <a:solidFill>
                  <a:srgbClr val="000000"/>
                </a:solidFill>
                <a:latin typeface="Calibri" pitchFamily="18"/>
                <a:ea typeface="Microsoft YaHei" pitchFamily="2"/>
                <a:cs typeface="Mangal" pitchFamily="2"/>
              </a:rPr>
              <a:t>inflammation in the urinary tract</a:t>
            </a:r>
            <a:r>
              <a:rPr lang="en-US" dirty="0" smtClean="0">
                <a:solidFill>
                  <a:srgbClr val="000000"/>
                </a:solidFill>
                <a:latin typeface="Calibri" pitchFamily="18"/>
                <a:ea typeface="Microsoft YaHei" pitchFamily="2"/>
                <a:cs typeface="Mangal" pitchFamily="2"/>
              </a:rPr>
              <a:t> </a:t>
            </a:r>
            <a:r>
              <a:rPr lang="pl-PL" dirty="0" err="1" smtClean="0">
                <a:solidFill>
                  <a:srgbClr val="000000"/>
                </a:solidFill>
                <a:latin typeface="Calibri" pitchFamily="18"/>
                <a:ea typeface="Microsoft YaHei" pitchFamily="2"/>
                <a:cs typeface="Mangal" pitchFamily="2"/>
              </a:rPr>
              <a:t>while</a:t>
            </a:r>
            <a:r>
              <a:rPr lang="en-US" dirty="0" smtClean="0">
                <a:solidFill>
                  <a:srgbClr val="000000"/>
                </a:solidFill>
                <a:latin typeface="Calibri" pitchFamily="18"/>
                <a:ea typeface="Microsoft YaHei" pitchFamily="2"/>
                <a:cs typeface="Mangal" pitchFamily="2"/>
              </a:rPr>
              <a:t> the compounds contained in </a:t>
            </a:r>
            <a:r>
              <a:rPr lang="pl-PL" dirty="0" err="1" smtClean="0">
                <a:solidFill>
                  <a:srgbClr val="000000"/>
                </a:solidFill>
                <a:latin typeface="Calibri" pitchFamily="18"/>
                <a:ea typeface="Microsoft YaHei" pitchFamily="2"/>
                <a:cs typeface="Mangal" pitchFamily="2"/>
              </a:rPr>
              <a:t>blackthorn</a:t>
            </a:r>
            <a:r>
              <a:rPr lang="pl-PL" dirty="0" smtClean="0">
                <a:solidFill>
                  <a:srgbClr val="000000"/>
                </a:solidFill>
                <a:latin typeface="Calibri" pitchFamily="18"/>
                <a:ea typeface="Microsoft YaHei" pitchFamily="2"/>
                <a:cs typeface="Mangal" pitchFamily="2"/>
              </a:rPr>
              <a:t> </a:t>
            </a:r>
            <a:r>
              <a:rPr lang="pl-PL" b="1" dirty="0" err="1" smtClean="0">
                <a:solidFill>
                  <a:srgbClr val="000000"/>
                </a:solidFill>
                <a:latin typeface="Calibri" pitchFamily="18"/>
                <a:ea typeface="Microsoft YaHei" pitchFamily="2"/>
                <a:cs typeface="Mangal" pitchFamily="2"/>
              </a:rPr>
              <a:t>reduce</a:t>
            </a:r>
            <a:r>
              <a:rPr lang="en-US" b="1" dirty="0" smtClean="0">
                <a:solidFill>
                  <a:srgbClr val="000000"/>
                </a:solidFill>
                <a:latin typeface="Calibri" pitchFamily="18"/>
                <a:ea typeface="Microsoft YaHei" pitchFamily="2"/>
                <a:cs typeface="Mangal" pitchFamily="2"/>
              </a:rPr>
              <a:t> blood pressure </a:t>
            </a:r>
            <a:r>
              <a:rPr lang="en-US" dirty="0" smtClean="0">
                <a:solidFill>
                  <a:srgbClr val="000000"/>
                </a:solidFill>
                <a:latin typeface="Calibri" pitchFamily="18"/>
                <a:ea typeface="Microsoft YaHei" pitchFamily="2"/>
                <a:cs typeface="Mangal" pitchFamily="2"/>
              </a:rPr>
              <a:t>and levels of "bad " LDL cholesterol.</a:t>
            </a:r>
            <a:endParaRPr lang="pl-PL" dirty="0" smtClean="0">
              <a:solidFill>
                <a:srgbClr val="000000"/>
              </a:solidFill>
              <a:latin typeface="Calibri" pitchFamily="18"/>
              <a:ea typeface="Microsoft YaHei"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23170" y="0"/>
            <a:ext cx="8229600" cy="857250"/>
          </a:xfrm>
        </p:spPr>
        <p:txBody>
          <a:bodyPr>
            <a:noAutofit/>
          </a:bodyPr>
          <a:lstStyle/>
          <a:p>
            <a:r>
              <a:rPr lang="pl-PL" sz="48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GREEN FARMACY</a:t>
            </a:r>
          </a:p>
        </p:txBody>
      </p:sp>
      <p:pic>
        <p:nvPicPr>
          <p:cNvPr id="7170" name="Picture 2" descr="http://3.bp.blogspot.com/-sNApSDhhfbI/VfAvvcyKwHI/AAAAAAAAUOc/I_Bdl3DPr3M/s1600/IMG_3692.JPG"/>
          <p:cNvPicPr>
            <a:picLocks noChangeAspect="1" noChangeArrowheads="1"/>
          </p:cNvPicPr>
          <p:nvPr/>
        </p:nvPicPr>
        <p:blipFill>
          <a:blip r:embed="rId2" cstate="print"/>
          <a:srcRect/>
          <a:stretch>
            <a:fillRect/>
          </a:stretch>
        </p:blipFill>
        <p:spPr bwMode="auto">
          <a:xfrm>
            <a:off x="0" y="1893127"/>
            <a:ext cx="4643438" cy="2320269"/>
          </a:xfrm>
          <a:prstGeom prst="rect">
            <a:avLst/>
          </a:prstGeom>
          <a:ln>
            <a:noFill/>
          </a:ln>
          <a:effectLst>
            <a:softEdge rad="112500"/>
          </a:effectLst>
        </p:spPr>
      </p:pic>
      <p:pic>
        <p:nvPicPr>
          <p:cNvPr id="7172" name="Picture 4" descr="http://www.mprzepisy.pl/wp-content/uploads/2013/09/syropzsosny.jpg"/>
          <p:cNvPicPr>
            <a:picLocks noChangeAspect="1" noChangeArrowheads="1"/>
          </p:cNvPicPr>
          <p:nvPr/>
        </p:nvPicPr>
        <p:blipFill>
          <a:blip r:embed="rId3" cstate="print"/>
          <a:srcRect r="32353"/>
          <a:stretch>
            <a:fillRect/>
          </a:stretch>
        </p:blipFill>
        <p:spPr bwMode="auto">
          <a:xfrm>
            <a:off x="4857752" y="1857370"/>
            <a:ext cx="4286248" cy="2374244"/>
          </a:xfrm>
          <a:prstGeom prst="rect">
            <a:avLst/>
          </a:prstGeom>
          <a:ln>
            <a:noFill/>
          </a:ln>
          <a:effectLst>
            <a:softEdge rad="112500"/>
          </a:effectLst>
        </p:spPr>
      </p:pic>
      <p:sp>
        <p:nvSpPr>
          <p:cNvPr id="10" name="Prostokąt 9"/>
          <p:cNvSpPr/>
          <p:nvPr/>
        </p:nvSpPr>
        <p:spPr>
          <a:xfrm>
            <a:off x="214282" y="785800"/>
            <a:ext cx="864399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en-US" dirty="0"/>
              <a:t>In medicine, forest plants have always had big importance. Many species of trees and plants provide substances for cosmetics and medicines, for example, cough syrup is extracted from young shoots of pine.</a:t>
            </a:r>
          </a:p>
        </p:txBody>
      </p:sp>
      <p:sp>
        <p:nvSpPr>
          <p:cNvPr id="15" name="Prostokąt 14"/>
          <p:cNvSpPr/>
          <p:nvPr/>
        </p:nvSpPr>
        <p:spPr>
          <a:xfrm>
            <a:off x="36957" y="4306801"/>
            <a:ext cx="462999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en-US" i="1" dirty="0" smtClean="0"/>
              <a:t>Alchemy Forest</a:t>
            </a:r>
            <a:r>
              <a:rPr lang="en-US" dirty="0" smtClean="0"/>
              <a:t> </a:t>
            </a:r>
            <a:r>
              <a:rPr lang="en-US" dirty="0"/>
              <a:t>is the example of a Polish company producing natural cosmetics</a:t>
            </a:r>
          </a:p>
        </p:txBody>
      </p:sp>
      <p:sp>
        <p:nvSpPr>
          <p:cNvPr id="17" name="Prostokąt 16"/>
          <p:cNvSpPr/>
          <p:nvPr/>
        </p:nvSpPr>
        <p:spPr>
          <a:xfrm>
            <a:off x="4714876" y="4429138"/>
            <a:ext cx="429899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en-US" dirty="0"/>
              <a:t> Production of pine shoots syrup</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2.etja.pl/186-thickbox_default/olejek-sosnowy.jpg"/>
          <p:cNvPicPr>
            <a:picLocks noChangeAspect="1" noChangeArrowheads="1"/>
          </p:cNvPicPr>
          <p:nvPr/>
        </p:nvPicPr>
        <p:blipFill>
          <a:blip r:embed="rId2" cstate="print"/>
          <a:srcRect/>
          <a:stretch>
            <a:fillRect/>
          </a:stretch>
        </p:blipFill>
        <p:spPr bwMode="auto">
          <a:xfrm>
            <a:off x="2928926" y="2143122"/>
            <a:ext cx="2952770" cy="2214578"/>
          </a:xfrm>
          <a:prstGeom prst="rect">
            <a:avLst/>
          </a:prstGeom>
          <a:ln>
            <a:noFill/>
          </a:ln>
          <a:effectLst>
            <a:softEdge rad="112500"/>
          </a:effectLst>
        </p:spPr>
      </p:pic>
      <p:pic>
        <p:nvPicPr>
          <p:cNvPr id="6148" name="Picture 4" descr="http://lawendowysklep.pl/environment/cache/images/400_300_productGfx_1e50966b44c4628e36fe20aaad835c1d.jpg"/>
          <p:cNvPicPr>
            <a:picLocks noChangeAspect="1" noChangeArrowheads="1"/>
          </p:cNvPicPr>
          <p:nvPr/>
        </p:nvPicPr>
        <p:blipFill>
          <a:blip r:embed="rId3" cstate="print"/>
          <a:srcRect l="11250" r="11874"/>
          <a:stretch>
            <a:fillRect/>
          </a:stretch>
        </p:blipFill>
        <p:spPr bwMode="auto">
          <a:xfrm>
            <a:off x="0" y="2143122"/>
            <a:ext cx="3023484" cy="2212290"/>
          </a:xfrm>
          <a:prstGeom prst="rect">
            <a:avLst/>
          </a:prstGeom>
          <a:ln>
            <a:noFill/>
          </a:ln>
          <a:effectLst>
            <a:softEdge rad="112500"/>
          </a:effectLst>
        </p:spPr>
      </p:pic>
      <p:sp>
        <p:nvSpPr>
          <p:cNvPr id="3" name="Tytuł 2"/>
          <p:cNvSpPr>
            <a:spLocks noGrp="1"/>
          </p:cNvSpPr>
          <p:nvPr>
            <p:ph type="title"/>
          </p:nvPr>
        </p:nvSpPr>
        <p:spPr>
          <a:xfrm>
            <a:off x="457200" y="-164554"/>
            <a:ext cx="8229600" cy="857250"/>
          </a:xfrm>
        </p:spPr>
        <p:txBody>
          <a:bodyPr>
            <a:noAutofit/>
          </a:bodyPr>
          <a:lstStyle/>
          <a:p>
            <a:r>
              <a:rPr lang="pl-PL" sz="36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FRAGRANT MEDICINES</a:t>
            </a:r>
          </a:p>
        </p:txBody>
      </p:sp>
      <p:sp>
        <p:nvSpPr>
          <p:cNvPr id="9" name="Prostokąt 8"/>
          <p:cNvSpPr/>
          <p:nvPr/>
        </p:nvSpPr>
        <p:spPr>
          <a:xfrm>
            <a:off x="142844" y="571486"/>
            <a:ext cx="8643998" cy="140038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en-US" sz="1700" dirty="0"/>
              <a:t>In the forest air there are about </a:t>
            </a:r>
            <a:r>
              <a:rPr lang="en-US" sz="1700" b="1" dirty="0"/>
              <a:t>70 times less pathogenic germs </a:t>
            </a:r>
            <a:r>
              <a:rPr lang="en-US" sz="1700" dirty="0"/>
              <a:t>than in the air of the cities. </a:t>
            </a:r>
          </a:p>
          <a:p>
            <a:pPr algn="ctr" fontAlgn="base"/>
            <a:r>
              <a:rPr lang="en-US" sz="1700" dirty="0"/>
              <a:t>This freshness of the air is possible thanks to the presence of, among other things,  essential oils secreted by trees, especially coniferous ones. Scientists have discovered that these essentials contain close to </a:t>
            </a:r>
            <a:r>
              <a:rPr lang="en-US" sz="1700" b="1" dirty="0"/>
              <a:t>1500 substances</a:t>
            </a:r>
            <a:r>
              <a:rPr lang="en-US" sz="1700" dirty="0"/>
              <a:t> acting as  </a:t>
            </a:r>
            <a:r>
              <a:rPr lang="en-US" sz="1700" b="1" dirty="0">
                <a:solidFill>
                  <a:schemeClr val="tx1"/>
                </a:solidFill>
              </a:rPr>
              <a:t>germicidal measures, calming or anti-inflammatory</a:t>
            </a:r>
            <a:r>
              <a:rPr lang="en-US" sz="1700" dirty="0">
                <a:solidFill>
                  <a:schemeClr val="tx1"/>
                </a:solidFill>
              </a:rPr>
              <a:t>.</a:t>
            </a:r>
          </a:p>
        </p:txBody>
      </p:sp>
      <p:sp>
        <p:nvSpPr>
          <p:cNvPr id="10" name="Prostokąt 9"/>
          <p:cNvSpPr/>
          <p:nvPr/>
        </p:nvSpPr>
        <p:spPr>
          <a:xfrm>
            <a:off x="5929322" y="2714626"/>
            <a:ext cx="307183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en-US" dirty="0"/>
              <a:t>The most popular oils are </a:t>
            </a:r>
            <a:r>
              <a:rPr lang="en-US" b="1" dirty="0"/>
              <a:t>pine </a:t>
            </a:r>
            <a:r>
              <a:rPr lang="en-US" b="1" dirty="0" smtClean="0"/>
              <a:t>oil</a:t>
            </a:r>
            <a:r>
              <a:rPr lang="en-US" dirty="0" smtClean="0"/>
              <a:t>,</a:t>
            </a:r>
            <a:r>
              <a:rPr lang="pl-PL" dirty="0" smtClean="0"/>
              <a:t> </a:t>
            </a:r>
            <a:r>
              <a:rPr lang="en-US" b="1" dirty="0" smtClean="0"/>
              <a:t>juniper </a:t>
            </a:r>
            <a:r>
              <a:rPr lang="en-US" b="1" dirty="0"/>
              <a:t>oil</a:t>
            </a:r>
            <a:r>
              <a:rPr lang="en-US" dirty="0"/>
              <a:t>, but also </a:t>
            </a:r>
            <a:r>
              <a:rPr lang="en-US" b="1" dirty="0"/>
              <a:t>eucalyptus oil</a:t>
            </a:r>
            <a:r>
              <a:rPr lang="en-US" dirty="0"/>
              <a:t>, which is produced mostly </a:t>
            </a:r>
            <a:r>
              <a:rPr lang="en-US" dirty="0" smtClean="0"/>
              <a:t>in</a:t>
            </a:r>
            <a:r>
              <a:rPr lang="pl-PL" dirty="0" smtClean="0"/>
              <a:t> Portugal.</a:t>
            </a:r>
            <a:r>
              <a:rPr lang="en-US" dirty="0" smtClean="0"/>
              <a:t> </a:t>
            </a:r>
            <a:endParaRPr lang="en-US" dirty="0"/>
          </a:p>
        </p:txBody>
      </p:sp>
      <p:sp>
        <p:nvSpPr>
          <p:cNvPr id="11" name="Prostokąt 10"/>
          <p:cNvSpPr/>
          <p:nvPr/>
        </p:nvSpPr>
        <p:spPr>
          <a:xfrm>
            <a:off x="500034" y="4417873"/>
            <a:ext cx="814393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en-US" dirty="0"/>
              <a:t>The field of medicine curing diseases with the use of essential oils coming from forest trees is </a:t>
            </a:r>
            <a:r>
              <a:rPr lang="en-US" dirty="0" smtClean="0"/>
              <a:t>called </a:t>
            </a:r>
            <a:r>
              <a:rPr lang="en-US" b="1" dirty="0">
                <a:solidFill>
                  <a:schemeClr val="tx1"/>
                </a:solidFill>
              </a:rPr>
              <a:t>aromatherapy</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Moje dokumenty\Downloads\13035693_854955401316871_723640369_o.jpg"/>
          <p:cNvPicPr>
            <a:picLocks noChangeAspect="1" noChangeArrowheads="1"/>
          </p:cNvPicPr>
          <p:nvPr/>
        </p:nvPicPr>
        <p:blipFill>
          <a:blip r:embed="rId2" cstate="print"/>
          <a:srcRect t="10527" b="5263"/>
          <a:stretch>
            <a:fillRect/>
          </a:stretch>
        </p:blipFill>
        <p:spPr bwMode="auto">
          <a:xfrm>
            <a:off x="1" y="1928772"/>
            <a:ext cx="2928957" cy="3214728"/>
          </a:xfrm>
          <a:prstGeom prst="rect">
            <a:avLst/>
          </a:prstGeom>
          <a:ln>
            <a:noFill/>
          </a:ln>
          <a:effectLst>
            <a:softEdge rad="112500"/>
          </a:effectLst>
        </p:spPr>
      </p:pic>
      <p:pic>
        <p:nvPicPr>
          <p:cNvPr id="3074" name="Picture 2" descr="C:\Documents and Settings\admin\Moje dokumenty\Downloads\13052566_854955404650204_990632967_o.jpg"/>
          <p:cNvPicPr>
            <a:picLocks noChangeAspect="1" noChangeArrowheads="1"/>
          </p:cNvPicPr>
          <p:nvPr/>
        </p:nvPicPr>
        <p:blipFill>
          <a:blip r:embed="rId3" cstate="print"/>
          <a:srcRect t="6250" b="6250"/>
          <a:stretch>
            <a:fillRect/>
          </a:stretch>
        </p:blipFill>
        <p:spPr bwMode="auto">
          <a:xfrm>
            <a:off x="5786414" y="285734"/>
            <a:ext cx="3357586" cy="3347532"/>
          </a:xfrm>
          <a:prstGeom prst="rect">
            <a:avLst/>
          </a:prstGeom>
          <a:ln>
            <a:noFill/>
          </a:ln>
          <a:effectLst>
            <a:softEdge rad="112500"/>
          </a:effectLst>
        </p:spPr>
      </p:pic>
      <p:sp>
        <p:nvSpPr>
          <p:cNvPr id="2" name="Tytuł 1"/>
          <p:cNvSpPr>
            <a:spLocks noGrp="1"/>
          </p:cNvSpPr>
          <p:nvPr>
            <p:ph type="title"/>
          </p:nvPr>
        </p:nvSpPr>
        <p:spPr>
          <a:xfrm>
            <a:off x="0" y="0"/>
            <a:ext cx="5900686" cy="857250"/>
          </a:xfrm>
        </p:spPr>
        <p:txBody>
          <a:bodyPr>
            <a:noAutofit/>
          </a:bodyPr>
          <a:lstStyle/>
          <a:p>
            <a:r>
              <a:rPr lang="pl-PL" sz="36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TREES ARE MAGIC TOO</a:t>
            </a:r>
          </a:p>
        </p:txBody>
      </p:sp>
      <p:sp>
        <p:nvSpPr>
          <p:cNvPr id="3" name="pole tekstowe 2"/>
          <p:cNvSpPr txBox="1"/>
          <p:nvPr/>
        </p:nvSpPr>
        <p:spPr>
          <a:xfrm>
            <a:off x="395536" y="951570"/>
            <a:ext cx="507209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l-PL" b="1" dirty="0" smtClean="0"/>
              <a:t>BERBERIS</a:t>
            </a:r>
            <a:r>
              <a:rPr lang="pl-PL" dirty="0" smtClean="0"/>
              <a:t> (</a:t>
            </a:r>
            <a:r>
              <a:rPr lang="pl-PL" i="1" dirty="0" err="1" smtClean="0"/>
              <a:t>Berberis</a:t>
            </a:r>
            <a:r>
              <a:rPr lang="pl-PL" dirty="0" smtClean="0"/>
              <a:t>):</a:t>
            </a:r>
          </a:p>
          <a:p>
            <a:r>
              <a:rPr lang="en-US" dirty="0" smtClean="0"/>
              <a:t>It was used to strengthen the working of</a:t>
            </a:r>
            <a:r>
              <a:rPr lang="pl-PL" dirty="0" smtClean="0"/>
              <a:t> </a:t>
            </a:r>
            <a:r>
              <a:rPr lang="en-US" dirty="0" smtClean="0"/>
              <a:t>spells,</a:t>
            </a:r>
            <a:r>
              <a:rPr lang="pl-PL" dirty="0" smtClean="0"/>
              <a:t> </a:t>
            </a:r>
            <a:r>
              <a:rPr lang="en-US" dirty="0" smtClean="0"/>
              <a:t>but also to free </a:t>
            </a:r>
            <a:r>
              <a:rPr lang="pl-PL" dirty="0" err="1" smtClean="0"/>
              <a:t>people</a:t>
            </a:r>
            <a:r>
              <a:rPr lang="en-US" dirty="0" smtClean="0"/>
              <a:t> from the bad influence or spells </a:t>
            </a:r>
            <a:r>
              <a:rPr lang="pl-PL" dirty="0" err="1" smtClean="0"/>
              <a:t>cast</a:t>
            </a:r>
            <a:r>
              <a:rPr lang="pl-PL" dirty="0" smtClean="0"/>
              <a:t> on </a:t>
            </a:r>
            <a:r>
              <a:rPr lang="pl-PL" dirty="0" err="1" smtClean="0"/>
              <a:t>us</a:t>
            </a:r>
            <a:r>
              <a:rPr lang="pl-PL" dirty="0" smtClean="0"/>
              <a:t> by </a:t>
            </a:r>
            <a:r>
              <a:rPr lang="pl-PL" dirty="0" err="1" smtClean="0"/>
              <a:t>those</a:t>
            </a:r>
            <a:r>
              <a:rPr lang="pl-PL" dirty="0" smtClean="0"/>
              <a:t> </a:t>
            </a:r>
            <a:r>
              <a:rPr lang="en-US" dirty="0" smtClean="0"/>
              <a:t>hostile to us.</a:t>
            </a:r>
            <a:endParaRPr lang="pl-PL" dirty="0"/>
          </a:p>
        </p:txBody>
      </p:sp>
      <p:sp>
        <p:nvSpPr>
          <p:cNvPr id="5" name="pole tekstowe 4"/>
          <p:cNvSpPr txBox="1"/>
          <p:nvPr/>
        </p:nvSpPr>
        <p:spPr>
          <a:xfrm>
            <a:off x="3000364" y="3571882"/>
            <a:ext cx="534873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l-PL" b="1" dirty="0" smtClean="0"/>
              <a:t>„WITCHES SPRUCE”</a:t>
            </a:r>
            <a:r>
              <a:rPr lang="pl-PL" dirty="0" smtClean="0"/>
              <a:t> (</a:t>
            </a:r>
            <a:r>
              <a:rPr lang="pl-PL" i="1" dirty="0" err="1" smtClean="0"/>
              <a:t>Sorbus</a:t>
            </a:r>
            <a:r>
              <a:rPr lang="pl-PL" i="1" dirty="0" smtClean="0"/>
              <a:t> </a:t>
            </a:r>
            <a:r>
              <a:rPr lang="pl-PL" i="1" dirty="0" err="1" smtClean="0"/>
              <a:t>aucuparia</a:t>
            </a:r>
            <a:r>
              <a:rPr lang="pl-PL" dirty="0" smtClean="0"/>
              <a:t>):</a:t>
            </a:r>
          </a:p>
          <a:p>
            <a:r>
              <a:rPr lang="en-US" dirty="0" smtClean="0"/>
              <a:t>One of the most </a:t>
            </a:r>
            <a:r>
              <a:rPr lang="pl-PL" dirty="0" err="1" smtClean="0"/>
              <a:t>commonly</a:t>
            </a:r>
            <a:r>
              <a:rPr lang="pl-PL" dirty="0" smtClean="0"/>
              <a:t> </a:t>
            </a:r>
            <a:r>
              <a:rPr lang="en-US" dirty="0" smtClean="0"/>
              <a:t>visited natural</a:t>
            </a:r>
            <a:r>
              <a:rPr lang="pl-PL" dirty="0" smtClean="0"/>
              <a:t> </a:t>
            </a:r>
            <a:r>
              <a:rPr lang="en-US" dirty="0" smtClean="0"/>
              <a:t>monuments </a:t>
            </a:r>
            <a:r>
              <a:rPr lang="pl-PL" dirty="0" err="1" smtClean="0"/>
              <a:t>in</a:t>
            </a:r>
            <a:r>
              <a:rPr lang="en-US" dirty="0" smtClean="0"/>
              <a:t> Lithuania. </a:t>
            </a:r>
            <a:r>
              <a:rPr lang="pl-PL" dirty="0" err="1" smtClean="0"/>
              <a:t>Formerly</a:t>
            </a:r>
            <a:r>
              <a:rPr lang="pl-PL" dirty="0" smtClean="0"/>
              <a:t> </a:t>
            </a:r>
            <a:r>
              <a:rPr lang="pl-PL" dirty="0" err="1" smtClean="0"/>
              <a:t>the</a:t>
            </a:r>
            <a:r>
              <a:rPr lang="pl-PL" dirty="0" smtClean="0"/>
              <a:t> </a:t>
            </a:r>
            <a:r>
              <a:rPr lang="pl-PL" dirty="0" err="1" smtClean="0"/>
              <a:t>Lithuanians</a:t>
            </a:r>
            <a:r>
              <a:rPr lang="pl-PL" dirty="0" smtClean="0"/>
              <a:t> </a:t>
            </a:r>
            <a:r>
              <a:rPr lang="pl-PL" dirty="0" err="1" smtClean="0"/>
              <a:t>belived</a:t>
            </a:r>
            <a:r>
              <a:rPr lang="pl-PL" dirty="0" smtClean="0"/>
              <a:t> </a:t>
            </a:r>
            <a:r>
              <a:rPr lang="pl-PL" dirty="0" err="1" smtClean="0"/>
              <a:t>that</a:t>
            </a:r>
            <a:r>
              <a:rPr lang="pl-PL" dirty="0" smtClean="0"/>
              <a:t> </a:t>
            </a:r>
            <a:r>
              <a:rPr lang="pl-PL" dirty="0" err="1" smtClean="0"/>
              <a:t>rowan</a:t>
            </a:r>
            <a:r>
              <a:rPr lang="pl-PL" dirty="0" smtClean="0"/>
              <a:t> </a:t>
            </a:r>
            <a:r>
              <a:rPr lang="pl-PL" dirty="0" err="1" smtClean="0"/>
              <a:t>protected</a:t>
            </a:r>
            <a:r>
              <a:rPr lang="pl-PL" dirty="0" smtClean="0"/>
              <a:t> </a:t>
            </a:r>
            <a:r>
              <a:rPr lang="pl-PL" dirty="0" err="1" smtClean="0"/>
              <a:t>them</a:t>
            </a:r>
            <a:r>
              <a:rPr lang="pl-PL" dirty="0" smtClean="0"/>
              <a:t> </a:t>
            </a:r>
            <a:r>
              <a:rPr lang="en-US" dirty="0" smtClean="0"/>
              <a:t>against witches and</a:t>
            </a:r>
            <a:r>
              <a:rPr lang="pl-PL" dirty="0" smtClean="0"/>
              <a:t> </a:t>
            </a:r>
            <a:r>
              <a:rPr lang="en-US" dirty="0" smtClean="0"/>
              <a:t>devils </a:t>
            </a:r>
            <a:r>
              <a:rPr lang="pl-PL" dirty="0" smtClean="0"/>
              <a:t>, </a:t>
            </a:r>
            <a:r>
              <a:rPr lang="en-US" dirty="0" smtClean="0"/>
              <a:t>so </a:t>
            </a:r>
            <a:r>
              <a:rPr lang="pl-PL" dirty="0" err="1" smtClean="0"/>
              <a:t>it</a:t>
            </a:r>
            <a:r>
              <a:rPr lang="en-US" dirty="0" smtClean="0"/>
              <a:t> was often planted </a:t>
            </a:r>
            <a:r>
              <a:rPr lang="pl-PL" dirty="0" err="1" smtClean="0"/>
              <a:t>next</a:t>
            </a:r>
            <a:r>
              <a:rPr lang="pl-PL" dirty="0" smtClean="0"/>
              <a:t> to</a:t>
            </a:r>
            <a:r>
              <a:rPr lang="en-US" dirty="0" smtClean="0"/>
              <a:t> the</a:t>
            </a:r>
            <a:r>
              <a:rPr lang="pl-PL" dirty="0" err="1" smtClean="0"/>
              <a:t>ir</a:t>
            </a:r>
            <a:r>
              <a:rPr lang="pl-PL" dirty="0" smtClean="0"/>
              <a:t> </a:t>
            </a:r>
            <a:r>
              <a:rPr lang="en-US" dirty="0" smtClean="0"/>
              <a:t>homes</a:t>
            </a:r>
            <a:r>
              <a:rPr lang="pl-PL" dirty="0" smtClean="0"/>
              <a:t>.</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Moje dokumenty\Downloads\12986541_851977184948026_752815373_o.jpg"/>
          <p:cNvPicPr>
            <a:picLocks noChangeAspect="1" noChangeArrowheads="1"/>
          </p:cNvPicPr>
          <p:nvPr/>
        </p:nvPicPr>
        <p:blipFill>
          <a:blip r:embed="rId2" cstate="print"/>
          <a:srcRect t="8729" b="3982"/>
          <a:stretch>
            <a:fillRect/>
          </a:stretch>
        </p:blipFill>
        <p:spPr bwMode="auto">
          <a:xfrm>
            <a:off x="6715141" y="2071684"/>
            <a:ext cx="2428859" cy="2571996"/>
          </a:xfrm>
          <a:prstGeom prst="rect">
            <a:avLst/>
          </a:prstGeom>
          <a:ln>
            <a:noFill/>
          </a:ln>
          <a:effectLst>
            <a:softEdge rad="112500"/>
          </a:effectLst>
        </p:spPr>
      </p:pic>
      <p:pic>
        <p:nvPicPr>
          <p:cNvPr id="3074" name="Picture 2" descr="C:\Documents and Settings\admin\Moje dokumenty\Downloads\13016642_851977221614689_901188378_o.jpg"/>
          <p:cNvPicPr>
            <a:picLocks noChangeAspect="1" noChangeArrowheads="1"/>
          </p:cNvPicPr>
          <p:nvPr/>
        </p:nvPicPr>
        <p:blipFill>
          <a:blip r:embed="rId3" cstate="print"/>
          <a:srcRect t="9259" b="16667"/>
          <a:stretch>
            <a:fillRect/>
          </a:stretch>
        </p:blipFill>
        <p:spPr bwMode="auto">
          <a:xfrm>
            <a:off x="11211" y="441293"/>
            <a:ext cx="3500462" cy="1944701"/>
          </a:xfrm>
          <a:prstGeom prst="rect">
            <a:avLst/>
          </a:prstGeom>
          <a:ln>
            <a:noFill/>
          </a:ln>
          <a:effectLst>
            <a:softEdge rad="112500"/>
          </a:effectLst>
        </p:spPr>
      </p:pic>
      <p:sp>
        <p:nvSpPr>
          <p:cNvPr id="2" name="Tytuł 1"/>
          <p:cNvSpPr>
            <a:spLocks noGrp="1"/>
          </p:cNvSpPr>
          <p:nvPr>
            <p:ph type="title"/>
          </p:nvPr>
        </p:nvSpPr>
        <p:spPr>
          <a:xfrm>
            <a:off x="563381" y="-117016"/>
            <a:ext cx="8229600" cy="857250"/>
          </a:xfrm>
        </p:spPr>
        <p:txBody>
          <a:bodyPr>
            <a:noAutofit/>
          </a:bodyPr>
          <a:lstStyle/>
          <a:p>
            <a:r>
              <a:rPr lang="pl-PL" sz="4000" b="1" dirty="0">
                <a:ln w="19050">
                  <a:solidFill>
                    <a:schemeClr val="bg1"/>
                  </a:solidFill>
                  <a:prstDash val="solid"/>
                </a:ln>
                <a:effectLst>
                  <a:outerShdw blurRad="41275" dist="20320" dir="1800000" algn="tl" rotWithShape="0">
                    <a:srgbClr val="000000">
                      <a:alpha val="40000"/>
                    </a:srgbClr>
                  </a:outerShdw>
                </a:effectLst>
                <a:latin typeface="+mn-lt"/>
                <a:ea typeface="+mn-ea"/>
                <a:cs typeface="+mn-cs"/>
              </a:rPr>
              <a:t>FOREST IN THE KITCHEN</a:t>
            </a:r>
          </a:p>
        </p:txBody>
      </p:sp>
      <p:sp>
        <p:nvSpPr>
          <p:cNvPr id="3" name="Prostokąt 2"/>
          <p:cNvSpPr/>
          <p:nvPr/>
        </p:nvSpPr>
        <p:spPr>
          <a:xfrm>
            <a:off x="285720" y="1446602"/>
            <a:ext cx="8072494" cy="2585323"/>
          </a:xfrm>
          <a:prstGeom prst="rect">
            <a:avLst/>
          </a:prstGeom>
        </p:spPr>
        <p:txBody>
          <a:bodyPr wrap="square">
            <a:spAutoFit/>
          </a:bodyPr>
          <a:lstStyle/>
          <a:p>
            <a:endParaRPr lang="pl-PL" dirty="0" smtClean="0"/>
          </a:p>
          <a:p>
            <a:endParaRPr lang="pl-PL" dirty="0" smtClean="0"/>
          </a:p>
          <a:p>
            <a:endParaRPr lang="pl-PL" dirty="0" smtClean="0"/>
          </a:p>
          <a:p>
            <a:endParaRPr lang="pl-PL" dirty="0"/>
          </a:p>
          <a:p>
            <a:endParaRPr lang="pl-PL" dirty="0" smtClean="0"/>
          </a:p>
          <a:p>
            <a:r>
              <a:rPr lang="pl-PL" dirty="0" smtClean="0"/>
              <a:t> </a:t>
            </a:r>
          </a:p>
          <a:p>
            <a:endParaRPr lang="pl-PL" dirty="0" smtClean="0"/>
          </a:p>
          <a:p>
            <a:endParaRPr lang="pl-PL" dirty="0" smtClean="0"/>
          </a:p>
          <a:p>
            <a:endParaRPr lang="pl-PL" dirty="0"/>
          </a:p>
        </p:txBody>
      </p:sp>
      <p:sp>
        <p:nvSpPr>
          <p:cNvPr id="5" name="Prostokąt 4"/>
          <p:cNvSpPr/>
          <p:nvPr/>
        </p:nvSpPr>
        <p:spPr>
          <a:xfrm>
            <a:off x="285720" y="3784417"/>
            <a:ext cx="617484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t>BEECH </a:t>
            </a:r>
            <a:r>
              <a:rPr lang="pl-PL" dirty="0" smtClean="0"/>
              <a:t>(</a:t>
            </a:r>
            <a:r>
              <a:rPr lang="pl-PL" i="1" dirty="0" err="1" smtClean="0"/>
              <a:t>Fagus</a:t>
            </a:r>
            <a:r>
              <a:rPr lang="pl-PL" dirty="0" smtClean="0"/>
              <a:t>)</a:t>
            </a:r>
            <a:r>
              <a:rPr lang="pl-PL" dirty="0" smtClean="0">
                <a:solidFill>
                  <a:schemeClr val="tx1"/>
                </a:solidFill>
              </a:rPr>
              <a:t>:</a:t>
            </a:r>
            <a:endParaRPr lang="pl-PL" dirty="0" smtClean="0"/>
          </a:p>
          <a:p>
            <a:r>
              <a:rPr lang="en-US" dirty="0" smtClean="0"/>
              <a:t> </a:t>
            </a:r>
            <a:r>
              <a:rPr lang="pl-PL" dirty="0" err="1" smtClean="0"/>
              <a:t>It</a:t>
            </a:r>
            <a:r>
              <a:rPr lang="pl-PL" dirty="0" smtClean="0"/>
              <a:t> </a:t>
            </a:r>
            <a:r>
              <a:rPr lang="en-US" dirty="0" smtClean="0"/>
              <a:t>is </a:t>
            </a:r>
            <a:r>
              <a:rPr lang="pl-PL" dirty="0" err="1" smtClean="0"/>
              <a:t>used</a:t>
            </a:r>
            <a:r>
              <a:rPr lang="pl-PL" dirty="0" smtClean="0"/>
              <a:t> to</a:t>
            </a:r>
            <a:r>
              <a:rPr lang="en-US" dirty="0" smtClean="0"/>
              <a:t> </a:t>
            </a:r>
            <a:r>
              <a:rPr lang="en-US" dirty="0" err="1" smtClean="0"/>
              <a:t>prepar</a:t>
            </a:r>
            <a:r>
              <a:rPr lang="pl-PL" dirty="0" smtClean="0"/>
              <a:t>e</a:t>
            </a:r>
            <a:r>
              <a:rPr lang="en-US" dirty="0" smtClean="0"/>
              <a:t> </a:t>
            </a:r>
            <a:r>
              <a:rPr lang="en-US" b="1" dirty="0" smtClean="0"/>
              <a:t>coffee beech</a:t>
            </a:r>
            <a:r>
              <a:rPr lang="pl-PL" dirty="0" smtClean="0"/>
              <a:t> </a:t>
            </a:r>
            <a:r>
              <a:rPr lang="pl-PL" dirty="0" err="1" smtClean="0"/>
              <a:t>or</a:t>
            </a:r>
            <a:r>
              <a:rPr lang="pl-PL" dirty="0" smtClean="0"/>
              <a:t> </a:t>
            </a:r>
            <a:r>
              <a:rPr lang="en-US" b="1" dirty="0" smtClean="0"/>
              <a:t>salads</a:t>
            </a:r>
            <a:r>
              <a:rPr lang="en-US" dirty="0" smtClean="0"/>
              <a:t> </a:t>
            </a:r>
            <a:r>
              <a:rPr lang="pl-PL" dirty="0" err="1" smtClean="0"/>
              <a:t>made</a:t>
            </a:r>
            <a:r>
              <a:rPr lang="pl-PL" dirty="0" smtClean="0"/>
              <a:t> </a:t>
            </a:r>
            <a:r>
              <a:rPr lang="en-US" dirty="0" smtClean="0"/>
              <a:t>from young leaves</a:t>
            </a:r>
            <a:r>
              <a:rPr lang="pl-PL" dirty="0" smtClean="0"/>
              <a:t>. </a:t>
            </a:r>
            <a:r>
              <a:rPr lang="pl-PL" dirty="0" err="1" smtClean="0"/>
              <a:t>It</a:t>
            </a:r>
            <a:r>
              <a:rPr lang="pl-PL" dirty="0" smtClean="0"/>
              <a:t> </a:t>
            </a:r>
            <a:r>
              <a:rPr lang="pl-PL" dirty="0" err="1" smtClean="0"/>
              <a:t>is</a:t>
            </a:r>
            <a:r>
              <a:rPr lang="en-US" dirty="0" smtClean="0"/>
              <a:t> also known for </a:t>
            </a:r>
            <a:r>
              <a:rPr lang="en-US" b="1" dirty="0" smtClean="0"/>
              <a:t>edible beechnuts</a:t>
            </a:r>
            <a:r>
              <a:rPr lang="en-US" dirty="0" smtClean="0"/>
              <a:t> containing, </a:t>
            </a:r>
            <a:r>
              <a:rPr lang="pl-PL" dirty="0" err="1" smtClean="0"/>
              <a:t>among</a:t>
            </a:r>
            <a:r>
              <a:rPr lang="pl-PL" dirty="0" smtClean="0"/>
              <a:t> </a:t>
            </a:r>
            <a:r>
              <a:rPr lang="pl-PL" dirty="0" err="1" smtClean="0"/>
              <a:t>other</a:t>
            </a:r>
            <a:r>
              <a:rPr lang="pl-PL" dirty="0" smtClean="0"/>
              <a:t> </a:t>
            </a:r>
            <a:r>
              <a:rPr lang="pl-PL" dirty="0" err="1" smtClean="0"/>
              <a:t>things</a:t>
            </a:r>
            <a:r>
              <a:rPr lang="en-US" dirty="0" smtClean="0"/>
              <a:t>, oils, sugars, starch, </a:t>
            </a:r>
            <a:r>
              <a:rPr lang="en-US" dirty="0" err="1" smtClean="0"/>
              <a:t>malic</a:t>
            </a:r>
            <a:r>
              <a:rPr lang="en-US" dirty="0" smtClean="0"/>
              <a:t> acid and citric acid.</a:t>
            </a:r>
            <a:endParaRPr lang="pl-PL" dirty="0" smtClean="0"/>
          </a:p>
        </p:txBody>
      </p:sp>
      <p:sp>
        <p:nvSpPr>
          <p:cNvPr id="10" name="Prostokąt 9"/>
          <p:cNvSpPr/>
          <p:nvPr/>
        </p:nvSpPr>
        <p:spPr>
          <a:xfrm>
            <a:off x="71406" y="2428874"/>
            <a:ext cx="657229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b="1" dirty="0" smtClean="0"/>
              <a:t>XYLITOL</a:t>
            </a:r>
            <a:r>
              <a:rPr lang="pl-PL" dirty="0" smtClean="0"/>
              <a:t>:</a:t>
            </a:r>
          </a:p>
          <a:p>
            <a:r>
              <a:rPr lang="en-US" dirty="0" err="1" smtClean="0"/>
              <a:t>Xylitol</a:t>
            </a:r>
            <a:r>
              <a:rPr lang="en-US" dirty="0" smtClean="0"/>
              <a:t> is a high-quality </a:t>
            </a:r>
            <a:r>
              <a:rPr lang="en-US" b="1" dirty="0" smtClean="0"/>
              <a:t>natural sweetener </a:t>
            </a:r>
            <a:r>
              <a:rPr lang="en-US" dirty="0" smtClean="0"/>
              <a:t>extracted from birch bark. </a:t>
            </a:r>
            <a:r>
              <a:rPr lang="en-US" dirty="0" err="1" smtClean="0"/>
              <a:t>Xylitol</a:t>
            </a:r>
            <a:r>
              <a:rPr lang="en-US" dirty="0" smtClean="0"/>
              <a:t> is recommended </a:t>
            </a:r>
            <a:r>
              <a:rPr lang="pl-PL" dirty="0" smtClean="0"/>
              <a:t>to </a:t>
            </a:r>
            <a:r>
              <a:rPr lang="en-US" dirty="0" smtClean="0"/>
              <a:t>people who care about the</a:t>
            </a:r>
            <a:r>
              <a:rPr lang="pl-PL" dirty="0" err="1" smtClean="0"/>
              <a:t>ir</a:t>
            </a:r>
            <a:r>
              <a:rPr lang="pl-PL" dirty="0" smtClean="0"/>
              <a:t> </a:t>
            </a:r>
            <a:r>
              <a:rPr lang="pl-PL" dirty="0" err="1" smtClean="0"/>
              <a:t>weight</a:t>
            </a:r>
            <a:r>
              <a:rPr lang="en-US" dirty="0" smtClean="0"/>
              <a:t>, because it </a:t>
            </a:r>
            <a:r>
              <a:rPr lang="en-US" b="1" dirty="0" smtClean="0"/>
              <a:t>contains 40% fewer calories </a:t>
            </a:r>
            <a:r>
              <a:rPr lang="en-US" dirty="0" smtClean="0"/>
              <a:t>than </a:t>
            </a:r>
            <a:r>
              <a:rPr lang="pl-PL" dirty="0" err="1" smtClean="0"/>
              <a:t>refined</a:t>
            </a:r>
            <a:r>
              <a:rPr lang="en-US" dirty="0" smtClean="0"/>
              <a:t> sugar</a:t>
            </a:r>
            <a:r>
              <a:rPr lang="pl-PL" dirty="0" smtClean="0"/>
              <a:t>.</a:t>
            </a:r>
            <a:endParaRPr lang="pl-PL" dirty="0"/>
          </a:p>
        </p:txBody>
      </p:sp>
      <p:sp>
        <p:nvSpPr>
          <p:cNvPr id="8" name="pole tekstowe 7"/>
          <p:cNvSpPr txBox="1"/>
          <p:nvPr/>
        </p:nvSpPr>
        <p:spPr>
          <a:xfrm>
            <a:off x="3992900" y="644834"/>
            <a:ext cx="414340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l-PL" b="1" dirty="0" smtClean="0"/>
              <a:t>CHESTNUTS </a:t>
            </a:r>
            <a:r>
              <a:rPr lang="pl-PL" dirty="0" smtClean="0"/>
              <a:t>(</a:t>
            </a:r>
            <a:r>
              <a:rPr lang="pl-PL" dirty="0" err="1" smtClean="0"/>
              <a:t>Castanea</a:t>
            </a:r>
            <a:r>
              <a:rPr lang="pl-PL" dirty="0" smtClean="0"/>
              <a:t> </a:t>
            </a:r>
            <a:r>
              <a:rPr lang="pl-PL" dirty="0" err="1"/>
              <a:t>sativa</a:t>
            </a:r>
            <a:r>
              <a:rPr lang="pl-PL" dirty="0"/>
              <a:t> </a:t>
            </a:r>
            <a:r>
              <a:rPr lang="pl-PL" dirty="0" smtClean="0"/>
              <a:t>Mill):</a:t>
            </a:r>
          </a:p>
          <a:p>
            <a:r>
              <a:rPr lang="en-US" dirty="0" smtClean="0"/>
              <a:t>Chestnuts are the main dry fruit produced in Portugal. Chestnuts contain </a:t>
            </a:r>
            <a:r>
              <a:rPr lang="en-US" b="1" dirty="0" err="1" smtClean="0"/>
              <a:t>escin</a:t>
            </a:r>
            <a:r>
              <a:rPr lang="en-US" dirty="0" smtClean="0"/>
              <a:t>, </a:t>
            </a:r>
            <a:r>
              <a:rPr lang="pl-PL" dirty="0" err="1" smtClean="0"/>
              <a:t>which</a:t>
            </a:r>
            <a:r>
              <a:rPr lang="pl-PL" dirty="0" smtClean="0"/>
              <a:t> </a:t>
            </a:r>
            <a:r>
              <a:rPr lang="pl-PL" dirty="0" err="1" smtClean="0"/>
              <a:t>brings</a:t>
            </a:r>
            <a:r>
              <a:rPr lang="en-US" dirty="0" smtClean="0"/>
              <a:t> relief to people suffering from varicose veins.</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1495</TotalTime>
  <Words>968</Words>
  <Application>Microsoft Office PowerPoint</Application>
  <PresentationFormat>Pokaz na ekranie (16:9)</PresentationFormat>
  <Paragraphs>108</Paragraphs>
  <Slides>16</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16</vt:i4>
      </vt:variant>
    </vt:vector>
  </HeadingPairs>
  <TitlesOfParts>
    <vt:vector size="22" baseType="lpstr">
      <vt:lpstr>Microsoft YaHei</vt:lpstr>
      <vt:lpstr>SimSun</vt:lpstr>
      <vt:lpstr>Arial</vt:lpstr>
      <vt:lpstr>Calibri</vt:lpstr>
      <vt:lpstr>Mangal</vt:lpstr>
      <vt:lpstr>Motyw pakietu Office</vt:lpstr>
      <vt:lpstr>Prezentacja programu PowerPoint</vt:lpstr>
      <vt:lpstr>POLISH FORESTS</vt:lpstr>
      <vt:lpstr>GREEN FARMACY</vt:lpstr>
      <vt:lpstr>MAGIC PLANTS</vt:lpstr>
      <vt:lpstr>MAGIC PLANTS</vt:lpstr>
      <vt:lpstr>GREEN FARMACY</vt:lpstr>
      <vt:lpstr>FRAGRANT MEDICINES</vt:lpstr>
      <vt:lpstr>TREES ARE MAGIC TOO</vt:lpstr>
      <vt:lpstr>FOREST IN THE KITCHEN</vt:lpstr>
      <vt:lpstr>FOREST IN THE KITCHEN</vt:lpstr>
      <vt:lpstr>„SWEET” MEDICINES</vt:lpstr>
      <vt:lpstr>„SWEET” MEDICINES</vt:lpstr>
      <vt:lpstr>OUR SURROUNDINGS</vt:lpstr>
      <vt:lpstr>         OUR TEAM</vt:lpstr>
      <vt:lpstr>Prezentacja programu PowerPoint</vt:lpstr>
      <vt:lpstr>SOURCE MATERIALS</vt:lpstr>
    </vt:vector>
  </TitlesOfParts>
  <Company>DOM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Administrator</dc:creator>
  <cp:lastModifiedBy>Windows User</cp:lastModifiedBy>
  <cp:revision>216</cp:revision>
  <dcterms:created xsi:type="dcterms:W3CDTF">2016-04-10T10:56:48Z</dcterms:created>
  <dcterms:modified xsi:type="dcterms:W3CDTF">2016-04-22T11:22:59Z</dcterms:modified>
</cp:coreProperties>
</file>