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9"/>
  </p:notesMasterIdLst>
  <p:sldIdLst>
    <p:sldId id="263" r:id="rId2"/>
    <p:sldId id="256" r:id="rId3"/>
    <p:sldId id="257" r:id="rId4"/>
    <p:sldId id="258" r:id="rId5"/>
    <p:sldId id="259" r:id="rId6"/>
    <p:sldId id="260" r:id="rId7"/>
    <p:sldId id="261" r:id="rId8"/>
    <p:sldId id="262" r:id="rId9"/>
    <p:sldId id="265" r:id="rId10"/>
    <p:sldId id="266" r:id="rId11"/>
    <p:sldId id="267" r:id="rId12"/>
    <p:sldId id="268" r:id="rId13"/>
    <p:sldId id="269" r:id="rId14"/>
    <p:sldId id="270" r:id="rId15"/>
    <p:sldId id="272" r:id="rId16"/>
    <p:sldId id="264" r:id="rId17"/>
    <p:sldId id="271" r:id="rId1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66" d="100"/>
          <a:sy n="66" d="100"/>
        </p:scale>
        <p:origin x="-43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3737E3-9A50-446D-B9F7-4719485817D0}" type="datetimeFigureOut">
              <a:rPr lang="pl-PL" smtClean="0"/>
              <a:pPr/>
              <a:t>2016-04-21</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2BA4C9-7B77-4F40-8609-B2579A9CE232}"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2D2BA4C9-7B77-4F40-8609-B2579A9CE232}" type="slidenum">
              <a:rPr lang="pl-PL" smtClean="0"/>
              <a:pPr/>
              <a:t>9</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Trójkąt prostokątny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ytuł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17" name="Podtytuł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grpSp>
        <p:nvGrpSpPr>
          <p:cNvPr id="2" name="Grupa 1"/>
          <p:cNvGrpSpPr/>
          <p:nvPr/>
        </p:nvGrpSpPr>
        <p:grpSpPr>
          <a:xfrm>
            <a:off x="-3765" y="4953000"/>
            <a:ext cx="9147765" cy="1912088"/>
            <a:chOff x="-3765" y="4832896"/>
            <a:chExt cx="9147765" cy="2032192"/>
          </a:xfrm>
        </p:grpSpPr>
        <p:sp>
          <p:nvSpPr>
            <p:cNvPr id="7" name="Dowolny kształt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Dowolny kształt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Dowolny kształt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Łącznik prosty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ymbol zastępczy daty 29"/>
          <p:cNvSpPr>
            <a:spLocks noGrp="1"/>
          </p:cNvSpPr>
          <p:nvPr>
            <p:ph type="dt" sz="half" idx="10"/>
          </p:nvPr>
        </p:nvSpPr>
        <p:spPr/>
        <p:txBody>
          <a:bodyPr/>
          <a:lstStyle>
            <a:lvl1pPr>
              <a:defRPr>
                <a:solidFill>
                  <a:srgbClr val="FFFFFF"/>
                </a:solidFill>
              </a:defRPr>
            </a:lvl1pPr>
            <a:extLst/>
          </a:lstStyle>
          <a:p>
            <a:fld id="{CF93ACEB-B13A-45D6-906B-A80FD10B834A}" type="datetimeFigureOut">
              <a:rPr lang="pl-PL" smtClean="0"/>
              <a:pPr/>
              <a:t>2016-04-21</a:t>
            </a:fld>
            <a:endParaRPr lang="pl-PL"/>
          </a:p>
        </p:txBody>
      </p:sp>
      <p:sp>
        <p:nvSpPr>
          <p:cNvPr id="19" name="Symbol zastępczy stopki 18"/>
          <p:cNvSpPr>
            <a:spLocks noGrp="1"/>
          </p:cNvSpPr>
          <p:nvPr>
            <p:ph type="ftr" sz="quarter" idx="11"/>
          </p:nvPr>
        </p:nvSpPr>
        <p:spPr/>
        <p:txBody>
          <a:bodyPr/>
          <a:lstStyle>
            <a:lvl1pPr>
              <a:defRPr>
                <a:solidFill>
                  <a:schemeClr val="accent1">
                    <a:tint val="20000"/>
                  </a:schemeClr>
                </a:solidFill>
              </a:defRPr>
            </a:lvl1pPr>
            <a:extLst/>
          </a:lstStyle>
          <a:p>
            <a:endParaRPr lang="pl-PL"/>
          </a:p>
        </p:txBody>
      </p:sp>
      <p:sp>
        <p:nvSpPr>
          <p:cNvPr id="27" name="Symbol zastępczy numeru slajdu 26"/>
          <p:cNvSpPr>
            <a:spLocks noGrp="1"/>
          </p:cNvSpPr>
          <p:nvPr>
            <p:ph type="sldNum" sz="quarter" idx="12"/>
          </p:nvPr>
        </p:nvSpPr>
        <p:spPr/>
        <p:txBody>
          <a:bodyPr/>
          <a:lstStyle>
            <a:lvl1pPr>
              <a:defRPr>
                <a:solidFill>
                  <a:srgbClr val="FFFFFF"/>
                </a:solidFill>
              </a:defRPr>
            </a:lvl1pPr>
            <a:extLst/>
          </a:lstStyle>
          <a:p>
            <a:fld id="{B712F918-2E20-4515-8B48-0EC6C589032B}"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1481329"/>
            <a:ext cx="8229600" cy="4386071"/>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CF93ACEB-B13A-45D6-906B-A80FD10B834A}" type="datetimeFigureOut">
              <a:rPr lang="pl-PL" smtClean="0"/>
              <a:pPr/>
              <a:t>2016-04-21</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B712F918-2E20-4515-8B48-0EC6C589032B}"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44013" y="274640"/>
            <a:ext cx="1777470" cy="5592761"/>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41"/>
            <a:ext cx="6324600" cy="5592760"/>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CF93ACEB-B13A-45D6-906B-A80FD10B834A}" type="datetimeFigureOut">
              <a:rPr lang="pl-PL" smtClean="0"/>
              <a:pPr/>
              <a:t>2016-04-21</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B712F918-2E20-4515-8B48-0EC6C589032B}"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CF93ACEB-B13A-45D6-906B-A80FD10B834A}" type="datetimeFigureOut">
              <a:rPr lang="pl-PL" smtClean="0"/>
              <a:pPr/>
              <a:t>2016-04-21</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B712F918-2E20-4515-8B48-0EC6C589032B}" type="slidenum">
              <a:rPr lang="pl-PL" smtClean="0"/>
              <a:pPr/>
              <a:t>‹#›</a:t>
            </a:fld>
            <a:endParaRPr lang="pl-PL"/>
          </a:p>
        </p:txBody>
      </p:sp>
      <p:sp>
        <p:nvSpPr>
          <p:cNvPr id="7" name="Tytuł 6"/>
          <p:cNvSpPr>
            <a:spLocks noGrp="1"/>
          </p:cNvSpPr>
          <p:nvPr>
            <p:ph type="title"/>
          </p:nvPr>
        </p:nvSpPr>
        <p:spPr/>
        <p:txBody>
          <a:bodyPr rtlCol="0"/>
          <a:lstStyle>
            <a:extLst/>
          </a:lstStyle>
          <a:p>
            <a:r>
              <a:rPr kumimoji="0" lang="pl-PL" smtClean="0"/>
              <a:t>Kliknij, aby edytować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CF93ACEB-B13A-45D6-906B-A80FD10B834A}" type="datetimeFigureOut">
              <a:rPr lang="pl-PL" smtClean="0"/>
              <a:pPr/>
              <a:t>2016-04-21</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B712F918-2E20-4515-8B48-0EC6C589032B}" type="slidenum">
              <a:rPr lang="pl-PL" smtClean="0"/>
              <a:pPr/>
              <a:t>‹#›</a:t>
            </a:fld>
            <a:endParaRPr lang="pl-PL"/>
          </a:p>
        </p:txBody>
      </p:sp>
      <p:sp>
        <p:nvSpPr>
          <p:cNvPr id="7" name="Pag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Pag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2">
        <a:schemeClr val="bg1"/>
      </p:bgRef>
    </p:bg>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CF93ACEB-B13A-45D6-906B-A80FD10B834A}" type="datetimeFigureOut">
              <a:rPr lang="pl-PL" smtClean="0"/>
              <a:pPr/>
              <a:t>2016-04-21</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B712F918-2E20-4515-8B48-0EC6C589032B}" type="slidenum">
              <a:rPr lang="pl-PL" smtClean="0"/>
              <a:pPr/>
              <a:t>‹#›</a:t>
            </a:fld>
            <a:endParaRPr lang="pl-PL"/>
          </a:p>
        </p:txBody>
      </p:sp>
      <p:sp>
        <p:nvSpPr>
          <p:cNvPr id="8" name="Tytuł 7"/>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CF93ACEB-B13A-45D6-906B-A80FD10B834A}" type="datetimeFigureOut">
              <a:rPr lang="pl-PL" smtClean="0"/>
              <a:pPr/>
              <a:t>2016-04-21</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B712F918-2E20-4515-8B48-0EC6C589032B}"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bg>
      <p:bgRef idx="1002">
        <a:schemeClr val="bg1"/>
      </p:bgRef>
    </p:bg>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extLst/>
          </a:lstStyle>
          <a:p>
            <a:fld id="{CF93ACEB-B13A-45D6-906B-A80FD10B834A}" type="datetimeFigureOut">
              <a:rPr lang="pl-PL" smtClean="0"/>
              <a:pPr/>
              <a:t>2016-04-21</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B712F918-2E20-4515-8B48-0EC6C589032B}" type="slidenum">
              <a:rPr lang="pl-PL" smtClean="0"/>
              <a:pPr/>
              <a:t>‹#›</a:t>
            </a:fld>
            <a:endParaRPr lang="pl-PL"/>
          </a:p>
        </p:txBody>
      </p:sp>
      <p:sp>
        <p:nvSpPr>
          <p:cNvPr id="6" name="Tytuł 5"/>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extLst/>
          </a:lstStyle>
          <a:p>
            <a:fld id="{CF93ACEB-B13A-45D6-906B-A80FD10B834A}" type="datetimeFigureOut">
              <a:rPr lang="pl-PL" smtClean="0"/>
              <a:pPr/>
              <a:t>2016-04-21</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B712F918-2E20-4515-8B48-0EC6C589032B}"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6727032" y="6407944"/>
            <a:ext cx="1920240" cy="365760"/>
          </a:xfrm>
        </p:spPr>
        <p:txBody>
          <a:bodyPr/>
          <a:lstStyle>
            <a:extLst/>
          </a:lstStyle>
          <a:p>
            <a:fld id="{CF93ACEB-B13A-45D6-906B-A80FD10B834A}" type="datetimeFigureOut">
              <a:rPr lang="pl-PL" smtClean="0"/>
              <a:pPr/>
              <a:t>2016-04-21</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B712F918-2E20-4515-8B48-0EC6C589032B}"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
        <p:nvSpPr>
          <p:cNvPr id="3" name="Symbol zastępczy obraz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l-PL" smtClean="0"/>
              <a:t>Kliknij ikonę, aby dodać obraz</a:t>
            </a:r>
            <a:endParaRPr kumimoji="0" lang="en-US" dirty="0"/>
          </a:p>
        </p:txBody>
      </p:sp>
      <p:sp>
        <p:nvSpPr>
          <p:cNvPr id="5" name="Symbol zastępczy daty 4"/>
          <p:cNvSpPr>
            <a:spLocks noGrp="1"/>
          </p:cNvSpPr>
          <p:nvPr>
            <p:ph type="dt" sz="half" idx="10"/>
          </p:nvPr>
        </p:nvSpPr>
        <p:spPr/>
        <p:txBody>
          <a:bodyPr/>
          <a:lstStyle>
            <a:lvl1pPr>
              <a:defRPr>
                <a:solidFill>
                  <a:schemeClr val="tx1"/>
                </a:solidFill>
              </a:defRPr>
            </a:lvl1pPr>
            <a:extLst/>
          </a:lstStyle>
          <a:p>
            <a:fld id="{CF93ACEB-B13A-45D6-906B-A80FD10B834A}" type="datetimeFigureOut">
              <a:rPr lang="pl-PL" smtClean="0"/>
              <a:pPr/>
              <a:t>2016-04-21</a:t>
            </a:fld>
            <a:endParaRPr lang="pl-PL"/>
          </a:p>
        </p:txBody>
      </p:sp>
      <p:sp>
        <p:nvSpPr>
          <p:cNvPr id="6" name="Symbol zastępczy stopki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l-PL"/>
          </a:p>
        </p:txBody>
      </p:sp>
      <p:sp>
        <p:nvSpPr>
          <p:cNvPr id="7" name="Symbol zastępczy numeru slajdu 6"/>
          <p:cNvSpPr>
            <a:spLocks noGrp="1"/>
          </p:cNvSpPr>
          <p:nvPr>
            <p:ph type="sldNum" sz="quarter" idx="12"/>
          </p:nvPr>
        </p:nvSpPr>
        <p:spPr/>
        <p:txBody>
          <a:bodyPr/>
          <a:lstStyle>
            <a:lvl1pPr>
              <a:defRPr>
                <a:solidFill>
                  <a:schemeClr val="tx1"/>
                </a:solidFill>
              </a:defRPr>
            </a:lvl1pPr>
            <a:extLst/>
          </a:lstStyle>
          <a:p>
            <a:fld id="{B712F918-2E20-4515-8B48-0EC6C589032B}" type="slidenum">
              <a:rPr lang="pl-PL" smtClean="0"/>
              <a:pPr/>
              <a:t>‹#›</a:t>
            </a:fld>
            <a:endParaRPr lang="pl-PL"/>
          </a:p>
        </p:txBody>
      </p:sp>
      <p:sp>
        <p:nvSpPr>
          <p:cNvPr id="2" name="Tytuł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l-PL" smtClean="0"/>
              <a:t>Kliknij, aby edytować styl</a:t>
            </a:r>
            <a:endParaRPr kumimoji="0" lang="en-US"/>
          </a:p>
        </p:txBody>
      </p:sp>
      <p:sp>
        <p:nvSpPr>
          <p:cNvPr id="8" name="Dowolny kształt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Dowolny kształt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ójkąt prostokątny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Łącznik prosty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Pag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Pag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Dowolny kształt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Dowolny kształt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ójkąt prostokątny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Łącznik prosty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ymbol zastępczy tytuł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F93ACEB-B13A-45D6-906B-A80FD10B834A}" type="datetimeFigureOut">
              <a:rPr lang="pl-PL" smtClean="0"/>
              <a:pPr/>
              <a:t>2016-04-21</a:t>
            </a:fld>
            <a:endParaRPr lang="pl-PL"/>
          </a:p>
        </p:txBody>
      </p:sp>
      <p:sp>
        <p:nvSpPr>
          <p:cNvPr id="22" name="Symbol zastępczy stopki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l-PL"/>
          </a:p>
        </p:txBody>
      </p:sp>
      <p:sp>
        <p:nvSpPr>
          <p:cNvPr id="18" name="Symbol zastępczy numeru slajd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712F918-2E20-4515-8B48-0EC6C589032B}"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Toshiba\Desktop\400px-Niepolomice_oli_2013251.jpg"/>
          <p:cNvPicPr>
            <a:picLocks noGrp="1" noChangeAspect="1" noChangeArrowheads="1"/>
          </p:cNvPicPr>
          <p:nvPr>
            <p:ph idx="1"/>
          </p:nvPr>
        </p:nvPicPr>
        <p:blipFill>
          <a:blip r:embed="rId2" cstate="print"/>
          <a:srcRect/>
          <a:stretch>
            <a:fillRect/>
          </a:stretch>
        </p:blipFill>
        <p:spPr bwMode="auto">
          <a:xfrm>
            <a:off x="0" y="1500174"/>
            <a:ext cx="4367714" cy="2915449"/>
          </a:xfrm>
          <a:prstGeom prst="rect">
            <a:avLst/>
          </a:prstGeom>
          <a:ln>
            <a:noFill/>
          </a:ln>
          <a:effectLst>
            <a:outerShdw blurRad="292100" dist="139700" dir="2700000" algn="tl" rotWithShape="0">
              <a:srgbClr val="333333">
                <a:alpha val="65000"/>
              </a:srgbClr>
            </a:outerShdw>
          </a:effectLst>
        </p:spPr>
      </p:pic>
      <p:sp>
        <p:nvSpPr>
          <p:cNvPr id="2" name="Tytuł 1"/>
          <p:cNvSpPr>
            <a:spLocks noGrp="1"/>
          </p:cNvSpPr>
          <p:nvPr>
            <p:ph type="title"/>
          </p:nvPr>
        </p:nvSpPr>
        <p:spPr/>
        <p:txBody>
          <a:bodyPr>
            <a:normAutofit fontScale="90000"/>
          </a:bodyPr>
          <a:lstStyle/>
          <a:p>
            <a:r>
              <a:rPr lang="pl-PL" dirty="0" smtClean="0">
                <a:solidFill>
                  <a:srgbClr val="00B050"/>
                </a:solidFill>
                <a:latin typeface="+mn-lt"/>
              </a:rPr>
              <a:t>Get on </a:t>
            </a:r>
            <a:r>
              <a:rPr lang="pl-PL" dirty="0" err="1" smtClean="0">
                <a:solidFill>
                  <a:srgbClr val="00B050"/>
                </a:solidFill>
                <a:latin typeface="+mn-lt"/>
              </a:rPr>
              <a:t>up-close</a:t>
            </a:r>
            <a:r>
              <a:rPr lang="pl-PL" dirty="0" smtClean="0">
                <a:solidFill>
                  <a:srgbClr val="00B050"/>
                </a:solidFill>
                <a:latin typeface="+mn-lt"/>
              </a:rPr>
              <a:t> </a:t>
            </a:r>
            <a:r>
              <a:rPr lang="pl-PL" dirty="0" err="1" smtClean="0">
                <a:solidFill>
                  <a:srgbClr val="00B050"/>
                </a:solidFill>
                <a:latin typeface="+mn-lt"/>
              </a:rPr>
              <a:t>look</a:t>
            </a:r>
            <a:r>
              <a:rPr lang="pl-PL" dirty="0" smtClean="0">
                <a:solidFill>
                  <a:srgbClr val="00B050"/>
                </a:solidFill>
                <a:latin typeface="+mn-lt"/>
              </a:rPr>
              <a:t> </a:t>
            </a:r>
            <a:r>
              <a:rPr lang="pl-PL" dirty="0" err="1" smtClean="0">
                <a:solidFill>
                  <a:srgbClr val="00B050"/>
                </a:solidFill>
                <a:latin typeface="+mn-lt"/>
              </a:rPr>
              <a:t>at</a:t>
            </a:r>
            <a:r>
              <a:rPr lang="pl-PL" dirty="0" smtClean="0">
                <a:solidFill>
                  <a:srgbClr val="00B050"/>
                </a:solidFill>
                <a:latin typeface="+mn-lt"/>
              </a:rPr>
              <a:t> </a:t>
            </a:r>
            <a:r>
              <a:rPr lang="pl-PL" dirty="0" err="1" smtClean="0">
                <a:solidFill>
                  <a:srgbClr val="00B050"/>
                </a:solidFill>
                <a:latin typeface="+mn-lt"/>
              </a:rPr>
              <a:t>the</a:t>
            </a:r>
            <a:r>
              <a:rPr lang="pl-PL" dirty="0" smtClean="0">
                <a:solidFill>
                  <a:srgbClr val="00B050"/>
                </a:solidFill>
                <a:latin typeface="+mn-lt"/>
              </a:rPr>
              <a:t> </a:t>
            </a:r>
            <a:r>
              <a:rPr lang="pl-PL" dirty="0" err="1" smtClean="0">
                <a:solidFill>
                  <a:srgbClr val="00B050"/>
                </a:solidFill>
                <a:latin typeface="+mn-lt"/>
              </a:rPr>
              <a:t>forest</a:t>
            </a:r>
            <a:endParaRPr lang="pl-PL" dirty="0">
              <a:solidFill>
                <a:srgbClr val="00B050"/>
              </a:solidFill>
              <a:latin typeface="+mn-lt"/>
            </a:endParaRPr>
          </a:p>
        </p:txBody>
      </p:sp>
      <p:pic>
        <p:nvPicPr>
          <p:cNvPr id="8195" name="Picture 3" descr="C:\Users\Toshiba\Desktop\images (1).jpg"/>
          <p:cNvPicPr>
            <a:picLocks noChangeAspect="1" noChangeArrowheads="1"/>
          </p:cNvPicPr>
          <p:nvPr/>
        </p:nvPicPr>
        <p:blipFill>
          <a:blip r:embed="rId3" cstate="print"/>
          <a:srcRect/>
          <a:stretch>
            <a:fillRect/>
          </a:stretch>
        </p:blipFill>
        <p:spPr bwMode="auto">
          <a:xfrm>
            <a:off x="4652940" y="3707555"/>
            <a:ext cx="4491060" cy="315044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2" y="404664"/>
            <a:ext cx="8229600" cy="2016224"/>
          </a:xfrm>
        </p:spPr>
        <p:txBody>
          <a:bodyPr>
            <a:normAutofit/>
          </a:bodyPr>
          <a:lstStyle/>
          <a:p>
            <a:pPr algn="ctr">
              <a:buNone/>
            </a:pPr>
            <a:r>
              <a:rPr lang="en-US" sz="2900" b="1" dirty="0" smtClean="0">
                <a:solidFill>
                  <a:srgbClr val="00B050"/>
                </a:solidFill>
              </a:rPr>
              <a:t>The rare blend of open </a:t>
            </a:r>
            <a:r>
              <a:rPr lang="en-US" sz="2900" b="1" dirty="0" err="1" smtClean="0">
                <a:solidFill>
                  <a:srgbClr val="00B050"/>
                </a:solidFill>
              </a:rPr>
              <a:t>heathlands</a:t>
            </a:r>
            <a:r>
              <a:rPr lang="en-US" sz="2900" b="1" dirty="0" smtClean="0">
                <a:solidFill>
                  <a:srgbClr val="00B050"/>
                </a:solidFill>
              </a:rPr>
              <a:t> and ancient woodlands makes the New Forest - affectionately called </a:t>
            </a:r>
            <a:r>
              <a:rPr lang="en-US" sz="2900" b="1" i="1" dirty="0" smtClean="0">
                <a:solidFill>
                  <a:srgbClr val="00B050"/>
                </a:solidFill>
              </a:rPr>
              <a:t>the Forest</a:t>
            </a:r>
            <a:r>
              <a:rPr lang="en-US" sz="2900" b="1" dirty="0" smtClean="0">
                <a:solidFill>
                  <a:srgbClr val="00B050"/>
                </a:solidFill>
              </a:rPr>
              <a:t> by locals – a unique and very special place</a:t>
            </a:r>
            <a:r>
              <a:rPr lang="pl-PL" sz="2900" b="1" dirty="0" smtClean="0">
                <a:solidFill>
                  <a:srgbClr val="00B050"/>
                </a:solidFill>
              </a:rPr>
              <a:t>.</a:t>
            </a:r>
          </a:p>
          <a:p>
            <a:endParaRPr lang="pl-PL" dirty="0"/>
          </a:p>
        </p:txBody>
      </p:sp>
      <p:pic>
        <p:nvPicPr>
          <p:cNvPr id="10242" name="Picture 2" descr="C:\Users\Toshiba\Desktop\rhinefield-ornamental-drive.jpg"/>
          <p:cNvPicPr>
            <a:picLocks noChangeAspect="1" noChangeArrowheads="1"/>
          </p:cNvPicPr>
          <p:nvPr/>
        </p:nvPicPr>
        <p:blipFill>
          <a:blip r:embed="rId2" cstate="print"/>
          <a:srcRect/>
          <a:stretch>
            <a:fillRect/>
          </a:stretch>
        </p:blipFill>
        <p:spPr bwMode="auto">
          <a:xfrm>
            <a:off x="1763688" y="2276872"/>
            <a:ext cx="6077893" cy="374441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Toshiba\Desktop\new-forest-cottage.jpg"/>
          <p:cNvPicPr>
            <a:picLocks noGrp="1" noChangeAspect="1" noChangeArrowheads="1"/>
          </p:cNvPicPr>
          <p:nvPr>
            <p:ph idx="1"/>
          </p:nvPr>
        </p:nvPicPr>
        <p:blipFill>
          <a:blip r:embed="rId2" cstate="print"/>
          <a:stretch>
            <a:fillRect/>
          </a:stretch>
        </p:blipFill>
        <p:spPr bwMode="auto">
          <a:xfrm>
            <a:off x="1043608" y="3212976"/>
            <a:ext cx="7221488" cy="2632834"/>
          </a:xfrm>
          <a:prstGeom prst="rect">
            <a:avLst/>
          </a:prstGeom>
          <a:ln>
            <a:noFill/>
          </a:ln>
          <a:effectLst>
            <a:outerShdw blurRad="292100" dist="139700" dir="2700000" algn="tl" rotWithShape="0">
              <a:srgbClr val="333333">
                <a:alpha val="65000"/>
              </a:srgbClr>
            </a:outerShdw>
          </a:effectLst>
        </p:spPr>
      </p:pic>
      <p:sp>
        <p:nvSpPr>
          <p:cNvPr id="2" name="Tytuł 1"/>
          <p:cNvSpPr>
            <a:spLocks noGrp="1"/>
          </p:cNvSpPr>
          <p:nvPr>
            <p:ph type="title"/>
          </p:nvPr>
        </p:nvSpPr>
        <p:spPr>
          <a:xfrm>
            <a:off x="539552" y="188640"/>
            <a:ext cx="8229600" cy="2852936"/>
          </a:xfrm>
        </p:spPr>
        <p:txBody>
          <a:bodyPr>
            <a:normAutofit fontScale="90000"/>
          </a:bodyPr>
          <a:lstStyle/>
          <a:p>
            <a:pPr algn="ctr"/>
            <a:r>
              <a:rPr lang="en-US" dirty="0">
                <a:solidFill>
                  <a:srgbClr val="00B050"/>
                </a:solidFill>
              </a:rPr>
              <a:t> </a:t>
            </a:r>
            <a:r>
              <a:rPr lang="pl-PL" sz="2800" dirty="0">
                <a:solidFill>
                  <a:srgbClr val="00B050"/>
                </a:solidFill>
              </a:rPr>
              <a:t>T</a:t>
            </a:r>
            <a:r>
              <a:rPr lang="en-US" sz="2800" dirty="0" smtClean="0">
                <a:solidFill>
                  <a:srgbClr val="00B050"/>
                </a:solidFill>
              </a:rPr>
              <a:t>he</a:t>
            </a:r>
            <a:r>
              <a:rPr lang="en-US" sz="2800" dirty="0">
                <a:solidFill>
                  <a:srgbClr val="00B050"/>
                </a:solidFill>
              </a:rPr>
              <a:t> New Forest local government district is </a:t>
            </a:r>
            <a:r>
              <a:rPr lang="pl-PL" sz="2800" dirty="0" smtClean="0">
                <a:solidFill>
                  <a:srgbClr val="00B050"/>
                </a:solidFill>
              </a:rPr>
              <a:t/>
            </a:r>
            <a:br>
              <a:rPr lang="pl-PL" sz="2800" dirty="0" smtClean="0">
                <a:solidFill>
                  <a:srgbClr val="00B050"/>
                </a:solidFill>
              </a:rPr>
            </a:br>
            <a:r>
              <a:rPr lang="en-US" sz="2800" dirty="0" smtClean="0">
                <a:solidFill>
                  <a:srgbClr val="00B050"/>
                </a:solidFill>
              </a:rPr>
              <a:t>a </a:t>
            </a:r>
            <a:r>
              <a:rPr lang="en-US" sz="2800" dirty="0">
                <a:solidFill>
                  <a:srgbClr val="00B050"/>
                </a:solidFill>
              </a:rPr>
              <a:t>subdivision of Hampshire which covers most </a:t>
            </a:r>
            <a:r>
              <a:rPr lang="pl-PL" sz="2800" dirty="0" smtClean="0">
                <a:solidFill>
                  <a:srgbClr val="00B050"/>
                </a:solidFill>
              </a:rPr>
              <a:t/>
            </a:r>
            <a:br>
              <a:rPr lang="pl-PL" sz="2800" dirty="0" smtClean="0">
                <a:solidFill>
                  <a:srgbClr val="00B050"/>
                </a:solidFill>
              </a:rPr>
            </a:br>
            <a:r>
              <a:rPr lang="en-US" sz="2800" dirty="0" smtClean="0">
                <a:solidFill>
                  <a:srgbClr val="00B050"/>
                </a:solidFill>
              </a:rPr>
              <a:t>of </a:t>
            </a:r>
            <a:r>
              <a:rPr lang="en-US" sz="2800" dirty="0">
                <a:solidFill>
                  <a:srgbClr val="00B050"/>
                </a:solidFill>
              </a:rPr>
              <a:t>the Forest and some nearby areas, although </a:t>
            </a:r>
            <a:r>
              <a:rPr lang="pl-PL" sz="2800" dirty="0" smtClean="0">
                <a:solidFill>
                  <a:srgbClr val="00B050"/>
                </a:solidFill>
              </a:rPr>
              <a:t/>
            </a:r>
            <a:br>
              <a:rPr lang="pl-PL" sz="2800" dirty="0" smtClean="0">
                <a:solidFill>
                  <a:srgbClr val="00B050"/>
                </a:solidFill>
              </a:rPr>
            </a:br>
            <a:r>
              <a:rPr lang="en-US" sz="2800" dirty="0" smtClean="0">
                <a:solidFill>
                  <a:srgbClr val="00B050"/>
                </a:solidFill>
              </a:rPr>
              <a:t>it </a:t>
            </a:r>
            <a:r>
              <a:rPr lang="en-US" sz="2800" dirty="0">
                <a:solidFill>
                  <a:srgbClr val="00B050"/>
                </a:solidFill>
              </a:rPr>
              <a:t>is no longer the planning authority for the National Park itself. There are many villages dotted around the area, and several small towns </a:t>
            </a:r>
            <a:r>
              <a:rPr lang="pl-PL" sz="2800" dirty="0" smtClean="0">
                <a:solidFill>
                  <a:srgbClr val="00B050"/>
                </a:solidFill>
              </a:rPr>
              <a:t/>
            </a:r>
            <a:br>
              <a:rPr lang="pl-PL" sz="2800" dirty="0" smtClean="0">
                <a:solidFill>
                  <a:srgbClr val="00B050"/>
                </a:solidFill>
              </a:rPr>
            </a:br>
            <a:r>
              <a:rPr lang="en-US" sz="2800" dirty="0" smtClean="0">
                <a:solidFill>
                  <a:srgbClr val="00B050"/>
                </a:solidFill>
              </a:rPr>
              <a:t>in </a:t>
            </a:r>
            <a:r>
              <a:rPr lang="en-US" sz="2800" dirty="0">
                <a:solidFill>
                  <a:srgbClr val="00B050"/>
                </a:solidFill>
              </a:rPr>
              <a:t>the Forest and around its edges.</a:t>
            </a:r>
            <a:endParaRPr lang="pl-PL" sz="2800" dirty="0">
              <a:solidFill>
                <a:srgbClr val="00B05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Toshiba\Desktop\Deer-in-the-New-Forest.jpg"/>
          <p:cNvPicPr>
            <a:picLocks noGrp="1" noChangeAspect="1" noChangeArrowheads="1"/>
          </p:cNvPicPr>
          <p:nvPr>
            <p:ph idx="1"/>
          </p:nvPr>
        </p:nvPicPr>
        <p:blipFill>
          <a:blip r:embed="rId2" cstate="print"/>
          <a:stretch>
            <a:fillRect/>
          </a:stretch>
        </p:blipFill>
        <p:spPr bwMode="auto">
          <a:xfrm>
            <a:off x="1619672" y="2492896"/>
            <a:ext cx="5791589" cy="3572840"/>
          </a:xfrm>
          <a:prstGeom prst="rect">
            <a:avLst/>
          </a:prstGeom>
          <a:ln>
            <a:noFill/>
          </a:ln>
          <a:effectLst>
            <a:outerShdw blurRad="292100" dist="139700" dir="2700000" algn="tl" rotWithShape="0">
              <a:srgbClr val="333333">
                <a:alpha val="65000"/>
              </a:srgbClr>
            </a:outerShdw>
          </a:effectLst>
        </p:spPr>
      </p:pic>
      <p:sp>
        <p:nvSpPr>
          <p:cNvPr id="2" name="Tytuł 1"/>
          <p:cNvSpPr>
            <a:spLocks noGrp="1"/>
          </p:cNvSpPr>
          <p:nvPr>
            <p:ph type="title"/>
          </p:nvPr>
        </p:nvSpPr>
        <p:spPr>
          <a:xfrm>
            <a:off x="457200" y="274638"/>
            <a:ext cx="8229600" cy="2154230"/>
          </a:xfrm>
        </p:spPr>
        <p:txBody>
          <a:bodyPr>
            <a:noAutofit/>
          </a:bodyPr>
          <a:lstStyle/>
          <a:p>
            <a:pPr algn="ctr"/>
            <a:r>
              <a:rPr lang="en-US" sz="2900" dirty="0">
                <a:solidFill>
                  <a:srgbClr val="00B050"/>
                </a:solidFill>
              </a:rPr>
              <a:t>New Forest wildlife is by no means unique, but it's long been </a:t>
            </a:r>
            <a:r>
              <a:rPr lang="en-US" sz="2900" dirty="0" err="1">
                <a:solidFill>
                  <a:srgbClr val="00B050"/>
                </a:solidFill>
              </a:rPr>
              <a:t>recognised</a:t>
            </a:r>
            <a:r>
              <a:rPr lang="en-US" sz="2900" dirty="0">
                <a:solidFill>
                  <a:srgbClr val="00B050"/>
                </a:solidFill>
              </a:rPr>
              <a:t> that the area </a:t>
            </a:r>
            <a:r>
              <a:rPr lang="pl-PL" sz="2900" dirty="0" smtClean="0">
                <a:solidFill>
                  <a:srgbClr val="00B050"/>
                </a:solidFill>
              </a:rPr>
              <a:t/>
            </a:r>
            <a:br>
              <a:rPr lang="pl-PL" sz="2900" dirty="0" smtClean="0">
                <a:solidFill>
                  <a:srgbClr val="00B050"/>
                </a:solidFill>
              </a:rPr>
            </a:br>
            <a:r>
              <a:rPr lang="en-US" sz="2900" dirty="0" smtClean="0">
                <a:solidFill>
                  <a:srgbClr val="00B050"/>
                </a:solidFill>
              </a:rPr>
              <a:t>is </a:t>
            </a:r>
            <a:r>
              <a:rPr lang="en-US" sz="2900" dirty="0">
                <a:solidFill>
                  <a:srgbClr val="00B050"/>
                </a:solidFill>
              </a:rPr>
              <a:t>of </a:t>
            </a:r>
            <a:r>
              <a:rPr lang="en-US" sz="2900" b="1" dirty="0">
                <a:solidFill>
                  <a:srgbClr val="00B050"/>
                </a:solidFill>
              </a:rPr>
              <a:t>very special </a:t>
            </a:r>
            <a:r>
              <a:rPr lang="en-US" sz="2900" b="1" dirty="0" smtClean="0">
                <a:solidFill>
                  <a:srgbClr val="00B050"/>
                </a:solidFill>
              </a:rPr>
              <a:t>interest</a:t>
            </a:r>
            <a:r>
              <a:rPr lang="pl-PL" sz="2900" b="1" dirty="0" smtClean="0">
                <a:solidFill>
                  <a:srgbClr val="00B050"/>
                </a:solidFill>
              </a:rPr>
              <a:t> </a:t>
            </a:r>
            <a:r>
              <a:rPr lang="en-US" sz="2900" dirty="0" smtClean="0">
                <a:solidFill>
                  <a:srgbClr val="00B050"/>
                </a:solidFill>
              </a:rPr>
              <a:t>due </a:t>
            </a:r>
            <a:r>
              <a:rPr lang="en-US" sz="2900" dirty="0">
                <a:solidFill>
                  <a:srgbClr val="00B050"/>
                </a:solidFill>
              </a:rPr>
              <a:t>to the rare mix of habitats that support the area's animal and plant life.</a:t>
            </a:r>
            <a:endParaRPr lang="pl-PL" sz="2900" dirty="0">
              <a:solidFill>
                <a:srgbClr val="00B05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C:\Users\Toshiba\Desktop\wildlife-images04.jpg"/>
          <p:cNvPicPr>
            <a:picLocks noGrp="1" noChangeAspect="1" noChangeArrowheads="1"/>
          </p:cNvPicPr>
          <p:nvPr>
            <p:ph idx="1"/>
          </p:nvPr>
        </p:nvPicPr>
        <p:blipFill>
          <a:blip r:embed="rId2" cstate="print"/>
          <a:srcRect/>
          <a:stretch>
            <a:fillRect/>
          </a:stretch>
        </p:blipFill>
        <p:spPr bwMode="auto">
          <a:xfrm>
            <a:off x="1160082" y="1785926"/>
            <a:ext cx="6727536" cy="4214842"/>
          </a:xfrm>
          <a:prstGeom prst="rect">
            <a:avLst/>
          </a:prstGeom>
          <a:ln>
            <a:noFill/>
          </a:ln>
          <a:effectLst>
            <a:outerShdw blurRad="292100" dist="139700" dir="2700000" algn="tl" rotWithShape="0">
              <a:srgbClr val="333333">
                <a:alpha val="65000"/>
              </a:srgbClr>
            </a:outerShdw>
          </a:effectLst>
        </p:spPr>
      </p:pic>
      <p:sp>
        <p:nvSpPr>
          <p:cNvPr id="2" name="Tytuł 1"/>
          <p:cNvSpPr>
            <a:spLocks noGrp="1"/>
          </p:cNvSpPr>
          <p:nvPr>
            <p:ph type="title"/>
          </p:nvPr>
        </p:nvSpPr>
        <p:spPr/>
        <p:txBody>
          <a:bodyPr>
            <a:noAutofit/>
          </a:bodyPr>
          <a:lstStyle/>
          <a:p>
            <a:pPr algn="ctr"/>
            <a:r>
              <a:rPr lang="en-US" sz="3500" dirty="0">
                <a:solidFill>
                  <a:srgbClr val="00B050"/>
                </a:solidFill>
              </a:rPr>
              <a:t>The </a:t>
            </a:r>
            <a:r>
              <a:rPr lang="en-US" sz="3500" u="sng" dirty="0">
                <a:solidFill>
                  <a:srgbClr val="00B050"/>
                </a:solidFill>
              </a:rPr>
              <a:t>New Forest pony</a:t>
            </a:r>
            <a:r>
              <a:rPr lang="en-US" sz="3500" dirty="0">
                <a:solidFill>
                  <a:srgbClr val="00B050"/>
                </a:solidFill>
              </a:rPr>
              <a:t> represents </a:t>
            </a:r>
            <a:r>
              <a:rPr lang="pl-PL" sz="3500" dirty="0" smtClean="0">
                <a:solidFill>
                  <a:srgbClr val="00B050"/>
                </a:solidFill>
              </a:rPr>
              <a:t/>
            </a:r>
            <a:br>
              <a:rPr lang="pl-PL" sz="3500" dirty="0" smtClean="0">
                <a:solidFill>
                  <a:srgbClr val="00B050"/>
                </a:solidFill>
              </a:rPr>
            </a:br>
            <a:r>
              <a:rPr lang="en-US" sz="3500" dirty="0" smtClean="0">
                <a:solidFill>
                  <a:srgbClr val="00B050"/>
                </a:solidFill>
              </a:rPr>
              <a:t>a </a:t>
            </a:r>
            <a:r>
              <a:rPr lang="en-US" sz="3500" dirty="0">
                <a:solidFill>
                  <a:srgbClr val="00B050"/>
                </a:solidFill>
              </a:rPr>
              <a:t>major part of the Forest's </a:t>
            </a:r>
            <a:r>
              <a:rPr lang="en-US" sz="3500" dirty="0" smtClean="0">
                <a:solidFill>
                  <a:srgbClr val="00B050"/>
                </a:solidFill>
              </a:rPr>
              <a:t>heritage</a:t>
            </a:r>
            <a:r>
              <a:rPr lang="pl-PL" sz="3500" dirty="0" smtClean="0">
                <a:solidFill>
                  <a:srgbClr val="00B050"/>
                </a:solidFill>
              </a:rPr>
              <a:t>.</a:t>
            </a:r>
            <a:endParaRPr lang="pl-PL" sz="3500" dirty="0">
              <a:solidFill>
                <a:srgbClr val="00B05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Toshiba\Desktop\images (2).jpg"/>
          <p:cNvPicPr>
            <a:picLocks noGrp="1" noChangeAspect="1" noChangeArrowheads="1"/>
          </p:cNvPicPr>
          <p:nvPr>
            <p:ph idx="1"/>
          </p:nvPr>
        </p:nvPicPr>
        <p:blipFill>
          <a:blip r:embed="rId2" cstate="print"/>
          <a:stretch>
            <a:fillRect/>
          </a:stretch>
        </p:blipFill>
        <p:spPr bwMode="auto">
          <a:xfrm>
            <a:off x="2555776" y="2534385"/>
            <a:ext cx="6171545" cy="3702927"/>
          </a:xfrm>
          <a:prstGeom prst="rect">
            <a:avLst/>
          </a:prstGeom>
          <a:ln>
            <a:noFill/>
          </a:ln>
          <a:effectLst>
            <a:outerShdw blurRad="292100" dist="139700" dir="2700000" algn="tl" rotWithShape="0">
              <a:srgbClr val="333333">
                <a:alpha val="65000"/>
              </a:srgbClr>
            </a:outerShdw>
          </a:effectLst>
        </p:spPr>
      </p:pic>
      <p:sp>
        <p:nvSpPr>
          <p:cNvPr id="2" name="Tytuł 1"/>
          <p:cNvSpPr>
            <a:spLocks noGrp="1"/>
          </p:cNvSpPr>
          <p:nvPr>
            <p:ph type="title"/>
          </p:nvPr>
        </p:nvSpPr>
        <p:spPr>
          <a:xfrm>
            <a:off x="457200" y="274638"/>
            <a:ext cx="8229600" cy="2434282"/>
          </a:xfrm>
        </p:spPr>
        <p:txBody>
          <a:bodyPr>
            <a:normAutofit/>
          </a:bodyPr>
          <a:lstStyle/>
          <a:p>
            <a:pPr algn="ctr"/>
            <a:r>
              <a:rPr lang="en-US" sz="3000" dirty="0">
                <a:solidFill>
                  <a:srgbClr val="00B050"/>
                </a:solidFill>
              </a:rPr>
              <a:t>When the New Forest was </a:t>
            </a:r>
            <a:r>
              <a:rPr lang="en-US" sz="3000" u="sng" dirty="0">
                <a:solidFill>
                  <a:srgbClr val="00B050"/>
                </a:solidFill>
              </a:rPr>
              <a:t>created in 1079</a:t>
            </a:r>
            <a:r>
              <a:rPr lang="en-US" sz="3000" dirty="0">
                <a:solidFill>
                  <a:srgbClr val="00B050"/>
                </a:solidFill>
              </a:rPr>
              <a:t>, it immediately fell under very strict Norman </a:t>
            </a:r>
            <a:r>
              <a:rPr lang="en-US" sz="3000" b="1" dirty="0">
                <a:solidFill>
                  <a:srgbClr val="00B050"/>
                </a:solidFill>
              </a:rPr>
              <a:t>Forest Laws</a:t>
            </a:r>
            <a:r>
              <a:rPr lang="en-US" sz="3000" dirty="0">
                <a:solidFill>
                  <a:srgbClr val="00B050"/>
                </a:solidFill>
              </a:rPr>
              <a:t>, put into place to protect the natural wildlife of the </a:t>
            </a:r>
            <a:r>
              <a:rPr lang="en-US" sz="3000" dirty="0" smtClean="0">
                <a:solidFill>
                  <a:srgbClr val="00B050"/>
                </a:solidFill>
              </a:rPr>
              <a:t>area.</a:t>
            </a:r>
            <a:endParaRPr lang="pl-PL" sz="3000" dirty="0">
              <a:solidFill>
                <a:srgbClr val="00B05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Toshiba\Desktop\498x185xnew-forest-cattle-pigs.jpg.pagespeed.ic.cxfTHhJcdE.jpg"/>
          <p:cNvPicPr>
            <a:picLocks noGrp="1" noChangeAspect="1" noChangeArrowheads="1"/>
          </p:cNvPicPr>
          <p:nvPr>
            <p:ph idx="1"/>
          </p:nvPr>
        </p:nvPicPr>
        <p:blipFill>
          <a:blip r:embed="rId2" cstate="print"/>
          <a:srcRect/>
          <a:stretch>
            <a:fillRect/>
          </a:stretch>
        </p:blipFill>
        <p:spPr bwMode="auto">
          <a:xfrm>
            <a:off x="539552" y="2564904"/>
            <a:ext cx="7947347" cy="2952328"/>
          </a:xfrm>
          <a:prstGeom prst="rect">
            <a:avLst/>
          </a:prstGeom>
          <a:ln>
            <a:noFill/>
          </a:ln>
          <a:effectLst>
            <a:outerShdw blurRad="292100" dist="139700" dir="2700000" algn="tl" rotWithShape="0">
              <a:srgbClr val="333333">
                <a:alpha val="65000"/>
              </a:srgbClr>
            </a:outerShdw>
          </a:effectLst>
        </p:spPr>
      </p:pic>
      <p:sp>
        <p:nvSpPr>
          <p:cNvPr id="2" name="Tytuł 1"/>
          <p:cNvSpPr>
            <a:spLocks noGrp="1"/>
          </p:cNvSpPr>
          <p:nvPr>
            <p:ph type="title"/>
          </p:nvPr>
        </p:nvSpPr>
        <p:spPr>
          <a:xfrm>
            <a:off x="457200" y="274638"/>
            <a:ext cx="8229600" cy="2074242"/>
          </a:xfrm>
        </p:spPr>
        <p:txBody>
          <a:bodyPr>
            <a:noAutofit/>
          </a:bodyPr>
          <a:lstStyle/>
          <a:p>
            <a:pPr algn="ctr"/>
            <a:r>
              <a:rPr lang="en-US" sz="3000" dirty="0">
                <a:solidFill>
                  <a:srgbClr val="00B050"/>
                </a:solidFill>
              </a:rPr>
              <a:t>Commoner-owned New Forest wildlife doesn't just stop at the ponies; pigs and cattle of various breeds can also be seen roaming freely.</a:t>
            </a:r>
            <a:endParaRPr lang="pl-PL" sz="3000" dirty="0">
              <a:solidFill>
                <a:srgbClr val="00B05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481329"/>
            <a:ext cx="8229600" cy="3819880"/>
          </a:xfrm>
        </p:spPr>
        <p:txBody>
          <a:bodyPr/>
          <a:lstStyle/>
          <a:p>
            <a:r>
              <a:rPr lang="pl-PL" dirty="0" smtClean="0"/>
              <a:t>http://www.inyourpocket.com/krakow/Niepolomice-Forest_66154v</a:t>
            </a:r>
          </a:p>
          <a:p>
            <a:r>
              <a:rPr lang="pl-PL" dirty="0" smtClean="0"/>
              <a:t>https://en.wikipedia.org/wiki/Niepo%C5%82omice_Forest</a:t>
            </a:r>
            <a:endParaRPr lang="pl-PL" dirty="0"/>
          </a:p>
          <a:p>
            <a:r>
              <a:rPr lang="pl-PL" dirty="0" smtClean="0"/>
              <a:t>http://www.new-forest-national-park.com/</a:t>
            </a:r>
          </a:p>
          <a:p>
            <a:r>
              <a:rPr lang="pl-PL" dirty="0" smtClean="0"/>
              <a:t>A </a:t>
            </a:r>
            <a:r>
              <a:rPr lang="pl-PL" dirty="0" err="1" smtClean="0"/>
              <a:t>year</a:t>
            </a:r>
            <a:r>
              <a:rPr lang="pl-PL" dirty="0" smtClean="0"/>
              <a:t> </a:t>
            </a:r>
            <a:r>
              <a:rPr lang="pl-PL" dirty="0" err="1" smtClean="0"/>
              <a:t>in</a:t>
            </a:r>
            <a:r>
              <a:rPr lang="pl-PL" dirty="0" smtClean="0"/>
              <a:t> </a:t>
            </a:r>
            <a:r>
              <a:rPr lang="pl-PL" dirty="0" err="1" smtClean="0"/>
              <a:t>the</a:t>
            </a:r>
            <a:r>
              <a:rPr lang="pl-PL" dirty="0" smtClean="0"/>
              <a:t> life of </a:t>
            </a:r>
            <a:r>
              <a:rPr lang="pl-PL" dirty="0" err="1" smtClean="0"/>
              <a:t>the</a:t>
            </a:r>
            <a:r>
              <a:rPr lang="pl-PL" dirty="0" smtClean="0"/>
              <a:t> </a:t>
            </a:r>
            <a:r>
              <a:rPr lang="pl-PL" dirty="0" err="1" smtClean="0"/>
              <a:t>new</a:t>
            </a:r>
            <a:r>
              <a:rPr lang="pl-PL" dirty="0" smtClean="0"/>
              <a:t> </a:t>
            </a:r>
            <a:r>
              <a:rPr lang="pl-PL" dirty="0" err="1" smtClean="0"/>
              <a:t>forest</a:t>
            </a:r>
            <a:r>
              <a:rPr lang="pl-PL" dirty="0" smtClean="0"/>
              <a:t> – Beata Moore</a:t>
            </a:r>
          </a:p>
          <a:p>
            <a:endParaRPr lang="pl-PL" dirty="0" smtClean="0"/>
          </a:p>
          <a:p>
            <a:endParaRPr lang="pl-PL"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dirty="0" smtClean="0"/>
              <a:t>Bartosz Stelmach – klasa 3 gimnazjum</a:t>
            </a:r>
          </a:p>
          <a:p>
            <a:r>
              <a:rPr lang="pl-PL" dirty="0" smtClean="0"/>
              <a:t>Konrad Onak – klasa 3 gimnazjum</a:t>
            </a:r>
          </a:p>
          <a:p>
            <a:r>
              <a:rPr lang="pl-PL" dirty="0" smtClean="0"/>
              <a:t>Kamil Budzik – klasa 3 gimnazjum</a:t>
            </a:r>
          </a:p>
          <a:p>
            <a:endParaRPr lang="pl-PL" dirty="0"/>
          </a:p>
          <a:p>
            <a:r>
              <a:rPr lang="pl-PL" dirty="0" smtClean="0"/>
              <a:t>Junior High </a:t>
            </a:r>
            <a:r>
              <a:rPr lang="pl-PL" dirty="0" err="1" smtClean="0"/>
              <a:t>School</a:t>
            </a:r>
            <a:r>
              <a:rPr lang="pl-PL" dirty="0" smtClean="0"/>
              <a:t> </a:t>
            </a:r>
            <a:r>
              <a:rPr lang="pl-PL" dirty="0" err="1" smtClean="0"/>
              <a:t>in</a:t>
            </a:r>
            <a:r>
              <a:rPr lang="pl-PL" dirty="0" smtClean="0"/>
              <a:t> Skrzyszów – </a:t>
            </a:r>
          </a:p>
          <a:p>
            <a:pPr algn="ctr">
              <a:buNone/>
            </a:pPr>
            <a:r>
              <a:rPr lang="pl-PL" dirty="0" smtClean="0"/>
              <a:t/>
            </a:r>
            <a:br>
              <a:rPr lang="pl-PL" dirty="0" smtClean="0"/>
            </a:br>
            <a:r>
              <a:rPr lang="pl-PL" dirty="0" smtClean="0"/>
              <a:t>Zespół Szkoły Podstawowej Nr 1 </a:t>
            </a:r>
            <a:br>
              <a:rPr lang="pl-PL" dirty="0" smtClean="0"/>
            </a:br>
            <a:r>
              <a:rPr lang="pl-PL" dirty="0" smtClean="0"/>
              <a:t>im. Jana Pawła II </a:t>
            </a:r>
            <a:br>
              <a:rPr lang="pl-PL" dirty="0" smtClean="0"/>
            </a:br>
            <a:r>
              <a:rPr lang="pl-PL" dirty="0" smtClean="0"/>
              <a:t>i Gimnazjum w Skrzyszowie</a:t>
            </a:r>
          </a:p>
          <a:p>
            <a:endParaRPr lang="pl-PL" dirty="0" smtClean="0"/>
          </a:p>
          <a:p>
            <a:endParaRPr lang="pl-PL" dirty="0" smtClean="0"/>
          </a:p>
          <a:p>
            <a:endParaRPr lang="pl-PL" dirty="0"/>
          </a:p>
          <a:p>
            <a:endParaRPr lang="pl-PL" dirty="0"/>
          </a:p>
        </p:txBody>
      </p:sp>
      <p:sp>
        <p:nvSpPr>
          <p:cNvPr id="2" name="Tytuł 1"/>
          <p:cNvSpPr>
            <a:spLocks noGrp="1"/>
          </p:cNvSpPr>
          <p:nvPr>
            <p:ph type="title"/>
          </p:nvPr>
        </p:nvSpPr>
        <p:spPr/>
        <p:txBody>
          <a:bodyPr/>
          <a:lstStyle/>
          <a:p>
            <a:r>
              <a:rPr lang="pl-PL" dirty="0" err="1" smtClean="0"/>
              <a:t>Prepared</a:t>
            </a:r>
            <a:r>
              <a:rPr lang="pl-PL" dirty="0" smtClean="0"/>
              <a:t> by:</a:t>
            </a:r>
            <a:endParaRPr lang="pl-P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11560" y="260648"/>
            <a:ext cx="7772400" cy="1368152"/>
          </a:xfrm>
        </p:spPr>
        <p:txBody>
          <a:bodyPr>
            <a:normAutofit fontScale="90000"/>
          </a:bodyPr>
          <a:lstStyle/>
          <a:p>
            <a:pPr algn="ctr"/>
            <a:r>
              <a:rPr lang="pl-PL" sz="2800" b="1" dirty="0"/>
              <a:t>Niepołomice </a:t>
            </a:r>
            <a:r>
              <a:rPr lang="pl-PL" sz="2800" b="1" dirty="0" err="1" smtClean="0"/>
              <a:t>Forest</a:t>
            </a:r>
            <a:r>
              <a:rPr lang="pl-PL" sz="2800" dirty="0" smtClean="0"/>
              <a:t>:</a:t>
            </a:r>
            <a:r>
              <a:rPr lang="pl-PL" sz="2800" dirty="0"/>
              <a:t> </a:t>
            </a:r>
            <a:r>
              <a:rPr lang="pl-PL" sz="2800" b="1" i="1" dirty="0"/>
              <a:t>Puszcza </a:t>
            </a:r>
            <a:r>
              <a:rPr lang="pl-PL" sz="2800" b="1" i="1" dirty="0" smtClean="0"/>
              <a:t>Niepołomicka</a:t>
            </a:r>
            <a:br>
              <a:rPr lang="pl-PL" sz="2800" b="1" i="1" dirty="0" smtClean="0"/>
            </a:br>
            <a:r>
              <a:rPr lang="pl-PL" sz="2800" b="1" i="1" dirty="0" smtClean="0"/>
              <a:t> </a:t>
            </a:r>
            <a:r>
              <a:rPr lang="pl-PL" sz="2800" dirty="0" err="1" smtClean="0">
                <a:solidFill>
                  <a:srgbClr val="00B050"/>
                </a:solidFill>
              </a:rPr>
              <a:t>is</a:t>
            </a:r>
            <a:r>
              <a:rPr lang="pl-PL" sz="2800" dirty="0" smtClean="0">
                <a:solidFill>
                  <a:srgbClr val="00B050"/>
                </a:solidFill>
              </a:rPr>
              <a:t> </a:t>
            </a:r>
            <a:r>
              <a:rPr lang="pl-PL" sz="2800" dirty="0">
                <a:solidFill>
                  <a:srgbClr val="00B050"/>
                </a:solidFill>
              </a:rPr>
              <a:t>a </a:t>
            </a:r>
            <a:r>
              <a:rPr lang="pl-PL" sz="2800" dirty="0" err="1">
                <a:solidFill>
                  <a:srgbClr val="00B050"/>
                </a:solidFill>
              </a:rPr>
              <a:t>large</a:t>
            </a:r>
            <a:r>
              <a:rPr lang="pl-PL" sz="2800" dirty="0">
                <a:solidFill>
                  <a:srgbClr val="00B050"/>
                </a:solidFill>
              </a:rPr>
              <a:t> </a:t>
            </a:r>
            <a:r>
              <a:rPr lang="pl-PL" sz="2800" dirty="0" err="1">
                <a:solidFill>
                  <a:srgbClr val="00B050"/>
                </a:solidFill>
              </a:rPr>
              <a:t>forest</a:t>
            </a:r>
            <a:r>
              <a:rPr lang="pl-PL" sz="2800" dirty="0">
                <a:solidFill>
                  <a:srgbClr val="00B050"/>
                </a:solidFill>
              </a:rPr>
              <a:t> </a:t>
            </a:r>
            <a:r>
              <a:rPr lang="pl-PL" sz="2800" dirty="0" err="1">
                <a:solidFill>
                  <a:srgbClr val="00B050"/>
                </a:solidFill>
              </a:rPr>
              <a:t>complex</a:t>
            </a:r>
            <a:r>
              <a:rPr lang="pl-PL" sz="2800" dirty="0">
                <a:solidFill>
                  <a:srgbClr val="00B050"/>
                </a:solidFill>
              </a:rPr>
              <a:t> </a:t>
            </a:r>
            <a:r>
              <a:rPr lang="pl-PL" sz="2800" dirty="0" err="1">
                <a:solidFill>
                  <a:srgbClr val="00B050"/>
                </a:solidFill>
              </a:rPr>
              <a:t>in</a:t>
            </a:r>
            <a:r>
              <a:rPr lang="pl-PL" sz="2800" dirty="0">
                <a:solidFill>
                  <a:srgbClr val="00B050"/>
                </a:solidFill>
              </a:rPr>
              <a:t> western part </a:t>
            </a:r>
            <a:r>
              <a:rPr lang="pl-PL" sz="2800" dirty="0" smtClean="0">
                <a:solidFill>
                  <a:srgbClr val="00B050"/>
                </a:solidFill>
              </a:rPr>
              <a:t>of Sandomierz </a:t>
            </a:r>
            <a:r>
              <a:rPr lang="pl-PL" sz="2800" dirty="0" err="1">
                <a:solidFill>
                  <a:srgbClr val="00B050"/>
                </a:solidFill>
              </a:rPr>
              <a:t>Basin</a:t>
            </a:r>
            <a:r>
              <a:rPr lang="pl-PL" sz="2800" dirty="0">
                <a:solidFill>
                  <a:srgbClr val="00B050"/>
                </a:solidFill>
              </a:rPr>
              <a:t>, </a:t>
            </a:r>
            <a:r>
              <a:rPr lang="pl-PL" sz="2800" dirty="0" err="1">
                <a:solidFill>
                  <a:srgbClr val="00B050"/>
                </a:solidFill>
              </a:rPr>
              <a:t>about</a:t>
            </a:r>
            <a:r>
              <a:rPr lang="pl-PL" sz="2800" dirty="0">
                <a:solidFill>
                  <a:srgbClr val="00B050"/>
                </a:solidFill>
              </a:rPr>
              <a:t> 20 km east of </a:t>
            </a:r>
            <a:r>
              <a:rPr lang="pl-PL" sz="2800" dirty="0" smtClean="0">
                <a:solidFill>
                  <a:srgbClr val="00B050"/>
                </a:solidFill>
              </a:rPr>
              <a:t>Kraków.</a:t>
            </a:r>
            <a:endParaRPr lang="pl-PL" sz="2800" dirty="0">
              <a:solidFill>
                <a:srgbClr val="00B050"/>
              </a:solidFill>
            </a:endParaRPr>
          </a:p>
        </p:txBody>
      </p:sp>
      <p:pic>
        <p:nvPicPr>
          <p:cNvPr id="1026" name="Picture 2" descr="C:\Users\Toshiba\Desktop\16153686.jpg"/>
          <p:cNvPicPr>
            <a:picLocks noChangeAspect="1" noChangeArrowheads="1"/>
          </p:cNvPicPr>
          <p:nvPr/>
        </p:nvPicPr>
        <p:blipFill>
          <a:blip r:embed="rId2" cstate="print"/>
          <a:srcRect/>
          <a:stretch>
            <a:fillRect/>
          </a:stretch>
        </p:blipFill>
        <p:spPr bwMode="auto">
          <a:xfrm>
            <a:off x="1403648" y="1772816"/>
            <a:ext cx="6606982" cy="428628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oshiba\Desktop\triquinosi.jpg_1658547991.jpg"/>
          <p:cNvPicPr>
            <a:picLocks noGrp="1" noChangeAspect="1" noChangeArrowheads="1"/>
          </p:cNvPicPr>
          <p:nvPr>
            <p:ph idx="1"/>
          </p:nvPr>
        </p:nvPicPr>
        <p:blipFill>
          <a:blip r:embed="rId2" cstate="print"/>
          <a:stretch>
            <a:fillRect/>
          </a:stretch>
        </p:blipFill>
        <p:spPr bwMode="auto">
          <a:xfrm>
            <a:off x="3635896" y="2708920"/>
            <a:ext cx="5184576" cy="3888432"/>
          </a:xfrm>
          <a:prstGeom prst="rect">
            <a:avLst/>
          </a:prstGeom>
          <a:ln>
            <a:noFill/>
          </a:ln>
          <a:effectLst>
            <a:outerShdw blurRad="292100" dist="139700" dir="2700000" algn="tl" rotWithShape="0">
              <a:srgbClr val="333333">
                <a:alpha val="65000"/>
              </a:srgbClr>
            </a:outerShdw>
          </a:effectLst>
        </p:spPr>
      </p:pic>
      <p:sp>
        <p:nvSpPr>
          <p:cNvPr id="2" name="Tytuł 1"/>
          <p:cNvSpPr>
            <a:spLocks noGrp="1"/>
          </p:cNvSpPr>
          <p:nvPr>
            <p:ph type="title"/>
          </p:nvPr>
        </p:nvSpPr>
        <p:spPr>
          <a:xfrm>
            <a:off x="428596" y="274638"/>
            <a:ext cx="8258204" cy="2434282"/>
          </a:xfrm>
        </p:spPr>
        <p:txBody>
          <a:bodyPr>
            <a:noAutofit/>
          </a:bodyPr>
          <a:lstStyle/>
          <a:p>
            <a:pPr algn="ctr"/>
            <a:r>
              <a:rPr lang="pl-PL" sz="2900" dirty="0">
                <a:solidFill>
                  <a:srgbClr val="00B050"/>
                </a:solidFill>
              </a:rPr>
              <a:t>T</a:t>
            </a:r>
            <a:r>
              <a:rPr lang="en-US" sz="2900" dirty="0" err="1" smtClean="0">
                <a:solidFill>
                  <a:srgbClr val="00B050"/>
                </a:solidFill>
              </a:rPr>
              <a:t>oday</a:t>
            </a:r>
            <a:r>
              <a:rPr lang="en-US" sz="2900" dirty="0" smtClean="0">
                <a:solidFill>
                  <a:srgbClr val="00B050"/>
                </a:solidFill>
              </a:rPr>
              <a:t> </a:t>
            </a:r>
            <a:r>
              <a:rPr lang="en-US" sz="2900" dirty="0" err="1">
                <a:solidFill>
                  <a:srgbClr val="00B050"/>
                </a:solidFill>
              </a:rPr>
              <a:t>Niepołomice</a:t>
            </a:r>
            <a:r>
              <a:rPr lang="en-US" sz="2900" dirty="0">
                <a:solidFill>
                  <a:srgbClr val="00B050"/>
                </a:solidFill>
              </a:rPr>
              <a:t> Forest occupies </a:t>
            </a:r>
            <a:r>
              <a:rPr lang="pl-PL" sz="2900" dirty="0" smtClean="0">
                <a:solidFill>
                  <a:srgbClr val="00B050"/>
                </a:solidFill>
              </a:rPr>
              <a:t/>
            </a:r>
            <a:br>
              <a:rPr lang="pl-PL" sz="2900" dirty="0" smtClean="0">
                <a:solidFill>
                  <a:srgbClr val="00B050"/>
                </a:solidFill>
              </a:rPr>
            </a:br>
            <a:r>
              <a:rPr lang="en-US" sz="2900" dirty="0" smtClean="0">
                <a:solidFill>
                  <a:srgbClr val="00B050"/>
                </a:solidFill>
              </a:rPr>
              <a:t>110 </a:t>
            </a:r>
            <a:r>
              <a:rPr lang="en-US" sz="2900" dirty="0">
                <a:solidFill>
                  <a:srgbClr val="00B050"/>
                </a:solidFill>
              </a:rPr>
              <a:t>square </a:t>
            </a:r>
            <a:r>
              <a:rPr lang="en-US" sz="2900" dirty="0" err="1">
                <a:solidFill>
                  <a:srgbClr val="00B050"/>
                </a:solidFill>
              </a:rPr>
              <a:t>kilometres</a:t>
            </a:r>
            <a:r>
              <a:rPr lang="en-US" sz="2900" dirty="0">
                <a:solidFill>
                  <a:srgbClr val="00B050"/>
                </a:solidFill>
              </a:rPr>
              <a:t> of protected habitat for rare species of owl, fox, </a:t>
            </a:r>
            <a:r>
              <a:rPr lang="en-US" sz="2900" b="1" i="1" dirty="0">
                <a:solidFill>
                  <a:srgbClr val="00B050"/>
                </a:solidFill>
              </a:rPr>
              <a:t>boar</a:t>
            </a:r>
            <a:r>
              <a:rPr lang="en-US" sz="2900" dirty="0">
                <a:solidFill>
                  <a:srgbClr val="00B050"/>
                </a:solidFill>
              </a:rPr>
              <a:t>, spotted eagles and black storks which can still </a:t>
            </a:r>
            <a:r>
              <a:rPr lang="pl-PL" sz="2900" dirty="0" smtClean="0">
                <a:solidFill>
                  <a:srgbClr val="00B050"/>
                </a:solidFill>
              </a:rPr>
              <a:t/>
            </a:r>
            <a:br>
              <a:rPr lang="pl-PL" sz="2900" dirty="0" smtClean="0">
                <a:solidFill>
                  <a:srgbClr val="00B050"/>
                </a:solidFill>
              </a:rPr>
            </a:br>
            <a:r>
              <a:rPr lang="en-US" sz="2900" dirty="0" smtClean="0">
                <a:solidFill>
                  <a:srgbClr val="00B050"/>
                </a:solidFill>
              </a:rPr>
              <a:t>be </a:t>
            </a:r>
            <a:r>
              <a:rPr lang="en-US" sz="2900" dirty="0">
                <a:solidFill>
                  <a:srgbClr val="00B050"/>
                </a:solidFill>
              </a:rPr>
              <a:t>seen by visitors.</a:t>
            </a:r>
            <a:endParaRPr lang="pl-PL" sz="2900" dirty="0">
              <a:solidFill>
                <a:srgbClr val="00B05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00043"/>
            <a:ext cx="8229600" cy="1920845"/>
          </a:xfrm>
        </p:spPr>
        <p:txBody>
          <a:bodyPr>
            <a:normAutofit/>
          </a:bodyPr>
          <a:lstStyle/>
          <a:p>
            <a:pPr algn="ctr">
              <a:buNone/>
            </a:pPr>
            <a:r>
              <a:rPr lang="en-US" dirty="0">
                <a:solidFill>
                  <a:srgbClr val="00B050"/>
                </a:solidFill>
              </a:rPr>
              <a:t>At the very heart of the forest is also a special conservation and breeding ground for Polish bison (</a:t>
            </a:r>
            <a:r>
              <a:rPr lang="en-US" i="1" dirty="0" err="1">
                <a:solidFill>
                  <a:srgbClr val="00B050"/>
                </a:solidFill>
              </a:rPr>
              <a:t>żubr</a:t>
            </a:r>
            <a:r>
              <a:rPr lang="en-US" dirty="0">
                <a:solidFill>
                  <a:srgbClr val="00B050"/>
                </a:solidFill>
              </a:rPr>
              <a:t>) where approximately 30 of the endangered animals currently live. </a:t>
            </a:r>
            <a:endParaRPr lang="pl-PL" dirty="0">
              <a:solidFill>
                <a:srgbClr val="00B050"/>
              </a:solidFill>
            </a:endParaRPr>
          </a:p>
        </p:txBody>
      </p:sp>
      <p:pic>
        <p:nvPicPr>
          <p:cNvPr id="3074" name="Picture 2" descr="C:\Users\Toshiba\Desktop\16153787.jpg"/>
          <p:cNvPicPr>
            <a:picLocks noChangeAspect="1" noChangeArrowheads="1"/>
          </p:cNvPicPr>
          <p:nvPr/>
        </p:nvPicPr>
        <p:blipFill>
          <a:blip r:embed="rId2" cstate="print"/>
          <a:srcRect/>
          <a:stretch>
            <a:fillRect/>
          </a:stretch>
        </p:blipFill>
        <p:spPr bwMode="auto">
          <a:xfrm>
            <a:off x="1907704" y="2420888"/>
            <a:ext cx="5904656" cy="381440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357166"/>
            <a:ext cx="8229600" cy="2063722"/>
          </a:xfrm>
        </p:spPr>
        <p:txBody>
          <a:bodyPr>
            <a:noAutofit/>
          </a:bodyPr>
          <a:lstStyle/>
          <a:p>
            <a:pPr algn="ctr"/>
            <a:r>
              <a:rPr lang="en-US" sz="2800" dirty="0">
                <a:solidFill>
                  <a:srgbClr val="00B050"/>
                </a:solidFill>
              </a:rPr>
              <a:t>Unfortunately for those hoping to get an </a:t>
            </a:r>
            <a:r>
              <a:rPr lang="pl-PL" sz="2800" dirty="0" smtClean="0">
                <a:solidFill>
                  <a:srgbClr val="00B050"/>
                </a:solidFill>
              </a:rPr>
              <a:t/>
            </a:r>
            <a:br>
              <a:rPr lang="pl-PL" sz="2800" dirty="0" smtClean="0">
                <a:solidFill>
                  <a:srgbClr val="00B050"/>
                </a:solidFill>
              </a:rPr>
            </a:br>
            <a:r>
              <a:rPr lang="en-US" sz="2800" dirty="0" smtClean="0">
                <a:solidFill>
                  <a:srgbClr val="00B050"/>
                </a:solidFill>
              </a:rPr>
              <a:t>up-close </a:t>
            </a:r>
            <a:r>
              <a:rPr lang="en-US" sz="2800" dirty="0">
                <a:solidFill>
                  <a:srgbClr val="00B050"/>
                </a:solidFill>
              </a:rPr>
              <a:t>look at the largest surviving land mammal in Europe, the 70 hectare habitat </a:t>
            </a:r>
            <a:r>
              <a:rPr lang="pl-PL" sz="2800" dirty="0" smtClean="0">
                <a:solidFill>
                  <a:srgbClr val="00B050"/>
                </a:solidFill>
              </a:rPr>
              <a:t/>
            </a:r>
            <a:br>
              <a:rPr lang="pl-PL" sz="2800" dirty="0" smtClean="0">
                <a:solidFill>
                  <a:srgbClr val="00B050"/>
                </a:solidFill>
              </a:rPr>
            </a:br>
            <a:r>
              <a:rPr lang="en-US" sz="2800" dirty="0" smtClean="0">
                <a:solidFill>
                  <a:srgbClr val="00B050"/>
                </a:solidFill>
              </a:rPr>
              <a:t>is </a:t>
            </a:r>
            <a:r>
              <a:rPr lang="en-US" sz="2800" dirty="0">
                <a:solidFill>
                  <a:srgbClr val="00B050"/>
                </a:solidFill>
              </a:rPr>
              <a:t>strictly off-limits to the public without permission</a:t>
            </a:r>
            <a:endParaRPr lang="pl-PL" sz="2800" dirty="0">
              <a:solidFill>
                <a:srgbClr val="00B050"/>
              </a:solidFill>
            </a:endParaRPr>
          </a:p>
        </p:txBody>
      </p:sp>
      <p:pic>
        <p:nvPicPr>
          <p:cNvPr id="4098" name="Picture 2" descr="C:\Users\Toshiba\Desktop\jem3.jpg"/>
          <p:cNvPicPr>
            <a:picLocks noChangeAspect="1" noChangeArrowheads="1"/>
          </p:cNvPicPr>
          <p:nvPr/>
        </p:nvPicPr>
        <p:blipFill>
          <a:blip r:embed="rId2" cstate="print"/>
          <a:srcRect/>
          <a:stretch>
            <a:fillRect/>
          </a:stretch>
        </p:blipFill>
        <p:spPr bwMode="auto">
          <a:xfrm>
            <a:off x="755576" y="2708920"/>
            <a:ext cx="7500990" cy="321471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Toshiba\Desktop\22097941.jpg"/>
          <p:cNvPicPr>
            <a:picLocks noGrp="1" noChangeAspect="1" noChangeArrowheads="1"/>
          </p:cNvPicPr>
          <p:nvPr>
            <p:ph idx="1"/>
          </p:nvPr>
        </p:nvPicPr>
        <p:blipFill>
          <a:blip r:embed="rId2" cstate="print"/>
          <a:stretch>
            <a:fillRect/>
          </a:stretch>
        </p:blipFill>
        <p:spPr bwMode="auto">
          <a:xfrm>
            <a:off x="2555776" y="1844824"/>
            <a:ext cx="5890600" cy="4417950"/>
          </a:xfrm>
          <a:prstGeom prst="rect">
            <a:avLst/>
          </a:prstGeom>
          <a:ln>
            <a:noFill/>
          </a:ln>
          <a:effectLst>
            <a:outerShdw blurRad="292100" dist="139700" dir="2700000" algn="tl" rotWithShape="0">
              <a:srgbClr val="333333">
                <a:alpha val="65000"/>
              </a:srgbClr>
            </a:outerShdw>
          </a:effectLst>
        </p:spPr>
      </p:pic>
      <p:sp>
        <p:nvSpPr>
          <p:cNvPr id="2" name="Tytuł 1"/>
          <p:cNvSpPr>
            <a:spLocks noGrp="1"/>
          </p:cNvSpPr>
          <p:nvPr>
            <p:ph type="title"/>
          </p:nvPr>
        </p:nvSpPr>
        <p:spPr>
          <a:xfrm>
            <a:off x="457200" y="214290"/>
            <a:ext cx="8229600" cy="1558526"/>
          </a:xfrm>
        </p:spPr>
        <p:txBody>
          <a:bodyPr>
            <a:normAutofit/>
          </a:bodyPr>
          <a:lstStyle/>
          <a:p>
            <a:pPr algn="ctr"/>
            <a:r>
              <a:rPr lang="pl-PL" sz="3200" dirty="0">
                <a:solidFill>
                  <a:srgbClr val="00B050"/>
                </a:solidFill>
              </a:rPr>
              <a:t>I</a:t>
            </a:r>
            <a:r>
              <a:rPr lang="en-US" sz="3200" dirty="0" smtClean="0">
                <a:solidFill>
                  <a:srgbClr val="00B050"/>
                </a:solidFill>
              </a:rPr>
              <a:t>t </a:t>
            </a:r>
            <a:r>
              <a:rPr lang="en-US" sz="3200" dirty="0">
                <a:solidFill>
                  <a:srgbClr val="00B050"/>
                </a:solidFill>
              </a:rPr>
              <a:t>is possible to hike up the perimeter of the reserve by taking the 8km red trail. </a:t>
            </a:r>
            <a:endParaRPr lang="pl-PL" sz="3200" dirty="0">
              <a:solidFill>
                <a:srgbClr val="00B05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Toshiba\Desktop\images.jpg"/>
          <p:cNvPicPr>
            <a:picLocks noGrp="1" noChangeAspect="1" noChangeArrowheads="1"/>
          </p:cNvPicPr>
          <p:nvPr>
            <p:ph idx="1"/>
          </p:nvPr>
        </p:nvPicPr>
        <p:blipFill>
          <a:blip r:embed="rId2" cstate="print"/>
          <a:stretch>
            <a:fillRect/>
          </a:stretch>
        </p:blipFill>
        <p:spPr bwMode="auto">
          <a:xfrm>
            <a:off x="1979712" y="2276872"/>
            <a:ext cx="5256584" cy="3937365"/>
          </a:xfrm>
          <a:prstGeom prst="rect">
            <a:avLst/>
          </a:prstGeom>
          <a:ln>
            <a:noFill/>
          </a:ln>
          <a:effectLst>
            <a:outerShdw blurRad="292100" dist="139700" dir="2700000" algn="tl" rotWithShape="0">
              <a:srgbClr val="333333">
                <a:alpha val="65000"/>
              </a:srgbClr>
            </a:outerShdw>
          </a:effectLst>
        </p:spPr>
      </p:pic>
      <p:sp>
        <p:nvSpPr>
          <p:cNvPr id="2" name="Tytuł 1"/>
          <p:cNvSpPr>
            <a:spLocks noGrp="1"/>
          </p:cNvSpPr>
          <p:nvPr>
            <p:ph type="title"/>
          </p:nvPr>
        </p:nvSpPr>
        <p:spPr>
          <a:xfrm>
            <a:off x="467544" y="188640"/>
            <a:ext cx="8229600" cy="2204864"/>
          </a:xfrm>
        </p:spPr>
        <p:txBody>
          <a:bodyPr>
            <a:normAutofit/>
          </a:bodyPr>
          <a:lstStyle/>
          <a:p>
            <a:pPr algn="ctr"/>
            <a:r>
              <a:rPr lang="pl-PL" sz="3000" dirty="0" err="1" smtClean="0">
                <a:solidFill>
                  <a:srgbClr val="00B050"/>
                </a:solidFill>
              </a:rPr>
              <a:t>Visitors</a:t>
            </a:r>
            <a:r>
              <a:rPr lang="pl-PL" sz="3000" dirty="0" smtClean="0">
                <a:solidFill>
                  <a:srgbClr val="00B050"/>
                </a:solidFill>
              </a:rPr>
              <a:t> </a:t>
            </a:r>
            <a:r>
              <a:rPr lang="pl-PL" sz="3000" dirty="0" err="1" smtClean="0">
                <a:solidFill>
                  <a:srgbClr val="00B050"/>
                </a:solidFill>
              </a:rPr>
              <a:t>can</a:t>
            </a:r>
            <a:r>
              <a:rPr lang="pl-PL" sz="3000" dirty="0" smtClean="0">
                <a:solidFill>
                  <a:srgbClr val="00B050"/>
                </a:solidFill>
              </a:rPr>
              <a:t> c</a:t>
            </a:r>
            <a:r>
              <a:rPr lang="en-US" sz="3000" dirty="0" err="1" smtClean="0">
                <a:solidFill>
                  <a:srgbClr val="00B050"/>
                </a:solidFill>
              </a:rPr>
              <a:t>ycl</a:t>
            </a:r>
            <a:r>
              <a:rPr lang="pl-PL" sz="3000" dirty="0" smtClean="0">
                <a:solidFill>
                  <a:srgbClr val="00B050"/>
                </a:solidFill>
              </a:rPr>
              <a:t>e</a:t>
            </a:r>
            <a:r>
              <a:rPr lang="en-US" sz="3000" dirty="0" smtClean="0">
                <a:solidFill>
                  <a:srgbClr val="00B050"/>
                </a:solidFill>
              </a:rPr>
              <a:t> </a:t>
            </a:r>
            <a:r>
              <a:rPr lang="pl-PL" sz="3000" dirty="0" err="1" smtClean="0">
                <a:solidFill>
                  <a:srgbClr val="00B050"/>
                </a:solidFill>
              </a:rPr>
              <a:t>in</a:t>
            </a:r>
            <a:r>
              <a:rPr lang="pl-PL" sz="3000" dirty="0" smtClean="0">
                <a:solidFill>
                  <a:srgbClr val="00B050"/>
                </a:solidFill>
              </a:rPr>
              <a:t> </a:t>
            </a:r>
            <a:r>
              <a:rPr lang="en-US" sz="3000" dirty="0" smtClean="0">
                <a:solidFill>
                  <a:srgbClr val="00B050"/>
                </a:solidFill>
              </a:rPr>
              <a:t>the </a:t>
            </a:r>
            <a:r>
              <a:rPr lang="en-US" sz="3000" dirty="0">
                <a:solidFill>
                  <a:srgbClr val="00B050"/>
                </a:solidFill>
              </a:rPr>
              <a:t>forest, </a:t>
            </a:r>
            <a:r>
              <a:rPr lang="pl-PL" sz="3000" dirty="0" err="1" smtClean="0">
                <a:solidFill>
                  <a:srgbClr val="00B050"/>
                </a:solidFill>
              </a:rPr>
              <a:t>throu</a:t>
            </a:r>
            <a:r>
              <a:rPr lang="en-US" sz="3000" dirty="0" smtClean="0">
                <a:solidFill>
                  <a:srgbClr val="00B050"/>
                </a:solidFill>
              </a:rPr>
              <a:t>g</a:t>
            </a:r>
            <a:r>
              <a:rPr lang="pl-PL" sz="3000" dirty="0" smtClean="0">
                <a:solidFill>
                  <a:srgbClr val="00B050"/>
                </a:solidFill>
              </a:rPr>
              <a:t>h </a:t>
            </a:r>
            <a:br>
              <a:rPr lang="pl-PL" sz="3000" dirty="0" smtClean="0">
                <a:solidFill>
                  <a:srgbClr val="00B050"/>
                </a:solidFill>
              </a:rPr>
            </a:br>
            <a:r>
              <a:rPr lang="en-US" sz="3000" dirty="0" smtClean="0">
                <a:solidFill>
                  <a:srgbClr val="00B050"/>
                </a:solidFill>
              </a:rPr>
              <a:t>a </a:t>
            </a:r>
            <a:r>
              <a:rPr lang="en-US" sz="3000" dirty="0">
                <a:solidFill>
                  <a:srgbClr val="00B050"/>
                </a:solidFill>
              </a:rPr>
              <a:t>newly opened 4km educational trail lined with placards describing the local flora </a:t>
            </a:r>
            <a:r>
              <a:rPr lang="pl-PL" sz="3000" dirty="0" smtClean="0">
                <a:solidFill>
                  <a:srgbClr val="00B050"/>
                </a:solidFill>
              </a:rPr>
              <a:t/>
            </a:r>
            <a:br>
              <a:rPr lang="pl-PL" sz="3000" dirty="0" smtClean="0">
                <a:solidFill>
                  <a:srgbClr val="00B050"/>
                </a:solidFill>
              </a:rPr>
            </a:br>
            <a:r>
              <a:rPr lang="en-US" sz="3000" dirty="0" smtClean="0">
                <a:solidFill>
                  <a:srgbClr val="00B050"/>
                </a:solidFill>
              </a:rPr>
              <a:t>and fauna</a:t>
            </a:r>
            <a:r>
              <a:rPr lang="pl-PL" sz="3000" dirty="0" smtClean="0">
                <a:solidFill>
                  <a:srgbClr val="00B050"/>
                </a:solidFill>
              </a:rPr>
              <a:t>.</a:t>
            </a:r>
            <a:endParaRPr lang="pl-PL" sz="3000" dirty="0">
              <a:solidFill>
                <a:srgbClr val="00B05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Toshiba\Desktop\721d636f21f47d8bgen.jpg"/>
          <p:cNvPicPr>
            <a:picLocks noGrp="1" noChangeAspect="1" noChangeArrowheads="1"/>
          </p:cNvPicPr>
          <p:nvPr>
            <p:ph idx="1"/>
          </p:nvPr>
        </p:nvPicPr>
        <p:blipFill>
          <a:blip r:embed="rId2" cstate="print"/>
          <a:stretch>
            <a:fillRect/>
          </a:stretch>
        </p:blipFill>
        <p:spPr bwMode="auto">
          <a:xfrm>
            <a:off x="2699792" y="2492897"/>
            <a:ext cx="5761484" cy="3819306"/>
          </a:xfrm>
          <a:prstGeom prst="rect">
            <a:avLst/>
          </a:prstGeom>
          <a:ln>
            <a:noFill/>
          </a:ln>
          <a:effectLst>
            <a:outerShdw blurRad="292100" dist="139700" dir="2700000" algn="tl" rotWithShape="0">
              <a:srgbClr val="333333">
                <a:alpha val="65000"/>
              </a:srgbClr>
            </a:outerShdw>
          </a:effectLst>
        </p:spPr>
      </p:pic>
      <p:sp>
        <p:nvSpPr>
          <p:cNvPr id="2" name="Tytuł 1"/>
          <p:cNvSpPr>
            <a:spLocks noGrp="1"/>
          </p:cNvSpPr>
          <p:nvPr>
            <p:ph type="title"/>
          </p:nvPr>
        </p:nvSpPr>
        <p:spPr>
          <a:xfrm>
            <a:off x="428596" y="142852"/>
            <a:ext cx="8229600" cy="2286016"/>
          </a:xfrm>
        </p:spPr>
        <p:txBody>
          <a:bodyPr>
            <a:normAutofit/>
          </a:bodyPr>
          <a:lstStyle/>
          <a:p>
            <a:pPr algn="ctr"/>
            <a:r>
              <a:rPr lang="en-US" sz="3200" dirty="0">
                <a:solidFill>
                  <a:srgbClr val="00B050"/>
                </a:solidFill>
              </a:rPr>
              <a:t>The </a:t>
            </a:r>
            <a:r>
              <a:rPr lang="en-US" sz="3200" dirty="0" smtClean="0">
                <a:solidFill>
                  <a:srgbClr val="00B050"/>
                </a:solidFill>
              </a:rPr>
              <a:t>reserve </a:t>
            </a:r>
            <a:r>
              <a:rPr lang="en-US" sz="3200" dirty="0">
                <a:solidFill>
                  <a:srgbClr val="00B050"/>
                </a:solidFill>
              </a:rPr>
              <a:t>called </a:t>
            </a:r>
            <a:r>
              <a:rPr lang="en-US" sz="3200" dirty="0" err="1">
                <a:solidFill>
                  <a:srgbClr val="00B050"/>
                </a:solidFill>
              </a:rPr>
              <a:t>Lipówka</a:t>
            </a:r>
            <a:r>
              <a:rPr lang="en-US" sz="3200" dirty="0">
                <a:solidFill>
                  <a:srgbClr val="00B050"/>
                </a:solidFill>
              </a:rPr>
              <a:t> (25.73 ha) features 200-year-old nature monuments mainly lime trees, </a:t>
            </a:r>
            <a:r>
              <a:rPr lang="pl-PL" sz="3200" dirty="0" smtClean="0">
                <a:solidFill>
                  <a:srgbClr val="00B050"/>
                </a:solidFill>
              </a:rPr>
              <a:t/>
            </a:r>
            <a:br>
              <a:rPr lang="pl-PL" sz="3200" dirty="0" smtClean="0">
                <a:solidFill>
                  <a:srgbClr val="00B050"/>
                </a:solidFill>
              </a:rPr>
            </a:br>
            <a:r>
              <a:rPr lang="en-US" sz="3200" dirty="0" smtClean="0">
                <a:solidFill>
                  <a:srgbClr val="00B050"/>
                </a:solidFill>
              </a:rPr>
              <a:t>oaks </a:t>
            </a:r>
            <a:r>
              <a:rPr lang="en-US" sz="3200" dirty="0">
                <a:solidFill>
                  <a:srgbClr val="00B050"/>
                </a:solidFill>
              </a:rPr>
              <a:t>and </a:t>
            </a:r>
            <a:r>
              <a:rPr lang="en-US" sz="3200" u="sng" dirty="0">
                <a:solidFill>
                  <a:srgbClr val="00B050"/>
                </a:solidFill>
              </a:rPr>
              <a:t>hornbeams</a:t>
            </a:r>
            <a:r>
              <a:rPr lang="en-US" sz="3200" dirty="0">
                <a:solidFill>
                  <a:srgbClr val="00B050"/>
                </a:solidFill>
              </a:rPr>
              <a:t>.</a:t>
            </a:r>
            <a:endParaRPr lang="pl-PL" sz="3200" dirty="0">
              <a:solidFill>
                <a:srgbClr val="00B05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Toshiba\Desktop\new-forest-ponies-drinking-autumn-m.jpg"/>
          <p:cNvPicPr>
            <a:picLocks noGrp="1" noChangeAspect="1" noChangeArrowheads="1"/>
          </p:cNvPicPr>
          <p:nvPr>
            <p:ph idx="1"/>
          </p:nvPr>
        </p:nvPicPr>
        <p:blipFill>
          <a:blip r:embed="rId3" cstate="print"/>
          <a:stretch>
            <a:fillRect/>
          </a:stretch>
        </p:blipFill>
        <p:spPr bwMode="auto">
          <a:xfrm>
            <a:off x="2123728" y="2961226"/>
            <a:ext cx="6480720" cy="3149688"/>
          </a:xfrm>
          <a:prstGeom prst="rect">
            <a:avLst/>
          </a:prstGeom>
          <a:ln>
            <a:noFill/>
          </a:ln>
          <a:effectLst>
            <a:outerShdw blurRad="292100" dist="139700" dir="2700000" algn="tl" rotWithShape="0">
              <a:srgbClr val="333333">
                <a:alpha val="65000"/>
              </a:srgbClr>
            </a:outerShdw>
          </a:effectLst>
        </p:spPr>
      </p:pic>
      <p:sp>
        <p:nvSpPr>
          <p:cNvPr id="2" name="Tytuł 1"/>
          <p:cNvSpPr>
            <a:spLocks noGrp="1"/>
          </p:cNvSpPr>
          <p:nvPr>
            <p:ph type="title"/>
          </p:nvPr>
        </p:nvSpPr>
        <p:spPr>
          <a:xfrm>
            <a:off x="457200" y="274638"/>
            <a:ext cx="8229600" cy="2439982"/>
          </a:xfrm>
        </p:spPr>
        <p:txBody>
          <a:bodyPr>
            <a:normAutofit/>
          </a:bodyPr>
          <a:lstStyle/>
          <a:p>
            <a:pPr algn="ctr"/>
            <a:r>
              <a:rPr lang="en-US" sz="2800" dirty="0">
                <a:solidFill>
                  <a:srgbClr val="00B050"/>
                </a:solidFill>
              </a:rPr>
              <a:t>The </a:t>
            </a:r>
            <a:r>
              <a:rPr lang="en-US" sz="2800" b="1" dirty="0">
                <a:solidFill>
                  <a:srgbClr val="00B050"/>
                </a:solidFill>
              </a:rPr>
              <a:t>New Forest</a:t>
            </a:r>
            <a:r>
              <a:rPr lang="en-US" sz="2800" dirty="0">
                <a:solidFill>
                  <a:srgbClr val="00B050"/>
                </a:solidFill>
              </a:rPr>
              <a:t> is an area of southern England which includes one of the largest remaining tracts of unenclosed pasture land</a:t>
            </a:r>
            <a:r>
              <a:rPr lang="en-US" sz="2800" dirty="0" smtClean="0">
                <a:solidFill>
                  <a:srgbClr val="00B050"/>
                </a:solidFill>
              </a:rPr>
              <a:t>,</a:t>
            </a:r>
            <a:r>
              <a:rPr lang="pl-PL" sz="2800" dirty="0" smtClean="0">
                <a:solidFill>
                  <a:srgbClr val="00B050"/>
                </a:solidFill>
              </a:rPr>
              <a:t> </a:t>
            </a:r>
            <a:r>
              <a:rPr lang="en-US" sz="2800" dirty="0" err="1" smtClean="0">
                <a:solidFill>
                  <a:srgbClr val="00B050"/>
                </a:solidFill>
              </a:rPr>
              <a:t>heathland</a:t>
            </a:r>
            <a:r>
              <a:rPr lang="en-US" sz="2800" dirty="0">
                <a:solidFill>
                  <a:srgbClr val="00B050"/>
                </a:solidFill>
              </a:rPr>
              <a:t> and forest in the heavily populated south east of </a:t>
            </a:r>
            <a:r>
              <a:rPr lang="en-US" sz="2800" dirty="0" smtClean="0">
                <a:solidFill>
                  <a:srgbClr val="00B050"/>
                </a:solidFill>
              </a:rPr>
              <a:t>England</a:t>
            </a:r>
            <a:r>
              <a:rPr lang="pl-PL" sz="2800" dirty="0" smtClean="0">
                <a:solidFill>
                  <a:srgbClr val="00B050"/>
                </a:solidFill>
              </a:rPr>
              <a:t>.</a:t>
            </a:r>
            <a:endParaRPr lang="pl-PL" sz="2800" dirty="0">
              <a:solidFill>
                <a:srgbClr val="00B05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l">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Hol">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Hol">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100</TotalTime>
  <Words>208</Words>
  <Application>Microsoft Office PowerPoint</Application>
  <PresentationFormat>Pokaz na ekranie (4:3)</PresentationFormat>
  <Paragraphs>29</Paragraphs>
  <Slides>17</Slides>
  <Notes>1</Notes>
  <HiddenSlides>0</HiddenSlides>
  <MMClips>0</MMClips>
  <ScaleCrop>false</ScaleCrop>
  <HeadingPairs>
    <vt:vector size="4" baseType="variant">
      <vt:variant>
        <vt:lpstr>Motyw</vt:lpstr>
      </vt:variant>
      <vt:variant>
        <vt:i4>1</vt:i4>
      </vt:variant>
      <vt:variant>
        <vt:lpstr>Tytuły slajdów</vt:lpstr>
      </vt:variant>
      <vt:variant>
        <vt:i4>17</vt:i4>
      </vt:variant>
    </vt:vector>
  </HeadingPairs>
  <TitlesOfParts>
    <vt:vector size="18" baseType="lpstr">
      <vt:lpstr>Hol</vt:lpstr>
      <vt:lpstr>Get on up-close look at the forest</vt:lpstr>
      <vt:lpstr>Niepołomice Forest: Puszcza Niepołomicka  is a large forest complex in western part of Sandomierz Basin, about 20 km east of Kraków.</vt:lpstr>
      <vt:lpstr>Today Niepołomice Forest occupies  110 square kilometres of protected habitat for rare species of owl, fox, boar, spotted eagles and black storks which can still  be seen by visitors.</vt:lpstr>
      <vt:lpstr>Slajd 4</vt:lpstr>
      <vt:lpstr>Unfortunately for those hoping to get an  up-close look at the largest surviving land mammal in Europe, the 70 hectare habitat  is strictly off-limits to the public without permission</vt:lpstr>
      <vt:lpstr>It is possible to hike up the perimeter of the reserve by taking the 8km red trail. </vt:lpstr>
      <vt:lpstr>Visitors can cycle in the forest, through  a newly opened 4km educational trail lined with placards describing the local flora  and fauna.</vt:lpstr>
      <vt:lpstr>The reserve called Lipówka (25.73 ha) features 200-year-old nature monuments mainly lime trees,  oaks and hornbeams.</vt:lpstr>
      <vt:lpstr>The New Forest is an area of southern England which includes one of the largest remaining tracts of unenclosed pasture land, heathland and forest in the heavily populated south east of England.</vt:lpstr>
      <vt:lpstr>Slajd 10</vt:lpstr>
      <vt:lpstr> The New Forest local government district is  a subdivision of Hampshire which covers most  of the Forest and some nearby areas, although  it is no longer the planning authority for the National Park itself. There are many villages dotted around the area, and several small towns  in the Forest and around its edges.</vt:lpstr>
      <vt:lpstr>New Forest wildlife is by no means unique, but it's long been recognised that the area  is of very special interest due to the rare mix of habitats that support the area's animal and plant life.</vt:lpstr>
      <vt:lpstr>The New Forest pony represents  a major part of the Forest's heritage.</vt:lpstr>
      <vt:lpstr>When the New Forest was created in 1079, it immediately fell under very strict Norman Forest Laws, put into place to protect the natural wildlife of the area.</vt:lpstr>
      <vt:lpstr>Commoner-owned New Forest wildlife doesn't just stop at the ponies; pigs and cattle of various breeds can also be seen roaming freely.</vt:lpstr>
      <vt:lpstr>Slajd 16</vt:lpstr>
      <vt:lpstr>Prepared by: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Toshiba</dc:creator>
  <cp:lastModifiedBy>ZSPiG</cp:lastModifiedBy>
  <cp:revision>29</cp:revision>
  <dcterms:created xsi:type="dcterms:W3CDTF">2016-04-20T14:27:34Z</dcterms:created>
  <dcterms:modified xsi:type="dcterms:W3CDTF">2016-04-21T13:09:54Z</dcterms:modified>
</cp:coreProperties>
</file>