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Oswald" panose="020B0604020202020204" charset="0"/>
      <p:regular r:id="rId18"/>
      <p:bold r:id="rId19"/>
    </p:embeddedFont>
    <p:embeddedFont>
      <p:font typeface="Average"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44"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70654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l"/>
              <a:t>‹#›</a:t>
            </a:fld>
            <a:endParaRPr lang="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l"/>
              <a:t>‹#›</a:t>
            </a:fld>
            <a:endParaRPr lang="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l"/>
              <a:t>‹#›</a:t>
            </a:fld>
            <a:endParaRPr lang="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l"/>
              <a:t>‹#›</a:t>
            </a:fld>
            <a:endParaRPr lang="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l"/>
              <a:t>‹#›</a:t>
            </a:fld>
            <a:endParaRPr lang="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l"/>
              <a:t>‹#›</a:t>
            </a:fld>
            <a:endParaRPr lang="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l"/>
              <a:t>‹#›</a:t>
            </a:fld>
            <a:endParaRPr lang="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l"/>
              <a:t>‹#›</a:t>
            </a:fld>
            <a:endParaRPr lang="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l">
                <a:solidFill>
                  <a:schemeClr val="lt1"/>
                </a:solidFill>
              </a:rPr>
              <a:t>‹#›</a:t>
            </a:fld>
            <a:endParaRPr lang="pl">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l">
                <a:solidFill>
                  <a:schemeClr val="lt1"/>
                </a:solidFill>
              </a:rPr>
              <a:t>‹#›</a:t>
            </a:fld>
            <a:endParaRPr lang="pl">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l"/>
              <a:t>‹#›</a:t>
            </a:fld>
            <a:endParaRPr lang="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pl" sz="1000">
                <a:solidFill>
                  <a:schemeClr val="accent3"/>
                </a:solidFill>
                <a:latin typeface="Average"/>
                <a:ea typeface="Average"/>
                <a:cs typeface="Average"/>
                <a:sym typeface="Average"/>
              </a:rPr>
              <a:t>‹#›</a:t>
            </a:fld>
            <a:endParaRPr lang="pl"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hyperlink" Target="http://nowymost.pl/rykowisko/" TargetMode="External"/><Relationship Id="rId7" Type="http://schemas.openxmlformats.org/officeDocument/2006/relationships/hyperlink" Target="http://www.wielkopolskipn.pl/index.php/park/kategoria/pl/regulamin/2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pracownia.org.pl/dzikie-zycie-numery-archiwalne,2303,article,5317" TargetMode="External"/><Relationship Id="rId5" Type="http://schemas.openxmlformats.org/officeDocument/2006/relationships/hyperlink" Target="http://www.acegeography.com/landforms-of-glacial-erosion.html" TargetMode="External"/><Relationship Id="rId4" Type="http://schemas.openxmlformats.org/officeDocument/2006/relationships/hyperlink" Target="https://greenprinter.wordpress.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pl"/>
              <a:t>Wielkopolski National Park</a:t>
            </a:r>
          </a:p>
        </p:txBody>
      </p:sp>
      <p:sp>
        <p:nvSpPr>
          <p:cNvPr id="60" name="Shape 60"/>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r>
              <a:rPr lang="pl"/>
              <a:t>Aleksandra Szenrok, Gabriela Filip &amp;</a:t>
            </a:r>
            <a:br>
              <a:rPr lang="pl"/>
            </a:br>
            <a:r>
              <a:rPr lang="pl"/>
              <a:t>Jakub Szydłowski</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pl"/>
              <a:t>Glacial forms</a:t>
            </a:r>
          </a:p>
        </p:txBody>
      </p:sp>
      <p:sp>
        <p:nvSpPr>
          <p:cNvPr id="121" name="Shape 121"/>
          <p:cNvSpPr txBox="1">
            <a:spLocks noGrp="1"/>
          </p:cNvSpPr>
          <p:nvPr>
            <p:ph type="body" idx="1"/>
          </p:nvPr>
        </p:nvSpPr>
        <p:spPr>
          <a:xfrm>
            <a:off x="311700" y="1231250"/>
            <a:ext cx="3650100" cy="3416400"/>
          </a:xfrm>
          <a:prstGeom prst="rect">
            <a:avLst/>
          </a:prstGeom>
        </p:spPr>
        <p:txBody>
          <a:bodyPr lIns="91425" tIns="91425" rIns="91425" bIns="91425" anchor="t" anchorCtr="0">
            <a:noAutofit/>
          </a:bodyPr>
          <a:lstStyle/>
          <a:p>
            <a:pPr lvl="0">
              <a:spcBef>
                <a:spcPts val="0"/>
              </a:spcBef>
              <a:buNone/>
            </a:pPr>
            <a:r>
              <a:rPr lang="pl"/>
              <a:t>The park is full of after glacial forms. Especially long, narrow lakes which arose from glaciation of rivers. The deepest lake is the Góreckie lake which is about 17 meters in the deepest place. </a:t>
            </a:r>
          </a:p>
        </p:txBody>
      </p:sp>
      <p:pic>
        <p:nvPicPr>
          <p:cNvPr id="122" name="Shape 122"/>
          <p:cNvPicPr preferRelativeResize="0"/>
          <p:nvPr/>
        </p:nvPicPr>
        <p:blipFill>
          <a:blip r:embed="rId3">
            <a:alphaModFix/>
          </a:blip>
          <a:stretch>
            <a:fillRect/>
          </a:stretch>
        </p:blipFill>
        <p:spPr>
          <a:xfrm>
            <a:off x="3916774" y="1073475"/>
            <a:ext cx="5075999" cy="29965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pl"/>
              <a:t>Rules of the park</a:t>
            </a:r>
          </a:p>
        </p:txBody>
      </p:sp>
      <p:sp>
        <p:nvSpPr>
          <p:cNvPr id="128" name="Shape 128"/>
          <p:cNvSpPr txBox="1">
            <a:spLocks noGrp="1"/>
          </p:cNvSpPr>
          <p:nvPr>
            <p:ph type="body" idx="1"/>
          </p:nvPr>
        </p:nvSpPr>
        <p:spPr>
          <a:xfrm>
            <a:off x="311700" y="1165050"/>
            <a:ext cx="4353900" cy="3416400"/>
          </a:xfrm>
          <a:prstGeom prst="rect">
            <a:avLst/>
          </a:prstGeom>
        </p:spPr>
        <p:txBody>
          <a:bodyPr lIns="91425" tIns="91425" rIns="91425" bIns="91425" anchor="t" anchorCtr="0">
            <a:noAutofit/>
          </a:bodyPr>
          <a:lstStyle/>
          <a:p>
            <a:pPr lvl="0" rtl="0">
              <a:spcBef>
                <a:spcPts val="0"/>
              </a:spcBef>
              <a:buNone/>
            </a:pPr>
            <a:r>
              <a:rPr lang="pl"/>
              <a:t>Each park has its  own list of rules. We want to mention some of rules of Wielkopolski National Park :</a:t>
            </a:r>
          </a:p>
          <a:p>
            <a:pPr marL="457200" lvl="0" indent="-228600" rtl="0">
              <a:spcBef>
                <a:spcPts val="0"/>
              </a:spcBef>
            </a:pPr>
            <a:r>
              <a:rPr lang="pl"/>
              <a:t>use only designated trails</a:t>
            </a:r>
          </a:p>
          <a:p>
            <a:pPr marL="457200" lvl="0" indent="-228600" rtl="0">
              <a:spcBef>
                <a:spcPts val="0"/>
              </a:spcBef>
            </a:pPr>
            <a:r>
              <a:rPr lang="pl"/>
              <a:t>don’t hunt, angle, kill the wildlife</a:t>
            </a:r>
          </a:p>
          <a:p>
            <a:pPr marL="457200" lvl="0" indent="-228600" rtl="0">
              <a:spcBef>
                <a:spcPts val="0"/>
              </a:spcBef>
            </a:pPr>
            <a:r>
              <a:rPr lang="pl"/>
              <a:t>don’t destroy soil</a:t>
            </a:r>
          </a:p>
          <a:p>
            <a:pPr marL="457200" lvl="0" indent="-228600" rtl="0">
              <a:spcBef>
                <a:spcPts val="0"/>
              </a:spcBef>
            </a:pPr>
            <a:r>
              <a:rPr lang="pl"/>
              <a:t>don’t make a bonfire</a:t>
            </a:r>
          </a:p>
          <a:p>
            <a:pPr marL="457200" lvl="0" indent="-228600" rtl="0">
              <a:spcBef>
                <a:spcPts val="0"/>
              </a:spcBef>
            </a:pPr>
            <a:r>
              <a:rPr lang="pl"/>
              <a:t>don’t pick plants</a:t>
            </a:r>
          </a:p>
          <a:p>
            <a:pPr marL="457200" lvl="0" indent="-228600" rtl="0">
              <a:spcBef>
                <a:spcPts val="0"/>
              </a:spcBef>
            </a:pPr>
            <a:r>
              <a:rPr lang="pl"/>
              <a:t>don’t let dogs off the leash</a:t>
            </a:r>
          </a:p>
          <a:p>
            <a:pPr lvl="0">
              <a:spcBef>
                <a:spcPts val="0"/>
              </a:spcBef>
              <a:buNone/>
            </a:pPr>
            <a:endParaRPr/>
          </a:p>
        </p:txBody>
      </p:sp>
      <p:pic>
        <p:nvPicPr>
          <p:cNvPr id="129" name="Shape 129"/>
          <p:cNvPicPr preferRelativeResize="0"/>
          <p:nvPr/>
        </p:nvPicPr>
        <p:blipFill>
          <a:blip r:embed="rId3">
            <a:alphaModFix/>
          </a:blip>
          <a:stretch>
            <a:fillRect/>
          </a:stretch>
        </p:blipFill>
        <p:spPr>
          <a:xfrm>
            <a:off x="4288350" y="1439137"/>
            <a:ext cx="4667026" cy="2566427"/>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pl"/>
              <a:t>Cooperation</a:t>
            </a:r>
          </a:p>
        </p:txBody>
      </p:sp>
      <p:sp>
        <p:nvSpPr>
          <p:cNvPr id="135" name="Shape 13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pl"/>
              <a:t>Wielkopolski National Park cooperates with another parks in Poland. Now it easier because we have got computers and phones. Parks make common projects, e.g. : Nature Guard. It is an action which teach children how to help our planet. So park cooperates with schools too. </a:t>
            </a:r>
          </a:p>
          <a:p>
            <a:pPr lvl="0">
              <a:spcBef>
                <a:spcPts val="0"/>
              </a:spcBef>
              <a:buNone/>
            </a:pPr>
            <a:r>
              <a:rPr lang="pl"/>
              <a:t>Sometimes undergrads or scientists want to do some research and at first they have to ask for permission, and after research they should show efects of their work.</a:t>
            </a:r>
          </a:p>
          <a:p>
            <a:pPr lvl="0">
              <a:spcBef>
                <a:spcPts val="0"/>
              </a:spcBef>
              <a:buNone/>
            </a:pPr>
            <a:r>
              <a:rPr lang="pl"/>
              <a:t>In park work 6 forest ranger. Each of them have got one part of the park. They have to take care about it and react when something is wrong.</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850550" y="616625"/>
            <a:ext cx="5442900" cy="841800"/>
          </a:xfrm>
          <a:prstGeom prst="rect">
            <a:avLst/>
          </a:prstGeom>
        </p:spPr>
        <p:txBody>
          <a:bodyPr lIns="91425" tIns="91425" rIns="91425" bIns="91425" anchor="ctr" anchorCtr="0">
            <a:noAutofit/>
          </a:bodyPr>
          <a:lstStyle/>
          <a:p>
            <a:pPr lvl="0" algn="l">
              <a:spcBef>
                <a:spcPts val="0"/>
              </a:spcBef>
              <a:buNone/>
            </a:pPr>
            <a:r>
              <a:rPr lang="pl"/>
              <a:t>Thanks for your attention!</a:t>
            </a:r>
          </a:p>
        </p:txBody>
      </p:sp>
      <p:pic>
        <p:nvPicPr>
          <p:cNvPr id="141" name="Shape 141"/>
          <p:cNvPicPr preferRelativeResize="0"/>
          <p:nvPr/>
        </p:nvPicPr>
        <p:blipFill>
          <a:blip r:embed="rId3">
            <a:alphaModFix/>
          </a:blip>
          <a:stretch>
            <a:fillRect/>
          </a:stretch>
        </p:blipFill>
        <p:spPr>
          <a:xfrm>
            <a:off x="5741125" y="1610712"/>
            <a:ext cx="2414549" cy="3219399"/>
          </a:xfrm>
          <a:prstGeom prst="rect">
            <a:avLst/>
          </a:prstGeom>
          <a:noFill/>
          <a:ln>
            <a:noFill/>
          </a:ln>
        </p:spPr>
      </p:pic>
      <p:pic>
        <p:nvPicPr>
          <p:cNvPr id="142" name="Shape 142"/>
          <p:cNvPicPr preferRelativeResize="0"/>
          <p:nvPr/>
        </p:nvPicPr>
        <p:blipFill>
          <a:blip r:embed="rId4">
            <a:alphaModFix/>
          </a:blip>
          <a:stretch>
            <a:fillRect/>
          </a:stretch>
        </p:blipFill>
        <p:spPr>
          <a:xfrm>
            <a:off x="892074" y="1610699"/>
            <a:ext cx="4292577" cy="3219398"/>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368825"/>
            <a:ext cx="8520600" cy="572700"/>
          </a:xfrm>
          <a:prstGeom prst="rect">
            <a:avLst/>
          </a:prstGeom>
        </p:spPr>
        <p:txBody>
          <a:bodyPr lIns="91425" tIns="91425" rIns="91425" bIns="91425" anchor="t" anchorCtr="0">
            <a:noAutofit/>
          </a:bodyPr>
          <a:lstStyle/>
          <a:p>
            <a:pPr lvl="0">
              <a:spcBef>
                <a:spcPts val="0"/>
              </a:spcBef>
              <a:buNone/>
            </a:pPr>
            <a:r>
              <a:rPr lang="pl"/>
              <a:t>Bibliography</a:t>
            </a:r>
          </a:p>
        </p:txBody>
      </p:sp>
      <p:sp>
        <p:nvSpPr>
          <p:cNvPr id="148" name="Shape 148"/>
          <p:cNvSpPr txBox="1">
            <a:spLocks noGrp="1"/>
          </p:cNvSpPr>
          <p:nvPr>
            <p:ph type="body" idx="1"/>
          </p:nvPr>
        </p:nvSpPr>
        <p:spPr>
          <a:xfrm>
            <a:off x="311700" y="1107450"/>
            <a:ext cx="8520600" cy="3416400"/>
          </a:xfrm>
          <a:prstGeom prst="rect">
            <a:avLst/>
          </a:prstGeom>
        </p:spPr>
        <p:txBody>
          <a:bodyPr lIns="91425" tIns="91425" rIns="91425" bIns="91425" anchor="t" anchorCtr="0">
            <a:noAutofit/>
          </a:bodyPr>
          <a:lstStyle/>
          <a:p>
            <a:pPr marL="457200" lvl="0" indent="-228600" rtl="0">
              <a:spcBef>
                <a:spcPts val="0"/>
              </a:spcBef>
            </a:pPr>
            <a:r>
              <a:rPr lang="pl" u="sng">
                <a:solidFill>
                  <a:schemeClr val="hlink"/>
                </a:solidFill>
                <a:hlinkClick r:id="rId3"/>
              </a:rPr>
              <a:t>http://nowymost.pl/rykowisko/</a:t>
            </a:r>
          </a:p>
          <a:p>
            <a:pPr marL="457200" lvl="0" indent="-228600" rtl="0">
              <a:spcBef>
                <a:spcPts val="0"/>
              </a:spcBef>
            </a:pPr>
            <a:r>
              <a:rPr lang="pl" u="sng">
                <a:solidFill>
                  <a:schemeClr val="hlink"/>
                </a:solidFill>
                <a:hlinkClick r:id="rId4"/>
              </a:rPr>
              <a:t>https://greenprinter.wordpress.com/</a:t>
            </a:r>
          </a:p>
          <a:p>
            <a:pPr marL="457200" lvl="0" indent="-228600" rtl="0">
              <a:spcBef>
                <a:spcPts val="0"/>
              </a:spcBef>
            </a:pPr>
            <a:r>
              <a:rPr lang="pl" u="sng">
                <a:solidFill>
                  <a:schemeClr val="hlink"/>
                </a:solidFill>
                <a:hlinkClick r:id="rId5"/>
              </a:rPr>
              <a:t>http://www.acegeography.com/landforms-of-glacial-erosion.html</a:t>
            </a:r>
          </a:p>
          <a:p>
            <a:pPr marL="457200" lvl="0" indent="-228600" rtl="0">
              <a:spcBef>
                <a:spcPts val="0"/>
              </a:spcBef>
            </a:pPr>
            <a:r>
              <a:rPr lang="pl" u="sng">
                <a:solidFill>
                  <a:schemeClr val="hlink"/>
                </a:solidFill>
                <a:hlinkClick r:id="rId6"/>
              </a:rPr>
              <a:t>http://pracownia.org.pl/dzikie-zycie-numery-archiwalne,2303,article,5317</a:t>
            </a:r>
          </a:p>
          <a:p>
            <a:pPr marL="457200" lvl="0" indent="-228600" rtl="0">
              <a:spcBef>
                <a:spcPts val="0"/>
              </a:spcBef>
            </a:pPr>
            <a:r>
              <a:rPr lang="pl" u="sng">
                <a:solidFill>
                  <a:schemeClr val="hlink"/>
                </a:solidFill>
                <a:hlinkClick r:id="rId7"/>
              </a:rPr>
              <a:t>http://www.wielkopolskipn.pl/index.php/park/kategoria/pl/regulamin/20</a:t>
            </a:r>
          </a:p>
          <a:p>
            <a:pPr lvl="0" rtl="0">
              <a:spcBef>
                <a:spcPts val="0"/>
              </a:spcBef>
              <a:buNone/>
            </a:pP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pl"/>
              <a:t>Autorzy</a:t>
            </a:r>
          </a:p>
        </p:txBody>
      </p:sp>
      <p:sp>
        <p:nvSpPr>
          <p:cNvPr id="154" name="Shape 15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pl" sz="2100"/>
              <a:t>Aleksandra Szenrok IIb, Gabriela Filip IIb, Jakub Szydłowski IIa</a:t>
            </a:r>
          </a:p>
          <a:p>
            <a:pPr lvl="0" rtl="0">
              <a:lnSpc>
                <a:spcPct val="100000"/>
              </a:lnSpc>
              <a:spcBef>
                <a:spcPts val="0"/>
              </a:spcBef>
              <a:spcAft>
                <a:spcPts val="0"/>
              </a:spcAft>
              <a:buNone/>
            </a:pPr>
            <a:endParaRPr sz="2100"/>
          </a:p>
          <a:p>
            <a:pPr lvl="0" rtl="0">
              <a:lnSpc>
                <a:spcPct val="100000"/>
              </a:lnSpc>
              <a:spcBef>
                <a:spcPts val="0"/>
              </a:spcBef>
              <a:spcAft>
                <a:spcPts val="0"/>
              </a:spcAft>
              <a:buNone/>
            </a:pPr>
            <a:r>
              <a:rPr lang="pl" sz="2100"/>
              <a:t>Gimnazjum nr 1 w Swarzedzu</a:t>
            </a:r>
          </a:p>
          <a:p>
            <a:pPr lvl="0" rtl="0">
              <a:lnSpc>
                <a:spcPct val="100000"/>
              </a:lnSpc>
              <a:spcBef>
                <a:spcPts val="0"/>
              </a:spcBef>
              <a:spcAft>
                <a:spcPts val="0"/>
              </a:spcAft>
              <a:buNone/>
            </a:pPr>
            <a:r>
              <a:rPr lang="pl" sz="2100"/>
              <a:t>Szkoła Społeczna Fundacji Edukacji Społecznej EKOS</a:t>
            </a:r>
          </a:p>
          <a:p>
            <a:pPr lvl="0">
              <a:lnSpc>
                <a:spcPct val="100000"/>
              </a:lnSpc>
              <a:spcBef>
                <a:spcPts val="0"/>
              </a:spcBef>
              <a:spcAft>
                <a:spcPts val="0"/>
              </a:spcAft>
              <a:buNone/>
            </a:pPr>
            <a:endParaRPr sz="2100"/>
          </a:p>
        </p:txBody>
      </p:sp>
      <p:sp>
        <p:nvSpPr>
          <p:cNvPr id="155" name="Shape 155"/>
          <p:cNvSpPr txBox="1"/>
          <p:nvPr/>
        </p:nvSpPr>
        <p:spPr>
          <a:xfrm>
            <a:off x="2151325" y="1474250"/>
            <a:ext cx="6290100" cy="7338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276200"/>
            <a:ext cx="8520600" cy="572700"/>
          </a:xfrm>
          <a:prstGeom prst="rect">
            <a:avLst/>
          </a:prstGeom>
        </p:spPr>
        <p:txBody>
          <a:bodyPr lIns="91425" tIns="91425" rIns="91425" bIns="91425" anchor="t" anchorCtr="0">
            <a:noAutofit/>
          </a:bodyPr>
          <a:lstStyle/>
          <a:p>
            <a:pPr lvl="0">
              <a:spcBef>
                <a:spcPts val="0"/>
              </a:spcBef>
              <a:buNone/>
            </a:pPr>
            <a:r>
              <a:rPr lang="pl"/>
              <a:t>Poland</a:t>
            </a:r>
          </a:p>
        </p:txBody>
      </p:sp>
      <p:sp>
        <p:nvSpPr>
          <p:cNvPr id="66" name="Shape 66"/>
          <p:cNvSpPr txBox="1">
            <a:spLocks noGrp="1"/>
          </p:cNvSpPr>
          <p:nvPr>
            <p:ph type="body" idx="1"/>
          </p:nvPr>
        </p:nvSpPr>
        <p:spPr>
          <a:xfrm>
            <a:off x="311700" y="848900"/>
            <a:ext cx="3849600" cy="882300"/>
          </a:xfrm>
          <a:prstGeom prst="rect">
            <a:avLst/>
          </a:prstGeom>
        </p:spPr>
        <p:txBody>
          <a:bodyPr lIns="91425" tIns="91425" rIns="91425" bIns="91425" anchor="t" anchorCtr="0">
            <a:noAutofit/>
          </a:bodyPr>
          <a:lstStyle/>
          <a:p>
            <a:pPr lvl="0">
              <a:spcBef>
                <a:spcPts val="0"/>
              </a:spcBef>
              <a:buNone/>
            </a:pPr>
            <a:r>
              <a:rPr lang="pl"/>
              <a:t>There are 23 National Parks in Poland located in all parts of our country. We are going to talk about Wielkopolski National Park. </a:t>
            </a:r>
          </a:p>
          <a:p>
            <a:pPr lvl="0">
              <a:spcBef>
                <a:spcPts val="0"/>
              </a:spcBef>
              <a:buNone/>
            </a:pPr>
            <a:r>
              <a:rPr lang="pl"/>
              <a:t>  </a:t>
            </a:r>
          </a:p>
          <a:p>
            <a:pPr lvl="0">
              <a:spcBef>
                <a:spcPts val="0"/>
              </a:spcBef>
              <a:buNone/>
            </a:pPr>
            <a:endParaRPr/>
          </a:p>
        </p:txBody>
      </p:sp>
      <p:pic>
        <p:nvPicPr>
          <p:cNvPr id="67" name="Shape 67"/>
          <p:cNvPicPr preferRelativeResize="0"/>
          <p:nvPr/>
        </p:nvPicPr>
        <p:blipFill>
          <a:blip r:embed="rId3">
            <a:alphaModFix/>
          </a:blip>
          <a:stretch>
            <a:fillRect/>
          </a:stretch>
        </p:blipFill>
        <p:spPr>
          <a:xfrm>
            <a:off x="4161299" y="337887"/>
            <a:ext cx="4671000" cy="4467731"/>
          </a:xfrm>
          <a:prstGeom prst="rect">
            <a:avLst/>
          </a:prstGeom>
          <a:noFill/>
          <a:ln>
            <a:noFill/>
          </a:ln>
        </p:spPr>
      </p:pic>
      <p:pic>
        <p:nvPicPr>
          <p:cNvPr id="68" name="Shape 68"/>
          <p:cNvPicPr preferRelativeResize="0"/>
          <p:nvPr/>
        </p:nvPicPr>
        <p:blipFill>
          <a:blip r:embed="rId4">
            <a:alphaModFix/>
          </a:blip>
          <a:stretch>
            <a:fillRect/>
          </a:stretch>
        </p:blipFill>
        <p:spPr>
          <a:xfrm>
            <a:off x="876062" y="2460399"/>
            <a:ext cx="2268175" cy="21856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pl"/>
              <a:t>Location </a:t>
            </a:r>
          </a:p>
        </p:txBody>
      </p:sp>
      <p:sp>
        <p:nvSpPr>
          <p:cNvPr id="74" name="Shape 74"/>
          <p:cNvSpPr txBox="1">
            <a:spLocks noGrp="1"/>
          </p:cNvSpPr>
          <p:nvPr>
            <p:ph type="body" idx="1"/>
          </p:nvPr>
        </p:nvSpPr>
        <p:spPr>
          <a:xfrm>
            <a:off x="255000" y="1233475"/>
            <a:ext cx="3584700" cy="3416400"/>
          </a:xfrm>
          <a:prstGeom prst="rect">
            <a:avLst/>
          </a:prstGeom>
        </p:spPr>
        <p:txBody>
          <a:bodyPr lIns="91425" tIns="91425" rIns="91425" bIns="91425" anchor="t" anchorCtr="0">
            <a:noAutofit/>
          </a:bodyPr>
          <a:lstStyle/>
          <a:p>
            <a:pPr lvl="0">
              <a:spcBef>
                <a:spcPts val="0"/>
              </a:spcBef>
              <a:buNone/>
            </a:pPr>
            <a:r>
              <a:rPr lang="pl"/>
              <a:t>It is located in the North-West of Poland between Poznań, Mosina, Puszczykowo and Komorniki. It is about 7,5 thousand hectares. 70% of the area is hornbeam-oak forest. The park is divided into 6 parts: Jeziory, Górka, Wypalanki, Wiry, Puszczykowo and Osowa Góra.</a:t>
            </a:r>
          </a:p>
        </p:txBody>
      </p:sp>
      <p:pic>
        <p:nvPicPr>
          <p:cNvPr id="75" name="Shape 75"/>
          <p:cNvPicPr preferRelativeResize="0"/>
          <p:nvPr/>
        </p:nvPicPr>
        <p:blipFill>
          <a:blip r:embed="rId3">
            <a:alphaModFix/>
          </a:blip>
          <a:stretch>
            <a:fillRect/>
          </a:stretch>
        </p:blipFill>
        <p:spPr>
          <a:xfrm>
            <a:off x="3615800" y="819674"/>
            <a:ext cx="5417752" cy="35041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pl"/>
              <a:t>History</a:t>
            </a:r>
          </a:p>
        </p:txBody>
      </p:sp>
      <p:sp>
        <p:nvSpPr>
          <p:cNvPr id="81" name="Shape 81"/>
          <p:cNvSpPr txBox="1">
            <a:spLocks noGrp="1"/>
          </p:cNvSpPr>
          <p:nvPr>
            <p:ph type="body" idx="1"/>
          </p:nvPr>
        </p:nvSpPr>
        <p:spPr>
          <a:xfrm>
            <a:off x="311700" y="1152475"/>
            <a:ext cx="4278300" cy="3464100"/>
          </a:xfrm>
          <a:prstGeom prst="rect">
            <a:avLst/>
          </a:prstGeom>
        </p:spPr>
        <p:txBody>
          <a:bodyPr lIns="91425" tIns="91425" rIns="91425" bIns="91425" anchor="t" anchorCtr="0">
            <a:noAutofit/>
          </a:bodyPr>
          <a:lstStyle/>
          <a:p>
            <a:pPr lvl="0">
              <a:spcBef>
                <a:spcPts val="0"/>
              </a:spcBef>
              <a:buClr>
                <a:schemeClr val="dk1"/>
              </a:buClr>
              <a:buSzPct val="61111"/>
              <a:buFont typeface="Arial"/>
              <a:buNone/>
            </a:pPr>
            <a:r>
              <a:rPr lang="pl"/>
              <a:t>After the Second World War, the Germans exploited the area and planted pine. The park was established in 1957 by Adam Wodziczko. In 1996 the borders were changed and managment plan was put in place with green belt in the surrounding area added.</a:t>
            </a:r>
          </a:p>
          <a:p>
            <a:pPr lvl="0">
              <a:spcBef>
                <a:spcPts val="0"/>
              </a:spcBef>
              <a:buClr>
                <a:schemeClr val="dk1"/>
              </a:buClr>
              <a:buSzPct val="61111"/>
              <a:buFont typeface="Arial"/>
              <a:buNone/>
            </a:pPr>
            <a:r>
              <a:rPr lang="pl"/>
              <a:t>“It is a live museum of glacial forms.” said Adam Wodziczko when he came to the National Park for the first time.</a:t>
            </a:r>
          </a:p>
          <a:p>
            <a:pPr lvl="0">
              <a:spcBef>
                <a:spcPts val="0"/>
              </a:spcBef>
              <a:buNone/>
            </a:pPr>
            <a:endParaRPr/>
          </a:p>
        </p:txBody>
      </p:sp>
      <p:pic>
        <p:nvPicPr>
          <p:cNvPr id="82" name="Shape 82"/>
          <p:cNvPicPr preferRelativeResize="0"/>
          <p:nvPr/>
        </p:nvPicPr>
        <p:blipFill>
          <a:blip r:embed="rId3">
            <a:alphaModFix/>
          </a:blip>
          <a:stretch>
            <a:fillRect/>
          </a:stretch>
        </p:blipFill>
        <p:spPr>
          <a:xfrm>
            <a:off x="5080450" y="547687"/>
            <a:ext cx="2857500" cy="40481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58225" y="442700"/>
            <a:ext cx="8520600" cy="572700"/>
          </a:xfrm>
          <a:prstGeom prst="rect">
            <a:avLst/>
          </a:prstGeom>
          <a:noFill/>
          <a:ln>
            <a:noFill/>
          </a:ln>
        </p:spPr>
        <p:txBody>
          <a:bodyPr lIns="91425" tIns="91425" rIns="91425" bIns="91425" anchor="t" anchorCtr="0">
            <a:noAutofit/>
          </a:bodyPr>
          <a:lstStyle/>
          <a:p>
            <a:pPr lvl="0">
              <a:spcBef>
                <a:spcPts val="0"/>
              </a:spcBef>
              <a:buNone/>
            </a:pPr>
            <a:r>
              <a:rPr lang="pl" sz="2400"/>
              <a:t>Biocontainment</a:t>
            </a:r>
          </a:p>
        </p:txBody>
      </p:sp>
      <p:sp>
        <p:nvSpPr>
          <p:cNvPr id="88" name="Shape 88"/>
          <p:cNvSpPr txBox="1">
            <a:spLocks noGrp="1"/>
          </p:cNvSpPr>
          <p:nvPr>
            <p:ph type="body" idx="1"/>
          </p:nvPr>
        </p:nvSpPr>
        <p:spPr>
          <a:xfrm>
            <a:off x="191350" y="1152475"/>
            <a:ext cx="85206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pl"/>
              <a:t>We can single out two kinds of biocontainment :</a:t>
            </a:r>
          </a:p>
          <a:p>
            <a:pPr marL="457200" lvl="0" indent="-228600" rtl="0">
              <a:lnSpc>
                <a:spcPct val="100000"/>
              </a:lnSpc>
              <a:spcBef>
                <a:spcPts val="0"/>
              </a:spcBef>
              <a:spcAft>
                <a:spcPts val="0"/>
              </a:spcAft>
            </a:pPr>
            <a:r>
              <a:rPr lang="pl"/>
              <a:t>active</a:t>
            </a:r>
          </a:p>
          <a:p>
            <a:pPr marL="457200" lvl="0" indent="-228600" rtl="0">
              <a:lnSpc>
                <a:spcPct val="100000"/>
              </a:lnSpc>
              <a:spcBef>
                <a:spcPts val="0"/>
              </a:spcBef>
              <a:spcAft>
                <a:spcPts val="0"/>
              </a:spcAft>
            </a:pPr>
            <a:r>
              <a:rPr lang="pl"/>
              <a:t>passive</a:t>
            </a:r>
          </a:p>
          <a:p>
            <a:pPr lvl="0" indent="457200" rtl="0">
              <a:lnSpc>
                <a:spcPct val="100000"/>
              </a:lnSpc>
              <a:spcBef>
                <a:spcPts val="0"/>
              </a:spcBef>
              <a:spcAft>
                <a:spcPts val="0"/>
              </a:spcAft>
              <a:buNone/>
            </a:pPr>
            <a:r>
              <a:rPr lang="pl"/>
              <a:t>The active one includes cutting down sick trees, planting new ones in the place where the old trees were before, removing non - native secie and tree not suited to the area e.g. </a:t>
            </a:r>
            <a:r>
              <a:rPr lang="pl">
                <a:solidFill>
                  <a:srgbClr val="CCCCCC"/>
                </a:solidFill>
              </a:rPr>
              <a:t>Black locust &amp; Northern red oak.</a:t>
            </a:r>
          </a:p>
          <a:p>
            <a:pPr lvl="0" rtl="0">
              <a:lnSpc>
                <a:spcPct val="100000"/>
              </a:lnSpc>
              <a:spcBef>
                <a:spcPts val="0"/>
              </a:spcBef>
              <a:spcAft>
                <a:spcPts val="0"/>
              </a:spcAft>
              <a:buNone/>
            </a:pPr>
            <a:endParaRPr>
              <a:solidFill>
                <a:srgbClr val="545454"/>
              </a:solidFill>
              <a:highlight>
                <a:srgbClr val="FFFFFF"/>
              </a:highlight>
            </a:endParaRPr>
          </a:p>
          <a:p>
            <a:pPr lvl="0" indent="457200" rtl="0">
              <a:lnSpc>
                <a:spcPct val="100000"/>
              </a:lnSpc>
              <a:spcBef>
                <a:spcPts val="0"/>
              </a:spcBef>
              <a:spcAft>
                <a:spcPts val="0"/>
              </a:spcAft>
              <a:buNone/>
            </a:pPr>
            <a:r>
              <a:rPr lang="pl">
                <a:solidFill>
                  <a:srgbClr val="CCCCCC"/>
                </a:solidFill>
              </a:rPr>
              <a:t>Passive biocontainment includes taking care of 18 areas in the park, which are the most valuable regions, saving the biodiversity of them and not permitting people to tamper with their biological processes.</a:t>
            </a:r>
          </a:p>
          <a:p>
            <a:pPr lvl="0" indent="457200" rtl="0">
              <a:lnSpc>
                <a:spcPct val="100000"/>
              </a:lnSpc>
              <a:spcBef>
                <a:spcPts val="0"/>
              </a:spcBef>
              <a:spcAft>
                <a:spcPts val="0"/>
              </a:spcAft>
              <a:buNone/>
            </a:pPr>
            <a:endParaRPr>
              <a:solidFill>
                <a:srgbClr val="CCCCCC"/>
              </a:solidFill>
            </a:endParaRPr>
          </a:p>
          <a:p>
            <a:pPr lvl="0" indent="457200" rtl="0">
              <a:lnSpc>
                <a:spcPct val="100000"/>
              </a:lnSpc>
              <a:spcBef>
                <a:spcPts val="0"/>
              </a:spcBef>
              <a:spcAft>
                <a:spcPts val="0"/>
              </a:spcAft>
              <a:buNone/>
            </a:pPr>
            <a:endParaRPr>
              <a:solidFill>
                <a:srgbClr val="CCCCCC"/>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pl"/>
              <a:t>Animals</a:t>
            </a:r>
          </a:p>
        </p:txBody>
      </p:sp>
      <p:sp>
        <p:nvSpPr>
          <p:cNvPr id="94" name="Shape 94"/>
          <p:cNvSpPr txBox="1">
            <a:spLocks noGrp="1"/>
          </p:cNvSpPr>
          <p:nvPr>
            <p:ph type="body" idx="1"/>
          </p:nvPr>
        </p:nvSpPr>
        <p:spPr>
          <a:xfrm>
            <a:off x="276050" y="1268325"/>
            <a:ext cx="4665000" cy="3416400"/>
          </a:xfrm>
          <a:prstGeom prst="rect">
            <a:avLst/>
          </a:prstGeom>
        </p:spPr>
        <p:txBody>
          <a:bodyPr lIns="91425" tIns="91425" rIns="91425" bIns="91425" anchor="t" anchorCtr="0">
            <a:noAutofit/>
          </a:bodyPr>
          <a:lstStyle/>
          <a:p>
            <a:pPr lvl="0">
              <a:spcBef>
                <a:spcPts val="0"/>
              </a:spcBef>
              <a:buNone/>
            </a:pPr>
            <a:r>
              <a:rPr lang="pl"/>
              <a:t>There are:</a:t>
            </a:r>
          </a:p>
          <a:p>
            <a:pPr marL="457200" lvl="0" indent="-228600" rtl="0">
              <a:spcBef>
                <a:spcPts val="0"/>
              </a:spcBef>
            </a:pPr>
            <a:r>
              <a:rPr lang="pl"/>
              <a:t>3000 sorts of insects, </a:t>
            </a:r>
          </a:p>
          <a:p>
            <a:pPr marL="457200" lvl="0" indent="-228600" rtl="0">
              <a:spcBef>
                <a:spcPts val="0"/>
              </a:spcBef>
            </a:pPr>
            <a:r>
              <a:rPr lang="pl"/>
              <a:t>26 sorts of fishes, </a:t>
            </a:r>
          </a:p>
          <a:p>
            <a:pPr marL="457200" lvl="0" indent="-228600" rtl="0">
              <a:spcBef>
                <a:spcPts val="0"/>
              </a:spcBef>
            </a:pPr>
            <a:r>
              <a:rPr lang="pl"/>
              <a:t>5 sorts of reptails, </a:t>
            </a:r>
          </a:p>
          <a:p>
            <a:pPr marL="457200" lvl="0" indent="-228600" rtl="0">
              <a:spcBef>
                <a:spcPts val="0"/>
              </a:spcBef>
            </a:pPr>
            <a:r>
              <a:rPr lang="pl"/>
              <a:t>220 sorts of breeding birds and </a:t>
            </a:r>
            <a:br>
              <a:rPr lang="pl"/>
            </a:br>
            <a:r>
              <a:rPr lang="pl"/>
              <a:t>70 sorts of passing birds,</a:t>
            </a:r>
          </a:p>
          <a:p>
            <a:pPr marL="457200" lvl="0" indent="-228600">
              <a:spcBef>
                <a:spcPts val="0"/>
              </a:spcBef>
            </a:pPr>
            <a:r>
              <a:rPr lang="pl"/>
              <a:t> 40 sorts of mammals, mainly herd animals such as roe-deer, boar, foxes and badgers</a:t>
            </a:r>
          </a:p>
        </p:txBody>
      </p:sp>
      <p:pic>
        <p:nvPicPr>
          <p:cNvPr id="95" name="Shape 95"/>
          <p:cNvPicPr preferRelativeResize="0"/>
          <p:nvPr/>
        </p:nvPicPr>
        <p:blipFill>
          <a:blip r:embed="rId3">
            <a:alphaModFix/>
          </a:blip>
          <a:stretch>
            <a:fillRect/>
          </a:stretch>
        </p:blipFill>
        <p:spPr>
          <a:xfrm>
            <a:off x="4036825" y="315175"/>
            <a:ext cx="4863425" cy="30125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pl"/>
              <a:t>Trees</a:t>
            </a:r>
          </a:p>
        </p:txBody>
      </p:sp>
      <p:sp>
        <p:nvSpPr>
          <p:cNvPr id="101" name="Shape 101"/>
          <p:cNvSpPr txBox="1">
            <a:spLocks noGrp="1"/>
          </p:cNvSpPr>
          <p:nvPr>
            <p:ph type="body" idx="1"/>
          </p:nvPr>
        </p:nvSpPr>
        <p:spPr>
          <a:xfrm>
            <a:off x="311700" y="1152475"/>
            <a:ext cx="5620800" cy="3416400"/>
          </a:xfrm>
          <a:prstGeom prst="rect">
            <a:avLst/>
          </a:prstGeom>
        </p:spPr>
        <p:txBody>
          <a:bodyPr lIns="91425" tIns="91425" rIns="91425" bIns="91425" anchor="t" anchorCtr="0">
            <a:noAutofit/>
          </a:bodyPr>
          <a:lstStyle/>
          <a:p>
            <a:pPr lvl="0">
              <a:spcBef>
                <a:spcPts val="0"/>
              </a:spcBef>
              <a:buNone/>
            </a:pPr>
            <a:r>
              <a:rPr lang="pl"/>
              <a:t>In this National Park we can see 6 types of forests:</a:t>
            </a:r>
          </a:p>
          <a:p>
            <a:pPr marL="457200" lvl="0" indent="-228600" rtl="0">
              <a:spcBef>
                <a:spcPts val="0"/>
              </a:spcBef>
            </a:pPr>
            <a:r>
              <a:rPr lang="pl"/>
              <a:t>Leucobryo - Pinetum (main types of trees are </a:t>
            </a:r>
            <a:br>
              <a:rPr lang="pl"/>
            </a:br>
            <a:r>
              <a:rPr lang="pl"/>
              <a:t>birch and pine) </a:t>
            </a:r>
          </a:p>
          <a:p>
            <a:pPr marL="457200" lvl="0" indent="-228600" rtl="0">
              <a:spcBef>
                <a:spcPts val="0"/>
              </a:spcBef>
            </a:pPr>
            <a:r>
              <a:rPr lang="pl"/>
              <a:t>Querco roboris - Pinetum (pine and oak)</a:t>
            </a:r>
          </a:p>
          <a:p>
            <a:pPr marL="457200" lvl="0" indent="-228600" rtl="0">
              <a:spcBef>
                <a:spcPts val="0"/>
              </a:spcBef>
            </a:pPr>
            <a:r>
              <a:rPr lang="pl"/>
              <a:t>Calamagrostio - Quarcetum peetraese (oak)</a:t>
            </a:r>
          </a:p>
          <a:p>
            <a:pPr marL="457200" lvl="0" indent="-228600" rtl="0">
              <a:spcBef>
                <a:spcPts val="0"/>
              </a:spcBef>
            </a:pPr>
            <a:r>
              <a:rPr lang="pl"/>
              <a:t>Galio sylvatici - Carpinetum (oak and hornbeam)</a:t>
            </a:r>
          </a:p>
          <a:p>
            <a:pPr marL="457200" lvl="0" indent="-228600" rtl="0">
              <a:spcBef>
                <a:spcPts val="0"/>
              </a:spcBef>
            </a:pPr>
            <a:r>
              <a:rPr lang="pl"/>
              <a:t>Ficario - Ulmetum campestris (oak, ash and elm)</a:t>
            </a:r>
          </a:p>
          <a:p>
            <a:pPr marL="457200" lvl="0" indent="-228600" rtl="0">
              <a:spcBef>
                <a:spcPts val="0"/>
              </a:spcBef>
            </a:pPr>
            <a:r>
              <a:rPr lang="pl"/>
              <a:t>Ribo nigri - Alnetum (alder)</a:t>
            </a:r>
          </a:p>
        </p:txBody>
      </p:sp>
      <p:pic>
        <p:nvPicPr>
          <p:cNvPr id="102" name="Shape 102"/>
          <p:cNvPicPr preferRelativeResize="0"/>
          <p:nvPr/>
        </p:nvPicPr>
        <p:blipFill>
          <a:blip r:embed="rId3">
            <a:alphaModFix/>
          </a:blip>
          <a:stretch>
            <a:fillRect/>
          </a:stretch>
        </p:blipFill>
        <p:spPr>
          <a:xfrm>
            <a:off x="5759199" y="1358200"/>
            <a:ext cx="3260124" cy="23235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pl"/>
              <a:t>Problems</a:t>
            </a:r>
          </a:p>
        </p:txBody>
      </p:sp>
      <p:sp>
        <p:nvSpPr>
          <p:cNvPr id="108" name="Shape 10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pl"/>
              <a:t>roads - sometimes new roads are built on animals routes, to avoid their death environmentalists created crossings</a:t>
            </a:r>
          </a:p>
          <a:p>
            <a:pPr marL="457200" lvl="0" indent="-228600" rtl="0">
              <a:spcBef>
                <a:spcPts val="0"/>
              </a:spcBef>
            </a:pPr>
            <a:r>
              <a:rPr lang="pl"/>
              <a:t>fires - a common problem in this park, now people know how to fight them and it is not such a problem</a:t>
            </a:r>
          </a:p>
          <a:p>
            <a:pPr marL="457200" lvl="0" indent="-228600" rtl="0">
              <a:spcBef>
                <a:spcPts val="0"/>
              </a:spcBef>
            </a:pPr>
            <a:r>
              <a:rPr lang="pl"/>
              <a:t>gales and hurricanes - about 26 years ago was the last huricane, it caused much damage to the Park, rangers had to clean the park and plant many species again</a:t>
            </a:r>
          </a:p>
          <a:p>
            <a:pPr marL="457200" lvl="0" indent="-228600" rtl="0">
              <a:spcBef>
                <a:spcPts val="0"/>
              </a:spcBef>
            </a:pPr>
            <a:r>
              <a:rPr lang="pl"/>
              <a:t>insects - there were 2 plags in the Park, all of them have ended and now the park is safe</a:t>
            </a:r>
          </a:p>
          <a:p>
            <a:pPr marL="457200" lvl="0" indent="-228600">
              <a:spcBef>
                <a:spcPts val="0"/>
              </a:spcBef>
            </a:pPr>
            <a:r>
              <a:rPr lang="pl"/>
              <a:t>changes of climate - the climate is drier and trees have started to die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67975" y="489700"/>
            <a:ext cx="8520600" cy="572700"/>
          </a:xfrm>
          <a:prstGeom prst="rect">
            <a:avLst/>
          </a:prstGeom>
        </p:spPr>
        <p:txBody>
          <a:bodyPr lIns="91425" tIns="91425" rIns="91425" bIns="91425" anchor="t" anchorCtr="0">
            <a:noAutofit/>
          </a:bodyPr>
          <a:lstStyle/>
          <a:p>
            <a:pPr lvl="0" rtl="0">
              <a:spcBef>
                <a:spcPts val="0"/>
              </a:spcBef>
              <a:buNone/>
            </a:pPr>
            <a:r>
              <a:rPr lang="pl"/>
              <a:t> Importance</a:t>
            </a:r>
          </a:p>
        </p:txBody>
      </p:sp>
      <p:sp>
        <p:nvSpPr>
          <p:cNvPr id="114" name="Shape 114"/>
          <p:cNvSpPr txBox="1">
            <a:spLocks noGrp="1"/>
          </p:cNvSpPr>
          <p:nvPr>
            <p:ph type="body" idx="1"/>
          </p:nvPr>
        </p:nvSpPr>
        <p:spPr>
          <a:xfrm>
            <a:off x="266675" y="1141200"/>
            <a:ext cx="5687100" cy="3416400"/>
          </a:xfrm>
          <a:prstGeom prst="rect">
            <a:avLst/>
          </a:prstGeom>
        </p:spPr>
        <p:txBody>
          <a:bodyPr lIns="91425" tIns="91425" rIns="91425" bIns="91425" anchor="t" anchorCtr="0">
            <a:noAutofit/>
          </a:bodyPr>
          <a:lstStyle/>
          <a:p>
            <a:pPr marL="457200" lvl="0" indent="-228600" rtl="0">
              <a:spcBef>
                <a:spcPts val="0"/>
              </a:spcBef>
            </a:pPr>
            <a:r>
              <a:rPr lang="pl"/>
              <a:t>protect glacial forms</a:t>
            </a:r>
          </a:p>
          <a:p>
            <a:pPr marL="457200" lvl="0" indent="-228600" rtl="0">
              <a:spcBef>
                <a:spcPts val="0"/>
              </a:spcBef>
            </a:pPr>
            <a:r>
              <a:rPr lang="pl"/>
              <a:t>keep good condition of the air </a:t>
            </a:r>
          </a:p>
          <a:p>
            <a:pPr marL="457200" lvl="0" indent="-228600" rtl="0">
              <a:spcBef>
                <a:spcPts val="0"/>
              </a:spcBef>
            </a:pPr>
            <a:r>
              <a:rPr lang="pl"/>
              <a:t>save natural monuments</a:t>
            </a:r>
          </a:p>
          <a:p>
            <a:pPr marL="457200" lvl="0" indent="-228600" rtl="0">
              <a:spcBef>
                <a:spcPts val="0"/>
              </a:spcBef>
            </a:pPr>
            <a:r>
              <a:rPr lang="pl"/>
              <a:t>create habitats for many species</a:t>
            </a:r>
          </a:p>
          <a:p>
            <a:pPr marL="457200" lvl="0" indent="-228600" rtl="0">
              <a:spcBef>
                <a:spcPts val="0"/>
              </a:spcBef>
            </a:pPr>
            <a:r>
              <a:rPr lang="pl"/>
              <a:t>give possibility of making environmental </a:t>
            </a:r>
            <a:br>
              <a:rPr lang="pl"/>
            </a:br>
            <a:r>
              <a:rPr lang="pl"/>
              <a:t>research in the park</a:t>
            </a:r>
          </a:p>
        </p:txBody>
      </p:sp>
      <p:pic>
        <p:nvPicPr>
          <p:cNvPr id="115" name="Shape 115"/>
          <p:cNvPicPr preferRelativeResize="0"/>
          <p:nvPr/>
        </p:nvPicPr>
        <p:blipFill>
          <a:blip r:embed="rId3">
            <a:alphaModFix/>
          </a:blip>
          <a:stretch>
            <a:fillRect/>
          </a:stretch>
        </p:blipFill>
        <p:spPr>
          <a:xfrm>
            <a:off x="4906949" y="1141198"/>
            <a:ext cx="3981624" cy="26559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688</Words>
  <Application>Microsoft Office PowerPoint</Application>
  <PresentationFormat>Pokaz na ekranie (16:9)</PresentationFormat>
  <Paragraphs>70</Paragraphs>
  <Slides>15</Slides>
  <Notes>15</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15</vt:i4>
      </vt:variant>
    </vt:vector>
  </HeadingPairs>
  <TitlesOfParts>
    <vt:vector size="19" baseType="lpstr">
      <vt:lpstr>Arial</vt:lpstr>
      <vt:lpstr>Oswald</vt:lpstr>
      <vt:lpstr>Average</vt:lpstr>
      <vt:lpstr>slate</vt:lpstr>
      <vt:lpstr>Wielkopolski National Park</vt:lpstr>
      <vt:lpstr>Poland</vt:lpstr>
      <vt:lpstr>Location </vt:lpstr>
      <vt:lpstr>History</vt:lpstr>
      <vt:lpstr>Biocontainment</vt:lpstr>
      <vt:lpstr>Animals</vt:lpstr>
      <vt:lpstr>Trees</vt:lpstr>
      <vt:lpstr>Problems</vt:lpstr>
      <vt:lpstr> Importance</vt:lpstr>
      <vt:lpstr>Glacial forms</vt:lpstr>
      <vt:lpstr>Rules of the park</vt:lpstr>
      <vt:lpstr>Cooperation</vt:lpstr>
      <vt:lpstr>Thanks for your attention!</vt:lpstr>
      <vt:lpstr>Bibliography</vt:lpstr>
      <vt:lpstr>Autorzy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Wielkopolski National Park</dc:title>
  <dc:creator>Agnieszka</dc:creator>
  <cp:lastModifiedBy>Agnieszka</cp:lastModifiedBy>
  <cp:revision>1</cp:revision>
  <dcterms:modified xsi:type="dcterms:W3CDTF">2016-04-21T21:00:17Z</dcterms:modified>
</cp:coreProperties>
</file>