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4"/>
  </p:notesMasterIdLst>
  <p:sldIdLst>
    <p:sldId id="256" r:id="rId2"/>
    <p:sldId id="258" r:id="rId3"/>
    <p:sldId id="259" r:id="rId4"/>
    <p:sldId id="260" r:id="rId5"/>
    <p:sldId id="261" r:id="rId6"/>
    <p:sldId id="262" r:id="rId7"/>
    <p:sldId id="263" r:id="rId8"/>
    <p:sldId id="264" r:id="rId9"/>
    <p:sldId id="265" r:id="rId10"/>
    <p:sldId id="267" r:id="rId11"/>
    <p:sldId id="269" r:id="rId12"/>
    <p:sldId id="270" r:id="rId1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E49311-9F56-4492-9F2A-B808193DBE0A}" type="datetimeFigureOut">
              <a:rPr lang="pl-PL" smtClean="0"/>
              <a:pPr/>
              <a:t>2016-04-22</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638CA8-CAC3-43CA-9C71-86E675E1AA5C}"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A0638CA8-CAC3-43CA-9C71-86E675E1AA5C}" type="slidenum">
              <a:rPr lang="pl-PL" smtClean="0"/>
              <a:pPr/>
              <a:t>5</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2"/>
      </p:bgRef>
    </p:bg>
    <p:spTree>
      <p:nvGrpSpPr>
        <p:cNvPr id="1" name=""/>
        <p:cNvGrpSpPr/>
        <p:nvPr/>
      </p:nvGrpSpPr>
      <p:grpSpPr>
        <a:xfrm>
          <a:off x="0" y="0"/>
          <a:ext cx="0" cy="0"/>
          <a:chOff x="0" y="0"/>
          <a:chExt cx="0" cy="0"/>
        </a:xfrm>
      </p:grpSpPr>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Prostokąt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Prostokąt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Prostokąt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odtytuł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p:txBody>
          <a:bodyPr/>
          <a:lstStyle/>
          <a:p>
            <a:fld id="{2C3F3839-907E-4139-8DEF-781333F43B58}" type="datetimeFigureOut">
              <a:rPr lang="pl-PL" smtClean="0"/>
              <a:pPr/>
              <a:t>2016-04-22</a:t>
            </a:fld>
            <a:endParaRPr lang="pl-PL" dirty="0"/>
          </a:p>
        </p:txBody>
      </p:sp>
      <p:sp>
        <p:nvSpPr>
          <p:cNvPr id="17" name="Symbol zastępczy stopki 16"/>
          <p:cNvSpPr>
            <a:spLocks noGrp="1"/>
          </p:cNvSpPr>
          <p:nvPr>
            <p:ph type="ftr" sz="quarter" idx="11"/>
          </p:nvPr>
        </p:nvSpPr>
        <p:spPr/>
        <p:txBody>
          <a:bodyPr/>
          <a:lstStyle/>
          <a:p>
            <a:endParaRPr lang="pl-PL" dirty="0"/>
          </a:p>
        </p:txBody>
      </p:sp>
      <p:sp>
        <p:nvSpPr>
          <p:cNvPr id="7" name="Łącznik prosty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Prostokąt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a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Elipsa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ymbol zastępczy numeru slajd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4940026-044B-443B-89DE-E57FB3C3E1B8}" type="slidenum">
              <a:rPr lang="pl-PL" smtClean="0"/>
              <a:pPr/>
              <a:t>‹#›</a:t>
            </a:fld>
            <a:endParaRPr lang="pl-PL" dirty="0"/>
          </a:p>
        </p:txBody>
      </p:sp>
      <p:sp>
        <p:nvSpPr>
          <p:cNvPr id="8" name="Tytuł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2C3F3839-907E-4139-8DEF-781333F43B58}" type="datetimeFigureOut">
              <a:rPr lang="pl-PL" smtClean="0"/>
              <a:pPr/>
              <a:t>2016-04-22</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84940026-044B-443B-89DE-E57FB3C3E1B8}" type="slidenum">
              <a:rPr lang="pl-PL" smtClean="0"/>
              <a:pPr/>
              <a:t>‹#›</a:t>
            </a:fld>
            <a:endParaRPr lang="pl-PL"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bg>
      <p:bgRef idx="1001">
        <a:schemeClr val="bg2"/>
      </p:bgRef>
    </p:bg>
    <p:spTree>
      <p:nvGrpSpPr>
        <p:cNvPr id="1" name=""/>
        <p:cNvGrpSpPr/>
        <p:nvPr/>
      </p:nvGrpSpPr>
      <p:grpSpPr>
        <a:xfrm>
          <a:off x="0" y="0"/>
          <a:ext cx="0" cy="0"/>
          <a:chOff x="0" y="0"/>
          <a:chExt cx="0" cy="0"/>
        </a:xfrm>
      </p:grpSpPr>
      <p:sp>
        <p:nvSpPr>
          <p:cNvPr id="7" name="Prostokąt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Prostokąt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rostokąt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rostokąt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Prostokąt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Prostokąt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Łącznik prosty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Elipsa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Elipsa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ymbol zastępczy numeru slajdu 5"/>
          <p:cNvSpPr>
            <a:spLocks noGrp="1"/>
          </p:cNvSpPr>
          <p:nvPr>
            <p:ph type="sldNum" sz="quarter" idx="12"/>
          </p:nvPr>
        </p:nvSpPr>
        <p:spPr>
          <a:xfrm>
            <a:off x="6915912" y="3009901"/>
            <a:ext cx="457200" cy="441325"/>
          </a:xfrm>
        </p:spPr>
        <p:txBody>
          <a:bodyPr/>
          <a:lstStyle/>
          <a:p>
            <a:fld id="{84940026-044B-443B-89DE-E57FB3C3E1B8}" type="slidenum">
              <a:rPr lang="pl-PL" smtClean="0"/>
              <a:pPr/>
              <a:t>‹#›</a:t>
            </a:fld>
            <a:endParaRPr lang="pl-PL" dirty="0"/>
          </a:p>
        </p:txBody>
      </p:sp>
      <p:sp>
        <p:nvSpPr>
          <p:cNvPr id="3" name="Symbol zastępczy tytułu pionowego 2"/>
          <p:cNvSpPr>
            <a:spLocks noGrp="1"/>
          </p:cNvSpPr>
          <p:nvPr>
            <p:ph type="body" orient="vert" idx="1"/>
          </p:nvPr>
        </p:nvSpPr>
        <p:spPr>
          <a:xfrm>
            <a:off x="304800" y="304800"/>
            <a:ext cx="6553200" cy="5821366"/>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2C3F3839-907E-4139-8DEF-781333F43B58}" type="datetimeFigureOut">
              <a:rPr lang="pl-PL" smtClean="0"/>
              <a:pPr/>
              <a:t>2016-04-22</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2" name="Tytuł pionowy 1"/>
          <p:cNvSpPr>
            <a:spLocks noGrp="1"/>
          </p:cNvSpPr>
          <p:nvPr>
            <p:ph type="title" orient="vert"/>
          </p:nvPr>
        </p:nvSpPr>
        <p:spPr>
          <a:xfrm>
            <a:off x="7391400" y="304801"/>
            <a:ext cx="1447800" cy="5851525"/>
          </a:xfrm>
        </p:spPr>
        <p:txBody>
          <a:bodyPr vert="eaVert"/>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solidFill>
                  <a:schemeClr val="accent3">
                    <a:shade val="75000"/>
                  </a:schemeClr>
                </a:solidFill>
              </a:defRPr>
            </a:lvl1p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2C3F3839-907E-4139-8DEF-781333F43B58}" type="datetimeFigureOut">
              <a:rPr lang="pl-PL" smtClean="0"/>
              <a:pPr/>
              <a:t>2016-04-22</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a:xfrm>
            <a:off x="4361688" y="1026372"/>
            <a:ext cx="457200" cy="441325"/>
          </a:xfrm>
        </p:spPr>
        <p:txBody>
          <a:bodyPr/>
          <a:lstStyle/>
          <a:p>
            <a:fld id="{84940026-044B-443B-89DE-E57FB3C3E1B8}" type="slidenum">
              <a:rPr lang="pl-PL" smtClean="0"/>
              <a:pPr/>
              <a:t>‹#›</a:t>
            </a:fld>
            <a:endParaRPr lang="pl-PL" dirty="0"/>
          </a:p>
        </p:txBody>
      </p:sp>
      <p:sp>
        <p:nvSpPr>
          <p:cNvPr id="8" name="Symbol zastępczy zawartości 7"/>
          <p:cNvSpPr>
            <a:spLocks noGrp="1"/>
          </p:cNvSpPr>
          <p:nvPr>
            <p:ph sz="quarter" idx="1"/>
          </p:nvPr>
        </p:nvSpPr>
        <p:spPr>
          <a:xfrm>
            <a:off x="301752" y="1527048"/>
            <a:ext cx="850392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1"/>
      </p:bgRef>
    </p:bg>
    <p:spTree>
      <p:nvGrpSpPr>
        <p:cNvPr id="1" name=""/>
        <p:cNvGrpSpPr/>
        <p:nvPr/>
      </p:nvGrpSpPr>
      <p:grpSpPr>
        <a:xfrm>
          <a:off x="0" y="0"/>
          <a:ext cx="0" cy="0"/>
          <a:chOff x="0" y="0"/>
          <a:chExt cx="0" cy="0"/>
        </a:xfrm>
      </p:grpSpPr>
      <p:sp>
        <p:nvSpPr>
          <p:cNvPr id="17" name="Prostokąt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Prostokąt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Prostokąt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Prostokąt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Prostokąt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Symbol zastępczy tekstu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13" name="Prostokąt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Prostokąt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ymbol zastępczy stopki 4"/>
          <p:cNvSpPr>
            <a:spLocks noGrp="1"/>
          </p:cNvSpPr>
          <p:nvPr>
            <p:ph type="ftr" sz="quarter" idx="11"/>
          </p:nvPr>
        </p:nvSpPr>
        <p:spPr/>
        <p:txBody>
          <a:bodyPr/>
          <a:lstStyle/>
          <a:p>
            <a:endParaRPr lang="pl-PL" dirty="0"/>
          </a:p>
        </p:txBody>
      </p:sp>
      <p:sp>
        <p:nvSpPr>
          <p:cNvPr id="4" name="Symbol zastępczy daty 3"/>
          <p:cNvSpPr>
            <a:spLocks noGrp="1"/>
          </p:cNvSpPr>
          <p:nvPr>
            <p:ph type="dt" sz="half" idx="10"/>
          </p:nvPr>
        </p:nvSpPr>
        <p:spPr/>
        <p:txBody>
          <a:bodyPr/>
          <a:lstStyle/>
          <a:p>
            <a:fld id="{2C3F3839-907E-4139-8DEF-781333F43B58}" type="datetimeFigureOut">
              <a:rPr lang="pl-PL" smtClean="0"/>
              <a:pPr/>
              <a:t>2016-04-22</a:t>
            </a:fld>
            <a:endParaRPr lang="pl-PL" dirty="0"/>
          </a:p>
        </p:txBody>
      </p:sp>
      <p:sp>
        <p:nvSpPr>
          <p:cNvPr id="8" name="Łącznik prosty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Elipsa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Elipsa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ymbol zastępczy numeru slajd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4940026-044B-443B-89DE-E57FB3C3E1B8}" type="slidenum">
              <a:rPr lang="pl-PL" smtClean="0"/>
              <a:pPr/>
              <a:t>‹#›</a:t>
            </a:fld>
            <a:endParaRPr lang="pl-PL" dirty="0"/>
          </a:p>
        </p:txBody>
      </p:sp>
      <p:sp>
        <p:nvSpPr>
          <p:cNvPr id="2" name="Tytuł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301752" y="228600"/>
            <a:ext cx="8534400" cy="758952"/>
          </a:xfrm>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a:xfrm>
            <a:off x="5791200" y="6409944"/>
            <a:ext cx="3044952" cy="365760"/>
          </a:xfrm>
        </p:spPr>
        <p:txBody>
          <a:bodyPr/>
          <a:lstStyle/>
          <a:p>
            <a:fld id="{2C3F3839-907E-4139-8DEF-781333F43B58}" type="datetimeFigureOut">
              <a:rPr lang="pl-PL" smtClean="0"/>
              <a:pPr/>
              <a:t>2016-04-22</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84940026-044B-443B-89DE-E57FB3C3E1B8}" type="slidenum">
              <a:rPr lang="pl-PL" smtClean="0"/>
              <a:pPr/>
              <a:t>‹#›</a:t>
            </a:fld>
            <a:endParaRPr lang="pl-PL" dirty="0"/>
          </a:p>
        </p:txBody>
      </p:sp>
      <p:sp>
        <p:nvSpPr>
          <p:cNvPr id="8" name="Łącznik prosty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Symbol zastępczy zawartości 9"/>
          <p:cNvSpPr>
            <a:spLocks noGrp="1"/>
          </p:cNvSpPr>
          <p:nvPr>
            <p:ph sz="half" idx="1"/>
          </p:nvPr>
        </p:nvSpPr>
        <p:spPr>
          <a:xfrm>
            <a:off x="301752" y="1371600"/>
            <a:ext cx="4038600" cy="4681728"/>
          </a:xfrm>
        </p:spPr>
        <p:txBody>
          <a:bodyPr/>
          <a:lstStyle>
            <a:lvl1pPr>
              <a:defRPr sz="2500"/>
            </a:lvl1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2" name="Symbol zastępczy zawartości 11"/>
          <p:cNvSpPr>
            <a:spLocks noGrp="1"/>
          </p:cNvSpPr>
          <p:nvPr>
            <p:ph sz="half" idx="2"/>
          </p:nvPr>
        </p:nvSpPr>
        <p:spPr>
          <a:xfrm>
            <a:off x="4800600" y="1371600"/>
            <a:ext cx="4038600" cy="4681728"/>
          </a:xfrm>
        </p:spPr>
        <p:txBody>
          <a:bodyPr/>
          <a:lstStyle>
            <a:lvl1pPr>
              <a:defRPr sz="2500"/>
            </a:lvl1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1">
        <a:schemeClr val="bg2"/>
      </p:bgRef>
    </p:bg>
    <p:spTree>
      <p:nvGrpSpPr>
        <p:cNvPr id="1" name=""/>
        <p:cNvGrpSpPr/>
        <p:nvPr/>
      </p:nvGrpSpPr>
      <p:grpSpPr>
        <a:xfrm>
          <a:off x="0" y="0"/>
          <a:ext cx="0" cy="0"/>
          <a:chOff x="0" y="0"/>
          <a:chExt cx="0" cy="0"/>
        </a:xfrm>
      </p:grpSpPr>
      <p:sp>
        <p:nvSpPr>
          <p:cNvPr id="10" name="Łącznik prosty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Prostokąt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Prostokąt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Prostokąt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Prostokąt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Prostokąt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Prostokąt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Symbol zastępczy tekstu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fld id="{2C3F3839-907E-4139-8DEF-781333F43B58}" type="datetimeFigureOut">
              <a:rPr lang="pl-PL" smtClean="0"/>
              <a:pPr/>
              <a:t>2016-04-22</a:t>
            </a:fld>
            <a:endParaRPr lang="pl-PL" dirty="0"/>
          </a:p>
        </p:txBody>
      </p:sp>
      <p:sp>
        <p:nvSpPr>
          <p:cNvPr id="8" name="Symbol zastępczy stopki 7"/>
          <p:cNvSpPr>
            <a:spLocks noGrp="1"/>
          </p:cNvSpPr>
          <p:nvPr>
            <p:ph type="ftr" sz="quarter" idx="11"/>
          </p:nvPr>
        </p:nvSpPr>
        <p:spPr>
          <a:xfrm>
            <a:off x="304800" y="6409944"/>
            <a:ext cx="3581400" cy="365760"/>
          </a:xfrm>
        </p:spPr>
        <p:txBody>
          <a:bodyPr/>
          <a:lstStyle/>
          <a:p>
            <a:endParaRPr lang="pl-PL" dirty="0"/>
          </a:p>
        </p:txBody>
      </p:sp>
      <p:sp>
        <p:nvSpPr>
          <p:cNvPr id="15" name="Łącznik prosty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Prostokąt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ymbol zastępczy zawartości 23"/>
          <p:cNvSpPr>
            <a:spLocks noGrp="1"/>
          </p:cNvSpPr>
          <p:nvPr>
            <p:ph sz="quarter" idx="2"/>
          </p:nvPr>
        </p:nvSpPr>
        <p:spPr>
          <a:xfrm>
            <a:off x="301752" y="2471383"/>
            <a:ext cx="4041648" cy="3818404"/>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6" name="Symbol zastępczy zawartości 25"/>
          <p:cNvSpPr>
            <a:spLocks noGrp="1"/>
          </p:cNvSpPr>
          <p:nvPr>
            <p:ph sz="quarter" idx="4"/>
          </p:nvPr>
        </p:nvSpPr>
        <p:spPr>
          <a:xfrm>
            <a:off x="4800600" y="2471383"/>
            <a:ext cx="4038600" cy="382219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Elipsa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Elipsa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ymbol zastępczy numeru slajdu 8"/>
          <p:cNvSpPr>
            <a:spLocks noGrp="1"/>
          </p:cNvSpPr>
          <p:nvPr>
            <p:ph type="sldNum" sz="quarter" idx="12"/>
          </p:nvPr>
        </p:nvSpPr>
        <p:spPr>
          <a:xfrm>
            <a:off x="4343400" y="1042416"/>
            <a:ext cx="457200" cy="441325"/>
          </a:xfrm>
        </p:spPr>
        <p:txBody>
          <a:bodyPr/>
          <a:lstStyle>
            <a:lvl1pPr algn="ctr">
              <a:defRPr/>
            </a:lvl1pPr>
          </a:lstStyle>
          <a:p>
            <a:fld id="{84940026-044B-443B-89DE-E57FB3C3E1B8}" type="slidenum">
              <a:rPr lang="pl-PL" smtClean="0"/>
              <a:pPr/>
              <a:t>‹#›</a:t>
            </a:fld>
            <a:endParaRPr lang="pl-PL" dirty="0"/>
          </a:p>
        </p:txBody>
      </p:sp>
      <p:sp>
        <p:nvSpPr>
          <p:cNvPr id="23" name="Tytuł 22"/>
          <p:cNvSpPr>
            <a:spLocks noGrp="1"/>
          </p:cNvSpPr>
          <p:nvPr>
            <p:ph type="title"/>
          </p:nvPr>
        </p:nvSpPr>
        <p:spPr/>
        <p:txBody>
          <a:bodyPr rtlCol="0" anchor="b" anchorCtr="0"/>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2C3F3839-907E-4139-8DEF-781333F43B58}" type="datetimeFigureOut">
              <a:rPr lang="pl-PL" smtClean="0"/>
              <a:pPr/>
              <a:t>2016-04-22</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a:xfrm>
            <a:off x="4343400" y="1036020"/>
            <a:ext cx="457200" cy="441325"/>
          </a:xfrm>
        </p:spPr>
        <p:txBody>
          <a:bodyPr/>
          <a:lstStyle/>
          <a:p>
            <a:fld id="{84940026-044B-443B-89DE-E57FB3C3E1B8}" type="slidenum">
              <a:rPr lang="pl-PL" smtClean="0"/>
              <a:pPr/>
              <a:t>‹#›</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7" name="Prostokąt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Prostokąt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rostokąt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rostokąt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Prostokąt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Prostokąt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ymbol zastępczy daty 1"/>
          <p:cNvSpPr>
            <a:spLocks noGrp="1"/>
          </p:cNvSpPr>
          <p:nvPr>
            <p:ph type="dt" sz="half" idx="10"/>
          </p:nvPr>
        </p:nvSpPr>
        <p:spPr/>
        <p:txBody>
          <a:bodyPr/>
          <a:lstStyle/>
          <a:p>
            <a:fld id="{2C3F3839-907E-4139-8DEF-781333F43B58}" type="datetimeFigureOut">
              <a:rPr lang="pl-PL" smtClean="0"/>
              <a:pPr/>
              <a:t>2016-04-22</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4940026-044B-443B-89DE-E57FB3C3E1B8}" type="slidenum">
              <a:rPr lang="pl-PL" smtClean="0"/>
              <a:pPr/>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9" name="Prostokąt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Prostokąt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Prostokąt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Prostokąt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rostokąt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ytuł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8" name="Prostokąt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Łącznik prosty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Symbol zastępczy zawartości 19"/>
          <p:cNvSpPr>
            <a:spLocks noGrp="1"/>
          </p:cNvSpPr>
          <p:nvPr>
            <p:ph sz="quarter" idx="1"/>
          </p:nvPr>
        </p:nvSpPr>
        <p:spPr>
          <a:xfrm>
            <a:off x="3124200" y="685800"/>
            <a:ext cx="5638800" cy="5410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Elipsa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Elipsa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ymbol zastępczy numeru slajd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4940026-044B-443B-89DE-E57FB3C3E1B8}" type="slidenum">
              <a:rPr lang="pl-PL" smtClean="0"/>
              <a:pPr/>
              <a:t>‹#›</a:t>
            </a:fld>
            <a:endParaRPr lang="pl-PL" dirty="0"/>
          </a:p>
        </p:txBody>
      </p:sp>
      <p:sp>
        <p:nvSpPr>
          <p:cNvPr id="21" name="Prostokąt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ymbol zastępczy daty 4"/>
          <p:cNvSpPr>
            <a:spLocks noGrp="1"/>
          </p:cNvSpPr>
          <p:nvPr>
            <p:ph type="dt" sz="half" idx="10"/>
          </p:nvPr>
        </p:nvSpPr>
        <p:spPr/>
        <p:txBody>
          <a:bodyPr/>
          <a:lstStyle/>
          <a:p>
            <a:fld id="{2C3F3839-907E-4139-8DEF-781333F43B58}" type="datetimeFigureOut">
              <a:rPr lang="pl-PL" smtClean="0"/>
              <a:pPr/>
              <a:t>2016-04-22</a:t>
            </a:fld>
            <a:endParaRPr lang="pl-PL" dirty="0"/>
          </a:p>
        </p:txBody>
      </p:sp>
      <p:sp>
        <p:nvSpPr>
          <p:cNvPr id="6" name="Symbol zastępczy stopki 5"/>
          <p:cNvSpPr>
            <a:spLocks noGrp="1"/>
          </p:cNvSpPr>
          <p:nvPr>
            <p:ph type="ftr" sz="quarter" idx="11"/>
          </p:nvPr>
        </p:nvSpPr>
        <p:spPr>
          <a:xfrm>
            <a:off x="301752" y="6410848"/>
            <a:ext cx="3383280" cy="365760"/>
          </a:xfrm>
        </p:spPr>
        <p:txBody>
          <a:bodyPr/>
          <a:lstStyle/>
          <a:p>
            <a:endParaRPr lang="pl-PL"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1" name="Łącznik prosty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Prostokąt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Prostokąt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Prostokąt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Prostokąt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Prostokąt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Prostokąt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a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Elipsa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ymbol zastępczy numeru slajdu 6"/>
          <p:cNvSpPr>
            <a:spLocks noGrp="1"/>
          </p:cNvSpPr>
          <p:nvPr>
            <p:ph type="sldNum" sz="quarter" idx="12"/>
          </p:nvPr>
        </p:nvSpPr>
        <p:spPr>
          <a:xfrm>
            <a:off x="1371600" y="312738"/>
            <a:ext cx="457200" cy="441325"/>
          </a:xfrm>
        </p:spPr>
        <p:txBody>
          <a:bodyPr/>
          <a:lstStyle/>
          <a:p>
            <a:fld id="{84940026-044B-443B-89DE-E57FB3C3E1B8}" type="slidenum">
              <a:rPr lang="pl-PL" smtClean="0"/>
              <a:pPr/>
              <a:t>‹#›</a:t>
            </a:fld>
            <a:endParaRPr lang="pl-PL" dirty="0"/>
          </a:p>
        </p:txBody>
      </p:sp>
      <p:sp>
        <p:nvSpPr>
          <p:cNvPr id="2" name="Tytuł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3000375" y="609600"/>
            <a:ext cx="5867400" cy="4267200"/>
          </a:xfrm>
        </p:spPr>
        <p:txBody>
          <a:bodyPr/>
          <a:lstStyle>
            <a:lvl1pPr marL="0" indent="0">
              <a:buNone/>
              <a:defRPr sz="3200"/>
            </a:lvl1pPr>
          </a:lstStyle>
          <a:p>
            <a:r>
              <a:rPr kumimoji="0" lang="pl-PL" dirty="0" smtClean="0"/>
              <a:t>Kliknij ikonę, aby dodać obraz</a:t>
            </a:r>
            <a:endParaRPr kumimoji="0" lang="en-US" dirty="0"/>
          </a:p>
        </p:txBody>
      </p:sp>
      <p:sp>
        <p:nvSpPr>
          <p:cNvPr id="4" name="Symbol zastępczy tekstu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22" name="Prostokąt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ymbol zastępczy daty 4"/>
          <p:cNvSpPr>
            <a:spLocks noGrp="1"/>
          </p:cNvSpPr>
          <p:nvPr>
            <p:ph type="dt" sz="half" idx="10"/>
          </p:nvPr>
        </p:nvSpPr>
        <p:spPr>
          <a:xfrm>
            <a:off x="5788152" y="6404984"/>
            <a:ext cx="3044952" cy="365760"/>
          </a:xfrm>
        </p:spPr>
        <p:txBody>
          <a:bodyPr/>
          <a:lstStyle/>
          <a:p>
            <a:fld id="{2C3F3839-907E-4139-8DEF-781333F43B58}" type="datetimeFigureOut">
              <a:rPr lang="pl-PL" smtClean="0"/>
              <a:pPr/>
              <a:t>2016-04-22</a:t>
            </a:fld>
            <a:endParaRPr lang="pl-PL" dirty="0"/>
          </a:p>
        </p:txBody>
      </p:sp>
      <p:sp>
        <p:nvSpPr>
          <p:cNvPr id="6" name="Symbol zastępczy stopki 5"/>
          <p:cNvSpPr>
            <a:spLocks noGrp="1"/>
          </p:cNvSpPr>
          <p:nvPr>
            <p:ph type="ftr" sz="quarter" idx="11"/>
          </p:nvPr>
        </p:nvSpPr>
        <p:spPr>
          <a:xfrm>
            <a:off x="301752" y="6410848"/>
            <a:ext cx="3584448" cy="365760"/>
          </a:xfrm>
        </p:spPr>
        <p:txBody>
          <a:bodyPr/>
          <a:lstStyle/>
          <a:p>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Prostokąt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Prostokąt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Prostokąt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rostokąt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Symbol zastępczy daty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C3F3839-907E-4139-8DEF-781333F43B58}" type="datetimeFigureOut">
              <a:rPr lang="pl-PL" smtClean="0"/>
              <a:pPr/>
              <a:t>2016-04-22</a:t>
            </a:fld>
            <a:endParaRPr lang="pl-PL" dirty="0"/>
          </a:p>
        </p:txBody>
      </p:sp>
      <p:sp>
        <p:nvSpPr>
          <p:cNvPr id="3" name="Symbol zastępczy stopki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pl-PL" dirty="0"/>
          </a:p>
        </p:txBody>
      </p:sp>
      <p:sp>
        <p:nvSpPr>
          <p:cNvPr id="8" name="Prostokąt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Łącznik prosty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Elipsa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Elipsa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ymbol zastępczy numeru slajd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4940026-044B-443B-89DE-E57FB3C3E1B8}" type="slidenum">
              <a:rPr lang="pl-PL" smtClean="0"/>
              <a:pPr/>
              <a:t>‹#›</a:t>
            </a:fld>
            <a:endParaRPr lang="pl-PL" dirty="0"/>
          </a:p>
        </p:txBody>
      </p:sp>
      <p:sp>
        <p:nvSpPr>
          <p:cNvPr id="22" name="Symbol zastępczy tytułu 21"/>
          <p:cNvSpPr>
            <a:spLocks noGrp="1"/>
          </p:cNvSpPr>
          <p:nvPr>
            <p:ph type="title"/>
          </p:nvPr>
        </p:nvSpPr>
        <p:spPr>
          <a:xfrm>
            <a:off x="301752" y="228600"/>
            <a:ext cx="8534400" cy="758952"/>
          </a:xfrm>
          <a:prstGeom prst="rect">
            <a:avLst/>
          </a:prstGeom>
        </p:spPr>
        <p:txBody>
          <a:bodyPr vert="horz" anchor="b">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2627784" y="5733256"/>
            <a:ext cx="6400800" cy="1752600"/>
          </a:xfrm>
        </p:spPr>
        <p:txBody>
          <a:bodyPr>
            <a:normAutofit/>
          </a:bodyPr>
          <a:lstStyle/>
          <a:p>
            <a:pPr algn="r"/>
            <a:r>
              <a:rPr lang="pl-PL" sz="900" i="1" dirty="0" smtClean="0"/>
              <a:t>Andrzej Szoplik</a:t>
            </a:r>
          </a:p>
          <a:p>
            <a:pPr algn="r"/>
            <a:r>
              <a:rPr lang="pl-PL" sz="900" i="1" dirty="0" smtClean="0"/>
              <a:t>Jacek kasiński</a:t>
            </a:r>
          </a:p>
          <a:p>
            <a:pPr algn="r"/>
            <a:r>
              <a:rPr lang="pl-PL" sz="900" i="1" dirty="0" smtClean="0"/>
              <a:t>Marek paszkowski</a:t>
            </a:r>
          </a:p>
        </p:txBody>
      </p:sp>
      <p:sp>
        <p:nvSpPr>
          <p:cNvPr id="2" name="Tytuł 1"/>
          <p:cNvSpPr>
            <a:spLocks noGrp="1"/>
          </p:cNvSpPr>
          <p:nvPr>
            <p:ph type="ctrTitle"/>
          </p:nvPr>
        </p:nvSpPr>
        <p:spPr/>
        <p:txBody>
          <a:bodyPr/>
          <a:lstStyle/>
          <a:p>
            <a:r>
              <a:rPr lang="pl-PL" dirty="0" smtClean="0"/>
              <a:t>Species protected by law in Poland</a:t>
            </a:r>
            <a:endParaRPr lang="pl-P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51520" y="332656"/>
            <a:ext cx="8712968" cy="2585323"/>
          </a:xfrm>
          <a:prstGeom prst="rect">
            <a:avLst/>
          </a:prstGeom>
          <a:noFill/>
        </p:spPr>
        <p:txBody>
          <a:bodyPr wrap="square" rtlCol="0">
            <a:spAutoFit/>
          </a:bodyPr>
          <a:lstStyle/>
          <a:p>
            <a:r>
              <a:rPr lang="en-US" dirty="0" smtClean="0"/>
              <a:t>Our presentation ends with the wildcat. It would be impossible with only a few slides to present all the endangered and protected species of our country so we have focused on the ones that we consider to be the most recognizable. </a:t>
            </a:r>
            <a:endParaRPr lang="pl-PL" dirty="0" smtClean="0"/>
          </a:p>
          <a:p>
            <a:endParaRPr lang="pl-PL" dirty="0" smtClean="0"/>
          </a:p>
          <a:p>
            <a:r>
              <a:rPr lang="en-US" dirty="0" smtClean="0"/>
              <a:t>We hope that you have learned a few interesting facts about them and that you have enjoyed what we have prepared for you. </a:t>
            </a:r>
            <a:endParaRPr lang="pl-PL" dirty="0" smtClean="0"/>
          </a:p>
          <a:p>
            <a:endParaRPr lang="pl-PL" dirty="0" smtClean="0"/>
          </a:p>
          <a:p>
            <a:r>
              <a:rPr lang="en-US" dirty="0" smtClean="0"/>
              <a:t>Thank you</a:t>
            </a:r>
            <a:r>
              <a:rPr lang="en-US" dirty="0" smtClean="0">
                <a:sym typeface="Wingdings"/>
              </a:rPr>
              <a:t></a:t>
            </a:r>
            <a:r>
              <a:rPr lang="en-US" dirty="0" smtClean="0"/>
              <a:t> </a:t>
            </a:r>
            <a:endParaRPr lang="pl-PL" dirty="0" smtClean="0"/>
          </a:p>
          <a:p>
            <a:endParaRPr lang="pl-PL"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51520" y="332656"/>
            <a:ext cx="8712968" cy="2585323"/>
          </a:xfrm>
          <a:prstGeom prst="rect">
            <a:avLst/>
          </a:prstGeom>
          <a:noFill/>
        </p:spPr>
        <p:txBody>
          <a:bodyPr wrap="square" rtlCol="0">
            <a:spAutoFit/>
          </a:bodyPr>
          <a:lstStyle/>
          <a:p>
            <a:r>
              <a:rPr lang="pl-PL" dirty="0" smtClean="0"/>
              <a:t>Sources:</a:t>
            </a:r>
          </a:p>
          <a:p>
            <a:endParaRPr lang="pl-PL" dirty="0" smtClean="0"/>
          </a:p>
          <a:p>
            <a:r>
              <a:rPr lang="pl-PL" dirty="0" smtClean="0"/>
              <a:t>https://pl.wikipedia.org</a:t>
            </a:r>
            <a:r>
              <a:rPr lang="pl-PL" dirty="0" smtClean="0"/>
              <a:t>/</a:t>
            </a:r>
          </a:p>
          <a:p>
            <a:r>
              <a:rPr lang="pl-PL" dirty="0" smtClean="0"/>
              <a:t>http://www.bocianopedia.pl</a:t>
            </a:r>
            <a:r>
              <a:rPr lang="pl-PL" dirty="0" smtClean="0"/>
              <a:t>/</a:t>
            </a:r>
          </a:p>
          <a:p>
            <a:r>
              <a:rPr lang="pl-PL" dirty="0" smtClean="0"/>
              <a:t>http://ptaki.info</a:t>
            </a:r>
            <a:r>
              <a:rPr lang="pl-PL" dirty="0" smtClean="0"/>
              <a:t>/</a:t>
            </a:r>
          </a:p>
          <a:p>
            <a:r>
              <a:rPr lang="pl-PL" dirty="0" smtClean="0"/>
              <a:t>http://www.zubry.com</a:t>
            </a:r>
            <a:r>
              <a:rPr lang="pl-PL" dirty="0" smtClean="0"/>
              <a:t>/</a:t>
            </a:r>
          </a:p>
          <a:p>
            <a:r>
              <a:rPr lang="pl-PL" dirty="0" smtClean="0"/>
              <a:t>http://natura.wm.pl</a:t>
            </a:r>
            <a:r>
              <a:rPr lang="pl-PL" dirty="0" smtClean="0"/>
              <a:t>/</a:t>
            </a:r>
          </a:p>
          <a:p>
            <a:r>
              <a:rPr lang="pl-PL" dirty="0" smtClean="0"/>
              <a:t>http://www.wwf.pl</a:t>
            </a:r>
            <a:r>
              <a:rPr lang="pl-PL" dirty="0" smtClean="0"/>
              <a:t>/</a:t>
            </a:r>
          </a:p>
          <a:p>
            <a:r>
              <a:rPr lang="pl-PL" dirty="0" smtClean="0"/>
              <a:t>http://mateuszmatysiak.pl/</a:t>
            </a:r>
            <a:endParaRPr lang="pl-P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251520" y="404664"/>
            <a:ext cx="8568952" cy="1754326"/>
          </a:xfrm>
          <a:prstGeom prst="rect">
            <a:avLst/>
          </a:prstGeom>
          <a:noFill/>
        </p:spPr>
        <p:txBody>
          <a:bodyPr wrap="square" rtlCol="0">
            <a:spAutoFit/>
          </a:bodyPr>
          <a:lstStyle/>
          <a:p>
            <a:r>
              <a:rPr lang="pl-PL" dirty="0" smtClean="0"/>
              <a:t>Liceum Ogólnokształcące im. Piotra Skargi w Pułtusku</a:t>
            </a:r>
          </a:p>
          <a:p>
            <a:endParaRPr lang="pl-PL" dirty="0" smtClean="0"/>
          </a:p>
          <a:p>
            <a:r>
              <a:rPr lang="pl-PL" dirty="0" smtClean="0"/>
              <a:t>Klasa </a:t>
            </a:r>
            <a:r>
              <a:rPr lang="pl-PL" dirty="0" err="1" smtClean="0"/>
              <a:t>Ia</a:t>
            </a:r>
            <a:endParaRPr lang="pl-PL" dirty="0" smtClean="0"/>
          </a:p>
          <a:p>
            <a:r>
              <a:rPr lang="pl-PL" dirty="0" smtClean="0"/>
              <a:t>Andrzej </a:t>
            </a:r>
            <a:r>
              <a:rPr lang="pl-PL" dirty="0" err="1" smtClean="0"/>
              <a:t>Szoplik</a:t>
            </a:r>
            <a:endParaRPr lang="pl-PL" dirty="0" smtClean="0"/>
          </a:p>
          <a:p>
            <a:r>
              <a:rPr lang="pl-PL" dirty="0" smtClean="0"/>
              <a:t>Marek Paszkowski</a:t>
            </a:r>
          </a:p>
          <a:p>
            <a:r>
              <a:rPr lang="pl-PL" dirty="0" smtClean="0"/>
              <a:t>Jacek Kasiński</a:t>
            </a:r>
            <a:endParaRPr lang="pl-PL"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179512" y="260648"/>
            <a:ext cx="8784976" cy="3970318"/>
          </a:xfrm>
          <a:prstGeom prst="rect">
            <a:avLst/>
          </a:prstGeom>
          <a:noFill/>
        </p:spPr>
        <p:txBody>
          <a:bodyPr wrap="square" rtlCol="0">
            <a:spAutoFit/>
          </a:bodyPr>
          <a:lstStyle/>
          <a:p>
            <a:r>
              <a:rPr lang="en-US" dirty="0" smtClean="0"/>
              <a:t>There is a wide variety of wild species that can be found in Poland, many of them protected by law.</a:t>
            </a:r>
            <a:endParaRPr lang="pl-PL" dirty="0" smtClean="0"/>
          </a:p>
          <a:p>
            <a:r>
              <a:rPr lang="en-US" dirty="0" smtClean="0"/>
              <a:t>In this presentation we focus on those which we think are the most recognizable; they are as follows:</a:t>
            </a:r>
            <a:endParaRPr lang="pl-PL" dirty="0" smtClean="0"/>
          </a:p>
          <a:p>
            <a:endParaRPr lang="pl-PL" dirty="0" smtClean="0"/>
          </a:p>
          <a:p>
            <a:pPr lvl="0">
              <a:buFont typeface="Arial" pitchFamily="34" charset="0"/>
              <a:buChar char="•"/>
            </a:pPr>
            <a:r>
              <a:rPr lang="en-US" dirty="0" smtClean="0"/>
              <a:t>the European bison (</a:t>
            </a:r>
            <a:r>
              <a:rPr lang="en-US" i="1" dirty="0" smtClean="0"/>
              <a:t>Bison </a:t>
            </a:r>
            <a:r>
              <a:rPr lang="en-US" i="1" dirty="0" err="1" smtClean="0"/>
              <a:t>bonasus</a:t>
            </a:r>
            <a:r>
              <a:rPr lang="en-US" dirty="0" smtClean="0"/>
              <a:t>), also known as the wisent or the European wood bison,</a:t>
            </a:r>
            <a:endParaRPr lang="pl-PL" dirty="0" smtClean="0"/>
          </a:p>
          <a:p>
            <a:pPr lvl="0">
              <a:buFont typeface="Arial" pitchFamily="34" charset="0"/>
              <a:buChar char="•"/>
            </a:pPr>
            <a:r>
              <a:rPr lang="en-US" dirty="0" smtClean="0"/>
              <a:t>the white stork (</a:t>
            </a:r>
            <a:r>
              <a:rPr lang="en-US" i="1" dirty="0" err="1" smtClean="0"/>
              <a:t>Ciconia</a:t>
            </a:r>
            <a:r>
              <a:rPr lang="en-US" i="1" dirty="0" smtClean="0"/>
              <a:t> </a:t>
            </a:r>
            <a:r>
              <a:rPr lang="en-US" i="1" dirty="0" err="1" smtClean="0"/>
              <a:t>ciconia</a:t>
            </a:r>
            <a:r>
              <a:rPr lang="en-US" dirty="0" smtClean="0"/>
              <a:t>), </a:t>
            </a:r>
            <a:endParaRPr lang="pl-PL" dirty="0" smtClean="0"/>
          </a:p>
          <a:p>
            <a:pPr lvl="0">
              <a:buFont typeface="Arial" pitchFamily="34" charset="0"/>
              <a:buChar char="•"/>
            </a:pPr>
            <a:r>
              <a:rPr lang="en-US" dirty="0" smtClean="0"/>
              <a:t>the Eurasian beaver (</a:t>
            </a:r>
            <a:r>
              <a:rPr lang="en-US" i="1" dirty="0" smtClean="0"/>
              <a:t>Castor fiber</a:t>
            </a:r>
            <a:r>
              <a:rPr lang="en-US" dirty="0" smtClean="0"/>
              <a:t>), also known as the European beaver,</a:t>
            </a:r>
            <a:endParaRPr lang="pl-PL" dirty="0" smtClean="0"/>
          </a:p>
          <a:p>
            <a:pPr lvl="0">
              <a:buFont typeface="Arial" pitchFamily="34" charset="0"/>
              <a:buChar char="•"/>
            </a:pPr>
            <a:r>
              <a:rPr lang="en-US" dirty="0" smtClean="0"/>
              <a:t>the great egret (</a:t>
            </a:r>
            <a:r>
              <a:rPr lang="en-US" i="1" dirty="0" err="1" smtClean="0"/>
              <a:t>Ardea</a:t>
            </a:r>
            <a:r>
              <a:rPr lang="en-US" i="1" dirty="0" smtClean="0"/>
              <a:t> alba</a:t>
            </a:r>
            <a:r>
              <a:rPr lang="en-US" dirty="0" smtClean="0"/>
              <a:t>), also known as the common egret, large egret or (in Europe) the great white heron,</a:t>
            </a:r>
            <a:endParaRPr lang="pl-PL" dirty="0" smtClean="0"/>
          </a:p>
          <a:p>
            <a:pPr lvl="0">
              <a:buFont typeface="Arial" pitchFamily="34" charset="0"/>
              <a:buChar char="•"/>
            </a:pPr>
            <a:r>
              <a:rPr lang="en-US" dirty="0" smtClean="0"/>
              <a:t>the mute swan (</a:t>
            </a:r>
            <a:r>
              <a:rPr lang="en-US" i="1" dirty="0" smtClean="0"/>
              <a:t>Cygnus </a:t>
            </a:r>
            <a:r>
              <a:rPr lang="en-US" i="1" dirty="0" err="1" smtClean="0"/>
              <a:t>olor</a:t>
            </a:r>
            <a:r>
              <a:rPr lang="en-US" dirty="0" smtClean="0"/>
              <a:t>),</a:t>
            </a:r>
            <a:endParaRPr lang="pl-PL" dirty="0" smtClean="0"/>
          </a:p>
          <a:p>
            <a:pPr lvl="0">
              <a:buFont typeface="Arial" pitchFamily="34" charset="0"/>
              <a:buChar char="•"/>
            </a:pPr>
            <a:r>
              <a:rPr lang="pl-PL" dirty="0" err="1" smtClean="0"/>
              <a:t>the</a:t>
            </a:r>
            <a:r>
              <a:rPr lang="pl-PL" dirty="0" smtClean="0"/>
              <a:t> </a:t>
            </a:r>
            <a:r>
              <a:rPr lang="pl-PL" dirty="0" err="1" smtClean="0"/>
              <a:t>lynx</a:t>
            </a:r>
            <a:r>
              <a:rPr lang="pl-PL" dirty="0" smtClean="0"/>
              <a:t>  </a:t>
            </a:r>
            <a:r>
              <a:rPr lang="pl-PL" i="1" dirty="0" smtClean="0"/>
              <a:t>(</a:t>
            </a:r>
            <a:r>
              <a:rPr lang="pl-PL" i="1" dirty="0" err="1" smtClean="0"/>
              <a:t>lynx</a:t>
            </a:r>
            <a:r>
              <a:rPr lang="pl-PL" i="1" dirty="0" smtClean="0"/>
              <a:t>)</a:t>
            </a:r>
            <a:r>
              <a:rPr lang="pl-PL" dirty="0" smtClean="0"/>
              <a:t>,</a:t>
            </a:r>
          </a:p>
          <a:p>
            <a:pPr>
              <a:buFont typeface="Arial" pitchFamily="34" charset="0"/>
              <a:buChar char="•"/>
            </a:pPr>
            <a:r>
              <a:rPr lang="en-US" dirty="0" smtClean="0"/>
              <a:t>the European wildcat (</a:t>
            </a:r>
            <a:r>
              <a:rPr lang="en-US" i="1" dirty="0" err="1" smtClean="0"/>
              <a:t>Felis</a:t>
            </a:r>
            <a:r>
              <a:rPr lang="en-US" i="1" dirty="0" smtClean="0"/>
              <a:t> </a:t>
            </a:r>
            <a:r>
              <a:rPr lang="en-US" i="1" dirty="0" err="1" smtClean="0"/>
              <a:t>silvestris</a:t>
            </a:r>
            <a:r>
              <a:rPr lang="en-US" dirty="0" smtClean="0"/>
              <a:t>).</a:t>
            </a:r>
            <a:endParaRPr lang="pl-PL"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smtClean="0"/>
              <a:t>European bison</a:t>
            </a:r>
            <a:r>
              <a:rPr lang="pl-PL" dirty="0" smtClean="0"/>
              <a:t/>
            </a:r>
            <a:br>
              <a:rPr lang="pl-PL" dirty="0" smtClean="0"/>
            </a:br>
            <a:r>
              <a:rPr lang="pl-PL" sz="2200" dirty="0" smtClean="0"/>
              <a:t>(</a:t>
            </a:r>
            <a:r>
              <a:rPr lang="pl-PL" sz="2200" dirty="0" err="1" smtClean="0"/>
              <a:t>Bison</a:t>
            </a:r>
            <a:r>
              <a:rPr lang="pl-PL" sz="2200" dirty="0" smtClean="0"/>
              <a:t> </a:t>
            </a:r>
            <a:r>
              <a:rPr lang="pl-PL" sz="2200" dirty="0" err="1" smtClean="0"/>
              <a:t>bonasus</a:t>
            </a:r>
            <a:r>
              <a:rPr lang="pl-PL" sz="2200" dirty="0" smtClean="0"/>
              <a:t>)</a:t>
            </a:r>
            <a:endParaRPr lang="pl-PL" sz="2200" dirty="0"/>
          </a:p>
        </p:txBody>
      </p:sp>
      <p:sp>
        <p:nvSpPr>
          <p:cNvPr id="3" name="Symbol zastępczy zawartości 2"/>
          <p:cNvSpPr>
            <a:spLocks noGrp="1"/>
          </p:cNvSpPr>
          <p:nvPr>
            <p:ph sz="quarter" idx="1"/>
          </p:nvPr>
        </p:nvSpPr>
        <p:spPr/>
        <p:txBody>
          <a:bodyPr/>
          <a:lstStyle/>
          <a:p>
            <a:r>
              <a:rPr lang="en-US" dirty="0" smtClean="0"/>
              <a:t>The European wood bison is the most popular animal associated by Polish people with the  issue of “endangered species”. In Poland its main habitat is the Białowieża Forest. The bison became endangered because of human activity: people used to hunt and poach it for centuries. In 2013 the population of the European bison was estimated at a little over 5,000.</a:t>
            </a:r>
            <a:endParaRPr lang="pl-PL" dirty="0"/>
          </a:p>
        </p:txBody>
      </p:sp>
      <p:pic>
        <p:nvPicPr>
          <p:cNvPr id="5" name="Obraz 4" descr="Byk-żubr.jpg"/>
          <p:cNvPicPr>
            <a:picLocks noChangeAspect="1"/>
          </p:cNvPicPr>
          <p:nvPr/>
        </p:nvPicPr>
        <p:blipFill>
          <a:blip r:embed="rId2" cstate="print"/>
          <a:stretch>
            <a:fillRect/>
          </a:stretch>
        </p:blipFill>
        <p:spPr>
          <a:xfrm>
            <a:off x="323528" y="1412776"/>
            <a:ext cx="6373088" cy="4247066"/>
          </a:xfrm>
          <a:prstGeom prst="rect">
            <a:avLst/>
          </a:prstGeom>
        </p:spPr>
      </p:pic>
      <p:pic>
        <p:nvPicPr>
          <p:cNvPr id="6" name="Obraz 5" descr="102_a.jpg"/>
          <p:cNvPicPr>
            <a:picLocks noChangeAspect="1"/>
          </p:cNvPicPr>
          <p:nvPr/>
        </p:nvPicPr>
        <p:blipFill>
          <a:blip r:embed="rId3" cstate="print"/>
          <a:stretch>
            <a:fillRect/>
          </a:stretch>
        </p:blipFill>
        <p:spPr>
          <a:xfrm>
            <a:off x="3491880" y="1340768"/>
            <a:ext cx="5355637" cy="48245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W</a:t>
            </a:r>
            <a:r>
              <a:rPr lang="en-US" dirty="0" smtClean="0"/>
              <a:t>hite stork </a:t>
            </a:r>
            <a:r>
              <a:rPr lang="pl-PL" dirty="0" smtClean="0"/>
              <a:t/>
            </a:r>
            <a:br>
              <a:rPr lang="pl-PL" dirty="0" smtClean="0"/>
            </a:br>
            <a:r>
              <a:rPr lang="pl-PL" sz="2200" dirty="0" smtClean="0"/>
              <a:t>(</a:t>
            </a:r>
            <a:r>
              <a:rPr lang="pl-PL" sz="2200" dirty="0" err="1" smtClean="0"/>
              <a:t>Ciconia</a:t>
            </a:r>
            <a:r>
              <a:rPr lang="pl-PL" sz="2200" dirty="0" smtClean="0"/>
              <a:t> </a:t>
            </a:r>
            <a:r>
              <a:rPr lang="pl-PL" sz="2200" dirty="0" err="1" smtClean="0"/>
              <a:t>ciconia</a:t>
            </a:r>
            <a:r>
              <a:rPr lang="pl-PL" sz="2200" dirty="0" smtClean="0"/>
              <a:t>)</a:t>
            </a:r>
            <a:endParaRPr lang="pl-PL" sz="2200" dirty="0"/>
          </a:p>
        </p:txBody>
      </p:sp>
      <p:sp>
        <p:nvSpPr>
          <p:cNvPr id="3" name="Symbol zastępczy zawartości 2"/>
          <p:cNvSpPr>
            <a:spLocks noGrp="1"/>
          </p:cNvSpPr>
          <p:nvPr>
            <p:ph sz="quarter" idx="1"/>
          </p:nvPr>
        </p:nvSpPr>
        <p:spPr/>
        <p:txBody>
          <a:bodyPr/>
          <a:lstStyle/>
          <a:p>
            <a:pPr lvl="0"/>
            <a:r>
              <a:rPr lang="en-US" dirty="0" smtClean="0"/>
              <a:t>For Poles the white stork symbolizes the oncoming spring. Storks spend about half a year in Poland, migrating to warmer countries for the winter. Folk tradition makes them responsible for “bringing children” to families. Storks rarely return to the nest they left the previous year. They either weave a new one or inhabit one previously used by another pair of storks.</a:t>
            </a:r>
            <a:endParaRPr lang="pl-PL" dirty="0"/>
          </a:p>
        </p:txBody>
      </p:sp>
      <p:pic>
        <p:nvPicPr>
          <p:cNvPr id="5" name="Obraz 4" descr="Bocian_bialy_start_Mat.jpg"/>
          <p:cNvPicPr>
            <a:picLocks noChangeAspect="1"/>
          </p:cNvPicPr>
          <p:nvPr/>
        </p:nvPicPr>
        <p:blipFill>
          <a:blip r:embed="rId2" cstate="print"/>
          <a:stretch>
            <a:fillRect/>
          </a:stretch>
        </p:blipFill>
        <p:spPr>
          <a:xfrm>
            <a:off x="3995936" y="2420888"/>
            <a:ext cx="4768430" cy="3176959"/>
          </a:xfrm>
          <a:prstGeom prst="rect">
            <a:avLst/>
          </a:prstGeom>
        </p:spPr>
      </p:pic>
      <p:pic>
        <p:nvPicPr>
          <p:cNvPr id="4" name="Obraz 3" descr="IMG_1467-okd.jpg"/>
          <p:cNvPicPr>
            <a:picLocks noChangeAspect="1"/>
          </p:cNvPicPr>
          <p:nvPr/>
        </p:nvPicPr>
        <p:blipFill>
          <a:blip r:embed="rId3" cstate="print"/>
          <a:stretch>
            <a:fillRect/>
          </a:stretch>
        </p:blipFill>
        <p:spPr>
          <a:xfrm>
            <a:off x="395536" y="2780928"/>
            <a:ext cx="3556000" cy="2367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Castor_fiber_vistulanus2.jpg"/>
          <p:cNvPicPr>
            <a:picLocks noChangeAspect="1"/>
          </p:cNvPicPr>
          <p:nvPr/>
        </p:nvPicPr>
        <p:blipFill>
          <a:blip r:embed="rId3" cstate="print"/>
          <a:stretch>
            <a:fillRect/>
          </a:stretch>
        </p:blipFill>
        <p:spPr>
          <a:xfrm>
            <a:off x="323528" y="1556792"/>
            <a:ext cx="5904656" cy="3936437"/>
          </a:xfrm>
          <a:prstGeom prst="rect">
            <a:avLst/>
          </a:prstGeom>
        </p:spPr>
      </p:pic>
      <p:sp>
        <p:nvSpPr>
          <p:cNvPr id="2" name="Tytuł 1"/>
          <p:cNvSpPr>
            <a:spLocks noGrp="1"/>
          </p:cNvSpPr>
          <p:nvPr>
            <p:ph type="title"/>
          </p:nvPr>
        </p:nvSpPr>
        <p:spPr/>
        <p:txBody>
          <a:bodyPr>
            <a:normAutofit fontScale="90000"/>
          </a:bodyPr>
          <a:lstStyle/>
          <a:p>
            <a:r>
              <a:rPr lang="en-US" dirty="0" smtClean="0"/>
              <a:t>Eurasian beaver</a:t>
            </a:r>
            <a:r>
              <a:rPr lang="pl-PL" dirty="0" smtClean="0"/>
              <a:t/>
            </a:r>
            <a:br>
              <a:rPr lang="pl-PL" dirty="0" smtClean="0"/>
            </a:br>
            <a:r>
              <a:rPr lang="pl-PL" sz="2200" dirty="0" smtClean="0"/>
              <a:t>(</a:t>
            </a:r>
            <a:r>
              <a:rPr lang="pl-PL" sz="2200" dirty="0" err="1" smtClean="0"/>
              <a:t>Castor</a:t>
            </a:r>
            <a:r>
              <a:rPr lang="pl-PL" sz="2200" dirty="0" smtClean="0"/>
              <a:t> </a:t>
            </a:r>
            <a:r>
              <a:rPr lang="pl-PL" sz="2200" dirty="0" err="1" smtClean="0"/>
              <a:t>fiber</a:t>
            </a:r>
            <a:r>
              <a:rPr lang="pl-PL" sz="2200" dirty="0" smtClean="0"/>
              <a:t>)</a:t>
            </a:r>
            <a:endParaRPr lang="pl-PL" sz="2200" dirty="0"/>
          </a:p>
        </p:txBody>
      </p:sp>
      <p:sp>
        <p:nvSpPr>
          <p:cNvPr id="3" name="Symbol zastępczy zawartości 2"/>
          <p:cNvSpPr>
            <a:spLocks noGrp="1"/>
          </p:cNvSpPr>
          <p:nvPr>
            <p:ph sz="quarter" idx="1"/>
          </p:nvPr>
        </p:nvSpPr>
        <p:spPr>
          <a:xfrm>
            <a:off x="251520" y="1484784"/>
            <a:ext cx="8503920" cy="4572000"/>
          </a:xfrm>
        </p:spPr>
        <p:txBody>
          <a:bodyPr>
            <a:normAutofit fontScale="92500"/>
          </a:bodyPr>
          <a:lstStyle/>
          <a:p>
            <a:pPr lvl="0"/>
            <a:r>
              <a:rPr lang="en-US" dirty="0" smtClean="0"/>
              <a:t>The European beaver is generally considered to be the biggest rodent native to Eurasia. Its activity is the cause of many damages: beavers create wetlands while building their dams and block transport infrastructure by falling down trees. The population of beavers in Poland and Europe was close to extinction; after World War II their number was estimated at a little over 100. The situation led to the introduction of the legal protection of the species, which in turn has resulted in the slow but steady growth of the population. Beavers can be observed in the Pułtusk Forestry Management in a special water hole.</a:t>
            </a:r>
            <a:endParaRPr lang="pl-PL" dirty="0"/>
          </a:p>
        </p:txBody>
      </p:sp>
      <p:pic>
        <p:nvPicPr>
          <p:cNvPr id="5" name="Obraz 4" descr="Castor_fiber_vistulanus.jpg"/>
          <p:cNvPicPr>
            <a:picLocks noChangeAspect="1"/>
          </p:cNvPicPr>
          <p:nvPr/>
        </p:nvPicPr>
        <p:blipFill>
          <a:blip r:embed="rId4" cstate="print"/>
          <a:stretch>
            <a:fillRect/>
          </a:stretch>
        </p:blipFill>
        <p:spPr>
          <a:xfrm>
            <a:off x="4499992" y="3645024"/>
            <a:ext cx="3492387" cy="23282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G</a:t>
            </a:r>
            <a:r>
              <a:rPr lang="en-US" dirty="0" err="1" smtClean="0"/>
              <a:t>reat</a:t>
            </a:r>
            <a:r>
              <a:rPr lang="en-US" dirty="0" smtClean="0"/>
              <a:t> egret </a:t>
            </a:r>
            <a:r>
              <a:rPr lang="pl-PL" dirty="0" smtClean="0"/>
              <a:t/>
            </a:r>
            <a:br>
              <a:rPr lang="pl-PL" dirty="0" smtClean="0"/>
            </a:br>
            <a:r>
              <a:rPr lang="pl-PL" sz="2200" dirty="0" smtClean="0"/>
              <a:t>(Ardea alba)</a:t>
            </a:r>
            <a:endParaRPr lang="pl-PL" sz="2200" dirty="0"/>
          </a:p>
        </p:txBody>
      </p:sp>
      <p:sp>
        <p:nvSpPr>
          <p:cNvPr id="3" name="Symbol zastępczy zawartości 2"/>
          <p:cNvSpPr>
            <a:spLocks noGrp="1"/>
          </p:cNvSpPr>
          <p:nvPr>
            <p:ph sz="quarter" idx="1"/>
          </p:nvPr>
        </p:nvSpPr>
        <p:spPr/>
        <p:txBody>
          <a:bodyPr/>
          <a:lstStyle/>
          <a:p>
            <a:pPr lvl="0"/>
            <a:r>
              <a:rPr lang="en-US" dirty="0" smtClean="0"/>
              <a:t>The great egret, a bird common to all continents, was first noticed in Poland in 1997. The heron usually breeds in wetlands, weaving its nests in bushes or reed beds.</a:t>
            </a:r>
            <a:endParaRPr lang="pl-PL" dirty="0"/>
          </a:p>
        </p:txBody>
      </p:sp>
      <p:pic>
        <p:nvPicPr>
          <p:cNvPr id="4" name="Obraz 3" descr="Czapla-biala-kormoran1.jpg"/>
          <p:cNvPicPr>
            <a:picLocks noChangeAspect="1"/>
          </p:cNvPicPr>
          <p:nvPr/>
        </p:nvPicPr>
        <p:blipFill>
          <a:blip r:embed="rId2" cstate="print"/>
          <a:stretch>
            <a:fillRect/>
          </a:stretch>
        </p:blipFill>
        <p:spPr>
          <a:xfrm>
            <a:off x="323528" y="1628800"/>
            <a:ext cx="5366370" cy="3577580"/>
          </a:xfrm>
          <a:prstGeom prst="rect">
            <a:avLst/>
          </a:prstGeom>
        </p:spPr>
      </p:pic>
      <p:pic>
        <p:nvPicPr>
          <p:cNvPr id="5" name="Obraz 4" descr="Czapla_biala_0015.jpg"/>
          <p:cNvPicPr>
            <a:picLocks noChangeAspect="1"/>
          </p:cNvPicPr>
          <p:nvPr/>
        </p:nvPicPr>
        <p:blipFill>
          <a:blip r:embed="rId3" cstate="print"/>
          <a:stretch>
            <a:fillRect/>
          </a:stretch>
        </p:blipFill>
        <p:spPr>
          <a:xfrm>
            <a:off x="4860032" y="3717032"/>
            <a:ext cx="3901440" cy="25793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M</a:t>
            </a:r>
            <a:r>
              <a:rPr lang="en-US" dirty="0" err="1" smtClean="0"/>
              <a:t>ute</a:t>
            </a:r>
            <a:r>
              <a:rPr lang="en-US" dirty="0" smtClean="0"/>
              <a:t> swan </a:t>
            </a:r>
            <a:r>
              <a:rPr lang="pl-PL" dirty="0" smtClean="0"/>
              <a:t/>
            </a:r>
            <a:br>
              <a:rPr lang="pl-PL" dirty="0" smtClean="0"/>
            </a:br>
            <a:r>
              <a:rPr lang="pl-PL" sz="2200" dirty="0" smtClean="0"/>
              <a:t>(</a:t>
            </a:r>
            <a:r>
              <a:rPr lang="pl-PL" sz="2200" dirty="0" err="1" smtClean="0"/>
              <a:t>Cygnus</a:t>
            </a:r>
            <a:r>
              <a:rPr lang="pl-PL" sz="2200" dirty="0" smtClean="0"/>
              <a:t> </a:t>
            </a:r>
            <a:r>
              <a:rPr lang="pl-PL" sz="2200" dirty="0" err="1" smtClean="0"/>
              <a:t>olor</a:t>
            </a:r>
            <a:r>
              <a:rPr lang="pl-PL" sz="2200" dirty="0" smtClean="0"/>
              <a:t>)</a:t>
            </a:r>
            <a:endParaRPr lang="pl-PL" sz="2200" dirty="0"/>
          </a:p>
        </p:txBody>
      </p:sp>
      <p:sp>
        <p:nvSpPr>
          <p:cNvPr id="3" name="Symbol zastępczy zawartości 2"/>
          <p:cNvSpPr>
            <a:spLocks noGrp="1"/>
          </p:cNvSpPr>
          <p:nvPr>
            <p:ph sz="quarter" idx="1"/>
          </p:nvPr>
        </p:nvSpPr>
        <p:spPr/>
        <p:txBody>
          <a:bodyPr/>
          <a:lstStyle/>
          <a:p>
            <a:pPr lvl="0"/>
            <a:r>
              <a:rPr lang="en-US" dirty="0" smtClean="0"/>
              <a:t>The swan, one of the heaviest flying birds, inhabits vast Polish plains mainly in summer. Mute swans nest near shallow waters: on the shores of lakes, in water holes, in backwaters. The birds often use the same nest each year, restoring or rebuilding it when necessary. The number of swans in Poland is estimated at around 5,000 pairs.</a:t>
            </a:r>
            <a:endParaRPr lang="pl-PL" dirty="0"/>
          </a:p>
        </p:txBody>
      </p:sp>
      <p:pic>
        <p:nvPicPr>
          <p:cNvPr id="4" name="Obraz 3" descr="Łabędzie-DinoAnimals.pl-8.jpg"/>
          <p:cNvPicPr>
            <a:picLocks noChangeAspect="1"/>
          </p:cNvPicPr>
          <p:nvPr/>
        </p:nvPicPr>
        <p:blipFill>
          <a:blip r:embed="rId2" cstate="print"/>
          <a:stretch>
            <a:fillRect/>
          </a:stretch>
        </p:blipFill>
        <p:spPr>
          <a:xfrm>
            <a:off x="251520" y="2564904"/>
            <a:ext cx="6686128" cy="3763790"/>
          </a:xfrm>
          <a:prstGeom prst="rect">
            <a:avLst/>
          </a:prstGeom>
        </p:spPr>
      </p:pic>
      <p:pic>
        <p:nvPicPr>
          <p:cNvPr id="5" name="Obraz 4" descr="Cygnus_olor_flirt_edit.jpg"/>
          <p:cNvPicPr>
            <a:picLocks noChangeAspect="1"/>
          </p:cNvPicPr>
          <p:nvPr/>
        </p:nvPicPr>
        <p:blipFill>
          <a:blip r:embed="rId3" cstate="print"/>
          <a:stretch>
            <a:fillRect/>
          </a:stretch>
        </p:blipFill>
        <p:spPr>
          <a:xfrm>
            <a:off x="3599384" y="1556792"/>
            <a:ext cx="5280587" cy="31683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err="1" smtClean="0"/>
              <a:t>Lynx</a:t>
            </a:r>
            <a:r>
              <a:rPr lang="pl-PL" dirty="0" smtClean="0"/>
              <a:t/>
            </a:r>
            <a:br>
              <a:rPr lang="pl-PL" dirty="0" smtClean="0"/>
            </a:br>
            <a:r>
              <a:rPr lang="pl-PL" sz="2200" dirty="0" smtClean="0"/>
              <a:t>(Felis </a:t>
            </a:r>
            <a:r>
              <a:rPr lang="pl-PL" sz="2200" dirty="0" err="1" smtClean="0"/>
              <a:t>lynx</a:t>
            </a:r>
            <a:r>
              <a:rPr lang="pl-PL" sz="2200" dirty="0" smtClean="0"/>
              <a:t>)</a:t>
            </a:r>
            <a:endParaRPr lang="pl-PL" sz="2200" dirty="0"/>
          </a:p>
        </p:txBody>
      </p:sp>
      <p:sp>
        <p:nvSpPr>
          <p:cNvPr id="3" name="Symbol zastępczy zawartości 2"/>
          <p:cNvSpPr>
            <a:spLocks noGrp="1"/>
          </p:cNvSpPr>
          <p:nvPr>
            <p:ph sz="quarter" idx="1"/>
          </p:nvPr>
        </p:nvSpPr>
        <p:spPr/>
        <p:txBody>
          <a:bodyPr/>
          <a:lstStyle/>
          <a:p>
            <a:pPr lvl="0"/>
            <a:r>
              <a:rPr lang="en-US" dirty="0" smtClean="0"/>
              <a:t>The lynx belongs to the family of wild cats. It’s rare in Poland, with only a few habitats in the Tatra National Park. The most characteristic features of the lynx are the beautiful tufts of black hair on the tips of its ears and a short tail. Since 2007 the WWF has been very active in their efforts to bring the lynx from the brink of extinction; the species became endangered due to the human interference in their natural habitats.</a:t>
            </a:r>
            <a:endParaRPr lang="pl-PL" dirty="0"/>
          </a:p>
        </p:txBody>
      </p:sp>
      <p:pic>
        <p:nvPicPr>
          <p:cNvPr id="4" name="Obraz 3" descr="rys_big.jpg"/>
          <p:cNvPicPr>
            <a:picLocks noChangeAspect="1"/>
          </p:cNvPicPr>
          <p:nvPr/>
        </p:nvPicPr>
        <p:blipFill>
          <a:blip r:embed="rId2" cstate="print"/>
          <a:stretch>
            <a:fillRect/>
          </a:stretch>
        </p:blipFill>
        <p:spPr>
          <a:xfrm>
            <a:off x="323528" y="2708920"/>
            <a:ext cx="4717665" cy="3472871"/>
          </a:xfrm>
          <a:prstGeom prst="rect">
            <a:avLst/>
          </a:prstGeom>
        </p:spPr>
      </p:pic>
      <p:pic>
        <p:nvPicPr>
          <p:cNvPr id="5" name="Obraz 4" descr="Two_lynxes_playing.jpg"/>
          <p:cNvPicPr>
            <a:picLocks noChangeAspect="1"/>
          </p:cNvPicPr>
          <p:nvPr/>
        </p:nvPicPr>
        <p:blipFill>
          <a:blip r:embed="rId3" cstate="print"/>
          <a:stretch>
            <a:fillRect/>
          </a:stretch>
        </p:blipFill>
        <p:spPr>
          <a:xfrm>
            <a:off x="3779912" y="1628800"/>
            <a:ext cx="5098944" cy="32129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smtClean="0"/>
              <a:t>European wildcat</a:t>
            </a:r>
            <a:r>
              <a:rPr lang="pl-PL" dirty="0" smtClean="0"/>
              <a:t/>
            </a:r>
            <a:br>
              <a:rPr lang="pl-PL" dirty="0" smtClean="0"/>
            </a:br>
            <a:r>
              <a:rPr lang="pl-PL" sz="2200" dirty="0" smtClean="0"/>
              <a:t>(</a:t>
            </a:r>
            <a:r>
              <a:rPr lang="pl-PL" sz="2200" i="1" dirty="0" smtClean="0"/>
              <a:t>Felis </a:t>
            </a:r>
            <a:r>
              <a:rPr lang="pl-PL" sz="2200" i="1" dirty="0" err="1" smtClean="0"/>
              <a:t>silvestris</a:t>
            </a:r>
            <a:r>
              <a:rPr lang="pl-PL" sz="2200" i="1" dirty="0" smtClean="0"/>
              <a:t>)</a:t>
            </a:r>
            <a:endParaRPr lang="pl-PL" sz="2200" dirty="0"/>
          </a:p>
        </p:txBody>
      </p:sp>
      <p:sp>
        <p:nvSpPr>
          <p:cNvPr id="3" name="Symbol zastępczy zawartości 2"/>
          <p:cNvSpPr>
            <a:spLocks noGrp="1"/>
          </p:cNvSpPr>
          <p:nvPr>
            <p:ph sz="quarter" idx="1"/>
          </p:nvPr>
        </p:nvSpPr>
        <p:spPr/>
        <p:txBody>
          <a:bodyPr/>
          <a:lstStyle/>
          <a:p>
            <a:r>
              <a:rPr lang="en-US" dirty="0" smtClean="0"/>
              <a:t>The European wildcat is another mammal belonging to the family of wild cats. It is misleadingly similar to a domestic cat, only bigger and stouter in build. The population of wildcat in Poland is very small and hasn’t grown despite the strict protection of the species introduced in 1952. The wildcat hunts at night, hiding in trees during the day.</a:t>
            </a:r>
            <a:endParaRPr lang="pl-PL" dirty="0"/>
          </a:p>
        </p:txBody>
      </p:sp>
      <p:pic>
        <p:nvPicPr>
          <p:cNvPr id="4" name="Obraz 3" descr="ff3a967e01191e8004ee6fe09214ec9e.jpg"/>
          <p:cNvPicPr>
            <a:picLocks noChangeAspect="1"/>
          </p:cNvPicPr>
          <p:nvPr/>
        </p:nvPicPr>
        <p:blipFill>
          <a:blip r:embed="rId2" cstate="print"/>
          <a:stretch>
            <a:fillRect/>
          </a:stretch>
        </p:blipFill>
        <p:spPr>
          <a:xfrm>
            <a:off x="3707904" y="1556792"/>
            <a:ext cx="5148064" cy="3433759"/>
          </a:xfrm>
          <a:prstGeom prst="rect">
            <a:avLst/>
          </a:prstGeom>
        </p:spPr>
      </p:pic>
      <p:pic>
        <p:nvPicPr>
          <p:cNvPr id="5" name="Obraz 4" descr="European_Wildcat_Nationalpark_Bayerischer_Wald_02.jpg"/>
          <p:cNvPicPr>
            <a:picLocks noChangeAspect="1"/>
          </p:cNvPicPr>
          <p:nvPr/>
        </p:nvPicPr>
        <p:blipFill>
          <a:blip r:embed="rId3" cstate="print"/>
          <a:stretch>
            <a:fillRect/>
          </a:stretch>
        </p:blipFill>
        <p:spPr>
          <a:xfrm>
            <a:off x="251520" y="2708920"/>
            <a:ext cx="5402713" cy="360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iejski">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ejski">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ejski">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319</TotalTime>
  <Words>548</Words>
  <Application>Microsoft Office PowerPoint</Application>
  <PresentationFormat>Pokaz na ekranie (4:3)</PresentationFormat>
  <Paragraphs>49</Paragraphs>
  <Slides>12</Slides>
  <Notes>1</Notes>
  <HiddenSlides>0</HiddenSlides>
  <MMClips>0</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Miejski</vt:lpstr>
      <vt:lpstr>Species protected by law in Poland</vt:lpstr>
      <vt:lpstr>Slajd 2</vt:lpstr>
      <vt:lpstr>European bison (Bison bonasus)</vt:lpstr>
      <vt:lpstr>White stork  (Ciconia ciconia)</vt:lpstr>
      <vt:lpstr>Eurasian beaver (Castor fiber)</vt:lpstr>
      <vt:lpstr>Great egret  (Ardea alba)</vt:lpstr>
      <vt:lpstr>Mute swan  (Cygnus olor)</vt:lpstr>
      <vt:lpstr>Lynx (Felis lynx)</vt:lpstr>
      <vt:lpstr>European wildcat (Felis silvestris)</vt:lpstr>
      <vt:lpstr>Slajd 10</vt:lpstr>
      <vt:lpstr>Slajd 11</vt:lpstr>
      <vt:lpstr>Slajd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Fauna i flora w Polsce</dc:title>
  <dc:creator>user</dc:creator>
  <cp:lastModifiedBy>user</cp:lastModifiedBy>
  <cp:revision>47</cp:revision>
  <dcterms:created xsi:type="dcterms:W3CDTF">2016-04-14T17:39:54Z</dcterms:created>
  <dcterms:modified xsi:type="dcterms:W3CDTF">2016-04-21T22:40:42Z</dcterms:modified>
</cp:coreProperties>
</file>