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2" r:id="rId11"/>
    <p:sldId id="265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F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0" autoAdjust="0"/>
    <p:restoredTop sz="94660"/>
  </p:normalViewPr>
  <p:slideViewPr>
    <p:cSldViewPr>
      <p:cViewPr varScale="1">
        <p:scale>
          <a:sx n="68" d="100"/>
          <a:sy n="68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0842E-B2D4-4729-9EEC-E1CF745DBC19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BC011-FFFF-42E3-9293-F169DBC2CF6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7BE-6C4F-4F1E-BB53-203D55F92CE3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5994-8020-43BA-9B53-EBAD364F71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7BE-6C4F-4F1E-BB53-203D55F92CE3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5994-8020-43BA-9B53-EBAD364F71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7BE-6C4F-4F1E-BB53-203D55F92CE3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5994-8020-43BA-9B53-EBAD364F71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7BE-6C4F-4F1E-BB53-203D55F92CE3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5994-8020-43BA-9B53-EBAD364F71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7BE-6C4F-4F1E-BB53-203D55F92CE3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5994-8020-43BA-9B53-EBAD364F71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7BE-6C4F-4F1E-BB53-203D55F92CE3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5994-8020-43BA-9B53-EBAD364F71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7BE-6C4F-4F1E-BB53-203D55F92CE3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5994-8020-43BA-9B53-EBAD364F71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7BE-6C4F-4F1E-BB53-203D55F92CE3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5994-8020-43BA-9B53-EBAD364F71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7BE-6C4F-4F1E-BB53-203D55F92CE3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5994-8020-43BA-9B53-EBAD364F71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7BE-6C4F-4F1E-BB53-203D55F92CE3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5994-8020-43BA-9B53-EBAD364F71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7BE-6C4F-4F1E-BB53-203D55F92CE3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5994-8020-43BA-9B53-EBAD364F71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17BE-6C4F-4F1E-BB53-203D55F92CE3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55994-8020-43BA-9B53-EBAD364F71C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19853808">
            <a:off x="388236" y="366438"/>
            <a:ext cx="7130673" cy="5078000"/>
          </a:xfrm>
        </p:spPr>
        <p:txBody>
          <a:bodyPr>
            <a:prstTxWarp prst="textArchUpPour">
              <a:avLst/>
            </a:prstTxWarp>
            <a:normAutofit/>
          </a:bodyPr>
          <a:lstStyle/>
          <a:p>
            <a:r>
              <a:rPr lang="pl-PL" sz="8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Yu Mincho" pitchFamily="18" charset="-128"/>
                <a:ea typeface="Yu Mincho" pitchFamily="18" charset="-128"/>
              </a:rPr>
              <a:t>Birds</a:t>
            </a:r>
            <a:r>
              <a:rPr lang="pl-PL" sz="8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Yu Mincho" pitchFamily="18" charset="-128"/>
                <a:ea typeface="Yu Mincho" pitchFamily="18" charset="-128"/>
              </a:rPr>
              <a:t> of </a:t>
            </a:r>
            <a:r>
              <a:rPr lang="pl-PL" sz="8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Yu Mincho" pitchFamily="18" charset="-128"/>
                <a:ea typeface="Yu Mincho" pitchFamily="18" charset="-128"/>
              </a:rPr>
              <a:t>prey</a:t>
            </a:r>
            <a:r>
              <a:rPr lang="pl-PL" sz="8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Yu Mincho" pitchFamily="18" charset="-128"/>
                <a:ea typeface="Yu Mincho" pitchFamily="18" charset="-128"/>
              </a:rPr>
              <a:t> </a:t>
            </a:r>
            <a:r>
              <a:rPr lang="pl-PL" sz="8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Yu Mincho" pitchFamily="18" charset="-128"/>
                <a:ea typeface="Yu Mincho" pitchFamily="18" charset="-128"/>
              </a:rPr>
              <a:t>hospital</a:t>
            </a:r>
            <a:r>
              <a:rPr lang="pl-PL" sz="8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Yu Mincho" pitchFamily="18" charset="-128"/>
                <a:ea typeface="Yu Mincho" pitchFamily="18" charset="-128"/>
              </a:rPr>
              <a:t> </a:t>
            </a:r>
            <a:r>
              <a:rPr lang="pl-PL" sz="8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Yu Mincho" pitchFamily="18" charset="-128"/>
                <a:ea typeface="Yu Mincho" pitchFamily="18" charset="-128"/>
              </a:rPr>
              <a:t>in</a:t>
            </a:r>
            <a:r>
              <a:rPr lang="pl-PL" sz="8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Yu Mincho" pitchFamily="18" charset="-128"/>
                <a:ea typeface="Yu Mincho" pitchFamily="18" charset="-128"/>
              </a:rPr>
              <a:t> Warcino</a:t>
            </a:r>
          </a:p>
        </p:txBody>
      </p:sp>
    </p:spTree>
  </p:cSld>
  <p:clrMapOvr>
    <a:masterClrMapping/>
  </p:clrMapOvr>
  <p:transition spd="med" advTm="4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A </a:t>
            </a:r>
            <a:r>
              <a:rPr lang="pl-PL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typical</a:t>
            </a:r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day</a:t>
            </a:r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in</a:t>
            </a:r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our</a:t>
            </a:r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hospital</a:t>
            </a:r>
            <a:endParaRPr lang="pl-P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" name="Symbol zastępczy zawartości 14" descr="DSC_13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2381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Symbol zastępczy zawartości 15" descr="DSC_13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32240" y="980728"/>
            <a:ext cx="2411760" cy="308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pole tekstowe 16"/>
          <p:cNvSpPr txBox="1"/>
          <p:nvPr/>
        </p:nvSpPr>
        <p:spPr>
          <a:xfrm>
            <a:off x="827584" y="530120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Every</a:t>
            </a:r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day</a:t>
            </a:r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we </a:t>
            </a:r>
            <a:r>
              <a:rPr lang="pl-PL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clean</a:t>
            </a:r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pl-PL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feed</a:t>
            </a:r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our</a:t>
            </a:r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birds</a:t>
            </a:r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pl-PL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get</a:t>
            </a:r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new</a:t>
            </a:r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experience</a:t>
            </a:r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and </a:t>
            </a:r>
            <a:r>
              <a:rPr lang="pl-PL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knowledge</a:t>
            </a:r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pl-PL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HP\Desktop\Nowy folder (3)\Zdjęcia\Skonwertowna\DSC_0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836712"/>
            <a:ext cx="403244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7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539552" y="2613392"/>
            <a:ext cx="8064896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educate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people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about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important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ecological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problems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Every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year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great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number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visitors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come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to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center.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However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we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feel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responsible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also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for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educating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young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pupils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on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birds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prey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>
              <a:buFontTx/>
              <a:buChar char="-"/>
            </a:pP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Their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role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environment </a:t>
            </a:r>
          </a:p>
          <a:p>
            <a:pPr algn="ctr">
              <a:buFontTx/>
              <a:buChar char="-"/>
            </a:pP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Their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behaviour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pl-P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biology</a:t>
            </a:r>
            <a:endParaRPr lang="pl-PL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Obraz 10" descr="DSC_137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17081" cy="2492896"/>
          </a:xfrm>
          <a:prstGeom prst="rect">
            <a:avLst/>
          </a:prstGeom>
        </p:spPr>
      </p:pic>
      <p:pic>
        <p:nvPicPr>
          <p:cNvPr id="13" name="Obraz 12" descr="DSC_1373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0"/>
            <a:ext cx="3635896" cy="2542455"/>
          </a:xfrm>
          <a:prstGeom prst="rect">
            <a:avLst/>
          </a:prstGeom>
        </p:spPr>
      </p:pic>
      <p:pic>
        <p:nvPicPr>
          <p:cNvPr id="14" name="Obraz 13" descr="DSC_1374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93096"/>
            <a:ext cx="3635896" cy="2564904"/>
          </a:xfrm>
          <a:prstGeom prst="rect">
            <a:avLst/>
          </a:prstGeom>
        </p:spPr>
      </p:pic>
      <p:pic>
        <p:nvPicPr>
          <p:cNvPr id="15" name="Obraz 14" descr="DSC_1375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4293096"/>
            <a:ext cx="3635896" cy="2564904"/>
          </a:xfrm>
          <a:prstGeom prst="rect">
            <a:avLst/>
          </a:prstGeom>
        </p:spPr>
      </p:pic>
    </p:spTree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  <a:scene3d>
              <a:camera prst="perspectiveRelaxed"/>
              <a:lightRig rig="threePt" dir="t"/>
            </a:scene3d>
          </a:bodyPr>
          <a:lstStyle/>
          <a:p>
            <a:r>
              <a:rPr lang="pl-PL" sz="6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Join</a:t>
            </a:r>
            <a:r>
              <a:rPr lang="pl-PL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6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us</a:t>
            </a:r>
            <a:r>
              <a:rPr lang="pl-PL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and help </a:t>
            </a:r>
            <a:r>
              <a:rPr lang="pl-PL" sz="6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6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birds</a:t>
            </a:r>
            <a:r>
              <a:rPr lang="pl-PL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! </a:t>
            </a:r>
            <a:r>
              <a:rPr lang="pl-PL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/>
            </a:r>
            <a:br>
              <a:rPr lang="pl-PL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</a:br>
            <a:r>
              <a:rPr lang="pl-PL" sz="6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Thanks</a:t>
            </a:r>
            <a:r>
              <a:rPr lang="pl-PL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 for </a:t>
            </a:r>
            <a:r>
              <a:rPr lang="pl-PL" sz="6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reading</a:t>
            </a:r>
            <a:r>
              <a:rPr lang="pl-PL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.</a:t>
            </a:r>
            <a:endParaRPr lang="pl-PL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6218238"/>
            <a:ext cx="8496944" cy="639762"/>
          </a:xfrm>
        </p:spPr>
        <p:txBody>
          <a:bodyPr>
            <a:normAutofit/>
          </a:bodyPr>
          <a:lstStyle/>
          <a:p>
            <a:pPr algn="ctr"/>
            <a:r>
              <a:rPr lang="pl-PL" i="1" dirty="0" smtClean="0"/>
              <a:t>Rafał Pastwa, Miłosz Czarnecki, Paweł </a:t>
            </a:r>
            <a:r>
              <a:rPr lang="pl-PL" i="1" dirty="0" err="1" smtClean="0"/>
              <a:t>Talecki</a:t>
            </a:r>
            <a:endParaRPr lang="pl-PL" i="1" dirty="0"/>
          </a:p>
        </p:txBody>
      </p:sp>
    </p:spTree>
  </p:cSld>
  <p:clrMapOvr>
    <a:masterClrMapping/>
  </p:clrMapOvr>
  <p:transition spd="med" advTm="3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2576265" cy="563662"/>
          </a:xfrm>
        </p:spPr>
        <p:txBody>
          <a:bodyPr>
            <a:noAutofit/>
          </a:bodyPr>
          <a:lstStyle/>
          <a:p>
            <a:pPr algn="ctr"/>
            <a:r>
              <a:rPr lang="pl-PL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HISTORY</a:t>
            </a:r>
            <a:endParaRPr lang="pl-PL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3568" y="1052736"/>
            <a:ext cx="3008313" cy="5018235"/>
          </a:xfrm>
        </p:spPr>
        <p:txBody>
          <a:bodyPr numCol="1">
            <a:normAutofit fontScale="25000" lnSpcReduction="20000"/>
          </a:bodyPr>
          <a:lstStyle/>
          <a:p>
            <a:pPr algn="ctr"/>
            <a:r>
              <a:rPr lang="pl-PL" sz="8000" b="1" dirty="0" err="1" smtClean="0"/>
              <a:t>Traditions</a:t>
            </a:r>
            <a:r>
              <a:rPr lang="pl-PL" sz="8000" b="1" dirty="0" smtClean="0"/>
              <a:t> of </a:t>
            </a:r>
            <a:r>
              <a:rPr lang="pl-PL" sz="8000" b="1" dirty="0" err="1" smtClean="0"/>
              <a:t>falconry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in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our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forest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school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reach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year</a:t>
            </a:r>
            <a:r>
              <a:rPr lang="pl-PL" sz="8000" b="1" dirty="0" smtClean="0"/>
              <a:t> 1975 </a:t>
            </a:r>
            <a:r>
              <a:rPr lang="pl-PL" sz="8000" b="1" dirty="0" err="1" smtClean="0"/>
              <a:t>when</a:t>
            </a:r>
            <a:r>
              <a:rPr lang="pl-PL" sz="8000" b="1" dirty="0" smtClean="0"/>
              <a:t> group of </a:t>
            </a:r>
            <a:r>
              <a:rPr lang="pl-PL" sz="8000" b="1" dirty="0" err="1" smtClean="0"/>
              <a:t>students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with</a:t>
            </a:r>
            <a:r>
              <a:rPr lang="pl-PL" sz="8000" b="1" dirty="0" smtClean="0"/>
              <a:t> Leszek Stryj </a:t>
            </a:r>
            <a:r>
              <a:rPr lang="pl-PL" sz="8000" b="1" dirty="0" err="1" smtClean="0"/>
              <a:t>established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falconry</a:t>
            </a:r>
            <a:r>
              <a:rPr lang="pl-PL" sz="8000" b="1" dirty="0" smtClean="0"/>
              <a:t>. </a:t>
            </a:r>
            <a:r>
              <a:rPr lang="pl-PL" sz="8000" b="1" dirty="0" err="1" smtClean="0"/>
              <a:t>Their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acitivity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has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character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pure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falconry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that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means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they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got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raptors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only</a:t>
            </a:r>
            <a:r>
              <a:rPr lang="pl-PL" sz="8000" b="1" dirty="0" smtClean="0"/>
              <a:t> for </a:t>
            </a:r>
            <a:r>
              <a:rPr lang="pl-PL" sz="8000" b="1" dirty="0" err="1" smtClean="0"/>
              <a:t>hunting</a:t>
            </a:r>
            <a:r>
              <a:rPr lang="pl-PL" sz="8000" b="1" dirty="0" smtClean="0"/>
              <a:t>. </a:t>
            </a:r>
            <a:r>
              <a:rPr lang="pl-PL" sz="8000" b="1" dirty="0" err="1" smtClean="0"/>
              <a:t>After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some</a:t>
            </a:r>
            <a:r>
              <a:rPr lang="pl-PL" sz="8000" b="1" dirty="0" smtClean="0"/>
              <a:t> time </a:t>
            </a:r>
            <a:r>
              <a:rPr lang="pl-PL" sz="8000" b="1" dirty="0" err="1" smtClean="0"/>
              <a:t>character</a:t>
            </a:r>
            <a:r>
              <a:rPr lang="pl-PL" sz="8000" b="1" dirty="0" smtClean="0"/>
              <a:t> of </a:t>
            </a:r>
            <a:r>
              <a:rPr lang="pl-PL" sz="8000" b="1" dirty="0" err="1" smtClean="0"/>
              <a:t>their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work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changed</a:t>
            </a:r>
            <a:r>
              <a:rPr lang="pl-PL" sz="8000" b="1" dirty="0" smtClean="0"/>
              <a:t>. </a:t>
            </a:r>
            <a:r>
              <a:rPr lang="pl-PL" sz="8000" b="1" dirty="0" err="1" smtClean="0"/>
              <a:t>The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school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started</a:t>
            </a:r>
            <a:r>
              <a:rPr lang="pl-PL" sz="8000" b="1" dirty="0" smtClean="0"/>
              <a:t> to </a:t>
            </a:r>
            <a:r>
              <a:rPr lang="pl-PL" sz="8000" b="1" dirty="0" err="1" smtClean="0"/>
              <a:t>receive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wounded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birds</a:t>
            </a:r>
            <a:r>
              <a:rPr lang="pl-PL" sz="8000" b="1" dirty="0" smtClean="0"/>
              <a:t> of </a:t>
            </a:r>
            <a:r>
              <a:rPr lang="pl-PL" sz="8000" b="1" dirty="0" err="1" smtClean="0"/>
              <a:t>prey</a:t>
            </a:r>
            <a:r>
              <a:rPr lang="pl-PL" sz="8000" b="1" dirty="0" smtClean="0"/>
              <a:t>. </a:t>
            </a:r>
            <a:r>
              <a:rPr lang="pl-PL" sz="8000" b="1" dirty="0" err="1" smtClean="0"/>
              <a:t>When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they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became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healthy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they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got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free</a:t>
            </a:r>
            <a:r>
              <a:rPr lang="pl-PL" sz="8000" b="1" dirty="0" smtClean="0"/>
              <a:t>. </a:t>
            </a:r>
            <a:r>
              <a:rPr lang="pl-PL" sz="8000" b="1" dirty="0" err="1" smtClean="0"/>
              <a:t>Then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in</a:t>
            </a:r>
            <a:r>
              <a:rPr lang="pl-PL" sz="8000" b="1" dirty="0" smtClean="0"/>
              <a:t> 1995 by </a:t>
            </a:r>
            <a:r>
              <a:rPr lang="pl-PL" sz="8000" b="1" dirty="0" err="1" smtClean="0"/>
              <a:t>decision</a:t>
            </a:r>
            <a:r>
              <a:rPr lang="pl-PL" sz="8000" b="1" dirty="0" smtClean="0"/>
              <a:t> of </a:t>
            </a:r>
            <a:r>
              <a:rPr lang="pl-PL" sz="8000" b="1" dirty="0" err="1" smtClean="0"/>
              <a:t>MOŚZNiL</a:t>
            </a:r>
            <a:r>
              <a:rPr lang="pl-PL" sz="8000" b="1" dirty="0" smtClean="0"/>
              <a:t>(</a:t>
            </a:r>
            <a:r>
              <a:rPr lang="pl-PL" sz="8000" b="1" dirty="0" err="1" smtClean="0"/>
              <a:t>ministry</a:t>
            </a:r>
            <a:r>
              <a:rPr lang="pl-PL" sz="8000" b="1" dirty="0" smtClean="0"/>
              <a:t> of environment) </a:t>
            </a:r>
            <a:r>
              <a:rPr lang="pl-PL" sz="8000" b="1" dirty="0" err="1" smtClean="0"/>
              <a:t>falconry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transformed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into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birds</a:t>
            </a:r>
            <a:r>
              <a:rPr lang="pl-PL" sz="8000" b="1" dirty="0" smtClean="0"/>
              <a:t> of </a:t>
            </a:r>
            <a:r>
              <a:rPr lang="pl-PL" sz="8000" b="1" dirty="0" err="1" smtClean="0"/>
              <a:t>prey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hospital</a:t>
            </a:r>
            <a:r>
              <a:rPr lang="pl-PL" sz="8000" b="1" dirty="0" smtClean="0"/>
              <a:t>. </a:t>
            </a:r>
            <a:r>
              <a:rPr lang="pl-PL" sz="8000" b="1" dirty="0" err="1" smtClean="0"/>
              <a:t>Until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today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hundred</a:t>
            </a:r>
            <a:r>
              <a:rPr lang="pl-PL" sz="8000" b="1" dirty="0" smtClean="0"/>
              <a:t> of </a:t>
            </a:r>
            <a:r>
              <a:rPr lang="pl-PL" sz="8000" b="1" dirty="0" err="1" smtClean="0"/>
              <a:t>birds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got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rehabilitated</a:t>
            </a:r>
            <a:r>
              <a:rPr lang="pl-PL" sz="8000" b="1" dirty="0" smtClean="0"/>
              <a:t>.</a:t>
            </a:r>
          </a:p>
          <a:p>
            <a:endParaRPr lang="pl-PL" dirty="0" smtClean="0"/>
          </a:p>
        </p:txBody>
      </p:sp>
      <p:pic>
        <p:nvPicPr>
          <p:cNvPr id="5122" name="Picture 2" descr="C:\Users\HP\Desktop\Nowy folder (3)\Zdjęcia\nieskonwertowane\IMAG01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240360" cy="50405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5364088" y="551723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A </a:t>
            </a:r>
            <a:r>
              <a:rPr lang="pl-PL" sz="1400" b="1" dirty="0" err="1" smtClean="0"/>
              <a:t>young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falconer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with</a:t>
            </a:r>
            <a:r>
              <a:rPr lang="pl-PL" sz="1400" b="1" dirty="0" smtClean="0"/>
              <a:t> a </a:t>
            </a:r>
            <a:r>
              <a:rPr lang="pl-PL" sz="1400" b="1" dirty="0" err="1" smtClean="0"/>
              <a:t>legendary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hawk</a:t>
            </a:r>
            <a:r>
              <a:rPr lang="pl-PL" sz="1400" b="1" dirty="0" smtClean="0"/>
              <a:t> „</a:t>
            </a:r>
            <a:r>
              <a:rPr lang="pl-PL" sz="1400" b="1" dirty="0" err="1" smtClean="0"/>
              <a:t>Dżawat</a:t>
            </a:r>
            <a:r>
              <a:rPr lang="pl-PL" sz="1400" b="1" dirty="0" smtClean="0"/>
              <a:t>” </a:t>
            </a:r>
            <a:r>
              <a:rPr lang="pl-PL" sz="1400" b="1" dirty="0" err="1" smtClean="0"/>
              <a:t>from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which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comes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the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name</a:t>
            </a:r>
            <a:r>
              <a:rPr lang="pl-PL" sz="1400" b="1" dirty="0" smtClean="0"/>
              <a:t> of </a:t>
            </a:r>
            <a:r>
              <a:rPr lang="pl-PL" sz="1400" b="1" dirty="0" err="1" smtClean="0"/>
              <a:t>our</a:t>
            </a:r>
            <a:r>
              <a:rPr lang="pl-PL" sz="1400" b="1" dirty="0" smtClean="0"/>
              <a:t> center. </a:t>
            </a:r>
            <a:r>
              <a:rPr lang="pl-PL" sz="1400" b="1" dirty="0" err="1" smtClean="0"/>
              <a:t>This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hawk</a:t>
            </a:r>
            <a:r>
              <a:rPr lang="pl-PL" sz="1400" b="1" dirty="0" smtClean="0"/>
              <a:t> won </a:t>
            </a:r>
            <a:r>
              <a:rPr lang="pl-PL" sz="1400" b="1" dirty="0" err="1" smtClean="0"/>
              <a:t>the</a:t>
            </a:r>
            <a:r>
              <a:rPr lang="pl-PL" sz="1400" b="1" dirty="0" smtClean="0"/>
              <a:t> race of </a:t>
            </a:r>
            <a:r>
              <a:rPr lang="pl-PL" sz="1400" b="1" dirty="0" err="1" smtClean="0"/>
              <a:t>hawks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in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nationwide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falconry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hunting</a:t>
            </a:r>
            <a:r>
              <a:rPr lang="pl-PL" sz="1400" b="1" dirty="0" smtClean="0"/>
              <a:t>. </a:t>
            </a:r>
            <a:r>
              <a:rPr lang="pl-PL" sz="1400" b="1" dirty="0" err="1" smtClean="0"/>
              <a:t>It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also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made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our</a:t>
            </a:r>
            <a:r>
              <a:rPr lang="pl-PL" sz="1400" b="1" dirty="0" smtClean="0"/>
              <a:t> center </a:t>
            </a:r>
            <a:r>
              <a:rPr lang="pl-PL" sz="1400" b="1" dirty="0" err="1" smtClean="0"/>
              <a:t>famous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among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polish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falconers</a:t>
            </a:r>
            <a:r>
              <a:rPr lang="pl-PL" sz="1400" b="1" dirty="0" smtClean="0"/>
              <a:t>.</a:t>
            </a:r>
          </a:p>
          <a:p>
            <a:endParaRPr lang="pl-PL" sz="12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2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DSC_1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2869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pic>
        <p:nvPicPr>
          <p:cNvPr id="15" name="Obraz 14" descr="10891461_545774035558379_313369840627506457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0"/>
            <a:ext cx="44999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ole tekstowe 16"/>
          <p:cNvSpPr txBox="1"/>
          <p:nvPr/>
        </p:nvSpPr>
        <p:spPr>
          <a:xfrm>
            <a:off x="2699792" y="40466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Our</a:t>
            </a:r>
            <a:r>
              <a:rPr lang="pl-PL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54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patients</a:t>
            </a:r>
            <a:endParaRPr lang="pl-PL" sz="5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447764" y="2690336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Our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patients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represent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families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of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owls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and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crook-taloned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birds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652120" y="621166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Long-eared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owl</a:t>
            </a:r>
            <a:r>
              <a:rPr lang="pl-PL" dirty="0" smtClean="0">
                <a:solidFill>
                  <a:schemeClr val="bg1"/>
                </a:solidFill>
              </a:rPr>
              <a:t> (</a:t>
            </a:r>
            <a:r>
              <a:rPr lang="pl-PL" dirty="0" err="1" smtClean="0">
                <a:solidFill>
                  <a:schemeClr val="bg1"/>
                </a:solidFill>
              </a:rPr>
              <a:t>Asio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otus</a:t>
            </a:r>
            <a:r>
              <a:rPr lang="pl-PL" dirty="0" smtClean="0">
                <a:solidFill>
                  <a:schemeClr val="bg1"/>
                </a:solidFill>
              </a:rPr>
              <a:t>)</a:t>
            </a:r>
          </a:p>
          <a:p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323528" y="621166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Lesser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spotted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Eagle</a:t>
            </a:r>
            <a:r>
              <a:rPr lang="pl-PL" b="1" dirty="0" smtClean="0">
                <a:solidFill>
                  <a:schemeClr val="bg1"/>
                </a:solidFill>
              </a:rPr>
              <a:t> (</a:t>
            </a:r>
            <a:r>
              <a:rPr lang="pl-PL" b="1" dirty="0" err="1" smtClean="0">
                <a:solidFill>
                  <a:schemeClr val="bg1"/>
                </a:solidFill>
              </a:rPr>
              <a:t>Aquila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pomarina</a:t>
            </a:r>
            <a:r>
              <a:rPr lang="pl-PL" b="1" dirty="0" smtClean="0">
                <a:solidFill>
                  <a:schemeClr val="bg1"/>
                </a:solidFill>
              </a:rPr>
              <a:t>)</a:t>
            </a:r>
          </a:p>
          <a:p>
            <a:endParaRPr lang="pl-PL" dirty="0"/>
          </a:p>
        </p:txBody>
      </p:sp>
    </p:spTree>
  </p:cSld>
  <p:clrMapOvr>
    <a:masterClrMapping/>
  </p:clrMapOvr>
  <p:transition spd="med" advTm="6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251520" y="3356992"/>
            <a:ext cx="4040188" cy="6397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1" name="Symbol zastępczy zawartości 10" descr="DSC_13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332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4716016" y="3356992"/>
            <a:ext cx="4041775" cy="6397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F:\Nowy folder (3)\nieskonwertowane\DSC_0035 (2) — k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427983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DSC_09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284984"/>
            <a:ext cx="471601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467544" y="26369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Common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Kestrel</a:t>
            </a:r>
            <a:r>
              <a:rPr lang="pl-PL" b="1" dirty="0" smtClean="0">
                <a:solidFill>
                  <a:schemeClr val="bg1"/>
                </a:solidFill>
              </a:rPr>
              <a:t> (</a:t>
            </a:r>
            <a:r>
              <a:rPr lang="pl-PL" b="1" dirty="0" err="1" smtClean="0">
                <a:solidFill>
                  <a:schemeClr val="bg1"/>
                </a:solidFill>
              </a:rPr>
              <a:t>Falco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Tinunculus</a:t>
            </a:r>
            <a:r>
              <a:rPr lang="pl-PL" b="1" dirty="0" smtClean="0">
                <a:solidFill>
                  <a:schemeClr val="bg1"/>
                </a:solidFill>
              </a:rPr>
              <a:t>)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23528" y="630932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Marsh </a:t>
            </a:r>
            <a:r>
              <a:rPr lang="pl-PL" b="1" dirty="0" err="1" smtClean="0">
                <a:solidFill>
                  <a:schemeClr val="bg1"/>
                </a:solidFill>
              </a:rPr>
              <a:t>harrier</a:t>
            </a:r>
            <a:r>
              <a:rPr lang="pl-PL" b="1" dirty="0" smtClean="0">
                <a:solidFill>
                  <a:schemeClr val="bg1"/>
                </a:solidFill>
              </a:rPr>
              <a:t> (</a:t>
            </a:r>
            <a:r>
              <a:rPr lang="pl-PL" b="1" dirty="0" err="1" smtClean="0">
                <a:solidFill>
                  <a:schemeClr val="bg1"/>
                </a:solidFill>
              </a:rPr>
              <a:t>Circus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aeroginosus</a:t>
            </a:r>
            <a:r>
              <a:rPr lang="pl-PL" b="1" dirty="0" smtClean="0">
                <a:solidFill>
                  <a:schemeClr val="bg1"/>
                </a:solidFill>
              </a:rPr>
              <a:t>)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615608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Eagle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Owl</a:t>
            </a:r>
            <a:r>
              <a:rPr lang="pl-PL" b="1" dirty="0" smtClean="0">
                <a:solidFill>
                  <a:schemeClr val="bg1"/>
                </a:solidFill>
              </a:rPr>
              <a:t>  (Bubo </a:t>
            </a:r>
            <a:r>
              <a:rPr lang="pl-PL" b="1" dirty="0" err="1" smtClean="0">
                <a:solidFill>
                  <a:schemeClr val="bg1"/>
                </a:solidFill>
              </a:rPr>
              <a:t>bubo</a:t>
            </a:r>
            <a:r>
              <a:rPr lang="pl-PL" b="1" dirty="0" smtClean="0">
                <a:solidFill>
                  <a:schemeClr val="bg1"/>
                </a:solidFill>
              </a:rPr>
              <a:t>)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HP\Desktop\Nowy folder (3)\Zdjęcia\nieskonwertowane\DSC_0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0"/>
            <a:ext cx="471601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ole tekstowe 15"/>
          <p:cNvSpPr txBox="1"/>
          <p:nvPr/>
        </p:nvSpPr>
        <p:spPr>
          <a:xfrm>
            <a:off x="5148064" y="26369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Common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Buzzard</a:t>
            </a:r>
            <a:r>
              <a:rPr lang="pl-PL" b="1" dirty="0" smtClean="0">
                <a:solidFill>
                  <a:schemeClr val="bg1"/>
                </a:solidFill>
              </a:rPr>
              <a:t> (</a:t>
            </a:r>
            <a:r>
              <a:rPr lang="pl-PL" b="1" dirty="0" err="1" smtClean="0">
                <a:solidFill>
                  <a:schemeClr val="bg1"/>
                </a:solidFill>
              </a:rPr>
              <a:t>Buteo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buteo</a:t>
            </a:r>
            <a:r>
              <a:rPr lang="pl-PL" b="1" dirty="0" smtClean="0">
                <a:solidFill>
                  <a:schemeClr val="bg1"/>
                </a:solidFill>
              </a:rPr>
              <a:t>)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6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DSC_1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342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Nowy folder (3)\nieskonwertowane\Konwetrowanie\DSC_1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Nowy folder (3)\nieskonwertowane\Konwetrowanie\DSC_1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49999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4860032" y="28529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White-tailed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Eagle</a:t>
            </a:r>
            <a:r>
              <a:rPr lang="pl-PL" b="1" dirty="0" smtClean="0">
                <a:solidFill>
                  <a:schemeClr val="bg1"/>
                </a:solidFill>
              </a:rPr>
              <a:t> (</a:t>
            </a:r>
            <a:r>
              <a:rPr lang="pl-PL" b="1" dirty="0" err="1" smtClean="0">
                <a:solidFill>
                  <a:schemeClr val="bg1"/>
                </a:solidFill>
              </a:rPr>
              <a:t>Haliaeetus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albicilla</a:t>
            </a:r>
            <a:r>
              <a:rPr lang="pl-PL" b="1" dirty="0" smtClean="0">
                <a:solidFill>
                  <a:schemeClr val="bg1"/>
                </a:solidFill>
              </a:rPr>
              <a:t>)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39552" y="6309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Goashawk</a:t>
            </a:r>
            <a:r>
              <a:rPr lang="pl-PL" b="1" dirty="0" smtClean="0"/>
              <a:t> (</a:t>
            </a:r>
            <a:r>
              <a:rPr lang="pl-PL" b="1" dirty="0" err="1" smtClean="0"/>
              <a:t>Accipiter</a:t>
            </a:r>
            <a:r>
              <a:rPr lang="pl-PL" b="1" dirty="0" smtClean="0"/>
              <a:t> </a:t>
            </a:r>
            <a:r>
              <a:rPr lang="pl-PL" b="1" dirty="0" err="1" smtClean="0"/>
              <a:t>gentilis</a:t>
            </a:r>
            <a:r>
              <a:rPr lang="pl-PL" b="1" dirty="0" smtClean="0"/>
              <a:t>)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3528" y="28529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Red-footed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falcon</a:t>
            </a:r>
            <a:r>
              <a:rPr lang="pl-PL" b="1" dirty="0" smtClean="0">
                <a:solidFill>
                  <a:schemeClr val="bg1"/>
                </a:solidFill>
              </a:rPr>
              <a:t> (</a:t>
            </a:r>
            <a:r>
              <a:rPr lang="pl-PL" b="1" dirty="0" err="1" smtClean="0">
                <a:solidFill>
                  <a:schemeClr val="bg1"/>
                </a:solidFill>
              </a:rPr>
              <a:t>Falco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vespertinus</a:t>
            </a:r>
            <a:r>
              <a:rPr lang="pl-PL" b="1" dirty="0" smtClean="0">
                <a:solidFill>
                  <a:schemeClr val="bg1"/>
                </a:solidFill>
              </a:rPr>
              <a:t>)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HP\Desktop\Nowy folder (3)\Zdjęcia\Skonwertowna\DSC_1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464400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ole tekstowe 11"/>
          <p:cNvSpPr txBox="1"/>
          <p:nvPr/>
        </p:nvSpPr>
        <p:spPr>
          <a:xfrm>
            <a:off x="5364088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Red-kite</a:t>
            </a:r>
            <a:r>
              <a:rPr lang="pl-PL" b="1" dirty="0" smtClean="0">
                <a:solidFill>
                  <a:schemeClr val="bg1"/>
                </a:solidFill>
              </a:rPr>
              <a:t> (</a:t>
            </a:r>
            <a:r>
              <a:rPr lang="pl-PL" b="1" dirty="0" err="1" smtClean="0">
                <a:solidFill>
                  <a:schemeClr val="bg1"/>
                </a:solidFill>
              </a:rPr>
              <a:t>Milvus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milvus</a:t>
            </a:r>
            <a:r>
              <a:rPr lang="pl-PL" b="1" dirty="0" smtClean="0">
                <a:solidFill>
                  <a:schemeClr val="bg1"/>
                </a:solidFill>
              </a:rPr>
              <a:t>)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6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DSC_0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75856" y="1772816"/>
            <a:ext cx="3240360" cy="216024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Collision</a:t>
            </a: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with</a:t>
            </a: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cars and wind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power</a:t>
            </a: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generators</a:t>
            </a:r>
            <a:endParaRPr lang="pl-PL" sz="2000" b="1" i="1" u="sng" dirty="0" smtClean="0">
              <a:ln>
                <a:solidFill>
                  <a:schemeClr val="tx1"/>
                </a:solidFill>
              </a:ln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Chicks</a:t>
            </a: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which</a:t>
            </a: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fell</a:t>
            </a: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out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from</a:t>
            </a: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a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nest</a:t>
            </a:r>
            <a:endParaRPr lang="pl-PL" sz="2000" b="1" i="1" u="sng" dirty="0" smtClean="0">
              <a:ln>
                <a:solidFill>
                  <a:schemeClr val="tx1"/>
                </a:solidFill>
              </a:ln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weak</a:t>
            </a: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young</a:t>
            </a: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birds</a:t>
            </a: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which</a:t>
            </a: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couldn’t</a:t>
            </a: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find</a:t>
            </a:r>
            <a:r>
              <a:rPr lang="pl-PL" sz="2000" b="1" i="1" u="sng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pl-PL" sz="2000" b="1" i="1" u="sng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food</a:t>
            </a:r>
            <a:endParaRPr lang="pl-PL" sz="2000" b="1" i="1" u="sng" dirty="0">
              <a:ln>
                <a:solidFill>
                  <a:schemeClr val="tx1"/>
                </a:solidFill>
              </a:ln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331640" y="26064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most </a:t>
            </a:r>
            <a:r>
              <a:rPr lang="pl-PL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common</a:t>
            </a:r>
            <a:r>
              <a:rPr lang="pl-PL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cases</a:t>
            </a:r>
            <a:r>
              <a:rPr lang="pl-PL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of a </a:t>
            </a:r>
            <a:r>
              <a:rPr lang="pl-PL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</a:t>
            </a:r>
            <a:r>
              <a:rPr lang="pl-PL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appearance</a:t>
            </a:r>
            <a:r>
              <a:rPr lang="pl-PL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in</a:t>
            </a:r>
            <a:r>
              <a:rPr lang="pl-PL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hospital</a:t>
            </a:r>
            <a:endParaRPr lang="pl-PL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Tm="7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2050"/>
          </a:xfrm>
        </p:spPr>
        <p:txBody>
          <a:bodyPr>
            <a:noAutofit/>
          </a:bodyPr>
          <a:lstStyle/>
          <a:p>
            <a:pPr algn="ctr"/>
            <a:r>
              <a:rPr lang="pl-PL" sz="6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Process</a:t>
            </a:r>
            <a:r>
              <a:rPr lang="pl-PL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of </a:t>
            </a:r>
            <a:r>
              <a:rPr lang="pl-PL" sz="6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rehabilitation</a:t>
            </a:r>
            <a:endParaRPr lang="pl-PL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2276872"/>
            <a:ext cx="3275856" cy="3456384"/>
          </a:xfrm>
        </p:spPr>
        <p:txBody>
          <a:bodyPr numCol="1" anchor="t">
            <a:noAutofit/>
          </a:bodyPr>
          <a:lstStyle/>
          <a:p>
            <a:pPr algn="ctr"/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After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we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receive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a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we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check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its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health.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Then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in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case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of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emergency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 we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take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to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vet.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If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injuries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are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not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serious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we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cure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birds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on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our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own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Then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we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try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to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adapt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it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to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its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natural habitat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using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typical</a:t>
            </a:r>
            <a:r>
              <a:rPr lang="pl-PL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falconry</a:t>
            </a:r>
            <a:r>
              <a:rPr lang="pl-PL" sz="24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400" b="1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methods</a:t>
            </a:r>
            <a:r>
              <a:rPr lang="pl-PL" sz="24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pl-PL" sz="2400" b="1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363271" cy="491654"/>
          </a:xfrm>
        </p:spPr>
        <p:txBody>
          <a:bodyPr>
            <a:noAutofit/>
          </a:bodyPr>
          <a:lstStyle/>
          <a:p>
            <a:pPr algn="ctr"/>
            <a:r>
              <a:rPr lang="pl-PL" sz="3600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What</a:t>
            </a:r>
            <a:r>
              <a:rPr lang="pl-PL" sz="36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3600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are</a:t>
            </a:r>
            <a:r>
              <a:rPr lang="pl-PL" sz="36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‘</a:t>
            </a:r>
            <a:r>
              <a:rPr lang="pl-PL" sz="3600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Falconry</a:t>
            </a:r>
            <a:r>
              <a:rPr lang="pl-PL" sz="36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3600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Methods</a:t>
            </a:r>
            <a:r>
              <a:rPr lang="pl-PL" sz="36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’?</a:t>
            </a:r>
            <a:endParaRPr lang="pl-PL" sz="36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139952" y="1700808"/>
            <a:ext cx="4752528" cy="3744415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Steps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>
              <a:buFont typeface="Wingdings" pitchFamily="2" charset="2"/>
              <a:buChar char="v"/>
            </a:pP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Taming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– to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train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a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wild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to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obey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you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and not to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attack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people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Training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birds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to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eat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in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presence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of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people</a:t>
            </a:r>
            <a:endParaRPr lang="pl-PL" sz="20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Training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birds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to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jump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on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falconer’s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hand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Training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birds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to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jump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on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falconer’s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hand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from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a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longer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distance</a:t>
            </a:r>
            <a:endParaRPr lang="pl-PL" sz="20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Trainning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for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hunting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with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use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of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lure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(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i.e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imitation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of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birds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or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small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mammals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).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This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step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has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to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develop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birds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’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hunting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instincts</a:t>
            </a:r>
            <a:r>
              <a:rPr lang="pl-PL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Releasing</a:t>
            </a:r>
            <a:r>
              <a:rPr lang="pl-PL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birds</a:t>
            </a:r>
            <a:endParaRPr lang="pl-PL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23528" y="2348880"/>
            <a:ext cx="33123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Thanks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to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our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students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we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can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admire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birds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of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prey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sky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effects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of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our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great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job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wouldn’t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be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possible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without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engagement of many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people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who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want to help and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protect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polish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2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birds</a:t>
            </a:r>
            <a:r>
              <a:rPr lang="pl-PL" sz="2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pl-PL" sz="25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Tm="10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1716</TotalTime>
  <Words>494</Words>
  <Application>Microsoft Office PowerPoint</Application>
  <PresentationFormat>Pokaz na ekranie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HISTORY</vt:lpstr>
      <vt:lpstr>Slajd 3</vt:lpstr>
      <vt:lpstr>Slajd 4</vt:lpstr>
      <vt:lpstr>Slajd 5</vt:lpstr>
      <vt:lpstr>Slajd 6</vt:lpstr>
      <vt:lpstr>Process of rehabilitation</vt:lpstr>
      <vt:lpstr>What are ‘Falconry Methods’?</vt:lpstr>
      <vt:lpstr>Releasing birds</vt:lpstr>
      <vt:lpstr>A typical day in our hospital</vt:lpstr>
      <vt:lpstr>Slajd 11</vt:lpstr>
      <vt:lpstr>Join us and help the birds!  Thanks for reading.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 OF PREY HOSPITAL</dc:title>
  <dc:creator>HP</dc:creator>
  <cp:lastModifiedBy>HP</cp:lastModifiedBy>
  <cp:revision>111</cp:revision>
  <dcterms:created xsi:type="dcterms:W3CDTF">2016-04-18T19:23:41Z</dcterms:created>
  <dcterms:modified xsi:type="dcterms:W3CDTF">2016-04-22T08:48:49Z</dcterms:modified>
</cp:coreProperties>
</file>