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weł" initials="P" lastIdx="0" clrIdx="0">
    <p:extLst>
      <p:ext uri="{19B8F6BF-5375-455C-9EA6-DF929625EA0E}">
        <p15:presenceInfo xmlns:p15="http://schemas.microsoft.com/office/powerpoint/2012/main" userId="Pawe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8" autoAdjust="0"/>
    <p:restoredTop sz="94660"/>
  </p:normalViewPr>
  <p:slideViewPr>
    <p:cSldViewPr snapToGrid="0">
      <p:cViewPr>
        <p:scale>
          <a:sx n="84" d="100"/>
          <a:sy n="84" d="100"/>
        </p:scale>
        <p:origin x="3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0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4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389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478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27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367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175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648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41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5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2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88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98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12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0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50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9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8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microsoft.com/office/2007/relationships/media" Target="../media/media4.mp3"/><Relationship Id="rId7" Type="http://schemas.openxmlformats.org/officeDocument/2006/relationships/image" Target="../media/image13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jp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5.png"/><Relationship Id="rId4" Type="http://schemas.openxmlformats.org/officeDocument/2006/relationships/audio" Target="../media/media4.mp3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6.mp3"/><Relationship Id="rId7" Type="http://schemas.openxmlformats.org/officeDocument/2006/relationships/image" Target="../media/image18.jp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7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0.png"/><Relationship Id="rId4" Type="http://schemas.openxmlformats.org/officeDocument/2006/relationships/audio" Target="../media/media6.mp3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2.jpg"/><Relationship Id="rId5" Type="http://schemas.openxmlformats.org/officeDocument/2006/relationships/image" Target="../media/image7.pn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7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pngimages.com/" TargetMode="External"/><Relationship Id="rId13" Type="http://schemas.openxmlformats.org/officeDocument/2006/relationships/hyperlink" Target="http://www.schmetterling-raupe.de/" TargetMode="External"/><Relationship Id="rId3" Type="http://schemas.openxmlformats.org/officeDocument/2006/relationships/hyperlink" Target="http://www.stoegerindustries.com/" TargetMode="External"/><Relationship Id="rId7" Type="http://schemas.openxmlformats.org/officeDocument/2006/relationships/hyperlink" Target="http://www.luitenfood.com/" TargetMode="External"/><Relationship Id="rId12" Type="http://schemas.openxmlformats.org/officeDocument/2006/relationships/hyperlink" Target="http://www.crocodiledave.com/" TargetMode="External"/><Relationship Id="rId17" Type="http://schemas.openxmlformats.org/officeDocument/2006/relationships/hyperlink" Target="http://www.speakaboos.com/" TargetMode="External"/><Relationship Id="rId2" Type="http://schemas.openxmlformats.org/officeDocument/2006/relationships/hyperlink" Target="http://www.praca.pl/poradniki/lista-stanowisk/rolnictwo-ochrona-srodowiska/lesniczy_pr-814.html" TargetMode="External"/><Relationship Id="rId16" Type="http://schemas.openxmlformats.org/officeDocument/2006/relationships/hyperlink" Target="http://www.khaoyai.wordpres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leszyce.krosno.lasy.gov.pl/" TargetMode="External"/><Relationship Id="rId11" Type="http://schemas.openxmlformats.org/officeDocument/2006/relationships/hyperlink" Target="http://www.931jackfm.cbslocal.com/" TargetMode="External"/><Relationship Id="rId5" Type="http://schemas.openxmlformats.org/officeDocument/2006/relationships/hyperlink" Target="http://www.sochocin.pl/" TargetMode="External"/><Relationship Id="rId15" Type="http://schemas.openxmlformats.org/officeDocument/2006/relationships/hyperlink" Target="http://www.evanslake.com/" TargetMode="External"/><Relationship Id="rId10" Type="http://schemas.openxmlformats.org/officeDocument/2006/relationships/hyperlink" Target="http://www.123rf.com/" TargetMode="External"/><Relationship Id="rId4" Type="http://schemas.openxmlformats.org/officeDocument/2006/relationships/hyperlink" Target="http://www.dogforce1.com/" TargetMode="External"/><Relationship Id="rId9" Type="http://schemas.openxmlformats.org/officeDocument/2006/relationships/hyperlink" Target="http://www.niemcy.praca123.eu/" TargetMode="External"/><Relationship Id="rId14" Type="http://schemas.openxmlformats.org/officeDocument/2006/relationships/hyperlink" Target="http://www.starkbro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593516" y="2280619"/>
            <a:ext cx="305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dirty="0" err="1" smtClean="0"/>
              <a:t>Who</a:t>
            </a:r>
            <a:r>
              <a:rPr lang="pl-PL" sz="6600" dirty="0" smtClean="0"/>
              <a:t> </a:t>
            </a:r>
            <a:r>
              <a:rPr lang="pl-PL" sz="6600" dirty="0" err="1" smtClean="0"/>
              <a:t>are</a:t>
            </a:r>
            <a:r>
              <a:rPr lang="pl-PL" sz="6600" dirty="0" smtClean="0"/>
              <a:t> </a:t>
            </a:r>
            <a:endParaRPr lang="pl-PL" sz="6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905028" y="3549980"/>
            <a:ext cx="5185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i="1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pl-PL" sz="8000" i="1" dirty="0" smtClean="0">
                <a:solidFill>
                  <a:schemeClr val="accent5">
                    <a:lumMod val="50000"/>
                  </a:schemeClr>
                </a:solidFill>
              </a:rPr>
              <a:t>he </a:t>
            </a:r>
            <a:r>
              <a:rPr lang="pl-PL" sz="8000" i="1" dirty="0" err="1" smtClean="0">
                <a:solidFill>
                  <a:schemeClr val="accent5">
                    <a:lumMod val="50000"/>
                  </a:schemeClr>
                </a:solidFill>
              </a:rPr>
              <a:t>foresters</a:t>
            </a:r>
            <a:r>
              <a:rPr lang="pl-PL" sz="8000" i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pl-PL" sz="80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have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5131893"/>
            <a:ext cx="609600" cy="609600"/>
          </a:xfrm>
          <a:prstGeom prst="rect">
            <a:avLst/>
          </a:prstGeom>
        </p:spPr>
      </p:pic>
      <p:pic>
        <p:nvPicPr>
          <p:cNvPr id="3" name="swistunka_lesn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3245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8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push dir="u"/>
      </p:transition>
    </mc:Choice>
    <mc:Fallback xmlns=""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6667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90" y="2802664"/>
            <a:ext cx="4500002" cy="2986876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280" y="2807746"/>
            <a:ext cx="5034640" cy="2981794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4008">
            <a:off x="511833" y="1385381"/>
            <a:ext cx="2024692" cy="366976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653454" y="907149"/>
            <a:ext cx="6895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u="sng" spc="300" dirty="0" err="1" smtClean="0">
                <a:latin typeface="Bookman Old Style" panose="02050604050505020204" pitchFamily="18" charset="0"/>
              </a:rPr>
              <a:t>Forester</a:t>
            </a:r>
            <a:r>
              <a:rPr lang="pl-PL" sz="2000" u="sng" spc="300" dirty="0" smtClean="0">
                <a:latin typeface="Bookman Old Style" panose="02050604050505020204" pitchFamily="18" charset="0"/>
              </a:rPr>
              <a:t>:</a:t>
            </a:r>
          </a:p>
          <a:p>
            <a:pPr algn="ctr"/>
            <a:r>
              <a:rPr lang="pl-PL" sz="2000" spc="300" dirty="0" smtClean="0">
                <a:latin typeface="Bookman Old Style" panose="02050604050505020204" pitchFamily="18" charset="0"/>
              </a:rPr>
              <a:t>*</a:t>
            </a:r>
            <a:r>
              <a:rPr lang="pl-PL" sz="2000" spc="300" dirty="0" err="1" smtClean="0">
                <a:latin typeface="Bookman Old Style" panose="02050604050505020204" pitchFamily="18" charset="0"/>
              </a:rPr>
              <a:t>manages</a:t>
            </a:r>
            <a:r>
              <a:rPr lang="pl-PL" sz="2000" spc="300" dirty="0" smtClean="0">
                <a:latin typeface="Bookman Old Style" panose="02050604050505020204" pitchFamily="18" charset="0"/>
              </a:rPr>
              <a:t> and </a:t>
            </a:r>
            <a:r>
              <a:rPr lang="pl-PL" sz="2000" spc="300" dirty="0" err="1" smtClean="0">
                <a:latin typeface="Bookman Old Style" panose="02050604050505020204" pitchFamily="18" charset="0"/>
              </a:rPr>
              <a:t>protects</a:t>
            </a:r>
            <a:r>
              <a:rPr lang="pl-PL" sz="2000" spc="300" dirty="0" smtClean="0">
                <a:latin typeface="Bookman Old Style" panose="02050604050505020204" pitchFamily="18" charset="0"/>
              </a:rPr>
              <a:t> </a:t>
            </a:r>
            <a:r>
              <a:rPr lang="pl-PL" sz="2000" spc="300" dirty="0" err="1" smtClean="0">
                <a:latin typeface="Bookman Old Style" panose="02050604050505020204" pitchFamily="18" charset="0"/>
              </a:rPr>
              <a:t>forests</a:t>
            </a:r>
            <a:endParaRPr lang="pl-PL" sz="2000" spc="300" dirty="0" smtClean="0">
              <a:latin typeface="Bookman Old Style" panose="02050604050505020204" pitchFamily="18" charset="0"/>
            </a:endParaRPr>
          </a:p>
          <a:p>
            <a:pPr algn="ctr"/>
            <a:r>
              <a:rPr lang="pl-PL" sz="2000" spc="300" dirty="0" smtClean="0">
                <a:latin typeface="Bookman Old Style" panose="02050604050505020204" pitchFamily="18" charset="0"/>
              </a:rPr>
              <a:t>*</a:t>
            </a:r>
            <a:r>
              <a:rPr lang="pl-PL" sz="2000" spc="300" dirty="0" err="1" smtClean="0">
                <a:latin typeface="Bookman Old Style" panose="02050604050505020204" pitchFamily="18" charset="0"/>
              </a:rPr>
              <a:t>takes</a:t>
            </a:r>
            <a:r>
              <a:rPr lang="pl-PL" sz="2000" spc="300" dirty="0" smtClean="0">
                <a:latin typeface="Bookman Old Style" panose="02050604050505020204" pitchFamily="18" charset="0"/>
              </a:rPr>
              <a:t> </a:t>
            </a:r>
            <a:r>
              <a:rPr lang="pl-PL" sz="2000" spc="300" dirty="0" err="1" smtClean="0">
                <a:latin typeface="Bookman Old Style" panose="02050604050505020204" pitchFamily="18" charset="0"/>
              </a:rPr>
              <a:t>care</a:t>
            </a:r>
            <a:r>
              <a:rPr lang="pl-PL" sz="2000" spc="300" dirty="0" smtClean="0">
                <a:latin typeface="Bookman Old Style" panose="02050604050505020204" pitchFamily="18" charset="0"/>
              </a:rPr>
              <a:t> </a:t>
            </a:r>
            <a:r>
              <a:rPr lang="pl-PL" sz="2000" spc="300" dirty="0" err="1" smtClean="0">
                <a:latin typeface="Bookman Old Style" panose="02050604050505020204" pitchFamily="18" charset="0"/>
              </a:rPr>
              <a:t>about</a:t>
            </a:r>
            <a:r>
              <a:rPr lang="pl-PL" sz="2000" spc="300" dirty="0" smtClean="0">
                <a:latin typeface="Bookman Old Style" panose="02050604050505020204" pitchFamily="18" charset="0"/>
              </a:rPr>
              <a:t> </a:t>
            </a:r>
            <a:r>
              <a:rPr lang="pl-PL" sz="2000" spc="300" dirty="0" err="1" smtClean="0">
                <a:latin typeface="Bookman Old Style" panose="02050604050505020204" pitchFamily="18" charset="0"/>
              </a:rPr>
              <a:t>wild</a:t>
            </a:r>
            <a:r>
              <a:rPr lang="pl-PL" sz="2000" spc="300" dirty="0" smtClean="0">
                <a:latin typeface="Bookman Old Style" panose="02050604050505020204" pitchFamily="18" charset="0"/>
              </a:rPr>
              <a:t> </a:t>
            </a:r>
            <a:r>
              <a:rPr lang="pl-PL" sz="2000" spc="300" dirty="0" err="1" smtClean="0">
                <a:latin typeface="Bookman Old Style" panose="02050604050505020204" pitchFamily="18" charset="0"/>
              </a:rPr>
              <a:t>animals</a:t>
            </a:r>
            <a:endParaRPr lang="pl-PL" sz="2000" spc="300" dirty="0" smtClean="0">
              <a:latin typeface="Bookman Old Style" panose="02050604050505020204" pitchFamily="18" charset="0"/>
            </a:endParaRPr>
          </a:p>
          <a:p>
            <a:pPr algn="ctr"/>
            <a:r>
              <a:rPr lang="pl-PL" sz="2000" spc="300" dirty="0" smtClean="0">
                <a:latin typeface="Bookman Old Style" panose="02050604050505020204" pitchFamily="18" charset="0"/>
              </a:rPr>
              <a:t>*</a:t>
            </a:r>
            <a:r>
              <a:rPr lang="pl-PL" sz="2000" spc="300" dirty="0" err="1" smtClean="0">
                <a:latin typeface="Bookman Old Style" panose="02050604050505020204" pitchFamily="18" charset="0"/>
              </a:rPr>
              <a:t>lives</a:t>
            </a:r>
            <a:r>
              <a:rPr lang="pl-PL" sz="2000" spc="300" dirty="0" smtClean="0">
                <a:latin typeface="Bookman Old Style" panose="02050604050505020204" pitchFamily="18" charset="0"/>
              </a:rPr>
              <a:t> in </a:t>
            </a:r>
            <a:r>
              <a:rPr lang="pl-PL" sz="2000" spc="300" dirty="0" err="1" smtClean="0">
                <a:latin typeface="Bookman Old Style" panose="02050604050505020204" pitchFamily="18" charset="0"/>
              </a:rPr>
              <a:t>forester’s</a:t>
            </a:r>
            <a:r>
              <a:rPr lang="pl-PL" sz="2000" spc="300" dirty="0" smtClean="0">
                <a:latin typeface="Bookman Old Style" panose="02050604050505020204" pitchFamily="18" charset="0"/>
              </a:rPr>
              <a:t> </a:t>
            </a:r>
            <a:r>
              <a:rPr lang="pl-PL" sz="2000" spc="300" dirty="0" err="1" smtClean="0">
                <a:latin typeface="Bookman Old Style" panose="02050604050505020204" pitchFamily="18" charset="0"/>
              </a:rPr>
              <a:t>lodge</a:t>
            </a:r>
            <a:endParaRPr lang="pl-PL" sz="2000" spc="300" dirty="0" smtClean="0">
              <a:latin typeface="Bookman Old Style" panose="020506040505050202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106" y="629236"/>
            <a:ext cx="1543539" cy="20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67927"/>
      </p:ext>
    </p:extLst>
  </p:cSld>
  <p:clrMapOvr>
    <a:masterClrMapping/>
  </p:clrMapOvr>
  <p:transition spd="slow" advClick="0" advTm="24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293811" y="2014865"/>
            <a:ext cx="3718455" cy="414967"/>
          </a:xfrm>
        </p:spPr>
        <p:txBody>
          <a:bodyPr>
            <a:noAutofit/>
          </a:bodyPr>
          <a:lstStyle/>
          <a:p>
            <a:r>
              <a:rPr lang="pl-PL" sz="3200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Forester’s</a:t>
            </a:r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pl-PL" sz="3200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duties</a:t>
            </a:r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:</a:t>
            </a:r>
            <a:endParaRPr lang="pl-PL" sz="32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2000" dirty="0" err="1" smtClean="0">
                <a:latin typeface="Bookman Old Style" panose="02050604050505020204" pitchFamily="18" charset="0"/>
              </a:rPr>
              <a:t>Preparing</a:t>
            </a:r>
            <a:r>
              <a:rPr lang="pl-PL" sz="2000" dirty="0" smtClean="0">
                <a:latin typeface="Bookman Old Style" panose="02050604050505020204" pitchFamily="18" charset="0"/>
              </a:rPr>
              <a:t> the </a:t>
            </a:r>
            <a:r>
              <a:rPr lang="pl-PL" sz="2000" dirty="0" err="1" smtClean="0">
                <a:latin typeface="Bookman Old Style" panose="02050604050505020204" pitchFamily="18" charset="0"/>
              </a:rPr>
              <a:t>forest</a:t>
            </a:r>
            <a:r>
              <a:rPr lang="pl-PL" sz="2000" dirty="0" smtClean="0">
                <a:latin typeface="Bookman Old Style" panose="02050604050505020204" pitchFamily="18" charset="0"/>
              </a:rPr>
              <a:t> management plan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2000" dirty="0" err="1" smtClean="0">
                <a:latin typeface="Bookman Old Style" panose="02050604050505020204" pitchFamily="18" charset="0"/>
              </a:rPr>
              <a:t>Protecting</a:t>
            </a:r>
            <a:r>
              <a:rPr lang="pl-PL" sz="2000" dirty="0" smtClean="0">
                <a:latin typeface="Bookman Old Style" panose="02050604050505020204" pitchFamily="18" charset="0"/>
              </a:rPr>
              <a:t> </a:t>
            </a:r>
            <a:r>
              <a:rPr lang="pl-PL" sz="2000" dirty="0" err="1" smtClean="0">
                <a:latin typeface="Bookman Old Style" panose="02050604050505020204" pitchFamily="18" charset="0"/>
              </a:rPr>
              <a:t>young</a:t>
            </a:r>
            <a:r>
              <a:rPr lang="pl-PL" sz="2000" dirty="0" smtClean="0">
                <a:latin typeface="Bookman Old Style" panose="02050604050505020204" pitchFamily="18" charset="0"/>
              </a:rPr>
              <a:t> </a:t>
            </a:r>
            <a:r>
              <a:rPr lang="pl-PL" sz="2000" dirty="0" err="1" smtClean="0">
                <a:latin typeface="Bookman Old Style" panose="02050604050505020204" pitchFamily="18" charset="0"/>
              </a:rPr>
              <a:t>trees</a:t>
            </a:r>
            <a:r>
              <a:rPr lang="pl-PL" sz="2000" dirty="0" smtClean="0">
                <a:latin typeface="Bookman Old Style" panose="02050604050505020204" pitchFamily="18" charset="0"/>
              </a:rPr>
              <a:t> from </a:t>
            </a:r>
            <a:r>
              <a:rPr lang="pl-PL" sz="2000" dirty="0" err="1" smtClean="0">
                <a:latin typeface="Bookman Old Style" panose="02050604050505020204" pitchFamily="18" charset="0"/>
              </a:rPr>
              <a:t>being</a:t>
            </a:r>
            <a:r>
              <a:rPr lang="pl-PL" sz="2000" dirty="0" smtClean="0">
                <a:latin typeface="Bookman Old Style" panose="02050604050505020204" pitchFamily="18" charset="0"/>
              </a:rPr>
              <a:t> </a:t>
            </a:r>
            <a:r>
              <a:rPr lang="pl-PL" sz="2000" dirty="0" err="1" smtClean="0">
                <a:latin typeface="Bookman Old Style" panose="02050604050505020204" pitchFamily="18" charset="0"/>
              </a:rPr>
              <a:t>cut</a:t>
            </a:r>
            <a:r>
              <a:rPr lang="pl-PL" sz="2000" dirty="0" smtClean="0">
                <a:latin typeface="Bookman Old Style" panose="02050604050505020204" pitchFamily="18" charset="0"/>
              </a:rPr>
              <a:t> down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2000" dirty="0" err="1" smtClean="0">
                <a:latin typeface="Bookman Old Style" panose="02050604050505020204" pitchFamily="18" charset="0"/>
              </a:rPr>
              <a:t>Counting</a:t>
            </a:r>
            <a:r>
              <a:rPr lang="pl-PL" sz="2000" dirty="0" smtClean="0">
                <a:latin typeface="Bookman Old Style" panose="02050604050505020204" pitchFamily="18" charset="0"/>
              </a:rPr>
              <a:t> </a:t>
            </a:r>
            <a:r>
              <a:rPr lang="pl-PL" sz="2000" dirty="0" err="1" smtClean="0">
                <a:latin typeface="Bookman Old Style" panose="02050604050505020204" pitchFamily="18" charset="0"/>
              </a:rPr>
              <a:t>animals</a:t>
            </a:r>
            <a:endParaRPr lang="pl-PL" sz="2000" dirty="0" smtClean="0">
              <a:latin typeface="Bookman Old Style" panose="020506040505050202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2000" dirty="0" err="1" smtClean="0">
                <a:latin typeface="Bookman Old Style" panose="02050604050505020204" pitchFamily="18" charset="0"/>
              </a:rPr>
              <a:t>Fighting</a:t>
            </a:r>
            <a:r>
              <a:rPr lang="pl-PL" sz="2000" dirty="0" smtClean="0">
                <a:latin typeface="Bookman Old Style" panose="02050604050505020204" pitchFamily="18" charset="0"/>
              </a:rPr>
              <a:t> </a:t>
            </a:r>
            <a:r>
              <a:rPr lang="pl-PL" sz="2000" dirty="0" err="1" smtClean="0">
                <a:latin typeface="Bookman Old Style" panose="02050604050505020204" pitchFamily="18" charset="0"/>
              </a:rPr>
              <a:t>against</a:t>
            </a:r>
            <a:r>
              <a:rPr lang="pl-PL" sz="2000" dirty="0" smtClean="0">
                <a:latin typeface="Bookman Old Style" panose="02050604050505020204" pitchFamily="18" charset="0"/>
              </a:rPr>
              <a:t> </a:t>
            </a:r>
            <a:r>
              <a:rPr lang="pl-PL" sz="2000" dirty="0" err="1" smtClean="0">
                <a:latin typeface="Bookman Old Style" panose="02050604050505020204" pitchFamily="18" charset="0"/>
              </a:rPr>
              <a:t>poachers</a:t>
            </a:r>
            <a:endParaRPr lang="pl-PL" sz="2000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77" y="3576685"/>
            <a:ext cx="2959248" cy="2162189"/>
          </a:xfr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77" y="1183526"/>
            <a:ext cx="2959248" cy="221203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09" y="3576685"/>
            <a:ext cx="2218859" cy="2218859"/>
          </a:xfrm>
          <a:prstGeom prst="rect">
            <a:avLst/>
          </a:prstGeom>
        </p:spPr>
      </p:pic>
      <p:pic>
        <p:nvPicPr>
          <p:cNvPr id="2" name="planchristm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09600" y="5300153"/>
            <a:ext cx="609600" cy="6096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481" y="1513359"/>
            <a:ext cx="2871614" cy="1832945"/>
          </a:xfrm>
          <a:prstGeom prst="rect">
            <a:avLst/>
          </a:prstGeom>
        </p:spPr>
      </p:pic>
      <p:pic>
        <p:nvPicPr>
          <p:cNvPr id="4" name="tickspoac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48288" y="6025925"/>
            <a:ext cx="609600" cy="6096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14" y="401555"/>
            <a:ext cx="1054974" cy="180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65511"/>
      </p:ext>
    </p:extLst>
  </p:cSld>
  <p:clrMapOvr>
    <a:masterClrMapping/>
  </p:clrMapOvr>
  <p:transition spd="slow" advClick="0" advTm="6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09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1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1295400" y="1282698"/>
            <a:ext cx="9601196" cy="914401"/>
          </a:xfrm>
        </p:spPr>
        <p:txBody>
          <a:bodyPr/>
          <a:lstStyle/>
          <a:p>
            <a:r>
              <a:rPr lang="pl-PL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Forester’s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pl-PL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duties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:</a:t>
            </a:r>
            <a:endParaRPr lang="pl-PL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Symbol zastępczy tekstu 10"/>
          <p:cNvSpPr>
            <a:spLocks noGrp="1"/>
          </p:cNvSpPr>
          <p:nvPr>
            <p:ph type="body" idx="1"/>
          </p:nvPr>
        </p:nvSpPr>
        <p:spPr>
          <a:xfrm>
            <a:off x="1295400" y="2439968"/>
            <a:ext cx="4718304" cy="5762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Removing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weak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trees</a:t>
            </a:r>
            <a:endParaRPr lang="pl-PL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3"/>
          </p:nvPr>
        </p:nvSpPr>
        <p:spPr>
          <a:xfrm>
            <a:off x="6178292" y="2439968"/>
            <a:ext cx="4718304" cy="5762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Protecting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 from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pests</a:t>
            </a:r>
            <a:endParaRPr lang="pl-PL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Symbol zastępczy zawartości 15"/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37" y="3229848"/>
            <a:ext cx="3993214" cy="2637022"/>
          </a:xfrm>
        </p:spPr>
      </p:pic>
      <p:pic>
        <p:nvPicPr>
          <p:cNvPr id="21" name="Symbol zastępczy zawartości 20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81" y="3223719"/>
            <a:ext cx="3948412" cy="2643151"/>
          </a:xfrm>
        </p:spPr>
      </p:pic>
      <p:pic>
        <p:nvPicPr>
          <p:cNvPr id="2" name="weaktre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5562070"/>
            <a:ext cx="609600" cy="6096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3" y="1184246"/>
            <a:ext cx="2155361" cy="98596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265" y="1200739"/>
            <a:ext cx="2119306" cy="969470"/>
          </a:xfrm>
          <a:prstGeom prst="rect">
            <a:avLst/>
          </a:prstGeom>
        </p:spPr>
      </p:pic>
      <p:pic>
        <p:nvPicPr>
          <p:cNvPr id="5" name="2016_04_17_11_58_5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25350" y="5855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67534"/>
      </p:ext>
    </p:extLst>
  </p:cSld>
  <p:clrMapOvr>
    <a:masterClrMapping/>
  </p:clrMapOvr>
  <p:transition spd="slow" advClick="0" advTm="1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32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9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295401" y="833788"/>
            <a:ext cx="9609666" cy="566738"/>
          </a:xfrm>
        </p:spPr>
        <p:txBody>
          <a:bodyPr>
            <a:noAutofit/>
          </a:bodyPr>
          <a:lstStyle/>
          <a:p>
            <a:r>
              <a:rPr lang="pl-PL" sz="3200" u="sng" spc="600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Education</a:t>
            </a:r>
            <a:endParaRPr lang="pl-PL" sz="3200" u="sng" spc="600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half" idx="2"/>
          </p:nvPr>
        </p:nvSpPr>
        <p:spPr>
          <a:xfrm>
            <a:off x="1295401" y="4939829"/>
            <a:ext cx="9609666" cy="865547"/>
          </a:xfrm>
        </p:spPr>
        <p:txBody>
          <a:bodyPr>
            <a:normAutofit lnSpcReduction="10000"/>
          </a:bodyPr>
          <a:lstStyle/>
          <a:p>
            <a:r>
              <a:rPr lang="pl-PL" spc="3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*</a:t>
            </a:r>
            <a:r>
              <a:rPr lang="pl-PL" sz="1800" spc="300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teaching</a:t>
            </a:r>
            <a:r>
              <a:rPr lang="pl-PL" sz="1800" spc="3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pl-PL" sz="1800" spc="300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respect</a:t>
            </a:r>
            <a:r>
              <a:rPr lang="pl-PL" sz="1800" spc="3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for </a:t>
            </a:r>
            <a:r>
              <a:rPr lang="pl-PL" sz="1800" spc="300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nature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spc="3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*</a:t>
            </a:r>
            <a:r>
              <a:rPr lang="pl-PL" sz="1800" spc="300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teaching</a:t>
            </a:r>
            <a:r>
              <a:rPr lang="pl-PL" sz="1800" spc="3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pl-PL" sz="1800" spc="300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using</a:t>
            </a:r>
            <a:r>
              <a:rPr lang="pl-PL" sz="1800" spc="3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pl-PL" sz="1800" spc="300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forest</a:t>
            </a:r>
            <a:r>
              <a:rPr lang="pl-PL" sz="1800" spc="3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pl-PL" sz="1800" spc="300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resources</a:t>
            </a:r>
            <a:r>
              <a:rPr lang="pl-PL" sz="1800" spc="3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pl-PL" sz="1800" spc="300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reasonably</a:t>
            </a:r>
            <a:r>
              <a:rPr lang="pl-PL" sz="1800" spc="3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pl-PL" sz="1800" spc="3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pl-PL" sz="1800" spc="3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*</a:t>
            </a:r>
            <a:r>
              <a:rPr lang="pl-PL" sz="1800" spc="300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teaching</a:t>
            </a:r>
            <a:r>
              <a:rPr lang="pl-PL" sz="1800" spc="3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pl-PL" sz="1800" spc="300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our</a:t>
            </a:r>
            <a:r>
              <a:rPr lang="pl-PL" sz="1800" spc="3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pl-PL" sz="1800" spc="300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duties</a:t>
            </a:r>
            <a:r>
              <a:rPr lang="pl-PL" sz="1800" spc="3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pl-PL" sz="1800" spc="300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towards</a:t>
            </a:r>
            <a:r>
              <a:rPr lang="pl-PL" sz="1800" spc="3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pl-PL" sz="1800" spc="300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forest</a:t>
            </a:r>
            <a:endParaRPr lang="pl-PL" sz="1800" spc="3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45" y="1494749"/>
            <a:ext cx="4920908" cy="3275479"/>
          </a:xfrm>
          <a:prstGeom prst="rect">
            <a:avLst/>
          </a:prstGeom>
        </p:spPr>
      </p:pic>
      <p:pic>
        <p:nvPicPr>
          <p:cNvPr id="3" name="ed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5674951"/>
            <a:ext cx="609600" cy="6096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0" y="1519643"/>
            <a:ext cx="4724402" cy="32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72432"/>
      </p:ext>
    </p:extLst>
  </p:cSld>
  <p:clrMapOvr>
    <a:masterClrMapping/>
  </p:clrMapOvr>
  <p:transition spd="slow" advTm="1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The </a:t>
            </a:r>
            <a:r>
              <a:rPr lang="pl-PL" dirty="0" err="1" smtClean="0"/>
              <a:t>forester</a:t>
            </a:r>
            <a:r>
              <a:rPr lang="en-US" dirty="0" smtClean="0"/>
              <a:t> </a:t>
            </a:r>
            <a:r>
              <a:rPr lang="en-US" dirty="0"/>
              <a:t>was just passing the house, and thought to himself: 'How the old woman is snoring! I must just see if she wants anything.' So he went into the room, and when he came to the bed, he saw that the wolf was lying in it.</a:t>
            </a:r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61" y="3607514"/>
            <a:ext cx="3593055" cy="241642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72" y="3607514"/>
            <a:ext cx="3617932" cy="2438172"/>
          </a:xfrm>
          <a:prstGeom prst="rect">
            <a:avLst/>
          </a:prstGeom>
        </p:spPr>
      </p:pic>
      <p:pic>
        <p:nvPicPr>
          <p:cNvPr id="3" name="litt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58856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7615"/>
      </p:ext>
    </p:extLst>
  </p:cSld>
  <p:clrMapOvr>
    <a:masterClrMapping/>
  </p:clrMapOvr>
  <p:transition spd="slow" advClick="0" advTm="2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Thank</a:t>
            </a:r>
            <a:r>
              <a:rPr lang="pl-PL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 </a:t>
            </a:r>
            <a:r>
              <a:rPr lang="pl-PL" sz="4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you</a:t>
            </a:r>
            <a:r>
              <a:rPr lang="pl-PL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 for </a:t>
            </a:r>
            <a:r>
              <a:rPr lang="pl-PL" sz="4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watching</a:t>
            </a:r>
            <a:r>
              <a:rPr lang="pl-PL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!</a:t>
            </a:r>
            <a:endParaRPr lang="pl-PL" sz="4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4304414" y="2593982"/>
            <a:ext cx="4718304" cy="576262"/>
          </a:xfrm>
        </p:spPr>
        <p:txBody>
          <a:bodyPr/>
          <a:lstStyle/>
          <a:p>
            <a:r>
              <a:rPr lang="pl-PL" dirty="0" smtClean="0"/>
              <a:t>Presentation </a:t>
            </a:r>
            <a:r>
              <a:rPr lang="pl-PL" dirty="0" err="1" smtClean="0"/>
              <a:t>made</a:t>
            </a:r>
            <a:r>
              <a:rPr lang="pl-PL" dirty="0" smtClean="0"/>
              <a:t> by: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4304414" y="3170576"/>
            <a:ext cx="4718304" cy="1275575"/>
          </a:xfrm>
        </p:spPr>
        <p:txBody>
          <a:bodyPr/>
          <a:lstStyle/>
          <a:p>
            <a:r>
              <a:rPr lang="pl-PL" dirty="0" smtClean="0"/>
              <a:t>Katarzyna Urbańska</a:t>
            </a:r>
            <a:br>
              <a:rPr lang="pl-PL" dirty="0" smtClean="0"/>
            </a:br>
            <a:r>
              <a:rPr lang="pl-PL" dirty="0" smtClean="0"/>
              <a:t>Radosław </a:t>
            </a:r>
            <a:r>
              <a:rPr lang="pl-PL" dirty="0" err="1" smtClean="0"/>
              <a:t>Rzadkowolski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Angelika Jabłońska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>
          <a:xfrm>
            <a:off x="4304414" y="4528391"/>
            <a:ext cx="4718304" cy="576262"/>
          </a:xfrm>
        </p:spPr>
        <p:txBody>
          <a:bodyPr/>
          <a:lstStyle/>
          <a:p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teacher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4"/>
          </p:nvPr>
        </p:nvSpPr>
        <p:spPr>
          <a:xfrm>
            <a:off x="4304414" y="5102858"/>
            <a:ext cx="4718304" cy="2632605"/>
          </a:xfrm>
        </p:spPr>
        <p:txBody>
          <a:bodyPr/>
          <a:lstStyle/>
          <a:p>
            <a:r>
              <a:rPr lang="pl-PL" dirty="0"/>
              <a:t>m</a:t>
            </a:r>
            <a:r>
              <a:rPr lang="pl-PL" dirty="0" smtClean="0"/>
              <a:t>gr Małgorzata Bisaga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7683120"/>
      </p:ext>
    </p:extLst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accent5">
                    <a:lumMod val="50000"/>
                  </a:schemeClr>
                </a:solidFill>
              </a:rPr>
              <a:t>Sources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 we </a:t>
            </a:r>
            <a:r>
              <a:rPr lang="pl-PL" dirty="0" err="1" smtClean="0">
                <a:solidFill>
                  <a:schemeClr val="accent5">
                    <a:lumMod val="50000"/>
                  </a:schemeClr>
                </a:solidFill>
              </a:rPr>
              <a:t>used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 in </a:t>
            </a:r>
            <a:r>
              <a:rPr lang="pl-PL" dirty="0" err="1" smtClean="0">
                <a:solidFill>
                  <a:schemeClr val="accent5">
                    <a:lumMod val="50000"/>
                  </a:schemeClr>
                </a:solidFill>
              </a:rPr>
              <a:t>our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5">
                    <a:lumMod val="50000"/>
                  </a:schemeClr>
                </a:solidFill>
              </a:rPr>
              <a:t>project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6" name="Symbol zastępczy zawartości 15"/>
          <p:cNvSpPr>
            <a:spLocks noGrp="1"/>
          </p:cNvSpPr>
          <p:nvPr>
            <p:ph idx="1"/>
          </p:nvPr>
        </p:nvSpPr>
        <p:spPr>
          <a:xfrm>
            <a:off x="1393753" y="2476734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Information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based</a:t>
            </a:r>
            <a:r>
              <a:rPr lang="pl-PL" dirty="0" smtClean="0"/>
              <a:t> on: </a:t>
            </a:r>
            <a:r>
              <a:rPr lang="pl-PL" dirty="0" smtClean="0">
                <a:hlinkClick r:id="rId2"/>
              </a:rPr>
              <a:t>Link 1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788734" y="2944624"/>
            <a:ext cx="4614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err="1" smtClean="0"/>
              <a:t>Pictures</a:t>
            </a:r>
            <a:r>
              <a:rPr lang="pl-PL" sz="2400" dirty="0" smtClean="0"/>
              <a:t>:</a:t>
            </a:r>
            <a:endParaRPr lang="pl-PL" sz="24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1295401" y="3677222"/>
            <a:ext cx="363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3"/>
              </a:rPr>
              <a:t>www.stoegerindustries.com</a:t>
            </a:r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1295401" y="4025957"/>
            <a:ext cx="318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4"/>
              </a:rPr>
              <a:t>www.dogforce1.com</a:t>
            </a:r>
            <a:endParaRPr lang="pl-PL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1295401" y="4395289"/>
            <a:ext cx="206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5"/>
              </a:rPr>
              <a:t>www.sochocin.pl</a:t>
            </a:r>
            <a:endParaRPr lang="pl-PL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1295401" y="4744024"/>
            <a:ext cx="349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6"/>
              </a:rPr>
              <a:t>www.oleszyce.krosno.lasy.gov.pl</a:t>
            </a:r>
            <a:endParaRPr lang="pl-PL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1295401" y="5077603"/>
            <a:ext cx="3327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7"/>
              </a:rPr>
              <a:t>www.luitenfood.com</a:t>
            </a:r>
            <a:endParaRPr lang="pl-PL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1295401" y="5426338"/>
            <a:ext cx="3561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8"/>
              </a:rPr>
              <a:t>www.freepngimages.com</a:t>
            </a:r>
            <a:endParaRPr lang="pl-PL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4754525" y="3671941"/>
            <a:ext cx="382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9"/>
              </a:rPr>
              <a:t>www.niemcy.praca123.eu</a:t>
            </a:r>
            <a:endParaRPr lang="pl-PL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4754525" y="4031734"/>
            <a:ext cx="432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10"/>
              </a:rPr>
              <a:t>www.123rf.com</a:t>
            </a:r>
            <a:endParaRPr lang="pl-PL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4754525" y="4391527"/>
            <a:ext cx="284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11"/>
              </a:rPr>
              <a:t>www.931jackfm.cbslocal.com</a:t>
            </a:r>
            <a:endParaRPr lang="pl-PL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4754525" y="4729204"/>
            <a:ext cx="330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12"/>
              </a:rPr>
              <a:t>www.crocodiledave.com</a:t>
            </a:r>
            <a:endParaRPr lang="pl-PL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4790852" y="5117870"/>
            <a:ext cx="414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13"/>
              </a:rPr>
              <a:t>www.schmetterling-raupe.de</a:t>
            </a:r>
            <a:endParaRPr lang="pl-PL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4790852" y="5454696"/>
            <a:ext cx="208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14"/>
              </a:rPr>
              <a:t>www.starkbros.com</a:t>
            </a:r>
            <a:endParaRPr lang="pl-PL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8172891" y="3681608"/>
            <a:ext cx="203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15"/>
              </a:rPr>
              <a:t>www.evanslake.com</a:t>
            </a:r>
            <a:endParaRPr lang="pl-PL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8166692" y="4030343"/>
            <a:ext cx="276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16"/>
              </a:rPr>
              <a:t>www.khaoyai.wordpress.com</a:t>
            </a:r>
            <a:endParaRPr lang="pl-PL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8183524" y="4359872"/>
            <a:ext cx="229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17"/>
              </a:rPr>
              <a:t>www.speakaboos.com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9435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211</TotalTime>
  <Words>160</Words>
  <Application>Microsoft Office PowerPoint</Application>
  <PresentationFormat>Panoramiczny</PresentationFormat>
  <Paragraphs>40</Paragraphs>
  <Slides>8</Slides>
  <Notes>0</Notes>
  <HiddenSlides>0</HiddenSlides>
  <MMClips>8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Garamond</vt:lpstr>
      <vt:lpstr>Lucida Handwriting</vt:lpstr>
      <vt:lpstr>Organiczny</vt:lpstr>
      <vt:lpstr>Prezentacja programu PowerPoint</vt:lpstr>
      <vt:lpstr>Prezentacja programu PowerPoint</vt:lpstr>
      <vt:lpstr>Forester’s duties:</vt:lpstr>
      <vt:lpstr>Forester’s duties:</vt:lpstr>
      <vt:lpstr>Education</vt:lpstr>
      <vt:lpstr> The forester was just passing the house, and thought to himself: 'How the old woman is snoring! I must just see if she wants anything.' So he went into the room, and when he came to the bed, he saw that the wolf was lying in it.</vt:lpstr>
      <vt:lpstr>Thank you for watching!</vt:lpstr>
      <vt:lpstr>Sources we used in our project: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</dc:creator>
  <cp:lastModifiedBy>Paweł</cp:lastModifiedBy>
  <cp:revision>28</cp:revision>
  <dcterms:created xsi:type="dcterms:W3CDTF">2016-04-12T06:49:20Z</dcterms:created>
  <dcterms:modified xsi:type="dcterms:W3CDTF">2016-04-17T10:11:40Z</dcterms:modified>
</cp:coreProperties>
</file>