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embeddedFontLst>
    <p:embeddedFont>
      <p:font typeface="Calibri" pitchFamily="34" charset="0"/>
      <p:regular r:id="rId18"/>
      <p:bold r:id="rId19"/>
      <p:italic r:id="rId20"/>
      <p:boldItalic r:id="rId21"/>
    </p:embeddedFont>
    <p:embeddedFont>
      <p:font typeface="Impact" pitchFamily="34" charset="0"/>
      <p:regular r:id="rId22"/>
    </p:embeddedFont>
    <p:embeddedFont>
      <p:font typeface="Teko" charset="-18"/>
      <p:regular r:id="rId23"/>
      <p:bold r:id="rId24"/>
    </p:embeddedFont>
    <p:embeddedFont>
      <p:font typeface="Comic Sans MS" pitchFamily="66" charset="0"/>
      <p:regular r:id="rId25"/>
      <p:bold r:id="rId26"/>
    </p:embeddedFont>
    <p:embeddedFont>
      <p:font typeface="Helvetica Neue"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9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b="0" i="0" u="none" strike="noStrike" cap="none">
                <a:solidFill>
                  <a:schemeClr val="dk1"/>
                </a:solidFill>
                <a:latin typeface="Calibri"/>
                <a:ea typeface="Calibri"/>
                <a:cs typeface="Calibri"/>
                <a:sym typeface="Calibri"/>
              </a:rPr>
              <a:pPr marL="0" marR="0" lvl="0" indent="0" algn="r" rtl="0">
                <a:spcBef>
                  <a:spcPts val="0"/>
                </a:spcBef>
                <a:buSzPct val="25000"/>
                <a:buNone/>
              </a:pPr>
              <a:t>‹#›</a:t>
            </a:fld>
            <a:endParaRPr lang="pl-PL"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54" name="Shape 15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a:solidFill>
                  <a:schemeClr val="dk1"/>
                </a:solidFill>
                <a:latin typeface="Calibri"/>
                <a:ea typeface="Calibri"/>
                <a:cs typeface="Calibri"/>
                <a:sym typeface="Calibri"/>
              </a:rPr>
              <a:pPr marL="0" marR="0" lvl="0" indent="0" algn="r" rtl="0">
                <a:spcBef>
                  <a:spcPts val="0"/>
                </a:spcBef>
                <a:buSzPct val="25000"/>
                <a:buNone/>
              </a:pPr>
              <a:t>10</a:t>
            </a:fld>
            <a:endParaRPr lang="pl-PL"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5" name="Shape 18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86" name="Shape 18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pl-PL" sz="1200">
                <a:solidFill>
                  <a:schemeClr val="dk1"/>
                </a:solidFill>
                <a:latin typeface="Calibri"/>
                <a:ea typeface="Calibri"/>
                <a:cs typeface="Calibri"/>
                <a:sym typeface="Calibri"/>
              </a:rPr>
              <a:pPr marL="0" marR="0" lvl="0" indent="0" algn="r" rtl="0">
                <a:spcBef>
                  <a:spcPts val="0"/>
                </a:spcBef>
                <a:buSzPct val="25000"/>
                <a:buNone/>
              </a:pPr>
              <a:t>13</a:t>
            </a:fld>
            <a:endParaRPr lang="pl-PL"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Slajd tytułowy">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7" name="Shape 17"/>
          <p:cNvSpPr txBox="1">
            <a:spLocks noGrp="1"/>
          </p:cNvSpPr>
          <p:nvPr>
            <p:ph type="subTitle" idx="1"/>
          </p:nvPr>
        </p:nvSpPr>
        <p:spPr>
          <a:xfrm>
            <a:off x="1371600" y="3886200"/>
            <a:ext cx="6400800"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pl-PL"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pl-PL"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ytuł i tekst pionowy">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4" name="Shape 74"/>
          <p:cNvSpPr txBox="1">
            <a:spLocks noGrp="1"/>
          </p:cNvSpPr>
          <p:nvPr>
            <p:ph type="body" idx="1"/>
          </p:nvPr>
        </p:nvSpPr>
        <p:spPr>
          <a:xfrm rot="5400000">
            <a:off x="2308950" y="-251550"/>
            <a:ext cx="4526100"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pl-PL" sz="1200">
                <a:solidFill>
                  <a:srgbClr val="888888"/>
                </a:solidFill>
                <a:latin typeface="Calibri"/>
                <a:ea typeface="Calibri"/>
                <a:cs typeface="Calibri"/>
                <a:sym typeface="Calibri"/>
              </a:rPr>
              <a:pPr marL="0" marR="0" lvl="0" indent="0" algn="r" rtl="0">
                <a:spcBef>
                  <a:spcPts val="0"/>
                </a:spcBef>
                <a:buSzPct val="25000"/>
                <a:buNone/>
              </a:pPr>
              <a:t>‹#›</a:t>
            </a:fld>
            <a:endParaRPr lang="pl-PL"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Tytuł pionowy i teks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50" y="2171687"/>
            <a:ext cx="5851500"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0" name="Shape 80"/>
          <p:cNvSpPr txBox="1">
            <a:spLocks noGrp="1"/>
          </p:cNvSpPr>
          <p:nvPr>
            <p:ph type="body" idx="1"/>
          </p:nvPr>
        </p:nvSpPr>
        <p:spPr>
          <a:xfrm rot="5400000">
            <a:off x="541350" y="190487"/>
            <a:ext cx="5851500" cy="60198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pl-PL" sz="1200">
                <a:solidFill>
                  <a:srgbClr val="888888"/>
                </a:solidFill>
                <a:latin typeface="Calibri"/>
                <a:ea typeface="Calibri"/>
                <a:cs typeface="Calibri"/>
                <a:sym typeface="Calibri"/>
              </a:rPr>
              <a:pPr marL="0" marR="0" lvl="0" indent="0" algn="r" rtl="0">
                <a:spcBef>
                  <a:spcPts val="0"/>
                </a:spcBef>
                <a:buSzPct val="25000"/>
                <a:buNone/>
              </a:pPr>
              <a:t>‹#›</a:t>
            </a:fld>
            <a:endParaRPr lang="pl-PL"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ytuł i zawartość">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3" name="Shape 23"/>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pl-PL" sz="1200">
                <a:solidFill>
                  <a:srgbClr val="888888"/>
                </a:solidFill>
                <a:latin typeface="Calibri"/>
                <a:ea typeface="Calibri"/>
                <a:cs typeface="Calibri"/>
                <a:sym typeface="Calibri"/>
              </a:rPr>
              <a:pPr marL="0" marR="0" lvl="0" indent="0" algn="r" rtl="0">
                <a:spcBef>
                  <a:spcPts val="0"/>
                </a:spcBef>
                <a:buSzPct val="25000"/>
                <a:buNone/>
              </a:pPr>
              <a:t>‹#›</a:t>
            </a:fld>
            <a:endParaRPr lang="pl-PL" sz="12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Nagłówek sekcji">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9" name="Shape 29"/>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pl-PL" sz="1200">
                <a:solidFill>
                  <a:srgbClr val="888888"/>
                </a:solidFill>
                <a:latin typeface="Calibri"/>
                <a:ea typeface="Calibri"/>
                <a:cs typeface="Calibri"/>
                <a:sym typeface="Calibri"/>
              </a:rPr>
              <a:pPr marL="0" marR="0" lvl="0" indent="0" algn="r" rtl="0">
                <a:spcBef>
                  <a:spcPts val="0"/>
                </a:spcBef>
                <a:buSzPct val="25000"/>
                <a:buNone/>
              </a:pPr>
              <a:t>‹#›</a:t>
            </a:fld>
            <a:endParaRPr lang="pl-PL" sz="12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wa elementy zawartości">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5" name="Shape 35"/>
          <p:cNvSpPr txBox="1">
            <a:spLocks noGrp="1"/>
          </p:cNvSpPr>
          <p:nvPr>
            <p:ph type="body" idx="1"/>
          </p:nvPr>
        </p:nvSpPr>
        <p:spPr>
          <a:xfrm>
            <a:off x="457200" y="1600200"/>
            <a:ext cx="4038600" cy="45261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600" cy="45261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pl-PL" sz="1200">
                <a:solidFill>
                  <a:srgbClr val="888888"/>
                </a:solidFill>
                <a:latin typeface="Calibri"/>
                <a:ea typeface="Calibri"/>
                <a:cs typeface="Calibri"/>
                <a:sym typeface="Calibri"/>
              </a:rPr>
              <a:pPr marL="0" marR="0" lvl="0" indent="0" algn="r" rtl="0">
                <a:spcBef>
                  <a:spcPts val="0"/>
                </a:spcBef>
                <a:buSzPct val="25000"/>
                <a:buNone/>
              </a:pPr>
              <a:t>‹#›</a:t>
            </a:fld>
            <a:endParaRPr lang="pl-PL"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Porównanie">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42" name="Shape 42"/>
          <p:cNvSpPr txBox="1">
            <a:spLocks noGrp="1"/>
          </p:cNvSpPr>
          <p:nvPr>
            <p:ph type="body" idx="1"/>
          </p:nvPr>
        </p:nvSpPr>
        <p:spPr>
          <a:xfrm>
            <a:off x="457200" y="1535112"/>
            <a:ext cx="4040100" cy="639899"/>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200" y="2174875"/>
            <a:ext cx="4040100" cy="3951300"/>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5" y="1535112"/>
            <a:ext cx="4041900" cy="639899"/>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pl-PL" sz="1200">
                <a:solidFill>
                  <a:srgbClr val="888888"/>
                </a:solidFill>
                <a:latin typeface="Calibri"/>
                <a:ea typeface="Calibri"/>
                <a:cs typeface="Calibri"/>
                <a:sym typeface="Calibri"/>
              </a:rPr>
              <a:pPr marL="0" marR="0" lvl="0" indent="0" algn="r" rtl="0">
                <a:spcBef>
                  <a:spcPts val="0"/>
                </a:spcBef>
                <a:buSzPct val="25000"/>
                <a:buNone/>
              </a:pPr>
              <a:t>‹#›</a:t>
            </a:fld>
            <a:endParaRPr lang="pl-PL"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ylko tytuł">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1" name="Shape 51"/>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pl-PL" sz="1200">
                <a:solidFill>
                  <a:srgbClr val="888888"/>
                </a:solidFill>
                <a:latin typeface="Calibri"/>
                <a:ea typeface="Calibri"/>
                <a:cs typeface="Calibri"/>
                <a:sym typeface="Calibri"/>
              </a:rPr>
              <a:pPr marL="0" marR="0" lvl="0" indent="0" algn="r" rtl="0">
                <a:spcBef>
                  <a:spcPts val="0"/>
                </a:spcBef>
                <a:buSzPct val="25000"/>
                <a:buNone/>
              </a:pPr>
              <a:t>‹#›</a:t>
            </a:fld>
            <a:endParaRPr lang="pl-PL"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Pusty">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pl-PL" sz="1200">
                <a:solidFill>
                  <a:srgbClr val="888888"/>
                </a:solidFill>
                <a:latin typeface="Calibri"/>
                <a:ea typeface="Calibri"/>
                <a:cs typeface="Calibri"/>
                <a:sym typeface="Calibri"/>
              </a:rPr>
              <a:pPr marL="0" marR="0" lvl="0" indent="0" algn="r" rtl="0">
                <a:spcBef>
                  <a:spcPts val="0"/>
                </a:spcBef>
                <a:buSzPct val="25000"/>
                <a:buNone/>
              </a:pPr>
              <a:t>‹#›</a:t>
            </a:fld>
            <a:endParaRPr lang="pl-PL"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Zawartość z podpisem">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400" cy="11619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0" name="Shape 60"/>
          <p:cNvSpPr txBox="1">
            <a:spLocks noGrp="1"/>
          </p:cNvSpPr>
          <p:nvPr>
            <p:ph type="body" idx="1"/>
          </p:nvPr>
        </p:nvSpPr>
        <p:spPr>
          <a:xfrm>
            <a:off x="3575050" y="273050"/>
            <a:ext cx="5111700" cy="58530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400" cy="4691100"/>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pl-PL" sz="1200">
                <a:solidFill>
                  <a:srgbClr val="888888"/>
                </a:solidFill>
                <a:latin typeface="Calibri"/>
                <a:ea typeface="Calibri"/>
                <a:cs typeface="Calibri"/>
                <a:sym typeface="Calibri"/>
              </a:rPr>
              <a:pPr marL="0" marR="0" lvl="0" indent="0" algn="r" rtl="0">
                <a:spcBef>
                  <a:spcPts val="0"/>
                </a:spcBef>
                <a:buSzPct val="25000"/>
                <a:buNone/>
              </a:pPr>
              <a:t>‹#›</a:t>
            </a:fld>
            <a:endParaRPr lang="pl-PL"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Obraz z podpisem">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400" cy="5667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7" name="Shape 67"/>
          <p:cNvSpPr>
            <a:spLocks noGrp="1"/>
          </p:cNvSpPr>
          <p:nvPr>
            <p:ph type="pic" idx="2"/>
          </p:nvPr>
        </p:nvSpPr>
        <p:spPr>
          <a:xfrm>
            <a:off x="1792288" y="612775"/>
            <a:ext cx="5486400"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8" y="5367337"/>
            <a:ext cx="5486400" cy="804900"/>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pl-PL" sz="1200">
                <a:solidFill>
                  <a:srgbClr val="888888"/>
                </a:solidFill>
                <a:latin typeface="Calibri"/>
                <a:ea typeface="Calibri"/>
                <a:cs typeface="Calibri"/>
                <a:sym typeface="Calibri"/>
              </a:rPr>
              <a:pPr marL="0" marR="0" lvl="0" indent="0" algn="r" rtl="0">
                <a:spcBef>
                  <a:spcPts val="0"/>
                </a:spcBef>
                <a:buSzPct val="25000"/>
                <a:buNone/>
              </a:pPr>
              <a:t>‹#›</a:t>
            </a:fld>
            <a:endParaRPr lang="pl-PL"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AF1DD">
                <a:alpha val="0"/>
              </a:srgbClr>
            </a:gs>
            <a:gs pos="50000">
              <a:srgbClr val="9CB86E"/>
            </a:gs>
            <a:gs pos="100000">
              <a:srgbClr val="156B13"/>
            </a:gs>
          </a:gsLst>
          <a:lin ang="5400012" scaled="0"/>
        </a:gra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1" name="Shape 11"/>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pl-PL" sz="1200" b="0" i="0" u="none" strike="noStrike" cap="none">
                <a:solidFill>
                  <a:srgbClr val="888888"/>
                </a:solidFill>
                <a:latin typeface="Calibri"/>
                <a:ea typeface="Calibri"/>
                <a:cs typeface="Calibri"/>
                <a:sym typeface="Calibri"/>
              </a:rPr>
              <a:pPr marL="0" marR="0" lvl="0" indent="0" algn="r" rtl="0">
                <a:spcBef>
                  <a:spcPts val="0"/>
                </a:spcBef>
                <a:buSzPct val="25000"/>
                <a:buNone/>
              </a:pPr>
              <a:t>‹#›</a:t>
            </a:fld>
            <a:endParaRPr lang="pl-PL"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13.xml"/><Relationship Id="rId16"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gif"/><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file:///F:\00197.MP4" TargetMode="Externa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hyperlink" Target="http://ypef.eu/ypef_eu/files/YPEF_Educational_material_2016.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savatree.com/tree-facts.html" TargetMode="External"/><Relationship Id="rId4" Type="http://schemas.openxmlformats.org/officeDocument/2006/relationships/hyperlink" Target="http://des.nh.gov/organization/divisions/water/wmb/coastal/trash/documents/marine_debris.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0" y="332656"/>
            <a:ext cx="9144000" cy="2232246"/>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pl-PL" sz="3959" b="0" i="0" u="none" strike="noStrike" cap="none">
                <a:solidFill>
                  <a:schemeClr val="dk1"/>
                </a:solidFill>
                <a:latin typeface="Calibri"/>
                <a:ea typeface="Calibri"/>
                <a:cs typeface="Calibri"/>
                <a:sym typeface="Calibri"/>
              </a:rPr>
              <a:t>VI  YPEF</a:t>
            </a:r>
            <a:br>
              <a:rPr lang="pl-PL" sz="3959" b="0" i="0" u="none" strike="noStrike" cap="none">
                <a:solidFill>
                  <a:schemeClr val="dk1"/>
                </a:solidFill>
                <a:latin typeface="Calibri"/>
                <a:ea typeface="Calibri"/>
                <a:cs typeface="Calibri"/>
                <a:sym typeface="Calibri"/>
              </a:rPr>
            </a:br>
            <a:r>
              <a:rPr lang="pl-PL" sz="3959" b="0" i="0" u="none" strike="noStrike" cap="none">
                <a:solidFill>
                  <a:schemeClr val="dk1"/>
                </a:solidFill>
                <a:latin typeface="Calibri"/>
                <a:ea typeface="Calibri"/>
                <a:cs typeface="Calibri"/>
                <a:sym typeface="Calibri"/>
              </a:rPr>
              <a:t>I LICEUM OGÓLNOKSZTAŁCĄCE IM. TADEUSZA KOŚCIUSZKI </a:t>
            </a:r>
            <a:br>
              <a:rPr lang="pl-PL" sz="3959" b="0" i="0" u="none" strike="noStrike" cap="none">
                <a:solidFill>
                  <a:schemeClr val="dk1"/>
                </a:solidFill>
                <a:latin typeface="Calibri"/>
                <a:ea typeface="Calibri"/>
                <a:cs typeface="Calibri"/>
                <a:sym typeface="Calibri"/>
              </a:rPr>
            </a:br>
            <a:r>
              <a:rPr lang="pl-PL" sz="3959" b="0" i="0" u="none" strike="noStrike" cap="none">
                <a:solidFill>
                  <a:schemeClr val="dk1"/>
                </a:solidFill>
                <a:latin typeface="Calibri"/>
                <a:ea typeface="Calibri"/>
                <a:cs typeface="Calibri"/>
                <a:sym typeface="Calibri"/>
              </a:rPr>
              <a:t>UL. NADODRZAŃSKA 4, 98-300 WIELUŃ</a:t>
            </a:r>
          </a:p>
        </p:txBody>
      </p:sp>
      <p:sp>
        <p:nvSpPr>
          <p:cNvPr id="89" name="Shape 89"/>
          <p:cNvSpPr txBox="1">
            <a:spLocks noGrp="1"/>
          </p:cNvSpPr>
          <p:nvPr>
            <p:ph type="subTitle" idx="1"/>
          </p:nvPr>
        </p:nvSpPr>
        <p:spPr>
          <a:xfrm>
            <a:off x="153475" y="2925450"/>
            <a:ext cx="8843400" cy="3663900"/>
          </a:xfrm>
          <a:prstGeom prst="rect">
            <a:avLst/>
          </a:prstGeom>
          <a:noFill/>
          <a:ln w="9525" cap="flat" cmpd="sng">
            <a:solidFill>
              <a:srgbClr val="4A86E8"/>
            </a:solidFill>
            <a:prstDash val="solid"/>
            <a:round/>
            <a:headEnd type="none" w="med" len="med"/>
            <a:tailEnd type="none" w="med" len="med"/>
          </a:ln>
        </p:spPr>
        <p:txBody>
          <a:bodyPr lIns="91425" tIns="45700" rIns="91425" bIns="45700" anchor="t" anchorCtr="0">
            <a:noAutofit/>
          </a:bodyPr>
          <a:lstStyle/>
          <a:p>
            <a:pPr marL="0" marR="0" lvl="0" indent="0" algn="ctr" rtl="0">
              <a:spcBef>
                <a:spcPts val="640"/>
              </a:spcBef>
              <a:spcAft>
                <a:spcPts val="0"/>
              </a:spcAft>
              <a:buClr>
                <a:schemeClr val="dk1"/>
              </a:buClr>
              <a:buSzPct val="25000"/>
              <a:buFont typeface="Arial"/>
              <a:buNone/>
            </a:pPr>
            <a:endParaRPr sz="3600" b="1" dirty="0">
              <a:solidFill>
                <a:schemeClr val="dk1"/>
              </a:solidFill>
              <a:latin typeface="Arial"/>
              <a:ea typeface="Arial"/>
              <a:cs typeface="Arial"/>
              <a:sym typeface="Arial"/>
            </a:endParaRPr>
          </a:p>
          <a:p>
            <a:pPr marL="0" marR="0" lvl="0" indent="0" algn="l" rtl="0">
              <a:spcBef>
                <a:spcPts val="640"/>
              </a:spcBef>
              <a:spcAft>
                <a:spcPts val="0"/>
              </a:spcAft>
              <a:buClr>
                <a:schemeClr val="dk1"/>
              </a:buClr>
              <a:buSzPct val="25000"/>
              <a:buFont typeface="Arial"/>
              <a:buNone/>
            </a:pPr>
            <a:endParaRPr dirty="0">
              <a:solidFill>
                <a:schemeClr val="dk1"/>
              </a:solidFill>
              <a:latin typeface="Arial"/>
              <a:ea typeface="Arial"/>
              <a:cs typeface="Arial"/>
              <a:sym typeface="Arial"/>
            </a:endParaRPr>
          </a:p>
          <a:p>
            <a:pPr marL="0" marR="0" lvl="0" indent="0" rtl="0">
              <a:spcBef>
                <a:spcPts val="640"/>
              </a:spcBef>
              <a:spcAft>
                <a:spcPts val="0"/>
              </a:spcAft>
              <a:buClr>
                <a:schemeClr val="dk1"/>
              </a:buClr>
              <a:buSzPct val="25000"/>
              <a:buFont typeface="Arial"/>
              <a:buNone/>
            </a:pPr>
            <a:r>
              <a:rPr lang="pl-PL" sz="3200" b="0" i="0" u="none" strike="noStrike" cap="none" dirty="0" err="1">
                <a:solidFill>
                  <a:schemeClr val="dk1"/>
                </a:solidFill>
                <a:latin typeface="Arial"/>
                <a:ea typeface="Arial"/>
                <a:cs typeface="Arial"/>
                <a:sym typeface="Arial"/>
              </a:rPr>
              <a:t>Autor</a:t>
            </a:r>
            <a:r>
              <a:rPr lang="pl-PL" dirty="0" err="1">
                <a:solidFill>
                  <a:schemeClr val="dk1"/>
                </a:solidFill>
                <a:latin typeface="Arial"/>
                <a:ea typeface="Arial"/>
                <a:cs typeface="Arial"/>
                <a:sym typeface="Arial"/>
              </a:rPr>
              <a:t>s</a:t>
            </a:r>
            <a:r>
              <a:rPr lang="pl-PL" sz="3200" b="0" i="0" u="none" strike="noStrike" cap="none" dirty="0">
                <a:solidFill>
                  <a:schemeClr val="dk1"/>
                </a:solidFill>
                <a:latin typeface="Arial"/>
                <a:ea typeface="Arial"/>
                <a:cs typeface="Arial"/>
                <a:sym typeface="Arial"/>
              </a:rPr>
              <a:t>: </a:t>
            </a:r>
          </a:p>
          <a:p>
            <a:pPr marL="0" marR="0" lvl="0" indent="0" algn="ctr" rtl="0">
              <a:spcBef>
                <a:spcPts val="640"/>
              </a:spcBef>
              <a:spcAft>
                <a:spcPts val="0"/>
              </a:spcAft>
              <a:buClr>
                <a:schemeClr val="dk1"/>
              </a:buClr>
              <a:buSzPct val="25000"/>
              <a:buFont typeface="Arial"/>
              <a:buNone/>
            </a:pPr>
            <a:r>
              <a:rPr lang="pl-PL" sz="3200" b="0" i="0" u="none" strike="noStrike" cap="none" dirty="0">
                <a:solidFill>
                  <a:schemeClr val="dk1"/>
                </a:solidFill>
                <a:latin typeface="Arial"/>
                <a:ea typeface="Arial"/>
                <a:cs typeface="Arial"/>
                <a:sym typeface="Arial"/>
              </a:rPr>
              <a:t>Julia </a:t>
            </a:r>
            <a:r>
              <a:rPr lang="pl-PL" sz="3200" b="0" i="0" u="none" strike="noStrike" cap="none" dirty="0" err="1" smtClean="0">
                <a:solidFill>
                  <a:schemeClr val="dk1"/>
                </a:solidFill>
                <a:latin typeface="Arial"/>
                <a:ea typeface="Arial"/>
                <a:cs typeface="Arial"/>
                <a:sym typeface="Arial"/>
              </a:rPr>
              <a:t>Wykrota</a:t>
            </a:r>
            <a:r>
              <a:rPr lang="pl-PL" sz="3200" b="0" i="0" u="none" strike="noStrike" cap="none" dirty="0" smtClean="0">
                <a:solidFill>
                  <a:schemeClr val="dk1"/>
                </a:solidFill>
                <a:latin typeface="Arial"/>
                <a:ea typeface="Arial"/>
                <a:cs typeface="Arial"/>
                <a:sym typeface="Arial"/>
              </a:rPr>
              <a:t> kl. I</a:t>
            </a:r>
            <a:endParaRPr lang="pl-PL" sz="3200" b="0" i="0" u="none" strike="noStrike" cap="none" dirty="0">
              <a:solidFill>
                <a:schemeClr val="dk1"/>
              </a:solidFill>
              <a:latin typeface="Arial"/>
              <a:ea typeface="Arial"/>
              <a:cs typeface="Arial"/>
              <a:sym typeface="Arial"/>
            </a:endParaRPr>
          </a:p>
          <a:p>
            <a:pPr marL="0" marR="0" lvl="0" indent="0" algn="ctr" rtl="0">
              <a:spcBef>
                <a:spcPts val="640"/>
              </a:spcBef>
              <a:spcAft>
                <a:spcPts val="0"/>
              </a:spcAft>
              <a:buClr>
                <a:schemeClr val="dk1"/>
              </a:buClr>
              <a:buSzPct val="25000"/>
              <a:buFont typeface="Arial"/>
              <a:buNone/>
            </a:pPr>
            <a:r>
              <a:rPr lang="pl-PL" sz="3200" b="0" i="0" u="none" strike="noStrike" cap="none" dirty="0">
                <a:solidFill>
                  <a:schemeClr val="dk1"/>
                </a:solidFill>
                <a:latin typeface="Arial"/>
                <a:ea typeface="Arial"/>
                <a:cs typeface="Arial"/>
                <a:sym typeface="Arial"/>
              </a:rPr>
              <a:t>Aleksandra </a:t>
            </a:r>
            <a:r>
              <a:rPr lang="pl-PL" sz="3200" b="0" i="0" u="none" strike="noStrike" cap="none" dirty="0" smtClean="0">
                <a:solidFill>
                  <a:schemeClr val="dk1"/>
                </a:solidFill>
                <a:latin typeface="Arial"/>
                <a:ea typeface="Arial"/>
                <a:cs typeface="Arial"/>
                <a:sym typeface="Arial"/>
              </a:rPr>
              <a:t>Ziomek kl. I</a:t>
            </a:r>
            <a:endParaRPr lang="pl-PL" sz="3200" b="0" i="0" u="none" strike="noStrike" cap="none" dirty="0">
              <a:solidFill>
                <a:schemeClr val="dk1"/>
              </a:solidFill>
              <a:latin typeface="Arial"/>
              <a:ea typeface="Arial"/>
              <a:cs typeface="Arial"/>
              <a:sym typeface="Arial"/>
            </a:endParaRPr>
          </a:p>
          <a:p>
            <a:pPr marL="0" marR="0" lvl="0" indent="0" algn="ctr" rtl="0">
              <a:spcBef>
                <a:spcPts val="640"/>
              </a:spcBef>
              <a:spcAft>
                <a:spcPts val="0"/>
              </a:spcAft>
              <a:buClr>
                <a:schemeClr val="dk1"/>
              </a:buClr>
              <a:buSzPct val="25000"/>
              <a:buFont typeface="Arial"/>
              <a:buNone/>
            </a:pPr>
            <a:r>
              <a:rPr lang="pl-PL" sz="3200" b="0" i="0" u="none" strike="noStrike" cap="none" dirty="0">
                <a:solidFill>
                  <a:schemeClr val="dk1"/>
                </a:solidFill>
                <a:latin typeface="Arial"/>
                <a:ea typeface="Arial"/>
                <a:cs typeface="Arial"/>
                <a:sym typeface="Arial"/>
              </a:rPr>
              <a:t>Sandra Wcisło </a:t>
            </a:r>
            <a:r>
              <a:rPr lang="pl-PL" sz="3200" b="0" i="0" u="none" strike="noStrike" cap="none" dirty="0" smtClean="0">
                <a:solidFill>
                  <a:schemeClr val="dk1"/>
                </a:solidFill>
                <a:latin typeface="Arial"/>
                <a:ea typeface="Arial"/>
                <a:cs typeface="Arial"/>
                <a:sym typeface="Arial"/>
              </a:rPr>
              <a:t>kl. </a:t>
            </a:r>
            <a:r>
              <a:rPr lang="pl-PL" sz="3200" b="0" i="0" u="none" strike="noStrike" cap="none" smtClean="0">
                <a:solidFill>
                  <a:schemeClr val="dk1"/>
                </a:solidFill>
                <a:latin typeface="Arial"/>
                <a:ea typeface="Arial"/>
                <a:cs typeface="Arial"/>
                <a:sym typeface="Arial"/>
              </a:rPr>
              <a:t>I</a:t>
            </a:r>
            <a:endParaRPr lang="pl-PL" sz="3200" b="0" i="0" u="none" strike="noStrike" cap="none" dirty="0">
              <a:solidFill>
                <a:schemeClr val="dk1"/>
              </a:solidFill>
              <a:latin typeface="Arial"/>
              <a:ea typeface="Arial"/>
              <a:cs typeface="Arial"/>
              <a:sym typeface="Arial"/>
            </a:endParaRPr>
          </a:p>
          <a:p>
            <a:pPr marL="0" marR="0" lvl="0" indent="0" algn="ctr" rtl="0">
              <a:spcBef>
                <a:spcPts val="640"/>
              </a:spcBef>
              <a:spcAft>
                <a:spcPts val="0"/>
              </a:spcAft>
              <a:buClr>
                <a:srgbClr val="888888"/>
              </a:buClr>
              <a:buSzPct val="25000"/>
              <a:buFont typeface="Arial"/>
              <a:buNone/>
            </a:pPr>
            <a:endParaRPr sz="3200" b="0" i="0" u="none" strike="noStrike" cap="none" dirty="0">
              <a:solidFill>
                <a:schemeClr val="dk1"/>
              </a:solidFill>
              <a:latin typeface="Arial"/>
              <a:ea typeface="Arial"/>
              <a:cs typeface="Arial"/>
              <a:sym typeface="Arial"/>
            </a:endParaRPr>
          </a:p>
          <a:p>
            <a:pPr marL="0" marR="0" lvl="0" indent="0" algn="ctr" rtl="0">
              <a:spcBef>
                <a:spcPts val="640"/>
              </a:spcBef>
              <a:buClr>
                <a:srgbClr val="888888"/>
              </a:buClr>
              <a:buSzPct val="25000"/>
              <a:buFont typeface="Arial"/>
              <a:buNone/>
            </a:pPr>
            <a:endParaRPr sz="3200" b="0" i="0" u="none" strike="noStrike" cap="none" dirty="0">
              <a:solidFill>
                <a:schemeClr val="dk1"/>
              </a:solidFill>
              <a:latin typeface="Calibri"/>
              <a:ea typeface="Calibri"/>
              <a:cs typeface="Calibri"/>
              <a:sym typeface="Calibri"/>
            </a:endParaRPr>
          </a:p>
        </p:txBody>
      </p:sp>
      <p:sp>
        <p:nvSpPr>
          <p:cNvPr id="90" name="Shape 90"/>
          <p:cNvSpPr/>
          <p:nvPr/>
        </p:nvSpPr>
        <p:spPr>
          <a:xfrm>
            <a:off x="251520" y="2996950"/>
            <a:ext cx="8632926" cy="504058"/>
          </a:xfrm>
          <a:prstGeom prst="rect">
            <a:avLst/>
          </a:prstGeom>
        </p:spPr>
        <p:txBody>
          <a:bodyPr>
            <a:prstTxWarp prst="textPlain">
              <a:avLst/>
            </a:prstTxWarp>
          </a:bodyPr>
          <a:lstStyle/>
          <a:p>
            <a:pPr lvl="0" algn="ctr"/>
            <a:r>
              <a:rPr b="0" i="0" dirty="0">
                <a:ln w="9525" cap="flat" cmpd="sng">
                  <a:solidFill>
                    <a:schemeClr val="dk2"/>
                  </a:solidFill>
                  <a:prstDash val="solid"/>
                  <a:round/>
                  <a:headEnd type="none" w="med" len="med"/>
                  <a:tailEnd type="none" w="med" len="med"/>
                </a:ln>
                <a:solidFill>
                  <a:schemeClr val="lt2"/>
                </a:solidFill>
                <a:latin typeface="Impact"/>
              </a:rPr>
              <a:t>What can be interesting about polish landscape and national parks?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
                                            <p:txEl>
                                              <p:pRg st="2" end="2"/>
                                            </p:txEl>
                                          </p:spTgt>
                                        </p:tgtEl>
                                        <p:attrNameLst>
                                          <p:attrName>style.visibility</p:attrName>
                                        </p:attrNameLst>
                                      </p:cBhvr>
                                      <p:to>
                                        <p:strVal val="visible"/>
                                      </p:to>
                                    </p:set>
                                    <p:animEffect transition="in" filter="fade">
                                      <p:cBhvr>
                                        <p:cTn id="12" dur="500"/>
                                        <p:tgtEl>
                                          <p:spTgt spid="8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9">
                                            <p:txEl>
                                              <p:pRg st="3" end="3"/>
                                            </p:txEl>
                                          </p:spTgt>
                                        </p:tgtEl>
                                        <p:attrNameLst>
                                          <p:attrName>style.visibility</p:attrName>
                                        </p:attrNameLst>
                                      </p:cBhvr>
                                      <p:to>
                                        <p:strVal val="visible"/>
                                      </p:to>
                                    </p:set>
                                    <p:animEffect transition="in" filter="fade">
                                      <p:cBhvr>
                                        <p:cTn id="17" dur="500"/>
                                        <p:tgtEl>
                                          <p:spTgt spid="8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9">
                                            <p:txEl>
                                              <p:pRg st="4" end="4"/>
                                            </p:txEl>
                                          </p:spTgt>
                                        </p:tgtEl>
                                        <p:attrNameLst>
                                          <p:attrName>style.visibility</p:attrName>
                                        </p:attrNameLst>
                                      </p:cBhvr>
                                      <p:to>
                                        <p:strVal val="visible"/>
                                      </p:to>
                                    </p:set>
                                    <p:animEffect transition="in" filter="fade">
                                      <p:cBhvr>
                                        <p:cTn id="22" dur="500"/>
                                        <p:tgtEl>
                                          <p:spTgt spid="8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9">
                                            <p:txEl>
                                              <p:pRg st="5" end="5"/>
                                            </p:txEl>
                                          </p:spTgt>
                                        </p:tgtEl>
                                        <p:attrNameLst>
                                          <p:attrName>style.visibility</p:attrName>
                                        </p:attrNameLst>
                                      </p:cBhvr>
                                      <p:to>
                                        <p:strVal val="visible"/>
                                      </p:to>
                                    </p:set>
                                    <p:animEffect transition="in" filter="fade">
                                      <p:cBhvr>
                                        <p:cTn id="27" dur="500"/>
                                        <p:tgtEl>
                                          <p:spTgt spid="8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274637"/>
            <a:ext cx="8229600" cy="1143000"/>
          </a:xfrm>
          <a:prstGeom prst="rect">
            <a:avLst/>
          </a:prstGeom>
          <a:solidFill>
            <a:schemeClr val="accent1"/>
          </a:solidFill>
          <a:ln w="381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pl-PL" sz="4400" b="0" i="0" u="none" strike="noStrike" cap="none">
                <a:solidFill>
                  <a:schemeClr val="lt1"/>
                </a:solidFill>
                <a:latin typeface="Calibri"/>
                <a:ea typeface="Calibri"/>
                <a:cs typeface="Calibri"/>
                <a:sym typeface="Calibri"/>
              </a:rPr>
              <a:t>TATRA NATIONAL PARK</a:t>
            </a:r>
          </a:p>
        </p:txBody>
      </p:sp>
      <p:pic>
        <p:nvPicPr>
          <p:cNvPr id="157" name="Shape 157"/>
          <p:cNvPicPr preferRelativeResize="0"/>
          <p:nvPr/>
        </p:nvPicPr>
        <p:blipFill rotWithShape="1">
          <a:blip r:embed="rId3">
            <a:alphaModFix/>
          </a:blip>
          <a:srcRect/>
          <a:stretch/>
        </p:blipFill>
        <p:spPr>
          <a:xfrm>
            <a:off x="239799" y="2276874"/>
            <a:ext cx="3802500" cy="3862800"/>
          </a:xfrm>
          <a:prstGeom prst="rect">
            <a:avLst/>
          </a:prstGeom>
          <a:noFill/>
          <a:ln>
            <a:noFill/>
          </a:ln>
        </p:spPr>
      </p:pic>
      <p:pic>
        <p:nvPicPr>
          <p:cNvPr id="158" name="Shape 158"/>
          <p:cNvPicPr preferRelativeResize="0"/>
          <p:nvPr/>
        </p:nvPicPr>
        <p:blipFill rotWithShape="1">
          <a:blip r:embed="rId4">
            <a:alphaModFix/>
          </a:blip>
          <a:srcRect/>
          <a:stretch/>
        </p:blipFill>
        <p:spPr>
          <a:xfrm>
            <a:off x="4651925" y="3356999"/>
            <a:ext cx="3954900" cy="3085200"/>
          </a:xfrm>
          <a:prstGeom prst="rect">
            <a:avLst/>
          </a:prstGeom>
          <a:noFill/>
          <a:ln>
            <a:noFill/>
          </a:ln>
        </p:spPr>
      </p:pic>
      <p:sp>
        <p:nvSpPr>
          <p:cNvPr id="159" name="Shape 159"/>
          <p:cNvSpPr/>
          <p:nvPr/>
        </p:nvSpPr>
        <p:spPr>
          <a:xfrm>
            <a:off x="4139951" y="1700808"/>
            <a:ext cx="4572000" cy="147732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pl-PL" sz="1800">
                <a:solidFill>
                  <a:schemeClr val="dk1"/>
                </a:solidFill>
                <a:latin typeface="Calibri"/>
                <a:ea typeface="Calibri"/>
                <a:cs typeface="Calibri"/>
                <a:sym typeface="Calibri"/>
              </a:rPr>
              <a:t>Tatra National Park is the only mountain range with alpine characteristics. Ιts emblem is the chamois. It is connected with the Slovak Tatra National Park. In both parks brown bear and alpine marmot can be found.</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9"/>
                                        </p:tgtEl>
                                        <p:attrNameLst>
                                          <p:attrName>style.visibility</p:attrName>
                                        </p:attrNameLst>
                                      </p:cBhvr>
                                      <p:to>
                                        <p:strVal val="visible"/>
                                      </p:to>
                                    </p:set>
                                    <p:animEffect transition="in" filter="fade">
                                      <p:cBhvr>
                                        <p:cTn id="12" dur="500"/>
                                        <p:tgtEl>
                                          <p:spTgt spid="1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gtEl>
                                        <p:attrNameLst>
                                          <p:attrName>style.visibility</p:attrName>
                                        </p:attrNameLst>
                                      </p:cBhvr>
                                      <p:to>
                                        <p:strVal val="visible"/>
                                      </p:to>
                                    </p:set>
                                    <p:animEffect transition="in" filter="fade">
                                      <p:cBhvr>
                                        <p:cTn id="17" dur="500"/>
                                        <p:tgtEl>
                                          <p:spTgt spid="1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7"/>
                                        </p:tgtEl>
                                        <p:attrNameLst>
                                          <p:attrName>style.visibility</p:attrName>
                                        </p:attrNameLst>
                                      </p:cBhvr>
                                      <p:to>
                                        <p:strVal val="visible"/>
                                      </p:to>
                                    </p:set>
                                    <p:animEffect transition="in" filter="fade">
                                      <p:cBhvr>
                                        <p:cTn id="22"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57200" y="274637"/>
            <a:ext cx="8229600" cy="1143000"/>
          </a:xfrm>
          <a:prstGeom prst="rect">
            <a:avLst/>
          </a:prstGeom>
          <a:solidFill>
            <a:schemeClr val="accent6"/>
          </a:solidFill>
          <a:ln w="381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pl-PL" sz="4400" b="0" i="0" u="none" strike="noStrike" cap="none">
                <a:solidFill>
                  <a:schemeClr val="lt1"/>
                </a:solidFill>
                <a:latin typeface="Calibri"/>
                <a:ea typeface="Calibri"/>
                <a:cs typeface="Calibri"/>
                <a:sym typeface="Calibri"/>
              </a:rPr>
              <a:t>Poprad Landscape Park</a:t>
            </a:r>
          </a:p>
        </p:txBody>
      </p:sp>
      <p:pic>
        <p:nvPicPr>
          <p:cNvPr id="165" name="Shape 165"/>
          <p:cNvPicPr preferRelativeResize="0"/>
          <p:nvPr/>
        </p:nvPicPr>
        <p:blipFill rotWithShape="1">
          <a:blip r:embed="rId3">
            <a:alphaModFix/>
          </a:blip>
          <a:srcRect/>
          <a:stretch/>
        </p:blipFill>
        <p:spPr>
          <a:xfrm>
            <a:off x="467550" y="3573024"/>
            <a:ext cx="3721500" cy="2164800"/>
          </a:xfrm>
          <a:prstGeom prst="rect">
            <a:avLst/>
          </a:prstGeom>
          <a:noFill/>
          <a:ln>
            <a:noFill/>
          </a:ln>
        </p:spPr>
      </p:pic>
      <p:pic>
        <p:nvPicPr>
          <p:cNvPr id="166" name="Shape 166"/>
          <p:cNvPicPr preferRelativeResize="0"/>
          <p:nvPr/>
        </p:nvPicPr>
        <p:blipFill rotWithShape="1">
          <a:blip r:embed="rId4">
            <a:alphaModFix/>
          </a:blip>
          <a:srcRect/>
          <a:stretch/>
        </p:blipFill>
        <p:spPr>
          <a:xfrm>
            <a:off x="5687825" y="1628800"/>
            <a:ext cx="3035399" cy="2954700"/>
          </a:xfrm>
          <a:prstGeom prst="rect">
            <a:avLst/>
          </a:prstGeom>
          <a:noFill/>
          <a:ln>
            <a:noFill/>
          </a:ln>
        </p:spPr>
      </p:pic>
      <p:sp>
        <p:nvSpPr>
          <p:cNvPr id="167" name="Shape 167"/>
          <p:cNvSpPr/>
          <p:nvPr/>
        </p:nvSpPr>
        <p:spPr>
          <a:xfrm>
            <a:off x="467543" y="1556791"/>
            <a:ext cx="4572000" cy="17543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pl-PL" sz="1800">
                <a:solidFill>
                  <a:schemeClr val="dk1"/>
                </a:solidFill>
                <a:latin typeface="Calibri"/>
                <a:ea typeface="Calibri"/>
                <a:cs typeface="Calibri"/>
                <a:sym typeface="Calibri"/>
              </a:rPr>
              <a:t>Poprad Landscape Park is a protected area in southern Poland, named after the Poprad river running through it. The Park, with the total area of 54,212 ha (133,960 acres), is one of the biggest landscape parks in the country, created in 1987.</a:t>
            </a:r>
          </a:p>
        </p:txBody>
      </p:sp>
      <p:sp>
        <p:nvSpPr>
          <p:cNvPr id="168" name="Shape 168"/>
          <p:cNvSpPr/>
          <p:nvPr/>
        </p:nvSpPr>
        <p:spPr>
          <a:xfrm>
            <a:off x="4355976" y="4941167"/>
            <a:ext cx="4572000" cy="147732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pl-PL" sz="1800">
                <a:solidFill>
                  <a:schemeClr val="dk1"/>
                </a:solidFill>
                <a:latin typeface="Calibri"/>
                <a:ea typeface="Calibri"/>
                <a:cs typeface="Calibri"/>
                <a:sym typeface="Calibri"/>
              </a:rPr>
              <a:t> It lies within Lesser Poland Voivodeship, in the part of the Beskid mountain range called Western Carpathians south of Nowy Sącz, in the basin of the Poprad river with its picturesque gorge.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5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7"/>
                                        </p:tgtEl>
                                        <p:attrNameLst>
                                          <p:attrName>style.visibility</p:attrName>
                                        </p:attrNameLst>
                                      </p:cBhvr>
                                      <p:to>
                                        <p:strVal val="visible"/>
                                      </p:to>
                                    </p:set>
                                    <p:animEffect transition="in" filter="fade">
                                      <p:cBhvr>
                                        <p:cTn id="12" dur="500"/>
                                        <p:tgtEl>
                                          <p:spTgt spid="1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5"/>
                                        </p:tgtEl>
                                        <p:attrNameLst>
                                          <p:attrName>style.visibility</p:attrName>
                                        </p:attrNameLst>
                                      </p:cBhvr>
                                      <p:to>
                                        <p:strVal val="visible"/>
                                      </p:to>
                                    </p:set>
                                    <p:animEffect transition="in" filter="fade">
                                      <p:cBhvr>
                                        <p:cTn id="17" dur="500"/>
                                        <p:tgtEl>
                                          <p:spTgt spid="16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6"/>
                                        </p:tgtEl>
                                        <p:attrNameLst>
                                          <p:attrName>style.visibility</p:attrName>
                                        </p:attrNameLst>
                                      </p:cBhvr>
                                      <p:to>
                                        <p:strVal val="visible"/>
                                      </p:to>
                                    </p:set>
                                    <p:animEffect transition="in" filter="fade">
                                      <p:cBhvr>
                                        <p:cTn id="22" dur="500"/>
                                        <p:tgtEl>
                                          <p:spTgt spid="16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8"/>
                                        </p:tgtEl>
                                        <p:attrNameLst>
                                          <p:attrName>style.visibility</p:attrName>
                                        </p:attrNameLst>
                                      </p:cBhvr>
                                      <p:to>
                                        <p:strVal val="visible"/>
                                      </p:to>
                                    </p:set>
                                    <p:animEffect transition="in" filter="fade">
                                      <p:cBhvr>
                                        <p:cTn id="27" dur="5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Shape 173"/>
          <p:cNvPicPr preferRelativeResize="0"/>
          <p:nvPr/>
        </p:nvPicPr>
        <p:blipFill rotWithShape="1">
          <a:blip r:embed="rId3">
            <a:alphaModFix/>
          </a:blip>
          <a:srcRect/>
          <a:stretch/>
        </p:blipFill>
        <p:spPr>
          <a:xfrm>
            <a:off x="3174091" y="1664900"/>
            <a:ext cx="3713400" cy="2087100"/>
          </a:xfrm>
          <a:prstGeom prst="rect">
            <a:avLst/>
          </a:prstGeom>
          <a:noFill/>
          <a:ln>
            <a:noFill/>
          </a:ln>
        </p:spPr>
      </p:pic>
      <p:cxnSp>
        <p:nvCxnSpPr>
          <p:cNvPr id="174" name="Shape 174"/>
          <p:cNvCxnSpPr/>
          <p:nvPr/>
        </p:nvCxnSpPr>
        <p:spPr>
          <a:xfrm rot="-5400000">
            <a:off x="4786203" y="1421908"/>
            <a:ext cx="486000" cy="0"/>
          </a:xfrm>
          <a:prstGeom prst="straightConnector1">
            <a:avLst/>
          </a:prstGeom>
          <a:noFill/>
          <a:ln w="9525" cap="flat" cmpd="sng">
            <a:solidFill>
              <a:srgbClr val="000000"/>
            </a:solidFill>
            <a:prstDash val="solid"/>
            <a:round/>
            <a:headEnd type="none" w="med" len="med"/>
            <a:tailEnd type="triangle" w="lg" len="lg"/>
          </a:ln>
        </p:spPr>
      </p:cxnSp>
      <p:sp>
        <p:nvSpPr>
          <p:cNvPr id="175" name="Shape 175"/>
          <p:cNvSpPr/>
          <p:nvPr/>
        </p:nvSpPr>
        <p:spPr>
          <a:xfrm>
            <a:off x="2512950" y="776287"/>
            <a:ext cx="4118100" cy="4026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262626"/>
              </a:buClr>
              <a:buFont typeface="Helvetica Neue"/>
              <a:buNone/>
            </a:pPr>
            <a:r>
              <a:rPr lang="pl-PL" b="1" i="0" u="none" strike="noStrike" cap="none">
                <a:solidFill>
                  <a:srgbClr val="262626"/>
                </a:solidFill>
                <a:latin typeface="Helvetica Neue"/>
                <a:ea typeface="Helvetica Neue"/>
                <a:cs typeface="Helvetica Neue"/>
                <a:sym typeface="Helvetica Neue"/>
              </a:rPr>
              <a:t>      </a:t>
            </a:r>
          </a:p>
          <a:p>
            <a:pPr marL="0" marR="0" lvl="0" indent="0" algn="l" rtl="0">
              <a:lnSpc>
                <a:spcPct val="100000"/>
              </a:lnSpc>
              <a:spcBef>
                <a:spcPts val="0"/>
              </a:spcBef>
              <a:spcAft>
                <a:spcPts val="0"/>
              </a:spcAft>
              <a:buClr>
                <a:schemeClr val="dk1"/>
              </a:buClr>
              <a:buFont typeface="Calibri"/>
              <a:buNone/>
            </a:pPr>
            <a:endParaRPr b="1" i="0" u="none" strike="noStrike" cap="none">
              <a:solidFill>
                <a:schemeClr val="dk1"/>
              </a:solidFill>
              <a:latin typeface="Arial"/>
              <a:ea typeface="Arial"/>
              <a:cs typeface="Arial"/>
              <a:sym typeface="Arial"/>
            </a:endParaRPr>
          </a:p>
          <a:p>
            <a:pPr marL="0" marR="0" lvl="0" indent="0" rtl="0">
              <a:lnSpc>
                <a:spcPct val="100000"/>
              </a:lnSpc>
              <a:spcBef>
                <a:spcPts val="0"/>
              </a:spcBef>
              <a:spcAft>
                <a:spcPts val="0"/>
              </a:spcAft>
              <a:buClr>
                <a:srgbClr val="262626"/>
              </a:buClr>
              <a:buFont typeface="Helvetica Neue"/>
              <a:buNone/>
            </a:pPr>
            <a:r>
              <a:rPr lang="pl-PL" b="0" i="0" u="none" strike="noStrike" cap="none">
                <a:solidFill>
                  <a:srgbClr val="262626"/>
                </a:solidFill>
                <a:latin typeface="Helvetica Neue"/>
                <a:ea typeface="Helvetica Neue"/>
                <a:cs typeface="Helvetica Neue"/>
                <a:sym typeface="Helvetica Neue"/>
              </a:rPr>
              <a:t>                   One tree produces 727kg oxygen/</a:t>
            </a:r>
            <a:r>
              <a:rPr lang="pl-PL" b="0" i="0" u="none" strike="noStrike" cap="none">
                <a:solidFill>
                  <a:srgbClr val="252525"/>
                </a:solidFill>
                <a:latin typeface="Arial"/>
                <a:ea typeface="Arial"/>
                <a:cs typeface="Arial"/>
                <a:sym typeface="Arial"/>
              </a:rPr>
              <a:t> m</a:t>
            </a:r>
            <a:r>
              <a:rPr lang="pl-PL" b="0" i="0" u="none" strike="noStrike" cap="none">
                <a:solidFill>
                  <a:srgbClr val="252525"/>
                </a:solidFill>
                <a:latin typeface="Calibri"/>
                <a:ea typeface="Calibri"/>
                <a:cs typeface="Calibri"/>
                <a:sym typeface="Calibri"/>
              </a:rPr>
              <a:t>³</a:t>
            </a:r>
          </a:p>
          <a:p>
            <a:pPr marL="0" marR="0" lvl="0" indent="0" algn="l" rtl="0">
              <a:lnSpc>
                <a:spcPct val="100000"/>
              </a:lnSpc>
              <a:spcBef>
                <a:spcPts val="0"/>
              </a:spcBef>
              <a:spcAft>
                <a:spcPts val="0"/>
              </a:spcAft>
              <a:buClr>
                <a:schemeClr val="dk1"/>
              </a:buClr>
              <a:buFont typeface="Calibri"/>
              <a:buNone/>
            </a:pPr>
            <a:endParaRPr b="0" i="0" u="none" strike="noStrike" cap="none">
              <a:solidFill>
                <a:srgbClr val="262626"/>
              </a:solidFill>
              <a:latin typeface="Helvetica Neue"/>
              <a:ea typeface="Helvetica Neue"/>
              <a:cs typeface="Helvetica Neue"/>
              <a:sym typeface="Helvetica Neue"/>
            </a:endParaRPr>
          </a:p>
        </p:txBody>
      </p:sp>
      <p:sp>
        <p:nvSpPr>
          <p:cNvPr id="176" name="Shape 176"/>
          <p:cNvSpPr/>
          <p:nvPr/>
        </p:nvSpPr>
        <p:spPr>
          <a:xfrm>
            <a:off x="370875" y="226975"/>
            <a:ext cx="9144000" cy="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r>
              <a:rPr lang="pl-PL" sz="1800" b="0" i="0" u="none" strike="noStrike" cap="none">
                <a:solidFill>
                  <a:schemeClr val="dk1"/>
                </a:solidFill>
                <a:latin typeface="Arial"/>
                <a:ea typeface="Arial"/>
                <a:cs typeface="Arial"/>
                <a:sym typeface="Arial"/>
              </a:rPr>
              <a:t/>
            </a:r>
            <a:br>
              <a:rPr lang="pl-PL" sz="1800" b="0" i="0" u="none" strike="noStrike" cap="none">
                <a:solidFill>
                  <a:schemeClr val="dk1"/>
                </a:solidFill>
                <a:latin typeface="Arial"/>
                <a:ea typeface="Arial"/>
                <a:cs typeface="Arial"/>
                <a:sym typeface="Arial"/>
              </a:rPr>
            </a:br>
            <a:endParaRPr lang="pl-PL"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Font typeface="Calibri"/>
              <a:buNone/>
            </a:pPr>
            <a:endParaRPr sz="1800" b="0" i="0" u="none" strike="noStrike" cap="none">
              <a:solidFill>
                <a:schemeClr val="dk1"/>
              </a:solidFill>
              <a:latin typeface="Arial"/>
              <a:ea typeface="Arial"/>
              <a:cs typeface="Arial"/>
              <a:sym typeface="Arial"/>
            </a:endParaRPr>
          </a:p>
        </p:txBody>
      </p:sp>
      <p:sp>
        <p:nvSpPr>
          <p:cNvPr id="177" name="Shape 177"/>
          <p:cNvSpPr/>
          <p:nvPr/>
        </p:nvSpPr>
        <p:spPr>
          <a:xfrm>
            <a:off x="457200" y="3219450"/>
            <a:ext cx="9144000" cy="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1800" b="0" i="0" u="none" strike="noStrike" cap="none">
              <a:solidFill>
                <a:schemeClr val="dk1"/>
              </a:solidFill>
              <a:latin typeface="Arial"/>
              <a:ea typeface="Arial"/>
              <a:cs typeface="Arial"/>
              <a:sym typeface="Arial"/>
            </a:endParaRPr>
          </a:p>
        </p:txBody>
      </p:sp>
      <p:sp>
        <p:nvSpPr>
          <p:cNvPr id="178" name="Shape 178"/>
          <p:cNvSpPr/>
          <p:nvPr/>
        </p:nvSpPr>
        <p:spPr>
          <a:xfrm>
            <a:off x="575500" y="4937800"/>
            <a:ext cx="5898900" cy="1423200"/>
          </a:xfrm>
          <a:prstGeom prst="rect">
            <a:avLst/>
          </a:prstGeom>
          <a:noFill/>
          <a:ln>
            <a:noFill/>
          </a:ln>
        </p:spPr>
        <p:txBody>
          <a:bodyPr lIns="91425" tIns="45700" rIns="91425" bIns="45700" anchor="ctr" anchorCtr="0">
            <a:noAutofit/>
          </a:bodyPr>
          <a:lstStyle/>
          <a:p>
            <a:pPr lvl="0" rtl="0">
              <a:spcBef>
                <a:spcPts val="0"/>
              </a:spcBef>
              <a:buClr>
                <a:schemeClr val="dk1"/>
              </a:buClr>
              <a:buSzPct val="36666"/>
              <a:buFont typeface="Arial"/>
              <a:buNone/>
            </a:pPr>
            <a:r>
              <a:rPr lang="pl-PL" sz="3000" b="1" i="1">
                <a:solidFill>
                  <a:srgbClr val="FFE599"/>
                </a:solidFill>
                <a:latin typeface="Comic Sans MS"/>
                <a:ea typeface="Comic Sans MS"/>
                <a:cs typeface="Comic Sans MS"/>
                <a:sym typeface="Comic Sans MS"/>
              </a:rPr>
              <a:t>On the grounds we can ascertain that the forests in Poland are unique and it is worth to see them.</a:t>
            </a:r>
          </a:p>
        </p:txBody>
      </p:sp>
      <p:cxnSp>
        <p:nvCxnSpPr>
          <p:cNvPr id="179" name="Shape 179"/>
          <p:cNvCxnSpPr/>
          <p:nvPr/>
        </p:nvCxnSpPr>
        <p:spPr>
          <a:xfrm rot="10800000">
            <a:off x="5029210" y="3790630"/>
            <a:ext cx="0" cy="576000"/>
          </a:xfrm>
          <a:prstGeom prst="straightConnector1">
            <a:avLst/>
          </a:prstGeom>
          <a:noFill/>
          <a:ln w="9525" cap="flat" cmpd="sng">
            <a:solidFill>
              <a:schemeClr val="dk1"/>
            </a:solidFill>
            <a:prstDash val="solid"/>
            <a:round/>
            <a:headEnd type="none" w="med" len="med"/>
            <a:tailEnd type="stealth" w="lg" len="lg"/>
          </a:ln>
        </p:spPr>
      </p:cxnSp>
      <p:sp>
        <p:nvSpPr>
          <p:cNvPr id="180" name="Shape 180"/>
          <p:cNvSpPr/>
          <p:nvPr/>
        </p:nvSpPr>
        <p:spPr>
          <a:xfrm>
            <a:off x="3485596" y="4239800"/>
            <a:ext cx="3506700" cy="461700"/>
          </a:xfrm>
          <a:prstGeom prst="rect">
            <a:avLst/>
          </a:prstGeom>
          <a:noFill/>
          <a:ln>
            <a:noFill/>
          </a:ln>
        </p:spPr>
        <p:txBody>
          <a:bodyPr lIns="91425" tIns="45700" rIns="91425" bIns="45700" anchor="t" anchorCtr="0">
            <a:noAutofit/>
          </a:bodyPr>
          <a:lstStyle/>
          <a:p>
            <a:pPr marL="0" marR="0" lvl="0" indent="0" algn="l" rtl="0">
              <a:spcBef>
                <a:spcPts val="0"/>
              </a:spcBef>
              <a:buNone/>
            </a:pPr>
            <a:r>
              <a:rPr lang="pl-PL">
                <a:latin typeface="Calibri"/>
                <a:ea typeface="Calibri"/>
                <a:cs typeface="Calibri"/>
                <a:sym typeface="Calibri"/>
              </a:rPr>
              <a:t>And absorbs 1 tonne carbon dioxide/ m³</a:t>
            </a:r>
          </a:p>
        </p:txBody>
      </p:sp>
      <p:sp>
        <p:nvSpPr>
          <p:cNvPr id="181" name="Shape 181"/>
          <p:cNvSpPr txBox="1"/>
          <p:nvPr/>
        </p:nvSpPr>
        <p:spPr>
          <a:xfrm>
            <a:off x="7049850" y="4661500"/>
            <a:ext cx="1755300" cy="1975800"/>
          </a:xfrm>
          <a:prstGeom prst="rect">
            <a:avLst/>
          </a:prstGeom>
          <a:solidFill>
            <a:srgbClr val="B6D7A8"/>
          </a:solidFill>
          <a:ln w="28575" cap="flat" cmpd="sng">
            <a:solidFill>
              <a:srgbClr val="38761D"/>
            </a:solidFill>
            <a:prstDash val="solid"/>
            <a:round/>
            <a:headEnd type="none" w="med" len="med"/>
            <a:tailEnd type="none" w="med" len="med"/>
          </a:ln>
        </p:spPr>
        <p:txBody>
          <a:bodyPr lIns="91425" tIns="91425" rIns="91425" bIns="91425" anchor="ctr" anchorCtr="0">
            <a:noAutofit/>
          </a:bodyPr>
          <a:lstStyle/>
          <a:p>
            <a:pPr lvl="0" indent="457200" rtl="0">
              <a:spcBef>
                <a:spcPts val="0"/>
              </a:spcBef>
              <a:buNone/>
            </a:pPr>
            <a:r>
              <a:rPr lang="pl-PL" sz="1000" b="1" i="1" u="sng">
                <a:solidFill>
                  <a:srgbClr val="373E4D"/>
                </a:solidFill>
              </a:rPr>
              <a:t>The Survey</a:t>
            </a:r>
            <a:r>
              <a:rPr lang="pl-PL" sz="900" b="1">
                <a:solidFill>
                  <a:srgbClr val="373E4D"/>
                </a:solidFill>
              </a:rPr>
              <a:t/>
            </a:r>
            <a:br>
              <a:rPr lang="pl-PL" sz="900" b="1">
                <a:solidFill>
                  <a:srgbClr val="373E4D"/>
                </a:solidFill>
              </a:rPr>
            </a:br>
            <a:endParaRPr lang="pl-PL" sz="900" b="1">
              <a:solidFill>
                <a:srgbClr val="373E4D"/>
              </a:solidFill>
            </a:endParaRPr>
          </a:p>
          <a:p>
            <a:pPr marL="0" lvl="0" indent="0" rtl="0">
              <a:spcBef>
                <a:spcPts val="0"/>
              </a:spcBef>
              <a:buNone/>
            </a:pPr>
            <a:r>
              <a:rPr lang="pl-PL" sz="900" b="1">
                <a:solidFill>
                  <a:srgbClr val="373E4D"/>
                </a:solidFill>
              </a:rPr>
              <a:t>We asked school children what do they think about Landscapes in Poland?</a:t>
            </a:r>
          </a:p>
          <a:p>
            <a:pPr marL="0" lvl="0" indent="0" rtl="0">
              <a:spcBef>
                <a:spcPts val="0"/>
              </a:spcBef>
              <a:buNone/>
            </a:pPr>
            <a:r>
              <a:rPr lang="pl-PL" sz="900" b="1">
                <a:solidFill>
                  <a:srgbClr val="373E4D"/>
                </a:solidFill>
              </a:rPr>
              <a:t> Here is what our team found out:</a:t>
            </a:r>
          </a:p>
          <a:p>
            <a:pPr marL="0" lvl="0" indent="0" rtl="0">
              <a:spcBef>
                <a:spcPts val="0"/>
              </a:spcBef>
              <a:buNone/>
            </a:pPr>
            <a:r>
              <a:rPr lang="pl-PL" sz="900" b="1">
                <a:solidFill>
                  <a:srgbClr val="373E4D"/>
                </a:solidFill>
              </a:rPr>
              <a:t>- they are beautiful 67%</a:t>
            </a:r>
            <a:br>
              <a:rPr lang="pl-PL" sz="900" b="1">
                <a:solidFill>
                  <a:srgbClr val="373E4D"/>
                </a:solidFill>
              </a:rPr>
            </a:br>
            <a:endParaRPr lang="pl-PL" sz="900" b="1">
              <a:solidFill>
                <a:srgbClr val="373E4D"/>
              </a:solidFill>
            </a:endParaRPr>
          </a:p>
          <a:p>
            <a:pPr marL="0" lvl="0" indent="0" rtl="0">
              <a:spcBef>
                <a:spcPts val="0"/>
              </a:spcBef>
              <a:buNone/>
            </a:pPr>
            <a:r>
              <a:rPr lang="pl-PL" sz="900" b="1">
                <a:solidFill>
                  <a:srgbClr val="373E4D"/>
                </a:solidFill>
              </a:rPr>
              <a:t>- they re useful 6%</a:t>
            </a:r>
            <a:br>
              <a:rPr lang="pl-PL" sz="900" b="1">
                <a:solidFill>
                  <a:srgbClr val="373E4D"/>
                </a:solidFill>
              </a:rPr>
            </a:br>
            <a:endParaRPr lang="pl-PL" sz="900" b="1">
              <a:solidFill>
                <a:srgbClr val="373E4D"/>
              </a:solidFill>
            </a:endParaRPr>
          </a:p>
          <a:p>
            <a:pPr marL="0" lvl="0" indent="0" rtl="0">
              <a:spcBef>
                <a:spcPts val="0"/>
              </a:spcBef>
              <a:buNone/>
            </a:pPr>
            <a:r>
              <a:rPr lang="pl-PL" sz="900" b="1">
                <a:solidFill>
                  <a:srgbClr val="373E4D"/>
                </a:solidFill>
              </a:rPr>
              <a:t>- I don` t know 15%</a:t>
            </a:r>
          </a:p>
          <a:p>
            <a:pPr marL="0" lvl="0" indent="0" rtl="0">
              <a:spcBef>
                <a:spcPts val="0"/>
              </a:spcBef>
              <a:buNone/>
            </a:pPr>
            <a:r>
              <a:rPr lang="pl-PL" sz="900" b="1">
                <a:solidFill>
                  <a:srgbClr val="373E4D"/>
                </a:solidFill>
              </a:rPr>
              <a:t/>
            </a:r>
            <a:br>
              <a:rPr lang="pl-PL" sz="900" b="1">
                <a:solidFill>
                  <a:srgbClr val="373E4D"/>
                </a:solidFill>
              </a:rPr>
            </a:br>
            <a:r>
              <a:rPr lang="pl-PL" sz="900" b="1">
                <a:solidFill>
                  <a:srgbClr val="373E4D"/>
                </a:solidFill>
              </a:rPr>
              <a:t>- they are unuseful 2% </a:t>
            </a:r>
          </a:p>
        </p:txBody>
      </p:sp>
      <p:sp>
        <p:nvSpPr>
          <p:cNvPr id="182" name="Shape 182"/>
          <p:cNvSpPr/>
          <p:nvPr/>
        </p:nvSpPr>
        <p:spPr>
          <a:xfrm>
            <a:off x="675275" y="160184"/>
            <a:ext cx="8191807" cy="505203"/>
          </a:xfrm>
          <a:prstGeom prst="rect">
            <a:avLst/>
          </a:prstGeom>
        </p:spPr>
        <p:txBody>
          <a:bodyPr>
            <a:prstTxWarp prst="textPlain">
              <a:avLst/>
            </a:prstTxWarp>
          </a:bodyPr>
          <a:lstStyle/>
          <a:p>
            <a:pPr lvl="0" algn="ctr"/>
            <a:r>
              <a:rPr b="0" i="0">
                <a:ln w="9525" cap="flat" cmpd="sng">
                  <a:solidFill>
                    <a:srgbClr val="274E13"/>
                  </a:solidFill>
                  <a:prstDash val="solid"/>
                  <a:round/>
                  <a:headEnd type="none" w="med" len="med"/>
                  <a:tailEnd type="none" w="med" len="med"/>
                </a:ln>
                <a:solidFill>
                  <a:schemeClr val="lt2"/>
                </a:solidFill>
                <a:latin typeface="Arial"/>
              </a:rPr>
              <a:t>The Forests are our friends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5">
                                            <p:txEl>
                                              <p:pRg st="0" end="0"/>
                                            </p:txEl>
                                          </p:spTgt>
                                        </p:tgtEl>
                                        <p:attrNameLst>
                                          <p:attrName>style.visibility</p:attrName>
                                        </p:attrNameLst>
                                      </p:cBhvr>
                                      <p:to>
                                        <p:strVal val="visible"/>
                                      </p:to>
                                    </p:set>
                                    <p:animEffect transition="in" filter="fade">
                                      <p:cBhvr>
                                        <p:cTn id="7" dur="500"/>
                                        <p:tgtEl>
                                          <p:spTgt spid="17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5">
                                            <p:txEl>
                                              <p:pRg st="1" end="1"/>
                                            </p:txEl>
                                          </p:spTgt>
                                        </p:tgtEl>
                                        <p:attrNameLst>
                                          <p:attrName>style.visibility</p:attrName>
                                        </p:attrNameLst>
                                      </p:cBhvr>
                                      <p:to>
                                        <p:strVal val="visible"/>
                                      </p:to>
                                    </p:set>
                                    <p:animEffect transition="in" filter="fade">
                                      <p:cBhvr>
                                        <p:cTn id="11" dur="500"/>
                                        <p:tgtEl>
                                          <p:spTgt spid="17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5">
                                            <p:txEl>
                                              <p:pRg st="2" end="2"/>
                                            </p:txEl>
                                          </p:spTgt>
                                        </p:tgtEl>
                                        <p:attrNameLst>
                                          <p:attrName>style.visibility</p:attrName>
                                        </p:attrNameLst>
                                      </p:cBhvr>
                                      <p:to>
                                        <p:strVal val="visible"/>
                                      </p:to>
                                    </p:set>
                                    <p:animEffect transition="in" filter="fade">
                                      <p:cBhvr>
                                        <p:cTn id="15" dur="500"/>
                                        <p:tgtEl>
                                          <p:spTgt spid="175">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5">
                                            <p:txEl>
                                              <p:pRg st="3" end="3"/>
                                            </p:txEl>
                                          </p:spTgt>
                                        </p:tgtEl>
                                        <p:attrNameLst>
                                          <p:attrName>style.visibility</p:attrName>
                                        </p:attrNameLst>
                                      </p:cBhvr>
                                      <p:to>
                                        <p:strVal val="visible"/>
                                      </p:to>
                                    </p:set>
                                    <p:animEffect transition="in" filter="fade">
                                      <p:cBhvr>
                                        <p:cTn id="19" dur="500"/>
                                        <p:tgtEl>
                                          <p:spTgt spid="175">
                                            <p:txEl>
                                              <p:pRg st="3" end="3"/>
                                            </p:txEl>
                                          </p:spTgt>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173"/>
                                        </p:tgtEl>
                                        <p:attrNameLst>
                                          <p:attrName>style.visibility</p:attrName>
                                        </p:attrNameLst>
                                      </p:cBhvr>
                                      <p:to>
                                        <p:strVal val="visible"/>
                                      </p:to>
                                    </p:set>
                                    <p:anim calcmode="lin" valueType="num">
                                      <p:cBhvr additive="base">
                                        <p:cTn id="23" dur="1300"/>
                                        <p:tgtEl>
                                          <p:spTgt spid="173"/>
                                        </p:tgtEl>
                                        <p:attrNameLst>
                                          <p:attrName>ppt_w</p:attrName>
                                        </p:attrNameLst>
                                      </p:cBhvr>
                                      <p:tavLst>
                                        <p:tav tm="0">
                                          <p:val>
                                            <p:strVal val="0"/>
                                          </p:val>
                                        </p:tav>
                                        <p:tav tm="100000">
                                          <p:val>
                                            <p:strVal val="#ppt_w"/>
                                          </p:val>
                                        </p:tav>
                                      </p:tavLst>
                                    </p:anim>
                                    <p:anim calcmode="lin" valueType="num">
                                      <p:cBhvr additive="base">
                                        <p:cTn id="24" dur="1300"/>
                                        <p:tgtEl>
                                          <p:spTgt spid="17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Shape 188"/>
          <p:cNvPicPr preferRelativeResize="0"/>
          <p:nvPr/>
        </p:nvPicPr>
        <p:blipFill>
          <a:blip r:embed="rId3">
            <a:alphaModFix amt="23000"/>
          </a:blip>
          <a:stretch>
            <a:fillRect/>
          </a:stretch>
        </p:blipFill>
        <p:spPr>
          <a:xfrm>
            <a:off x="5833775" y="4767100"/>
            <a:ext cx="1809750" cy="1695450"/>
          </a:xfrm>
          <a:prstGeom prst="rect">
            <a:avLst/>
          </a:prstGeom>
          <a:noFill/>
          <a:ln>
            <a:noFill/>
          </a:ln>
        </p:spPr>
      </p:pic>
      <p:pic>
        <p:nvPicPr>
          <p:cNvPr id="189" name="Shape 189"/>
          <p:cNvPicPr preferRelativeResize="0"/>
          <p:nvPr/>
        </p:nvPicPr>
        <p:blipFill rotWithShape="1">
          <a:blip r:embed="rId4">
            <a:alphaModFix/>
          </a:blip>
          <a:srcRect/>
          <a:stretch/>
        </p:blipFill>
        <p:spPr>
          <a:xfrm>
            <a:off x="177800" y="387025"/>
            <a:ext cx="5758500" cy="3516900"/>
          </a:xfrm>
          <a:prstGeom prst="rect">
            <a:avLst/>
          </a:prstGeom>
          <a:noFill/>
          <a:ln>
            <a:noFill/>
          </a:ln>
        </p:spPr>
      </p:pic>
      <p:pic>
        <p:nvPicPr>
          <p:cNvPr id="190" name="Shape 190"/>
          <p:cNvPicPr preferRelativeResize="0"/>
          <p:nvPr/>
        </p:nvPicPr>
        <p:blipFill rotWithShape="1">
          <a:blip r:embed="rId5">
            <a:alphaModFix/>
          </a:blip>
          <a:srcRect/>
          <a:stretch/>
        </p:blipFill>
        <p:spPr>
          <a:xfrm>
            <a:off x="703173" y="2455000"/>
            <a:ext cx="351900" cy="469800"/>
          </a:xfrm>
          <a:prstGeom prst="rect">
            <a:avLst/>
          </a:prstGeom>
          <a:noFill/>
          <a:ln>
            <a:noFill/>
          </a:ln>
        </p:spPr>
      </p:pic>
      <p:pic>
        <p:nvPicPr>
          <p:cNvPr id="191" name="Shape 191"/>
          <p:cNvPicPr preferRelativeResize="0"/>
          <p:nvPr/>
        </p:nvPicPr>
        <p:blipFill rotWithShape="1">
          <a:blip r:embed="rId6">
            <a:alphaModFix/>
          </a:blip>
          <a:srcRect/>
          <a:stretch/>
        </p:blipFill>
        <p:spPr>
          <a:xfrm>
            <a:off x="962574" y="2346999"/>
            <a:ext cx="685800" cy="685800"/>
          </a:xfrm>
          <a:prstGeom prst="rect">
            <a:avLst/>
          </a:prstGeom>
          <a:noFill/>
          <a:ln>
            <a:noFill/>
          </a:ln>
        </p:spPr>
      </p:pic>
      <p:pic>
        <p:nvPicPr>
          <p:cNvPr id="192" name="Shape 192"/>
          <p:cNvPicPr preferRelativeResize="0"/>
          <p:nvPr/>
        </p:nvPicPr>
        <p:blipFill rotWithShape="1">
          <a:blip r:embed="rId7">
            <a:alphaModFix/>
          </a:blip>
          <a:srcRect/>
          <a:stretch/>
        </p:blipFill>
        <p:spPr>
          <a:xfrm rot="-1745850">
            <a:off x="1627356" y="2521487"/>
            <a:ext cx="428133" cy="336812"/>
          </a:xfrm>
          <a:prstGeom prst="rect">
            <a:avLst/>
          </a:prstGeom>
          <a:noFill/>
          <a:ln>
            <a:noFill/>
          </a:ln>
        </p:spPr>
      </p:pic>
      <p:pic>
        <p:nvPicPr>
          <p:cNvPr id="193" name="Shape 193"/>
          <p:cNvPicPr preferRelativeResize="0"/>
          <p:nvPr/>
        </p:nvPicPr>
        <p:blipFill rotWithShape="1">
          <a:blip r:embed="rId8">
            <a:alphaModFix/>
          </a:blip>
          <a:srcRect/>
          <a:stretch/>
        </p:blipFill>
        <p:spPr>
          <a:xfrm>
            <a:off x="1966527" y="2476459"/>
            <a:ext cx="685800" cy="426900"/>
          </a:xfrm>
          <a:prstGeom prst="rect">
            <a:avLst/>
          </a:prstGeom>
          <a:noFill/>
          <a:ln>
            <a:noFill/>
          </a:ln>
        </p:spPr>
      </p:pic>
      <p:pic>
        <p:nvPicPr>
          <p:cNvPr id="194" name="Shape 194"/>
          <p:cNvPicPr preferRelativeResize="0"/>
          <p:nvPr/>
        </p:nvPicPr>
        <p:blipFill rotWithShape="1">
          <a:blip r:embed="rId9">
            <a:alphaModFix/>
          </a:blip>
          <a:srcRect/>
          <a:stretch/>
        </p:blipFill>
        <p:spPr>
          <a:xfrm>
            <a:off x="2588050" y="2513951"/>
            <a:ext cx="351900" cy="351900"/>
          </a:xfrm>
          <a:prstGeom prst="rect">
            <a:avLst/>
          </a:prstGeom>
          <a:noFill/>
          <a:ln>
            <a:noFill/>
          </a:ln>
        </p:spPr>
      </p:pic>
      <p:pic>
        <p:nvPicPr>
          <p:cNvPr id="195" name="Shape 195"/>
          <p:cNvPicPr preferRelativeResize="0"/>
          <p:nvPr/>
        </p:nvPicPr>
        <p:blipFill rotWithShape="1">
          <a:blip r:embed="rId10">
            <a:alphaModFix/>
          </a:blip>
          <a:srcRect/>
          <a:stretch/>
        </p:blipFill>
        <p:spPr>
          <a:xfrm>
            <a:off x="2912538" y="2400401"/>
            <a:ext cx="579000" cy="579000"/>
          </a:xfrm>
          <a:prstGeom prst="rect">
            <a:avLst/>
          </a:prstGeom>
          <a:noFill/>
          <a:ln>
            <a:noFill/>
          </a:ln>
        </p:spPr>
      </p:pic>
      <p:pic>
        <p:nvPicPr>
          <p:cNvPr id="196" name="Shape 196"/>
          <p:cNvPicPr preferRelativeResize="0"/>
          <p:nvPr/>
        </p:nvPicPr>
        <p:blipFill rotWithShape="1">
          <a:blip r:embed="rId11">
            <a:alphaModFix amt="34000"/>
          </a:blip>
          <a:srcRect/>
          <a:stretch/>
        </p:blipFill>
        <p:spPr>
          <a:xfrm>
            <a:off x="3417625" y="2206191"/>
            <a:ext cx="537900" cy="489600"/>
          </a:xfrm>
          <a:prstGeom prst="rect">
            <a:avLst/>
          </a:prstGeom>
          <a:noFill/>
          <a:ln>
            <a:noFill/>
          </a:ln>
        </p:spPr>
      </p:pic>
      <p:pic>
        <p:nvPicPr>
          <p:cNvPr id="197" name="Shape 197"/>
          <p:cNvPicPr preferRelativeResize="0"/>
          <p:nvPr/>
        </p:nvPicPr>
        <p:blipFill rotWithShape="1">
          <a:blip r:embed="rId12">
            <a:alphaModFix/>
          </a:blip>
          <a:srcRect/>
          <a:stretch/>
        </p:blipFill>
        <p:spPr>
          <a:xfrm>
            <a:off x="4021704" y="1847450"/>
            <a:ext cx="426900" cy="426900"/>
          </a:xfrm>
          <a:prstGeom prst="rect">
            <a:avLst/>
          </a:prstGeom>
          <a:noFill/>
          <a:ln>
            <a:noFill/>
          </a:ln>
        </p:spPr>
      </p:pic>
      <p:pic>
        <p:nvPicPr>
          <p:cNvPr id="198" name="Shape 198"/>
          <p:cNvPicPr preferRelativeResize="0"/>
          <p:nvPr/>
        </p:nvPicPr>
        <p:blipFill rotWithShape="1">
          <a:blip r:embed="rId13">
            <a:alphaModFix/>
          </a:blip>
          <a:srcRect/>
          <a:stretch/>
        </p:blipFill>
        <p:spPr>
          <a:xfrm>
            <a:off x="4448599" y="1661200"/>
            <a:ext cx="480900" cy="427800"/>
          </a:xfrm>
          <a:prstGeom prst="rect">
            <a:avLst/>
          </a:prstGeom>
          <a:noFill/>
          <a:ln>
            <a:noFill/>
          </a:ln>
        </p:spPr>
      </p:pic>
      <p:pic>
        <p:nvPicPr>
          <p:cNvPr id="199" name="Shape 199"/>
          <p:cNvPicPr preferRelativeResize="0"/>
          <p:nvPr/>
        </p:nvPicPr>
        <p:blipFill rotWithShape="1">
          <a:blip r:embed="rId14">
            <a:alphaModFix/>
          </a:blip>
          <a:srcRect/>
          <a:stretch/>
        </p:blipFill>
        <p:spPr>
          <a:xfrm>
            <a:off x="4907574" y="1276725"/>
            <a:ext cx="480900" cy="426900"/>
          </a:xfrm>
          <a:prstGeom prst="rect">
            <a:avLst/>
          </a:prstGeom>
          <a:noFill/>
          <a:ln>
            <a:noFill/>
          </a:ln>
        </p:spPr>
      </p:pic>
      <p:pic>
        <p:nvPicPr>
          <p:cNvPr id="200" name="Shape 200"/>
          <p:cNvPicPr preferRelativeResize="0"/>
          <p:nvPr/>
        </p:nvPicPr>
        <p:blipFill rotWithShape="1">
          <a:blip r:embed="rId15">
            <a:alphaModFix/>
          </a:blip>
          <a:srcRect/>
          <a:stretch/>
        </p:blipFill>
        <p:spPr>
          <a:xfrm>
            <a:off x="5247450" y="801300"/>
            <a:ext cx="630300" cy="579000"/>
          </a:xfrm>
          <a:prstGeom prst="rect">
            <a:avLst/>
          </a:prstGeom>
          <a:noFill/>
          <a:ln>
            <a:noFill/>
          </a:ln>
        </p:spPr>
      </p:pic>
      <p:sp>
        <p:nvSpPr>
          <p:cNvPr id="201" name="Shape 201"/>
          <p:cNvSpPr txBox="1"/>
          <p:nvPr/>
        </p:nvSpPr>
        <p:spPr>
          <a:xfrm>
            <a:off x="230225" y="4575150"/>
            <a:ext cx="8536500" cy="1112400"/>
          </a:xfrm>
          <a:prstGeom prst="rect">
            <a:avLst/>
          </a:prstGeom>
          <a:noFill/>
          <a:ln>
            <a:noFill/>
          </a:ln>
        </p:spPr>
        <p:txBody>
          <a:bodyPr lIns="91425" tIns="91425" rIns="91425" bIns="91425" anchor="ctr" anchorCtr="0">
            <a:noAutofit/>
          </a:bodyPr>
          <a:lstStyle/>
          <a:p>
            <a:pPr lvl="0">
              <a:spcBef>
                <a:spcPts val="0"/>
              </a:spcBef>
              <a:buNone/>
            </a:pPr>
            <a:r>
              <a:rPr lang="pl-PL" sz="1200" b="1" i="1" u="sng">
                <a:solidFill>
                  <a:srgbClr val="373E4D"/>
                </a:solidFill>
              </a:rPr>
              <a:t>HOW LONG DOES A GLASS BOTTLE BIODEGRADE?</a:t>
            </a:r>
            <a:r>
              <a:rPr lang="pl-PL" sz="1200" b="1">
                <a:solidFill>
                  <a:srgbClr val="373E4D"/>
                </a:solidFill>
              </a:rPr>
              <a:t/>
            </a:r>
            <a:br>
              <a:rPr lang="pl-PL" sz="1200" b="1">
                <a:solidFill>
                  <a:srgbClr val="373E4D"/>
                </a:solidFill>
              </a:rPr>
            </a:br>
            <a:r>
              <a:rPr lang="pl-PL" sz="1200" b="1">
                <a:solidFill>
                  <a:srgbClr val="373E4D"/>
                </a:solidFill>
              </a:rPr>
              <a:t>The Glass Bottle needs 1 million years to disappear. Luckily it can be reused, so we should segregate rubbish so as to use it again and never throw it in the forest.</a:t>
            </a:r>
          </a:p>
          <a:p>
            <a:pPr lvl="0">
              <a:spcBef>
                <a:spcPts val="0"/>
              </a:spcBef>
              <a:buNone/>
            </a:pPr>
            <a:r>
              <a:rPr lang="pl-PL" sz="1200" b="1">
                <a:solidFill>
                  <a:srgbClr val="373E4D"/>
                </a:solidFill>
              </a:rPr>
              <a:t/>
            </a:r>
            <a:br>
              <a:rPr lang="pl-PL" sz="1200" b="1">
                <a:solidFill>
                  <a:srgbClr val="373E4D"/>
                </a:solidFill>
              </a:rPr>
            </a:br>
            <a:endParaRPr lang="pl-PL" sz="1200" b="1">
              <a:solidFill>
                <a:srgbClr val="373E4D"/>
              </a:solidFill>
            </a:endParaRPr>
          </a:p>
          <a:p>
            <a:pPr lvl="0">
              <a:spcBef>
                <a:spcPts val="0"/>
              </a:spcBef>
              <a:buNone/>
            </a:pPr>
            <a:r>
              <a:rPr lang="pl-PL" sz="1200" b="1" i="1" u="sng">
                <a:solidFill>
                  <a:srgbClr val="373E4D"/>
                </a:solidFill>
              </a:rPr>
              <a:t>AND WHAT ABOUT CHEWING GUM?</a:t>
            </a:r>
            <a:r>
              <a:rPr lang="pl-PL" sz="1200" b="1">
                <a:solidFill>
                  <a:srgbClr val="373E4D"/>
                </a:solidFill>
              </a:rPr>
              <a:t/>
            </a:r>
            <a:br>
              <a:rPr lang="pl-PL" sz="1200" b="1">
                <a:solidFill>
                  <a:srgbClr val="373E4D"/>
                </a:solidFill>
              </a:rPr>
            </a:br>
            <a:r>
              <a:rPr lang="pl-PL" sz="1200" b="1">
                <a:solidFill>
                  <a:srgbClr val="373E4D"/>
                </a:solidFill>
              </a:rPr>
              <a:t>We heard different opinions about the time in which bubble gums decompose. Some people say that it is not biodegradable. We also used to believe in this theory because one can find chewing gum in almost every place, they are in the forests too. The gum is made from synthetic latex rubber and it degrades. Of course the speed of all biodegradation depends on conditions – oxygen, temperature, water and pH but in three months’ time the chewing gum should disappear. Anyway it is not good to throw away garbage and bubble gums in the forests and we would like to advise all the teenagers not to do it and rather put it in a bin. While the gum is decomposing it releases CO2 into the atmosphere and trees have to absorb it. Let’s try to protect our environment an do not harm it! </a:t>
            </a:r>
          </a:p>
          <a:p>
            <a:pPr lvl="0" rtl="0">
              <a:spcBef>
                <a:spcPts val="0"/>
              </a:spcBef>
              <a:buNone/>
            </a:pPr>
            <a:endParaRPr sz="1200">
              <a:solidFill>
                <a:srgbClr val="373E4D"/>
              </a:solidFill>
            </a:endParaRPr>
          </a:p>
        </p:txBody>
      </p:sp>
      <p:sp>
        <p:nvSpPr>
          <p:cNvPr id="202" name="Shape 202"/>
          <p:cNvSpPr txBox="1"/>
          <p:nvPr/>
        </p:nvSpPr>
        <p:spPr>
          <a:xfrm>
            <a:off x="6148200" y="302450"/>
            <a:ext cx="2845500" cy="3516900"/>
          </a:xfrm>
          <a:prstGeom prst="rect">
            <a:avLst/>
          </a:prstGeom>
          <a:solidFill>
            <a:srgbClr val="6AA84F"/>
          </a:solidFill>
          <a:ln>
            <a:noFill/>
          </a:ln>
        </p:spPr>
        <p:txBody>
          <a:bodyPr lIns="91425" tIns="91425" rIns="91425" bIns="91425" anchor="ctr" anchorCtr="0">
            <a:noAutofit/>
          </a:bodyPr>
          <a:lstStyle/>
          <a:p>
            <a:pPr lvl="0" rtl="0">
              <a:spcBef>
                <a:spcPts val="0"/>
              </a:spcBef>
              <a:buNone/>
            </a:pPr>
            <a:r>
              <a:rPr lang="pl-PL" sz="1100" b="1">
                <a:solidFill>
                  <a:srgbClr val="373E4D"/>
                </a:solidFill>
              </a:rPr>
              <a:t>Time it takes for garbage to decompose in the environment:</a:t>
            </a:r>
            <a:br>
              <a:rPr lang="pl-PL" sz="1100" b="1">
                <a:solidFill>
                  <a:srgbClr val="373E4D"/>
                </a:solidFill>
              </a:rPr>
            </a:br>
            <a:r>
              <a:rPr lang="pl-PL" sz="1100" b="1">
                <a:solidFill>
                  <a:srgbClr val="373E4D"/>
                </a:solidFill>
              </a:rPr>
              <a:t>Glass Bottle.......................... 1 million years</a:t>
            </a:r>
            <a:br>
              <a:rPr lang="pl-PL" sz="1100" b="1">
                <a:solidFill>
                  <a:srgbClr val="373E4D"/>
                </a:solidFill>
              </a:rPr>
            </a:br>
            <a:r>
              <a:rPr lang="pl-PL" sz="1100" b="1">
                <a:solidFill>
                  <a:srgbClr val="373E4D"/>
                </a:solidFill>
              </a:rPr>
              <a:t>Monofilament Fishing Line… 600 years</a:t>
            </a:r>
            <a:br>
              <a:rPr lang="pl-PL" sz="1100" b="1">
                <a:solidFill>
                  <a:srgbClr val="373E4D"/>
                </a:solidFill>
              </a:rPr>
            </a:br>
            <a:r>
              <a:rPr lang="pl-PL" sz="1100" b="1">
                <a:solidFill>
                  <a:srgbClr val="373E4D"/>
                </a:solidFill>
              </a:rPr>
              <a:t>Plastic Beverage Bottles…… 450 years</a:t>
            </a:r>
            <a:br>
              <a:rPr lang="pl-PL" sz="1100" b="1">
                <a:solidFill>
                  <a:srgbClr val="373E4D"/>
                </a:solidFill>
              </a:rPr>
            </a:br>
            <a:r>
              <a:rPr lang="pl-PL" sz="1100" b="1">
                <a:solidFill>
                  <a:srgbClr val="373E4D"/>
                </a:solidFill>
              </a:rPr>
              <a:t>Disposable Diapers………… 450 years</a:t>
            </a:r>
            <a:br>
              <a:rPr lang="pl-PL" sz="1100" b="1">
                <a:solidFill>
                  <a:srgbClr val="373E4D"/>
                </a:solidFill>
              </a:rPr>
            </a:br>
            <a:r>
              <a:rPr lang="pl-PL" sz="1100" b="1">
                <a:solidFill>
                  <a:srgbClr val="373E4D"/>
                </a:solidFill>
              </a:rPr>
              <a:t>Aluminum Can..................... 80-200 years</a:t>
            </a:r>
            <a:br>
              <a:rPr lang="pl-PL" sz="1100" b="1">
                <a:solidFill>
                  <a:srgbClr val="373E4D"/>
                </a:solidFill>
              </a:rPr>
            </a:br>
            <a:r>
              <a:rPr lang="pl-PL" sz="1100" b="1">
                <a:solidFill>
                  <a:srgbClr val="373E4D"/>
                </a:solidFill>
              </a:rPr>
              <a:t>Foamed Plastic Cups……… 50 years</a:t>
            </a:r>
            <a:br>
              <a:rPr lang="pl-PL" sz="1100" b="1">
                <a:solidFill>
                  <a:srgbClr val="373E4D"/>
                </a:solidFill>
              </a:rPr>
            </a:br>
            <a:r>
              <a:rPr lang="pl-PL" sz="1100" b="1">
                <a:solidFill>
                  <a:srgbClr val="373E4D"/>
                </a:solidFill>
              </a:rPr>
              <a:t>Rubber-Boot Sole............... 50-80 years</a:t>
            </a:r>
            <a:br>
              <a:rPr lang="pl-PL" sz="1100" b="1">
                <a:solidFill>
                  <a:srgbClr val="373E4D"/>
                </a:solidFill>
              </a:rPr>
            </a:br>
            <a:r>
              <a:rPr lang="pl-PL" sz="1100" b="1">
                <a:solidFill>
                  <a:srgbClr val="373E4D"/>
                </a:solidFill>
              </a:rPr>
              <a:t>Tin Cans……………………. 50 years</a:t>
            </a:r>
            <a:br>
              <a:rPr lang="pl-PL" sz="1100" b="1">
                <a:solidFill>
                  <a:srgbClr val="373E4D"/>
                </a:solidFill>
              </a:rPr>
            </a:br>
            <a:r>
              <a:rPr lang="pl-PL" sz="1100" b="1">
                <a:solidFill>
                  <a:srgbClr val="373E4D"/>
                </a:solidFill>
              </a:rPr>
              <a:t>Leather................................. 50 years</a:t>
            </a:r>
            <a:br>
              <a:rPr lang="pl-PL" sz="1100" b="1">
                <a:solidFill>
                  <a:srgbClr val="373E4D"/>
                </a:solidFill>
              </a:rPr>
            </a:br>
            <a:r>
              <a:rPr lang="pl-PL" sz="1100" b="1">
                <a:solidFill>
                  <a:srgbClr val="373E4D"/>
                </a:solidFill>
              </a:rPr>
              <a:t>Nylon Fabric........................ 30-40 years</a:t>
            </a:r>
            <a:br>
              <a:rPr lang="pl-PL" sz="1100" b="1">
                <a:solidFill>
                  <a:srgbClr val="373E4D"/>
                </a:solidFill>
              </a:rPr>
            </a:br>
            <a:r>
              <a:rPr lang="pl-PL" sz="1100" b="1">
                <a:solidFill>
                  <a:srgbClr val="373E4D"/>
                </a:solidFill>
              </a:rPr>
              <a:t>Plastic Bag.......................... 10-20 years</a:t>
            </a:r>
            <a:br>
              <a:rPr lang="pl-PL" sz="1100" b="1">
                <a:solidFill>
                  <a:srgbClr val="373E4D"/>
                </a:solidFill>
              </a:rPr>
            </a:br>
            <a:r>
              <a:rPr lang="pl-PL" sz="1100" b="1">
                <a:solidFill>
                  <a:srgbClr val="373E4D"/>
                </a:solidFill>
              </a:rPr>
              <a:t>Cigarette Butt...................... 1-5 years</a:t>
            </a:r>
            <a:br>
              <a:rPr lang="pl-PL" sz="1100" b="1">
                <a:solidFill>
                  <a:srgbClr val="373E4D"/>
                </a:solidFill>
              </a:rPr>
            </a:br>
            <a:r>
              <a:rPr lang="pl-PL" sz="1100" b="1">
                <a:solidFill>
                  <a:srgbClr val="373E4D"/>
                </a:solidFill>
              </a:rPr>
              <a:t>Wool Sock............................ 1-5 years</a:t>
            </a:r>
            <a:br>
              <a:rPr lang="pl-PL" sz="1100" b="1">
                <a:solidFill>
                  <a:srgbClr val="373E4D"/>
                </a:solidFill>
              </a:rPr>
            </a:br>
            <a:r>
              <a:rPr lang="pl-PL" sz="1100" b="1">
                <a:solidFill>
                  <a:srgbClr val="373E4D"/>
                </a:solidFill>
              </a:rPr>
              <a:t>Apple Core…………………. 2 months</a:t>
            </a:r>
            <a:br>
              <a:rPr lang="pl-PL" sz="1100" b="1">
                <a:solidFill>
                  <a:srgbClr val="373E4D"/>
                </a:solidFill>
              </a:rPr>
            </a:br>
            <a:r>
              <a:rPr lang="pl-PL" sz="1100" b="1">
                <a:solidFill>
                  <a:srgbClr val="373E4D"/>
                </a:solidFill>
              </a:rPr>
              <a:t>Newspaper………………….. 6 weeks</a:t>
            </a:r>
            <a:br>
              <a:rPr lang="pl-PL" sz="1100" b="1">
                <a:solidFill>
                  <a:srgbClr val="373E4D"/>
                </a:solidFill>
              </a:rPr>
            </a:br>
            <a:r>
              <a:rPr lang="pl-PL" sz="1100" b="1">
                <a:solidFill>
                  <a:srgbClr val="373E4D"/>
                </a:solidFill>
              </a:rPr>
              <a:t>Orange or Banana Peel...... 2-5 weeks</a:t>
            </a:r>
            <a:br>
              <a:rPr lang="pl-PL" sz="1100" b="1">
                <a:solidFill>
                  <a:srgbClr val="373E4D"/>
                </a:solidFill>
              </a:rPr>
            </a:br>
            <a:r>
              <a:rPr lang="pl-PL" sz="1100" b="1">
                <a:solidFill>
                  <a:srgbClr val="373E4D"/>
                </a:solidFill>
              </a:rPr>
              <a:t>Paper Towel……………….. 2-4 weeks</a:t>
            </a:r>
          </a:p>
        </p:txBody>
      </p:sp>
      <p:sp>
        <p:nvSpPr>
          <p:cNvPr id="203" name="Shape 203"/>
          <p:cNvSpPr txBox="1"/>
          <p:nvPr/>
        </p:nvSpPr>
        <p:spPr>
          <a:xfrm>
            <a:off x="0" y="0"/>
            <a:ext cx="3000000" cy="3000000"/>
          </a:xfrm>
          <a:prstGeom prst="rect">
            <a:avLst/>
          </a:prstGeom>
          <a:noFill/>
          <a:ln>
            <a:noFill/>
          </a:ln>
        </p:spPr>
        <p:txBody>
          <a:bodyPr lIns="91425" tIns="91425" rIns="91425" bIns="91425" anchor="ctr" anchorCtr="0">
            <a:noAutofit/>
          </a:bodyPr>
          <a:lstStyle/>
          <a:p>
            <a:pPr lvl="0" rtl="0">
              <a:spcBef>
                <a:spcPts val="0"/>
              </a:spcBef>
              <a:buNone/>
            </a:pPr>
            <a:r>
              <a:rPr lang="pl-PL" sz="1100" b="1">
                <a:solidFill>
                  <a:srgbClr val="373E4D"/>
                </a:solidFill>
              </a:rPr>
              <a:t>n</a:t>
            </a:r>
          </a:p>
        </p:txBody>
      </p:sp>
      <p:pic>
        <p:nvPicPr>
          <p:cNvPr id="204" name="Shape 204"/>
          <p:cNvPicPr preferRelativeResize="0"/>
          <p:nvPr/>
        </p:nvPicPr>
        <p:blipFill>
          <a:blip r:embed="rId16">
            <a:alphaModFix amt="17000"/>
          </a:blip>
          <a:stretch>
            <a:fillRect/>
          </a:stretch>
        </p:blipFill>
        <p:spPr>
          <a:xfrm>
            <a:off x="6148200" y="258975"/>
            <a:ext cx="2845500" cy="3560374"/>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02"/>
                                        </p:tgtEl>
                                        <p:attrNameLst>
                                          <p:attrName>style.visibility</p:attrName>
                                        </p:attrNameLst>
                                      </p:cBhvr>
                                      <p:to>
                                        <p:strVal val="visible"/>
                                      </p:to>
                                    </p:set>
                                    <p:anim calcmode="lin" valueType="num">
                                      <p:cBhvr additive="base">
                                        <p:cTn id="7" dur="1000"/>
                                        <p:tgtEl>
                                          <p:spTgt spid="2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3" name="00197.MP4">
            <a:hlinkClick r:id="" action="ppaction://media"/>
          </p:cNvPr>
          <p:cNvPicPr>
            <a:picLocks noRot="1" noChangeAspect="1"/>
          </p:cNvPicPr>
          <p:nvPr>
            <a:videoFile r:link="rId1"/>
          </p:nvPr>
        </p:nvPicPr>
        <p:blipFill>
          <a:blip r:embed="rId4"/>
          <a:stretch>
            <a:fillRect/>
          </a:stretch>
        </p:blipFill>
        <p:spPr>
          <a:xfrm>
            <a:off x="1115616" y="620688"/>
            <a:ext cx="7200800" cy="54006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87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533925" y="300675"/>
            <a:ext cx="8229600" cy="39675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r>
              <a:rPr lang="pl-PL" sz="3000" b="1" u="sng"/>
              <a:t>SOURCES</a:t>
            </a:r>
            <a:r>
              <a:rPr lang="pl-PL" sz="3000" b="0" i="0" u="none" strike="noStrike" cap="none">
                <a:solidFill>
                  <a:schemeClr val="dk1"/>
                </a:solidFill>
                <a:latin typeface="Calibri"/>
                <a:ea typeface="Calibri"/>
                <a:cs typeface="Calibri"/>
                <a:sym typeface="Calibri"/>
              </a:rPr>
              <a:t>:</a:t>
            </a:r>
          </a:p>
          <a:p>
            <a:pPr marL="342900" marR="0" lvl="0" indent="-330200" algn="l" rtl="0">
              <a:spcBef>
                <a:spcPts val="640"/>
              </a:spcBef>
              <a:spcAft>
                <a:spcPts val="0"/>
              </a:spcAft>
              <a:buClr>
                <a:schemeClr val="dk1"/>
              </a:buClr>
              <a:buSzPct val="100000"/>
              <a:buFont typeface="Arial"/>
              <a:buChar char="•"/>
            </a:pPr>
            <a:r>
              <a:rPr lang="pl-PL" sz="3000" b="0" i="0" u="none" strike="noStrike" cap="none">
                <a:solidFill>
                  <a:schemeClr val="dk1"/>
                </a:solidFill>
                <a:latin typeface="Calibri"/>
                <a:ea typeface="Calibri"/>
                <a:cs typeface="Calibri"/>
                <a:sym typeface="Calibri"/>
              </a:rPr>
              <a:t>,,Parki Narodowe i Krajobrazowe w Polsce” Kamil Nadrowski –FENIX</a:t>
            </a:r>
          </a:p>
          <a:p>
            <a:pPr marL="342900" marR="0" lvl="0" indent="-330200" algn="l" rtl="0">
              <a:spcBef>
                <a:spcPts val="640"/>
              </a:spcBef>
              <a:spcAft>
                <a:spcPts val="0"/>
              </a:spcAft>
              <a:buClr>
                <a:schemeClr val="dk1"/>
              </a:buClr>
              <a:buSzPct val="100000"/>
              <a:buFont typeface="Arial"/>
              <a:buChar char="•"/>
            </a:pPr>
            <a:r>
              <a:rPr lang="pl-PL" sz="3000" b="0" i="0" u="none" strike="noStrike" cap="none">
                <a:solidFill>
                  <a:schemeClr val="dk1"/>
                </a:solidFill>
                <a:latin typeface="Calibri"/>
                <a:ea typeface="Calibri"/>
                <a:cs typeface="Calibri"/>
                <a:sym typeface="Calibri"/>
              </a:rPr>
              <a:t>Wikipedia </a:t>
            </a:r>
          </a:p>
          <a:p>
            <a:pPr marL="342900" marR="0" lvl="0" indent="-330200" algn="l" rtl="0">
              <a:spcBef>
                <a:spcPts val="640"/>
              </a:spcBef>
              <a:spcAft>
                <a:spcPts val="0"/>
              </a:spcAft>
              <a:buClr>
                <a:schemeClr val="dk1"/>
              </a:buClr>
              <a:buSzPct val="100000"/>
              <a:buFont typeface="Arial"/>
              <a:buChar char="•"/>
            </a:pPr>
            <a:r>
              <a:rPr lang="pl-PL" sz="3000" b="0" i="0" u="none" strike="noStrike" cap="none">
                <a:solidFill>
                  <a:schemeClr val="dk1"/>
                </a:solidFill>
                <a:latin typeface="Calibri"/>
                <a:ea typeface="Calibri"/>
                <a:cs typeface="Calibri"/>
                <a:sym typeface="Calibri"/>
              </a:rPr>
              <a:t>You Tube </a:t>
            </a:r>
          </a:p>
          <a:p>
            <a:pPr marL="342900" marR="0" lvl="0" indent="-330200" algn="l" rtl="0">
              <a:spcBef>
                <a:spcPts val="640"/>
              </a:spcBef>
              <a:spcAft>
                <a:spcPts val="0"/>
              </a:spcAft>
              <a:buClr>
                <a:schemeClr val="dk1"/>
              </a:buClr>
              <a:buSzPct val="100000"/>
              <a:buFont typeface="Arial"/>
              <a:buChar char="•"/>
            </a:pPr>
            <a:r>
              <a:rPr lang="pl-PL" sz="3000" u="sng">
                <a:solidFill>
                  <a:schemeClr val="hlink"/>
                </a:solidFill>
                <a:hlinkClick r:id="rId3"/>
              </a:rPr>
              <a:t>http://ypef.eu/ypef_eu/files/YPEF_Educational_material_2016.pdf</a:t>
            </a:r>
          </a:p>
          <a:p>
            <a:pPr marL="342900" marR="0" lvl="0" indent="-330200" algn="l" rtl="0">
              <a:spcBef>
                <a:spcPts val="640"/>
              </a:spcBef>
              <a:spcAft>
                <a:spcPts val="0"/>
              </a:spcAft>
              <a:buClr>
                <a:schemeClr val="dk1"/>
              </a:buClr>
              <a:buSzPct val="100000"/>
              <a:buFont typeface="Arial"/>
              <a:buChar char="•"/>
            </a:pPr>
            <a:r>
              <a:rPr lang="pl-PL" sz="3000" u="sng">
                <a:solidFill>
                  <a:schemeClr val="hlink"/>
                </a:solidFill>
                <a:hlinkClick r:id="rId4"/>
              </a:rPr>
              <a:t>http://des.nh.gov/organization/divisions/water/wmb/coastal/trash/documents/marine_debris.pdf</a:t>
            </a:r>
          </a:p>
          <a:p>
            <a:pPr marL="342900" marR="0" lvl="0" indent="-330200" algn="l" rtl="0">
              <a:spcBef>
                <a:spcPts val="640"/>
              </a:spcBef>
              <a:spcAft>
                <a:spcPts val="0"/>
              </a:spcAft>
              <a:buClr>
                <a:schemeClr val="dk1"/>
              </a:buClr>
              <a:buSzPct val="100000"/>
              <a:buFont typeface="Arial"/>
              <a:buChar char="•"/>
            </a:pPr>
            <a:r>
              <a:rPr lang="pl-PL" sz="3000" u="sng">
                <a:solidFill>
                  <a:schemeClr val="hlink"/>
                </a:solidFill>
                <a:hlinkClick r:id="rId5"/>
              </a:rPr>
              <a:t>http://www.savatree.com/tree-facts.html</a:t>
            </a:r>
          </a:p>
          <a:p>
            <a:pPr marL="0" marR="0" lvl="0" indent="0" algn="l" rtl="0">
              <a:spcBef>
                <a:spcPts val="640"/>
              </a:spcBef>
              <a:spcAft>
                <a:spcPts val="0"/>
              </a:spcAft>
              <a:buNone/>
            </a:pPr>
            <a:endParaRPr sz="3000"/>
          </a:p>
          <a:p>
            <a:pPr marL="342900" marR="0" lvl="0" indent="-342900" algn="l" rtl="0">
              <a:spcBef>
                <a:spcPts val="640"/>
              </a:spcBef>
              <a:spcAft>
                <a:spcPts val="0"/>
              </a:spcAft>
              <a:buClr>
                <a:schemeClr val="dk1"/>
              </a:buClr>
              <a:buSzPct val="106666"/>
              <a:buFont typeface="Arial"/>
              <a:buNone/>
            </a:pPr>
            <a:endParaRPr sz="3000" b="0" i="0" u="none" strike="noStrike" cap="none">
              <a:solidFill>
                <a:schemeClr val="dk1"/>
              </a:solidFill>
              <a:latin typeface="Calibri"/>
              <a:ea typeface="Calibri"/>
              <a:cs typeface="Calibri"/>
              <a:sym typeface="Calibri"/>
            </a:endParaRPr>
          </a:p>
          <a:p>
            <a:pPr marL="342900" marR="0" lvl="0" indent="-342900" algn="l" rtl="0">
              <a:spcBef>
                <a:spcPts val="640"/>
              </a:spcBef>
              <a:buClr>
                <a:schemeClr val="dk1"/>
              </a:buClr>
              <a:buSzPct val="106666"/>
              <a:buFont typeface="Arial"/>
              <a:buNone/>
            </a:pPr>
            <a:endParaRPr sz="3000" b="0" i="0" u="none" strike="noStrike" cap="none">
              <a:solidFill>
                <a:schemeClr val="dk1"/>
              </a:solidFill>
              <a:latin typeface="Calibri"/>
              <a:ea typeface="Calibri"/>
              <a:cs typeface="Calibri"/>
              <a:sym typeface="Calibri"/>
            </a:endParaRPr>
          </a:p>
        </p:txBody>
      </p:sp>
      <p:sp>
        <p:nvSpPr>
          <p:cNvPr id="215" name="Shape 215"/>
          <p:cNvSpPr/>
          <p:nvPr/>
        </p:nvSpPr>
        <p:spPr>
          <a:xfrm>
            <a:off x="476175" y="6081950"/>
            <a:ext cx="8191655" cy="430009"/>
          </a:xfrm>
          <a:prstGeom prst="rect">
            <a:avLst/>
          </a:prstGeom>
        </p:spPr>
        <p:txBody>
          <a:bodyPr>
            <a:prstTxWarp prst="textPlain">
              <a:avLst/>
            </a:prstTxWarp>
          </a:bodyPr>
          <a:lstStyle/>
          <a:p>
            <a:pPr lvl="0" algn="ctr"/>
            <a:r>
              <a:rPr b="0" i="0">
                <a:ln w="9525" cap="flat" cmpd="sng">
                  <a:solidFill>
                    <a:schemeClr val="dk2"/>
                  </a:solidFill>
                  <a:prstDash val="solid"/>
                  <a:round/>
                  <a:headEnd type="none" w="med" len="med"/>
                  <a:tailEnd type="none" w="med" len="med"/>
                </a:ln>
                <a:solidFill>
                  <a:schemeClr val="lt2"/>
                </a:solidFill>
                <a:latin typeface="Arial"/>
              </a:rPr>
              <a:t>THANK YOU FOR WATCHING!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4">
                                            <p:txEl>
                                              <p:pRg st="0" end="0"/>
                                            </p:txEl>
                                          </p:spTgt>
                                        </p:tgtEl>
                                        <p:attrNameLst>
                                          <p:attrName>style.visibility</p:attrName>
                                        </p:attrNameLst>
                                      </p:cBhvr>
                                      <p:to>
                                        <p:strVal val="visible"/>
                                      </p:to>
                                    </p:set>
                                    <p:animEffect transition="in" filter="fade">
                                      <p:cBhvr>
                                        <p:cTn id="7" dur="500"/>
                                        <p:tgtEl>
                                          <p:spTgt spid="2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4">
                                            <p:txEl>
                                              <p:pRg st="1" end="1"/>
                                            </p:txEl>
                                          </p:spTgt>
                                        </p:tgtEl>
                                        <p:attrNameLst>
                                          <p:attrName>style.visibility</p:attrName>
                                        </p:attrNameLst>
                                      </p:cBhvr>
                                      <p:to>
                                        <p:strVal val="visible"/>
                                      </p:to>
                                    </p:set>
                                    <p:animEffect transition="in" filter="fade">
                                      <p:cBhvr>
                                        <p:cTn id="12" dur="500"/>
                                        <p:tgtEl>
                                          <p:spTgt spid="2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4">
                                            <p:txEl>
                                              <p:pRg st="2" end="2"/>
                                            </p:txEl>
                                          </p:spTgt>
                                        </p:tgtEl>
                                        <p:attrNameLst>
                                          <p:attrName>style.visibility</p:attrName>
                                        </p:attrNameLst>
                                      </p:cBhvr>
                                      <p:to>
                                        <p:strVal val="visible"/>
                                      </p:to>
                                    </p:set>
                                    <p:animEffect transition="in" filter="fade">
                                      <p:cBhvr>
                                        <p:cTn id="17" dur="500"/>
                                        <p:tgtEl>
                                          <p:spTgt spid="2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4">
                                            <p:txEl>
                                              <p:pRg st="3" end="3"/>
                                            </p:txEl>
                                          </p:spTgt>
                                        </p:tgtEl>
                                        <p:attrNameLst>
                                          <p:attrName>style.visibility</p:attrName>
                                        </p:attrNameLst>
                                      </p:cBhvr>
                                      <p:to>
                                        <p:strVal val="visible"/>
                                      </p:to>
                                    </p:set>
                                    <p:animEffect transition="in" filter="fade">
                                      <p:cBhvr>
                                        <p:cTn id="22" dur="500"/>
                                        <p:tgtEl>
                                          <p:spTgt spid="2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4">
                                            <p:txEl>
                                              <p:pRg st="4" end="4"/>
                                            </p:txEl>
                                          </p:spTgt>
                                        </p:tgtEl>
                                        <p:attrNameLst>
                                          <p:attrName>style.visibility</p:attrName>
                                        </p:attrNameLst>
                                      </p:cBhvr>
                                      <p:to>
                                        <p:strVal val="visible"/>
                                      </p:to>
                                    </p:set>
                                    <p:animEffect transition="in" filter="fade">
                                      <p:cBhvr>
                                        <p:cTn id="27" dur="500"/>
                                        <p:tgtEl>
                                          <p:spTgt spid="2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4">
                                            <p:txEl>
                                              <p:pRg st="5" end="5"/>
                                            </p:txEl>
                                          </p:spTgt>
                                        </p:tgtEl>
                                        <p:attrNameLst>
                                          <p:attrName>style.visibility</p:attrName>
                                        </p:attrNameLst>
                                      </p:cBhvr>
                                      <p:to>
                                        <p:strVal val="visible"/>
                                      </p:to>
                                    </p:set>
                                    <p:animEffect transition="in" filter="fade">
                                      <p:cBhvr>
                                        <p:cTn id="32" dur="500"/>
                                        <p:tgtEl>
                                          <p:spTgt spid="2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4">
                                            <p:txEl>
                                              <p:pRg st="6" end="6"/>
                                            </p:txEl>
                                          </p:spTgt>
                                        </p:tgtEl>
                                        <p:attrNameLst>
                                          <p:attrName>style.visibility</p:attrName>
                                        </p:attrNameLst>
                                      </p:cBhvr>
                                      <p:to>
                                        <p:strVal val="visible"/>
                                      </p:to>
                                    </p:set>
                                    <p:animEffect transition="in" filter="fade">
                                      <p:cBhvr>
                                        <p:cTn id="37" dur="500"/>
                                        <p:tgtEl>
                                          <p:spTgt spid="21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4">
                                            <p:txEl>
                                              <p:pRg st="7" end="7"/>
                                            </p:txEl>
                                          </p:spTgt>
                                        </p:tgtEl>
                                        <p:attrNameLst>
                                          <p:attrName>style.visibility</p:attrName>
                                        </p:attrNameLst>
                                      </p:cBhvr>
                                      <p:to>
                                        <p:strVal val="visible"/>
                                      </p:to>
                                    </p:set>
                                    <p:animEffect transition="in" filter="fade">
                                      <p:cBhvr>
                                        <p:cTn id="42" dur="500"/>
                                        <p:tgtEl>
                                          <p:spTgt spid="21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4">
                                            <p:txEl>
                                              <p:pRg st="8" end="8"/>
                                            </p:txEl>
                                          </p:spTgt>
                                        </p:tgtEl>
                                        <p:attrNameLst>
                                          <p:attrName>style.visibility</p:attrName>
                                        </p:attrNameLst>
                                      </p:cBhvr>
                                      <p:to>
                                        <p:strVal val="visible"/>
                                      </p:to>
                                    </p:set>
                                    <p:animEffect transition="in" filter="fade">
                                      <p:cBhvr>
                                        <p:cTn id="47" dur="500"/>
                                        <p:tgtEl>
                                          <p:spTgt spid="21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4">
                                            <p:txEl>
                                              <p:pRg st="9" end="9"/>
                                            </p:txEl>
                                          </p:spTgt>
                                        </p:tgtEl>
                                        <p:attrNameLst>
                                          <p:attrName>style.visibility</p:attrName>
                                        </p:attrNameLst>
                                      </p:cBhvr>
                                      <p:to>
                                        <p:strVal val="visible"/>
                                      </p:to>
                                    </p:set>
                                    <p:animEffect transition="in" filter="fade">
                                      <p:cBhvr>
                                        <p:cTn id="52" dur="500"/>
                                        <p:tgtEl>
                                          <p:spTgt spid="21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Shape 95"/>
          <p:cNvPicPr preferRelativeResize="0"/>
          <p:nvPr/>
        </p:nvPicPr>
        <p:blipFill rotWithShape="1">
          <a:blip r:embed="rId3">
            <a:alphaModFix/>
          </a:blip>
          <a:srcRect/>
          <a:stretch/>
        </p:blipFill>
        <p:spPr>
          <a:xfrm>
            <a:off x="5076055" y="3573016"/>
            <a:ext cx="3357586" cy="2678306"/>
          </a:xfrm>
          <a:prstGeom prst="rect">
            <a:avLst/>
          </a:prstGeom>
          <a:noFill/>
          <a:ln>
            <a:noFill/>
          </a:ln>
        </p:spPr>
      </p:pic>
      <p:pic>
        <p:nvPicPr>
          <p:cNvPr id="96" name="Shape 96"/>
          <p:cNvPicPr preferRelativeResize="0"/>
          <p:nvPr/>
        </p:nvPicPr>
        <p:blipFill rotWithShape="1">
          <a:blip r:embed="rId4">
            <a:alphaModFix/>
          </a:blip>
          <a:srcRect/>
          <a:stretch/>
        </p:blipFill>
        <p:spPr>
          <a:xfrm>
            <a:off x="4716016" y="476672"/>
            <a:ext cx="4009161" cy="2571767"/>
          </a:xfrm>
          <a:prstGeom prst="rect">
            <a:avLst/>
          </a:prstGeom>
          <a:noFill/>
          <a:ln>
            <a:noFill/>
          </a:ln>
        </p:spPr>
      </p:pic>
      <p:sp>
        <p:nvSpPr>
          <p:cNvPr id="97" name="Shape 97"/>
          <p:cNvSpPr/>
          <p:nvPr/>
        </p:nvSpPr>
        <p:spPr>
          <a:xfrm>
            <a:off x="467543" y="476672"/>
            <a:ext cx="4320480" cy="107721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pl-PL" sz="3200" b="1" i="0" u="none" strike="noStrike" cap="none">
                <a:solidFill>
                  <a:schemeClr val="dk1"/>
                </a:solidFill>
                <a:latin typeface="Teko"/>
                <a:ea typeface="Teko"/>
                <a:cs typeface="Teko"/>
                <a:sym typeface="Teko"/>
              </a:rPr>
              <a:t>SOME INTERESTING FACTS ABOUTS TREES</a:t>
            </a:r>
          </a:p>
        </p:txBody>
      </p:sp>
      <p:sp>
        <p:nvSpPr>
          <p:cNvPr id="98" name="Shape 98"/>
          <p:cNvSpPr/>
          <p:nvPr/>
        </p:nvSpPr>
        <p:spPr>
          <a:xfrm>
            <a:off x="144036" y="1619908"/>
            <a:ext cx="4572000" cy="41550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100000"/>
              <a:buFont typeface="Noto Sans Symbols"/>
              <a:buChar char="➢"/>
            </a:pPr>
            <a:r>
              <a:rPr lang="pl-PL" sz="2400" dirty="0">
                <a:solidFill>
                  <a:schemeClr val="dk1"/>
                </a:solidFill>
                <a:latin typeface="Teko"/>
                <a:ea typeface="Teko"/>
                <a:cs typeface="Teko"/>
                <a:sym typeface="Teko"/>
              </a:rPr>
              <a:t>A single </a:t>
            </a:r>
            <a:r>
              <a:rPr lang="pl-PL" sz="2400" dirty="0" err="1">
                <a:solidFill>
                  <a:schemeClr val="dk1"/>
                </a:solidFill>
                <a:latin typeface="Teko"/>
                <a:ea typeface="Teko"/>
                <a:cs typeface="Teko"/>
                <a:sym typeface="Teko"/>
              </a:rPr>
              <a:t>tree</a:t>
            </a:r>
            <a:r>
              <a:rPr lang="pl-PL" sz="2400" dirty="0">
                <a:solidFill>
                  <a:schemeClr val="dk1"/>
                </a:solidFill>
                <a:latin typeface="Teko"/>
                <a:ea typeface="Teko"/>
                <a:cs typeface="Teko"/>
                <a:sym typeface="Teko"/>
              </a:rPr>
              <a:t> </a:t>
            </a:r>
            <a:r>
              <a:rPr lang="pl-PL" sz="2400" dirty="0" err="1">
                <a:solidFill>
                  <a:schemeClr val="dk1"/>
                </a:solidFill>
                <a:latin typeface="Teko"/>
                <a:ea typeface="Teko"/>
                <a:cs typeface="Teko"/>
                <a:sym typeface="Teko"/>
              </a:rPr>
              <a:t>can</a:t>
            </a:r>
            <a:r>
              <a:rPr lang="pl-PL" sz="2400" dirty="0">
                <a:solidFill>
                  <a:schemeClr val="dk1"/>
                </a:solidFill>
                <a:latin typeface="Teko"/>
                <a:ea typeface="Teko"/>
                <a:cs typeface="Teko"/>
                <a:sym typeface="Teko"/>
              </a:rPr>
              <a:t> </a:t>
            </a:r>
            <a:r>
              <a:rPr lang="pl-PL" sz="2400" dirty="0" err="1">
                <a:solidFill>
                  <a:schemeClr val="dk1"/>
                </a:solidFill>
                <a:latin typeface="Teko"/>
                <a:ea typeface="Teko"/>
                <a:cs typeface="Teko"/>
                <a:sym typeface="Teko"/>
              </a:rPr>
              <a:t>absorb</a:t>
            </a:r>
            <a:r>
              <a:rPr lang="pl-PL" sz="2400" dirty="0">
                <a:solidFill>
                  <a:schemeClr val="dk1"/>
                </a:solidFill>
                <a:latin typeface="Teko"/>
                <a:ea typeface="Teko"/>
                <a:cs typeface="Teko"/>
                <a:sym typeface="Teko"/>
              </a:rPr>
              <a:t> CO</a:t>
            </a:r>
            <a:r>
              <a:rPr lang="pl-PL" sz="2400" baseline="-25000" dirty="0">
                <a:solidFill>
                  <a:schemeClr val="dk1"/>
                </a:solidFill>
                <a:latin typeface="Teko"/>
                <a:ea typeface="Teko"/>
                <a:cs typeface="Teko"/>
                <a:sym typeface="Teko"/>
              </a:rPr>
              <a:t>2</a:t>
            </a:r>
            <a:r>
              <a:rPr lang="pl-PL" sz="2400" dirty="0">
                <a:solidFill>
                  <a:schemeClr val="dk1"/>
                </a:solidFill>
                <a:latin typeface="Teko"/>
                <a:ea typeface="Teko"/>
                <a:cs typeface="Teko"/>
                <a:sym typeface="Teko"/>
              </a:rPr>
              <a:t> </a:t>
            </a:r>
            <a:r>
              <a:rPr lang="pl-PL" sz="2400" dirty="0" err="1">
                <a:solidFill>
                  <a:schemeClr val="dk1"/>
                </a:solidFill>
                <a:latin typeface="Teko"/>
                <a:ea typeface="Teko"/>
                <a:cs typeface="Teko"/>
                <a:sym typeface="Teko"/>
              </a:rPr>
              <a:t>at</a:t>
            </a:r>
            <a:r>
              <a:rPr lang="pl-PL" sz="2400" dirty="0">
                <a:solidFill>
                  <a:schemeClr val="dk1"/>
                </a:solidFill>
                <a:latin typeface="Teko"/>
                <a:ea typeface="Teko"/>
                <a:cs typeface="Teko"/>
                <a:sym typeface="Teko"/>
              </a:rPr>
              <a:t> a </a:t>
            </a:r>
            <a:r>
              <a:rPr lang="pl-PL" sz="2400" dirty="0" err="1">
                <a:solidFill>
                  <a:schemeClr val="dk1"/>
                </a:solidFill>
                <a:latin typeface="Teko"/>
                <a:ea typeface="Teko"/>
                <a:cs typeface="Teko"/>
                <a:sym typeface="Teko"/>
              </a:rPr>
              <a:t>rate</a:t>
            </a:r>
            <a:r>
              <a:rPr lang="pl-PL" sz="2400" dirty="0">
                <a:solidFill>
                  <a:schemeClr val="dk1"/>
                </a:solidFill>
                <a:latin typeface="Teko"/>
                <a:ea typeface="Teko"/>
                <a:cs typeface="Teko"/>
                <a:sym typeface="Teko"/>
              </a:rPr>
              <a:t> of 48 </a:t>
            </a:r>
            <a:r>
              <a:rPr lang="pl-PL" sz="2400" dirty="0" err="1">
                <a:solidFill>
                  <a:schemeClr val="dk1"/>
                </a:solidFill>
                <a:latin typeface="Teko"/>
                <a:ea typeface="Teko"/>
                <a:cs typeface="Teko"/>
                <a:sym typeface="Teko"/>
              </a:rPr>
              <a:t>lb</a:t>
            </a:r>
            <a:r>
              <a:rPr lang="pl-PL" sz="2400" dirty="0">
                <a:solidFill>
                  <a:schemeClr val="dk1"/>
                </a:solidFill>
                <a:latin typeface="Teko"/>
                <a:ea typeface="Teko"/>
                <a:cs typeface="Teko"/>
                <a:sym typeface="Teko"/>
              </a:rPr>
              <a:t>. per </a:t>
            </a:r>
            <a:r>
              <a:rPr lang="pl-PL" sz="2400" dirty="0" err="1">
                <a:solidFill>
                  <a:schemeClr val="dk1"/>
                </a:solidFill>
                <a:latin typeface="Teko"/>
                <a:ea typeface="Teko"/>
                <a:cs typeface="Teko"/>
                <a:sym typeface="Teko"/>
              </a:rPr>
              <a:t>year</a:t>
            </a:r>
            <a:r>
              <a:rPr lang="pl-PL" sz="2400" dirty="0">
                <a:solidFill>
                  <a:schemeClr val="dk1"/>
                </a:solidFill>
                <a:latin typeface="Teko"/>
                <a:ea typeface="Teko"/>
                <a:cs typeface="Teko"/>
                <a:sym typeface="Teko"/>
              </a:rPr>
              <a:t>.</a:t>
            </a:r>
          </a:p>
          <a:p>
            <a:pPr marL="0" marR="0" lvl="0" indent="0" algn="l" rtl="0">
              <a:spcBef>
                <a:spcPts val="0"/>
              </a:spcBef>
              <a:buClr>
                <a:schemeClr val="dk1"/>
              </a:buClr>
              <a:buSzPct val="100000"/>
              <a:buFont typeface="Noto Sans Symbols"/>
              <a:buChar char="➢"/>
            </a:pPr>
            <a:r>
              <a:rPr lang="pl-PL" sz="2400" dirty="0" err="1">
                <a:solidFill>
                  <a:schemeClr val="dk1"/>
                </a:solidFill>
                <a:latin typeface="Teko"/>
                <a:ea typeface="Teko"/>
                <a:cs typeface="Teko"/>
                <a:sym typeface="Teko"/>
              </a:rPr>
              <a:t>Trees</a:t>
            </a:r>
            <a:r>
              <a:rPr lang="pl-PL" sz="2400" dirty="0">
                <a:solidFill>
                  <a:schemeClr val="dk1"/>
                </a:solidFill>
                <a:latin typeface="Teko"/>
                <a:ea typeface="Teko"/>
                <a:cs typeface="Teko"/>
                <a:sym typeface="Teko"/>
              </a:rPr>
              <a:t> </a:t>
            </a:r>
            <a:r>
              <a:rPr lang="pl-PL" sz="2400" dirty="0" err="1">
                <a:solidFill>
                  <a:schemeClr val="dk1"/>
                </a:solidFill>
                <a:latin typeface="Teko"/>
                <a:ea typeface="Teko"/>
                <a:cs typeface="Teko"/>
                <a:sym typeface="Teko"/>
              </a:rPr>
              <a:t>act</a:t>
            </a:r>
            <a:r>
              <a:rPr lang="pl-PL" sz="2400" dirty="0">
                <a:solidFill>
                  <a:schemeClr val="dk1"/>
                </a:solidFill>
                <a:latin typeface="Teko"/>
                <a:ea typeface="Teko"/>
                <a:cs typeface="Teko"/>
                <a:sym typeface="Teko"/>
              </a:rPr>
              <a:t> as natural </a:t>
            </a:r>
            <a:r>
              <a:rPr lang="pl-PL" sz="2400" dirty="0" err="1">
                <a:solidFill>
                  <a:schemeClr val="dk1"/>
                </a:solidFill>
                <a:latin typeface="Teko"/>
                <a:ea typeface="Teko"/>
                <a:cs typeface="Teko"/>
                <a:sym typeface="Teko"/>
              </a:rPr>
              <a:t>pollution</a:t>
            </a:r>
            <a:r>
              <a:rPr lang="pl-PL" sz="2400" dirty="0">
                <a:solidFill>
                  <a:schemeClr val="dk1"/>
                </a:solidFill>
                <a:latin typeface="Teko"/>
                <a:ea typeface="Teko"/>
                <a:cs typeface="Teko"/>
                <a:sym typeface="Teko"/>
              </a:rPr>
              <a:t> </a:t>
            </a:r>
            <a:r>
              <a:rPr lang="pl-PL" sz="2400" dirty="0" err="1">
                <a:solidFill>
                  <a:schemeClr val="dk1"/>
                </a:solidFill>
                <a:latin typeface="Teko"/>
                <a:ea typeface="Teko"/>
                <a:cs typeface="Teko"/>
                <a:sym typeface="Teko"/>
              </a:rPr>
              <a:t>filters</a:t>
            </a:r>
            <a:r>
              <a:rPr lang="pl-PL" sz="2400" dirty="0">
                <a:solidFill>
                  <a:schemeClr val="dk1"/>
                </a:solidFill>
                <a:latin typeface="Teko"/>
                <a:ea typeface="Teko"/>
                <a:cs typeface="Teko"/>
                <a:sym typeface="Teko"/>
              </a:rPr>
              <a:t> by </a:t>
            </a:r>
            <a:r>
              <a:rPr lang="pl-PL" sz="2400" dirty="0" err="1">
                <a:solidFill>
                  <a:schemeClr val="dk1"/>
                </a:solidFill>
                <a:latin typeface="Teko"/>
                <a:ea typeface="Teko"/>
                <a:cs typeface="Teko"/>
                <a:sym typeface="Teko"/>
              </a:rPr>
              <a:t>absorbing</a:t>
            </a:r>
            <a:r>
              <a:rPr lang="pl-PL" sz="2400" dirty="0">
                <a:solidFill>
                  <a:schemeClr val="dk1"/>
                </a:solidFill>
                <a:latin typeface="Teko"/>
                <a:ea typeface="Teko"/>
                <a:cs typeface="Teko"/>
                <a:sym typeface="Teko"/>
              </a:rPr>
              <a:t> </a:t>
            </a:r>
            <a:r>
              <a:rPr lang="pl-PL" sz="2400" dirty="0" err="1">
                <a:solidFill>
                  <a:schemeClr val="dk1"/>
                </a:solidFill>
                <a:latin typeface="Teko"/>
                <a:ea typeface="Teko"/>
                <a:cs typeface="Teko"/>
                <a:sym typeface="Teko"/>
              </a:rPr>
              <a:t>pollutants</a:t>
            </a:r>
            <a:r>
              <a:rPr lang="pl-PL" sz="2400" dirty="0">
                <a:solidFill>
                  <a:schemeClr val="dk1"/>
                </a:solidFill>
                <a:latin typeface="Teko"/>
                <a:ea typeface="Teko"/>
                <a:cs typeface="Teko"/>
                <a:sym typeface="Teko"/>
              </a:rPr>
              <a:t> </a:t>
            </a:r>
            <a:r>
              <a:rPr lang="pl-PL" sz="2400" dirty="0" err="1">
                <a:solidFill>
                  <a:schemeClr val="dk1"/>
                </a:solidFill>
                <a:latin typeface="Teko"/>
                <a:ea typeface="Teko"/>
                <a:cs typeface="Teko"/>
                <a:sym typeface="Teko"/>
              </a:rPr>
              <a:t>through</a:t>
            </a:r>
            <a:r>
              <a:rPr lang="pl-PL" sz="2400" dirty="0">
                <a:solidFill>
                  <a:schemeClr val="dk1"/>
                </a:solidFill>
                <a:latin typeface="Teko"/>
                <a:ea typeface="Teko"/>
                <a:cs typeface="Teko"/>
                <a:sym typeface="Teko"/>
              </a:rPr>
              <a:t> </a:t>
            </a:r>
            <a:r>
              <a:rPr lang="pl-PL" sz="2400" dirty="0" err="1">
                <a:solidFill>
                  <a:schemeClr val="dk1"/>
                </a:solidFill>
                <a:latin typeface="Teko"/>
                <a:ea typeface="Teko"/>
                <a:cs typeface="Teko"/>
                <a:sym typeface="Teko"/>
              </a:rPr>
              <a:t>the</a:t>
            </a:r>
            <a:r>
              <a:rPr lang="pl-PL" sz="2400" dirty="0">
                <a:solidFill>
                  <a:schemeClr val="dk1"/>
                </a:solidFill>
                <a:latin typeface="Teko"/>
                <a:ea typeface="Teko"/>
                <a:cs typeface="Teko"/>
                <a:sym typeface="Teko"/>
              </a:rPr>
              <a:t> </a:t>
            </a:r>
            <a:r>
              <a:rPr lang="pl-PL" sz="2400" dirty="0" err="1">
                <a:solidFill>
                  <a:schemeClr val="dk1"/>
                </a:solidFill>
                <a:latin typeface="Teko"/>
                <a:ea typeface="Teko"/>
                <a:cs typeface="Teko"/>
                <a:sym typeface="Teko"/>
              </a:rPr>
              <a:t>stomates</a:t>
            </a:r>
            <a:r>
              <a:rPr lang="pl-PL" sz="2400" dirty="0">
                <a:solidFill>
                  <a:schemeClr val="dk1"/>
                </a:solidFill>
                <a:latin typeface="Teko"/>
                <a:ea typeface="Teko"/>
                <a:cs typeface="Teko"/>
                <a:sym typeface="Teko"/>
              </a:rPr>
              <a:t> </a:t>
            </a:r>
            <a:r>
              <a:rPr lang="pl-PL" sz="2400" dirty="0" err="1">
                <a:solidFill>
                  <a:schemeClr val="dk1"/>
                </a:solidFill>
                <a:latin typeface="Teko"/>
                <a:ea typeface="Teko"/>
                <a:cs typeface="Teko"/>
                <a:sym typeface="Teko"/>
              </a:rPr>
              <a:t>in</a:t>
            </a:r>
            <a:r>
              <a:rPr lang="pl-PL" sz="2400" dirty="0">
                <a:solidFill>
                  <a:schemeClr val="dk1"/>
                </a:solidFill>
                <a:latin typeface="Teko"/>
                <a:ea typeface="Teko"/>
                <a:cs typeface="Teko"/>
                <a:sym typeface="Teko"/>
              </a:rPr>
              <a:t> </a:t>
            </a:r>
            <a:r>
              <a:rPr lang="pl-PL" sz="2400" dirty="0" err="1">
                <a:solidFill>
                  <a:schemeClr val="dk1"/>
                </a:solidFill>
                <a:latin typeface="Teko"/>
                <a:ea typeface="Teko"/>
                <a:cs typeface="Teko"/>
                <a:sym typeface="Teko"/>
              </a:rPr>
              <a:t>leaf</a:t>
            </a:r>
            <a:r>
              <a:rPr lang="pl-PL" sz="2400" dirty="0">
                <a:solidFill>
                  <a:schemeClr val="dk1"/>
                </a:solidFill>
                <a:latin typeface="Teko"/>
                <a:ea typeface="Teko"/>
                <a:cs typeface="Teko"/>
                <a:sym typeface="Teko"/>
              </a:rPr>
              <a:t> </a:t>
            </a:r>
            <a:r>
              <a:rPr lang="pl-PL" sz="2400" dirty="0" err="1">
                <a:solidFill>
                  <a:schemeClr val="dk1"/>
                </a:solidFill>
                <a:latin typeface="Teko"/>
                <a:ea typeface="Teko"/>
                <a:cs typeface="Teko"/>
                <a:sym typeface="Teko"/>
              </a:rPr>
              <a:t>surfaces</a:t>
            </a:r>
            <a:r>
              <a:rPr lang="pl-PL" sz="2400" dirty="0">
                <a:solidFill>
                  <a:schemeClr val="dk1"/>
                </a:solidFill>
                <a:latin typeface="Teko"/>
                <a:ea typeface="Teko"/>
                <a:cs typeface="Teko"/>
                <a:sym typeface="Teko"/>
              </a:rPr>
              <a:t>.</a:t>
            </a:r>
          </a:p>
          <a:p>
            <a:pPr marL="0" marR="0" lvl="0" indent="0" algn="l" rtl="0">
              <a:spcBef>
                <a:spcPts val="0"/>
              </a:spcBef>
              <a:buClr>
                <a:schemeClr val="dk1"/>
              </a:buClr>
              <a:buSzPct val="100000"/>
              <a:buFont typeface="Noto Sans Symbols"/>
              <a:buChar char="➢"/>
            </a:pPr>
            <a:r>
              <a:rPr lang="pl-PL" sz="2400" dirty="0" err="1">
                <a:solidFill>
                  <a:schemeClr val="dk1"/>
                </a:solidFill>
                <a:latin typeface="Teko"/>
                <a:ea typeface="Teko"/>
                <a:cs typeface="Teko"/>
                <a:sym typeface="Teko"/>
              </a:rPr>
              <a:t>Trees</a:t>
            </a:r>
            <a:r>
              <a:rPr lang="pl-PL" sz="2400" dirty="0">
                <a:solidFill>
                  <a:schemeClr val="dk1"/>
                </a:solidFill>
                <a:latin typeface="Teko"/>
                <a:ea typeface="Teko"/>
                <a:cs typeface="Teko"/>
                <a:sym typeface="Teko"/>
              </a:rPr>
              <a:t> </a:t>
            </a:r>
            <a:r>
              <a:rPr lang="pl-PL" sz="2400" dirty="0" err="1">
                <a:solidFill>
                  <a:schemeClr val="dk1"/>
                </a:solidFill>
                <a:latin typeface="Teko"/>
                <a:ea typeface="Teko"/>
                <a:cs typeface="Teko"/>
                <a:sym typeface="Teko"/>
              </a:rPr>
              <a:t>lower</a:t>
            </a:r>
            <a:r>
              <a:rPr lang="pl-PL" sz="2400" dirty="0">
                <a:solidFill>
                  <a:schemeClr val="dk1"/>
                </a:solidFill>
                <a:latin typeface="Teko"/>
                <a:ea typeface="Teko"/>
                <a:cs typeface="Teko"/>
                <a:sym typeface="Teko"/>
              </a:rPr>
              <a:t> </a:t>
            </a:r>
            <a:r>
              <a:rPr lang="pl-PL" sz="2400" dirty="0" err="1">
                <a:solidFill>
                  <a:schemeClr val="dk1"/>
                </a:solidFill>
                <a:latin typeface="Teko"/>
                <a:ea typeface="Teko"/>
                <a:cs typeface="Teko"/>
                <a:sym typeface="Teko"/>
              </a:rPr>
              <a:t>temperature</a:t>
            </a:r>
            <a:r>
              <a:rPr lang="pl-PL" sz="2400" dirty="0">
                <a:solidFill>
                  <a:schemeClr val="dk1"/>
                </a:solidFill>
                <a:latin typeface="Teko"/>
                <a:ea typeface="Teko"/>
                <a:cs typeface="Teko"/>
                <a:sym typeface="Teko"/>
              </a:rPr>
              <a:t> by </a:t>
            </a:r>
            <a:r>
              <a:rPr lang="pl-PL" sz="2400" dirty="0" err="1">
                <a:solidFill>
                  <a:schemeClr val="dk1"/>
                </a:solidFill>
                <a:latin typeface="Teko"/>
                <a:ea typeface="Teko"/>
                <a:cs typeface="Teko"/>
                <a:sym typeface="Teko"/>
              </a:rPr>
              <a:t>transpiring</a:t>
            </a:r>
            <a:r>
              <a:rPr lang="pl-PL" sz="2400" dirty="0">
                <a:solidFill>
                  <a:schemeClr val="dk1"/>
                </a:solidFill>
                <a:latin typeface="Teko"/>
                <a:ea typeface="Teko"/>
                <a:cs typeface="Teko"/>
                <a:sym typeface="Teko"/>
              </a:rPr>
              <a:t> </a:t>
            </a:r>
            <a:r>
              <a:rPr lang="pl-PL" sz="2400" dirty="0" err="1">
                <a:solidFill>
                  <a:schemeClr val="dk1"/>
                </a:solidFill>
                <a:latin typeface="Teko"/>
                <a:ea typeface="Teko"/>
                <a:cs typeface="Teko"/>
                <a:sym typeface="Teko"/>
              </a:rPr>
              <a:t>water</a:t>
            </a:r>
            <a:r>
              <a:rPr lang="pl-PL" sz="2400" dirty="0">
                <a:solidFill>
                  <a:schemeClr val="dk1"/>
                </a:solidFill>
                <a:latin typeface="Teko"/>
                <a:ea typeface="Teko"/>
                <a:cs typeface="Teko"/>
                <a:sym typeface="Teko"/>
              </a:rPr>
              <a:t> and </a:t>
            </a:r>
            <a:r>
              <a:rPr lang="pl-PL" sz="2400" dirty="0" err="1">
                <a:solidFill>
                  <a:schemeClr val="dk1"/>
                </a:solidFill>
                <a:latin typeface="Teko"/>
                <a:ea typeface="Teko"/>
                <a:cs typeface="Teko"/>
                <a:sym typeface="Teko"/>
              </a:rPr>
              <a:t>shading</a:t>
            </a:r>
            <a:r>
              <a:rPr lang="pl-PL" sz="2400" dirty="0">
                <a:solidFill>
                  <a:schemeClr val="dk1"/>
                </a:solidFill>
                <a:latin typeface="Teko"/>
                <a:ea typeface="Teko"/>
                <a:cs typeface="Teko"/>
                <a:sym typeface="Teko"/>
              </a:rPr>
              <a:t> </a:t>
            </a:r>
            <a:r>
              <a:rPr lang="pl-PL" sz="2400" dirty="0" err="1">
                <a:solidFill>
                  <a:schemeClr val="dk1"/>
                </a:solidFill>
                <a:latin typeface="Teko"/>
                <a:ea typeface="Teko"/>
                <a:cs typeface="Teko"/>
                <a:sym typeface="Teko"/>
              </a:rPr>
              <a:t>surfaces</a:t>
            </a:r>
            <a:r>
              <a:rPr lang="pl-PL" sz="2400" dirty="0">
                <a:solidFill>
                  <a:schemeClr val="dk1"/>
                </a:solidFill>
                <a:latin typeface="Teko"/>
                <a:ea typeface="Teko"/>
                <a:cs typeface="Teko"/>
                <a:sym typeface="Teko"/>
              </a:rPr>
              <a:t>.</a:t>
            </a:r>
          </a:p>
          <a:p>
            <a:pPr marL="0" marR="0" lvl="0" indent="0" algn="l" rtl="0">
              <a:spcBef>
                <a:spcPts val="0"/>
              </a:spcBef>
              <a:buClr>
                <a:schemeClr val="dk1"/>
              </a:buClr>
              <a:buSzPct val="100000"/>
              <a:buFont typeface="Noto Sans Symbols"/>
              <a:buChar char="➢"/>
            </a:pPr>
            <a:r>
              <a:rPr lang="pl-PL" sz="2400" dirty="0" err="1">
                <a:solidFill>
                  <a:schemeClr val="dk1"/>
                </a:solidFill>
                <a:latin typeface="Teko"/>
                <a:ea typeface="Teko"/>
                <a:cs typeface="Teko"/>
                <a:sym typeface="Teko"/>
              </a:rPr>
              <a:t>Trees</a:t>
            </a:r>
            <a:r>
              <a:rPr lang="pl-PL" sz="2400" dirty="0">
                <a:solidFill>
                  <a:schemeClr val="dk1"/>
                </a:solidFill>
                <a:latin typeface="Teko"/>
                <a:ea typeface="Teko"/>
                <a:cs typeface="Teko"/>
                <a:sym typeface="Teko"/>
              </a:rPr>
              <a:t> </a:t>
            </a:r>
            <a:r>
              <a:rPr lang="pl-PL" sz="2400" dirty="0" err="1">
                <a:solidFill>
                  <a:schemeClr val="dk1"/>
                </a:solidFill>
                <a:latin typeface="Teko"/>
                <a:ea typeface="Teko"/>
                <a:cs typeface="Teko"/>
                <a:sym typeface="Teko"/>
              </a:rPr>
              <a:t>reduce</a:t>
            </a:r>
            <a:r>
              <a:rPr lang="pl-PL" sz="2400" dirty="0">
                <a:solidFill>
                  <a:schemeClr val="dk1"/>
                </a:solidFill>
                <a:latin typeface="Teko"/>
                <a:ea typeface="Teko"/>
                <a:cs typeface="Teko"/>
                <a:sym typeface="Teko"/>
              </a:rPr>
              <a:t> </a:t>
            </a:r>
            <a:r>
              <a:rPr lang="pl-PL" sz="2400" dirty="0" err="1">
                <a:solidFill>
                  <a:schemeClr val="dk1"/>
                </a:solidFill>
                <a:latin typeface="Teko"/>
                <a:ea typeface="Teko"/>
                <a:cs typeface="Teko"/>
                <a:sym typeface="Teko"/>
              </a:rPr>
              <a:t>heat</a:t>
            </a:r>
            <a:r>
              <a:rPr lang="pl-PL" sz="2400" dirty="0">
                <a:solidFill>
                  <a:schemeClr val="dk1"/>
                </a:solidFill>
                <a:latin typeface="Teko"/>
                <a:ea typeface="Teko"/>
                <a:cs typeface="Teko"/>
                <a:sym typeface="Teko"/>
              </a:rPr>
              <a:t> </a:t>
            </a:r>
            <a:r>
              <a:rPr lang="pl-PL" sz="2400" dirty="0" err="1">
                <a:solidFill>
                  <a:schemeClr val="dk1"/>
                </a:solidFill>
                <a:latin typeface="Teko"/>
                <a:ea typeface="Teko"/>
                <a:cs typeface="Teko"/>
                <a:sym typeface="Teko"/>
              </a:rPr>
              <a:t>sinks</a:t>
            </a:r>
            <a:r>
              <a:rPr lang="pl-PL" sz="2400" dirty="0">
                <a:solidFill>
                  <a:schemeClr val="dk1"/>
                </a:solidFill>
                <a:latin typeface="Teko"/>
                <a:ea typeface="Teko"/>
                <a:cs typeface="Teko"/>
                <a:sym typeface="Teko"/>
              </a:rPr>
              <a:t>. </a:t>
            </a:r>
            <a:r>
              <a:rPr lang="pl-PL" sz="2400" dirty="0" err="1">
                <a:solidFill>
                  <a:schemeClr val="dk1"/>
                </a:solidFill>
                <a:latin typeface="Teko"/>
                <a:ea typeface="Teko"/>
                <a:cs typeface="Teko"/>
                <a:sym typeface="Teko"/>
              </a:rPr>
              <a:t>Heat</a:t>
            </a:r>
            <a:r>
              <a:rPr lang="pl-PL" sz="2400" dirty="0">
                <a:solidFill>
                  <a:schemeClr val="dk1"/>
                </a:solidFill>
                <a:latin typeface="Teko"/>
                <a:ea typeface="Teko"/>
                <a:cs typeface="Teko"/>
                <a:sym typeface="Teko"/>
              </a:rPr>
              <a:t> </a:t>
            </a:r>
            <a:r>
              <a:rPr lang="pl-PL" sz="2400" dirty="0" err="1">
                <a:solidFill>
                  <a:schemeClr val="dk1"/>
                </a:solidFill>
                <a:latin typeface="Teko"/>
                <a:ea typeface="Teko"/>
                <a:cs typeface="Teko"/>
                <a:sym typeface="Teko"/>
              </a:rPr>
              <a:t>sinks</a:t>
            </a:r>
            <a:r>
              <a:rPr lang="pl-PL" sz="2400" dirty="0">
                <a:solidFill>
                  <a:schemeClr val="dk1"/>
                </a:solidFill>
                <a:latin typeface="Teko"/>
                <a:ea typeface="Teko"/>
                <a:cs typeface="Teko"/>
                <a:sym typeface="Teko"/>
              </a:rPr>
              <a:t> </a:t>
            </a:r>
            <a:r>
              <a:rPr lang="pl-PL" sz="2400" dirty="0" err="1">
                <a:solidFill>
                  <a:schemeClr val="dk1"/>
                </a:solidFill>
                <a:latin typeface="Teko"/>
                <a:ea typeface="Teko"/>
                <a:cs typeface="Teko"/>
                <a:sym typeface="Teko"/>
              </a:rPr>
              <a:t>are</a:t>
            </a:r>
            <a:r>
              <a:rPr lang="pl-PL" sz="2400" dirty="0">
                <a:solidFill>
                  <a:schemeClr val="dk1"/>
                </a:solidFill>
                <a:latin typeface="Teko"/>
                <a:ea typeface="Teko"/>
                <a:cs typeface="Teko"/>
                <a:sym typeface="Teko"/>
              </a:rPr>
              <a:t> 6-19 </a:t>
            </a:r>
            <a:r>
              <a:rPr lang="pl-PL" sz="2400" dirty="0" err="1">
                <a:solidFill>
                  <a:schemeClr val="dk1"/>
                </a:solidFill>
                <a:latin typeface="Teko"/>
                <a:ea typeface="Teko"/>
                <a:cs typeface="Teko"/>
                <a:sym typeface="Teko"/>
              </a:rPr>
              <a:t>degrees</a:t>
            </a:r>
            <a:r>
              <a:rPr lang="pl-PL" sz="2400" dirty="0">
                <a:solidFill>
                  <a:schemeClr val="dk1"/>
                </a:solidFill>
                <a:latin typeface="Teko"/>
                <a:ea typeface="Teko"/>
                <a:cs typeface="Teko"/>
                <a:sym typeface="Teko"/>
              </a:rPr>
              <a:t> F </a:t>
            </a:r>
            <a:r>
              <a:rPr lang="pl-PL" sz="2400" dirty="0" err="1">
                <a:solidFill>
                  <a:schemeClr val="dk1"/>
                </a:solidFill>
                <a:latin typeface="Teko"/>
                <a:ea typeface="Teko"/>
                <a:cs typeface="Teko"/>
                <a:sym typeface="Teko"/>
              </a:rPr>
              <a:t>warmer</a:t>
            </a:r>
            <a:r>
              <a:rPr lang="pl-PL" sz="2400" dirty="0">
                <a:solidFill>
                  <a:schemeClr val="dk1"/>
                </a:solidFill>
                <a:latin typeface="Teko"/>
                <a:ea typeface="Teko"/>
                <a:cs typeface="Teko"/>
                <a:sym typeface="Teko"/>
              </a:rPr>
              <a:t> </a:t>
            </a:r>
            <a:r>
              <a:rPr lang="pl-PL" sz="2400" dirty="0" err="1">
                <a:solidFill>
                  <a:schemeClr val="dk1"/>
                </a:solidFill>
                <a:latin typeface="Teko"/>
                <a:ea typeface="Teko"/>
                <a:cs typeface="Teko"/>
                <a:sym typeface="Teko"/>
              </a:rPr>
              <a:t>than</a:t>
            </a:r>
            <a:r>
              <a:rPr lang="pl-PL" sz="2400" dirty="0">
                <a:solidFill>
                  <a:schemeClr val="dk1"/>
                </a:solidFill>
                <a:latin typeface="Teko"/>
                <a:ea typeface="Teko"/>
                <a:cs typeface="Teko"/>
                <a:sym typeface="Teko"/>
              </a:rPr>
              <a:t> </a:t>
            </a:r>
            <a:r>
              <a:rPr lang="pl-PL" sz="2400" dirty="0" err="1">
                <a:solidFill>
                  <a:schemeClr val="dk1"/>
                </a:solidFill>
                <a:latin typeface="Teko"/>
                <a:ea typeface="Teko"/>
                <a:cs typeface="Teko"/>
                <a:sym typeface="Teko"/>
              </a:rPr>
              <a:t>the</a:t>
            </a:r>
            <a:r>
              <a:rPr lang="pl-PL" sz="2400" dirty="0">
                <a:solidFill>
                  <a:schemeClr val="dk1"/>
                </a:solidFill>
                <a:latin typeface="Teko"/>
                <a:ea typeface="Teko"/>
                <a:cs typeface="Teko"/>
                <a:sym typeface="Teko"/>
              </a:rPr>
              <a:t> </a:t>
            </a:r>
            <a:r>
              <a:rPr lang="pl-PL" sz="2400" dirty="0" err="1">
                <a:solidFill>
                  <a:schemeClr val="dk1"/>
                </a:solidFill>
                <a:latin typeface="Teko"/>
                <a:ea typeface="Teko"/>
                <a:cs typeface="Teko"/>
                <a:sym typeface="Teko"/>
              </a:rPr>
              <a:t>surrounding</a:t>
            </a:r>
            <a:r>
              <a:rPr lang="pl-PL" sz="2400" dirty="0">
                <a:solidFill>
                  <a:schemeClr val="dk1"/>
                </a:solidFill>
                <a:latin typeface="Teko"/>
                <a:ea typeface="Teko"/>
                <a:cs typeface="Teko"/>
                <a:sym typeface="Teko"/>
              </a:rPr>
              <a:t> </a:t>
            </a:r>
            <a:r>
              <a:rPr lang="pl-PL" sz="2400" dirty="0" err="1">
                <a:solidFill>
                  <a:schemeClr val="dk1"/>
                </a:solidFill>
                <a:latin typeface="Teko"/>
                <a:ea typeface="Teko"/>
                <a:cs typeface="Teko"/>
                <a:sym typeface="Teko"/>
              </a:rPr>
              <a:t>area</a:t>
            </a:r>
            <a:r>
              <a:rPr lang="pl-PL" sz="2400" dirty="0">
                <a:solidFill>
                  <a:schemeClr val="dk1"/>
                </a:solidFill>
                <a:latin typeface="Teko"/>
                <a:ea typeface="Teko"/>
                <a:cs typeface="Teko"/>
                <a:sym typeface="Teko"/>
              </a:rPr>
              <a:t>.</a:t>
            </a:r>
          </a:p>
          <a:p>
            <a:pPr marL="0" marR="0" lvl="0" indent="0" algn="l" rtl="0">
              <a:spcBef>
                <a:spcPts val="0"/>
              </a:spcBef>
              <a:buClr>
                <a:schemeClr val="dk1"/>
              </a:buClr>
              <a:buSzPct val="100000"/>
              <a:buFont typeface="Noto Sans Symbols"/>
              <a:buChar char="➢"/>
            </a:pPr>
            <a:r>
              <a:rPr lang="pl-PL" sz="2400" dirty="0" err="1">
                <a:solidFill>
                  <a:schemeClr val="dk1"/>
                </a:solidFill>
                <a:latin typeface="Teko"/>
                <a:ea typeface="Teko"/>
                <a:cs typeface="Teko"/>
                <a:sym typeface="Teko"/>
              </a:rPr>
              <a:t>Trees</a:t>
            </a:r>
            <a:r>
              <a:rPr lang="pl-PL" sz="2400" dirty="0">
                <a:solidFill>
                  <a:schemeClr val="dk1"/>
                </a:solidFill>
                <a:latin typeface="Teko"/>
                <a:ea typeface="Teko"/>
                <a:cs typeface="Teko"/>
                <a:sym typeface="Teko"/>
              </a:rPr>
              <a:t> </a:t>
            </a:r>
            <a:r>
              <a:rPr lang="pl-PL" sz="2400" dirty="0" err="1">
                <a:solidFill>
                  <a:schemeClr val="dk1"/>
                </a:solidFill>
                <a:latin typeface="Teko"/>
                <a:ea typeface="Teko"/>
                <a:cs typeface="Teko"/>
                <a:sym typeface="Teko"/>
              </a:rPr>
              <a:t>reduce</a:t>
            </a:r>
            <a:r>
              <a:rPr lang="pl-PL" sz="2400" dirty="0">
                <a:solidFill>
                  <a:schemeClr val="dk1"/>
                </a:solidFill>
                <a:latin typeface="Teko"/>
                <a:ea typeface="Teko"/>
                <a:cs typeface="Teko"/>
                <a:sym typeface="Teko"/>
              </a:rPr>
              <a:t> </a:t>
            </a:r>
            <a:r>
              <a:rPr lang="pl-PL" sz="2400" dirty="0" err="1">
                <a:solidFill>
                  <a:schemeClr val="dk1"/>
                </a:solidFill>
                <a:latin typeface="Teko"/>
                <a:ea typeface="Teko"/>
                <a:cs typeface="Teko"/>
                <a:sym typeface="Teko"/>
              </a:rPr>
              <a:t>erosion</a:t>
            </a:r>
            <a:r>
              <a:rPr lang="pl-PL" sz="2400" dirty="0">
                <a:solidFill>
                  <a:schemeClr val="dk1"/>
                </a:solidFill>
                <a:latin typeface="Teko"/>
                <a:ea typeface="Teko"/>
                <a:cs typeface="Teko"/>
                <a:sym typeface="Teko"/>
              </a:rPr>
              <a:t>.</a:t>
            </a:r>
          </a:p>
        </p:txBody>
      </p:sp>
      <p:sp>
        <p:nvSpPr>
          <p:cNvPr id="99" name="Shape 99"/>
          <p:cNvSpPr txBox="1"/>
          <p:nvPr/>
        </p:nvSpPr>
        <p:spPr>
          <a:xfrm>
            <a:off x="245350" y="5509800"/>
            <a:ext cx="4689300" cy="1033500"/>
          </a:xfrm>
          <a:prstGeom prst="rect">
            <a:avLst/>
          </a:prstGeom>
          <a:solidFill>
            <a:srgbClr val="FFD966"/>
          </a:solidFill>
          <a:ln w="9525" cap="flat" cmpd="sng">
            <a:solidFill>
              <a:schemeClr val="accent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pl-PL" sz="2400" b="1">
                <a:solidFill>
                  <a:srgbClr val="20124D"/>
                </a:solidFill>
                <a:latin typeface="Calibri"/>
                <a:ea typeface="Calibri"/>
                <a:cs typeface="Calibri"/>
                <a:sym typeface="Calibri"/>
              </a:rPr>
              <a:t>‘’The clearest way into the universe is through a forest wilderness.”  -   John Muir</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anim calcmode="lin" valueType="num">
                                      <p:cBhvr additive="base">
                                        <p:cTn id="7" dur="500"/>
                                        <p:tgtEl>
                                          <p:spTgt spid="97">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97">
                                            <p:txEl>
                                              <p:pRg st="0" end="0"/>
                                            </p:txEl>
                                          </p:spTgt>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additive="base">
                                        <p:cTn id="12" dur="500"/>
                                        <p:tgtEl>
                                          <p:spTgt spid="96"/>
                                        </p:tgtEl>
                                        <p:attrNameLst>
                                          <p:attrName>ppt_x</p:attrName>
                                        </p:attrNameLst>
                                      </p:cBhvr>
                                      <p:tavLst>
                                        <p:tav tm="0">
                                          <p:val>
                                            <p:strVal val="#ppt_x+1"/>
                                          </p:val>
                                        </p:tav>
                                        <p:tav tm="100000">
                                          <p:val>
                                            <p:strVal val="#ppt_x"/>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additive="base">
                                        <p:cTn id="16" dur="500"/>
                                        <p:tgtEl>
                                          <p:spTgt spid="95"/>
                                        </p:tgtEl>
                                        <p:attrNameLst>
                                          <p:attrName>ppt_x</p:attrName>
                                        </p:attrNameLst>
                                      </p:cBhvr>
                                      <p:tavLst>
                                        <p:tav tm="0">
                                          <p:val>
                                            <p:strVal val="#ppt_x+1"/>
                                          </p:val>
                                        </p:tav>
                                        <p:tav tm="100000">
                                          <p:val>
                                            <p:strVal val="#ppt_x"/>
                                          </p:val>
                                        </p:tav>
                                      </p:tavLst>
                                    </p:anim>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99"/>
                                        </p:tgtEl>
                                        <p:attrNameLst>
                                          <p:attrName>style.visibility</p:attrName>
                                        </p:attrNameLst>
                                      </p:cBhvr>
                                      <p:to>
                                        <p:strVal val="visible"/>
                                      </p:to>
                                    </p:set>
                                    <p:animEffect transition="in" filter="fade">
                                      <p:cBhvr>
                                        <p:cTn id="20" dur="1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Shape 104"/>
          <p:cNvPicPr preferRelativeResize="0"/>
          <p:nvPr/>
        </p:nvPicPr>
        <p:blipFill rotWithShape="1">
          <a:blip r:embed="rId3">
            <a:alphaModFix amt="55000"/>
          </a:blip>
          <a:srcRect/>
          <a:stretch/>
        </p:blipFill>
        <p:spPr>
          <a:xfrm>
            <a:off x="0" y="0"/>
            <a:ext cx="9144000" cy="6858000"/>
          </a:xfrm>
          <a:prstGeom prst="rect">
            <a:avLst/>
          </a:prstGeom>
          <a:noFill/>
          <a:ln>
            <a:noFill/>
          </a:ln>
        </p:spPr>
      </p:pic>
      <p:sp>
        <p:nvSpPr>
          <p:cNvPr id="105" name="Shape 105"/>
          <p:cNvSpPr/>
          <p:nvPr/>
        </p:nvSpPr>
        <p:spPr>
          <a:xfrm>
            <a:off x="628950" y="509900"/>
            <a:ext cx="7886100" cy="41640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100000"/>
              <a:buFont typeface="Comic Sans MS"/>
              <a:buChar char="➢"/>
            </a:pPr>
            <a:r>
              <a:rPr lang="pl-PL" sz="2400" b="1" i="1" dirty="0">
                <a:solidFill>
                  <a:schemeClr val="dk1"/>
                </a:solidFill>
                <a:latin typeface="Comic Sans MS"/>
                <a:ea typeface="Comic Sans MS"/>
                <a:cs typeface="Comic Sans MS"/>
                <a:sym typeface="Comic Sans MS"/>
              </a:rPr>
              <a:t>An </a:t>
            </a:r>
            <a:r>
              <a:rPr lang="pl-PL" sz="2400" b="1" i="1" dirty="0" err="1">
                <a:solidFill>
                  <a:schemeClr val="dk1"/>
                </a:solidFill>
                <a:latin typeface="Comic Sans MS"/>
                <a:ea typeface="Comic Sans MS"/>
                <a:cs typeface="Comic Sans MS"/>
                <a:sym typeface="Comic Sans MS"/>
              </a:rPr>
              <a:t>acre</a:t>
            </a:r>
            <a:r>
              <a:rPr lang="pl-PL" sz="2400" b="1" i="1" dirty="0">
                <a:solidFill>
                  <a:schemeClr val="dk1"/>
                </a:solidFill>
                <a:latin typeface="Comic Sans MS"/>
                <a:ea typeface="Comic Sans MS"/>
                <a:cs typeface="Comic Sans MS"/>
                <a:sym typeface="Comic Sans MS"/>
              </a:rPr>
              <a:t> of </a:t>
            </a:r>
            <a:r>
              <a:rPr lang="pl-PL" sz="2400" b="1" i="1" dirty="0" err="1">
                <a:solidFill>
                  <a:schemeClr val="dk1"/>
                </a:solidFill>
                <a:latin typeface="Comic Sans MS"/>
                <a:ea typeface="Comic Sans MS"/>
                <a:cs typeface="Comic Sans MS"/>
                <a:sym typeface="Comic Sans MS"/>
              </a:rPr>
              <a:t>trees</a:t>
            </a:r>
            <a:r>
              <a:rPr lang="pl-PL" sz="2400" b="1" i="1" dirty="0">
                <a:solidFill>
                  <a:schemeClr val="dk1"/>
                </a:solidFill>
                <a:latin typeface="Comic Sans MS"/>
                <a:ea typeface="Comic Sans MS"/>
                <a:cs typeface="Comic Sans MS"/>
                <a:sym typeface="Comic Sans MS"/>
              </a:rPr>
              <a:t> </a:t>
            </a:r>
            <a:r>
              <a:rPr lang="pl-PL" sz="2400" b="1" i="1" dirty="0" err="1">
                <a:solidFill>
                  <a:schemeClr val="dk1"/>
                </a:solidFill>
                <a:latin typeface="Comic Sans MS"/>
                <a:ea typeface="Comic Sans MS"/>
                <a:cs typeface="Comic Sans MS"/>
                <a:sym typeface="Comic Sans MS"/>
              </a:rPr>
              <a:t>absorbs</a:t>
            </a:r>
            <a:r>
              <a:rPr lang="pl-PL" sz="2400" b="1" i="1" dirty="0">
                <a:solidFill>
                  <a:schemeClr val="dk1"/>
                </a:solidFill>
                <a:latin typeface="Comic Sans MS"/>
                <a:ea typeface="Comic Sans MS"/>
                <a:cs typeface="Comic Sans MS"/>
                <a:sym typeface="Comic Sans MS"/>
              </a:rPr>
              <a:t> </a:t>
            </a:r>
            <a:r>
              <a:rPr lang="pl-PL" sz="2400" b="1" i="1" dirty="0" err="1">
                <a:solidFill>
                  <a:schemeClr val="dk1"/>
                </a:solidFill>
                <a:latin typeface="Comic Sans MS"/>
                <a:ea typeface="Comic Sans MS"/>
                <a:cs typeface="Comic Sans MS"/>
                <a:sym typeface="Comic Sans MS"/>
              </a:rPr>
              <a:t>enough</a:t>
            </a:r>
            <a:r>
              <a:rPr lang="pl-PL" sz="2400" b="1" i="1" dirty="0">
                <a:solidFill>
                  <a:schemeClr val="dk1"/>
                </a:solidFill>
                <a:latin typeface="Comic Sans MS"/>
                <a:ea typeface="Comic Sans MS"/>
                <a:cs typeface="Comic Sans MS"/>
                <a:sym typeface="Comic Sans MS"/>
              </a:rPr>
              <a:t> CO</a:t>
            </a:r>
            <a:r>
              <a:rPr lang="pl-PL" sz="2400" b="1" i="1" baseline="-25000" dirty="0">
                <a:solidFill>
                  <a:schemeClr val="dk1"/>
                </a:solidFill>
                <a:latin typeface="Comic Sans MS"/>
                <a:ea typeface="Comic Sans MS"/>
                <a:cs typeface="Comic Sans MS"/>
                <a:sym typeface="Comic Sans MS"/>
              </a:rPr>
              <a:t>2</a:t>
            </a:r>
            <a:r>
              <a:rPr lang="pl-PL" sz="2400" b="1" i="1" dirty="0">
                <a:solidFill>
                  <a:schemeClr val="dk1"/>
                </a:solidFill>
                <a:latin typeface="Comic Sans MS"/>
                <a:ea typeface="Comic Sans MS"/>
                <a:cs typeface="Comic Sans MS"/>
                <a:sym typeface="Comic Sans MS"/>
              </a:rPr>
              <a:t> </a:t>
            </a:r>
            <a:r>
              <a:rPr lang="pl-PL" sz="2400" b="1" i="1" dirty="0" err="1">
                <a:solidFill>
                  <a:schemeClr val="dk1"/>
                </a:solidFill>
                <a:latin typeface="Comic Sans MS"/>
                <a:ea typeface="Comic Sans MS"/>
                <a:cs typeface="Comic Sans MS"/>
                <a:sym typeface="Comic Sans MS"/>
              </a:rPr>
              <a:t>over</a:t>
            </a:r>
            <a:r>
              <a:rPr lang="pl-PL" sz="2400" b="1" i="1" dirty="0">
                <a:solidFill>
                  <a:schemeClr val="dk1"/>
                </a:solidFill>
                <a:latin typeface="Comic Sans MS"/>
                <a:ea typeface="Comic Sans MS"/>
                <a:cs typeface="Comic Sans MS"/>
                <a:sym typeface="Comic Sans MS"/>
              </a:rPr>
              <a:t> one </a:t>
            </a:r>
            <a:r>
              <a:rPr lang="pl-PL" sz="2400" b="1" i="1" dirty="0" err="1">
                <a:solidFill>
                  <a:schemeClr val="dk1"/>
                </a:solidFill>
                <a:latin typeface="Comic Sans MS"/>
                <a:ea typeface="Comic Sans MS"/>
                <a:cs typeface="Comic Sans MS"/>
                <a:sym typeface="Comic Sans MS"/>
              </a:rPr>
              <a:t>year</a:t>
            </a:r>
            <a:r>
              <a:rPr lang="pl-PL" sz="2400" b="1" i="1" dirty="0">
                <a:solidFill>
                  <a:schemeClr val="dk1"/>
                </a:solidFill>
                <a:latin typeface="Comic Sans MS"/>
                <a:ea typeface="Comic Sans MS"/>
                <a:cs typeface="Comic Sans MS"/>
                <a:sym typeface="Comic Sans MS"/>
              </a:rPr>
              <a:t> to </a:t>
            </a:r>
            <a:r>
              <a:rPr lang="pl-PL" sz="2400" b="1" i="1" dirty="0" err="1">
                <a:solidFill>
                  <a:schemeClr val="dk1"/>
                </a:solidFill>
                <a:latin typeface="Comic Sans MS"/>
                <a:ea typeface="Comic Sans MS"/>
                <a:cs typeface="Comic Sans MS"/>
                <a:sym typeface="Comic Sans MS"/>
              </a:rPr>
              <a:t>equal</a:t>
            </a:r>
            <a:r>
              <a:rPr lang="pl-PL" sz="2400" b="1" i="1" dirty="0">
                <a:solidFill>
                  <a:schemeClr val="dk1"/>
                </a:solidFill>
                <a:latin typeface="Comic Sans MS"/>
                <a:ea typeface="Comic Sans MS"/>
                <a:cs typeface="Comic Sans MS"/>
                <a:sym typeface="Comic Sans MS"/>
              </a:rPr>
              <a:t> </a:t>
            </a:r>
            <a:r>
              <a:rPr lang="pl-PL" sz="2400" b="1" i="1" dirty="0" err="1">
                <a:solidFill>
                  <a:schemeClr val="dk1"/>
                </a:solidFill>
                <a:latin typeface="Comic Sans MS"/>
                <a:ea typeface="Comic Sans MS"/>
                <a:cs typeface="Comic Sans MS"/>
                <a:sym typeface="Comic Sans MS"/>
              </a:rPr>
              <a:t>the</a:t>
            </a:r>
            <a:r>
              <a:rPr lang="pl-PL" sz="2400" b="1" i="1" dirty="0">
                <a:solidFill>
                  <a:schemeClr val="dk1"/>
                </a:solidFill>
                <a:latin typeface="Comic Sans MS"/>
                <a:ea typeface="Comic Sans MS"/>
                <a:cs typeface="Comic Sans MS"/>
                <a:sym typeface="Comic Sans MS"/>
              </a:rPr>
              <a:t> </a:t>
            </a:r>
            <a:r>
              <a:rPr lang="pl-PL" sz="2400" b="1" i="1" dirty="0" err="1">
                <a:solidFill>
                  <a:schemeClr val="dk1"/>
                </a:solidFill>
                <a:latin typeface="Comic Sans MS"/>
                <a:ea typeface="Comic Sans MS"/>
                <a:cs typeface="Comic Sans MS"/>
                <a:sym typeface="Comic Sans MS"/>
              </a:rPr>
              <a:t>amount</a:t>
            </a:r>
            <a:r>
              <a:rPr lang="pl-PL" sz="2400" b="1" i="1" dirty="0">
                <a:solidFill>
                  <a:schemeClr val="dk1"/>
                </a:solidFill>
                <a:latin typeface="Comic Sans MS"/>
                <a:ea typeface="Comic Sans MS"/>
                <a:cs typeface="Comic Sans MS"/>
                <a:sym typeface="Comic Sans MS"/>
              </a:rPr>
              <a:t> </a:t>
            </a:r>
            <a:r>
              <a:rPr lang="pl-PL" sz="2400" b="1" i="1" dirty="0" err="1">
                <a:solidFill>
                  <a:schemeClr val="dk1"/>
                </a:solidFill>
                <a:latin typeface="Comic Sans MS"/>
                <a:ea typeface="Comic Sans MS"/>
                <a:cs typeface="Comic Sans MS"/>
                <a:sym typeface="Comic Sans MS"/>
              </a:rPr>
              <a:t>produced</a:t>
            </a:r>
            <a:r>
              <a:rPr lang="pl-PL" sz="2400" b="1" i="1" dirty="0">
                <a:solidFill>
                  <a:schemeClr val="dk1"/>
                </a:solidFill>
                <a:latin typeface="Comic Sans MS"/>
                <a:ea typeface="Comic Sans MS"/>
                <a:cs typeface="Comic Sans MS"/>
                <a:sym typeface="Comic Sans MS"/>
              </a:rPr>
              <a:t> by </a:t>
            </a:r>
            <a:r>
              <a:rPr lang="pl-PL" sz="2400" b="1" i="1" dirty="0" err="1">
                <a:solidFill>
                  <a:schemeClr val="dk1"/>
                </a:solidFill>
                <a:latin typeface="Comic Sans MS"/>
                <a:ea typeface="Comic Sans MS"/>
                <a:cs typeface="Comic Sans MS"/>
                <a:sym typeface="Comic Sans MS"/>
              </a:rPr>
              <a:t>driving</a:t>
            </a:r>
            <a:r>
              <a:rPr lang="pl-PL" sz="2400" b="1" i="1" dirty="0">
                <a:solidFill>
                  <a:schemeClr val="dk1"/>
                </a:solidFill>
                <a:latin typeface="Comic Sans MS"/>
                <a:ea typeface="Comic Sans MS"/>
                <a:cs typeface="Comic Sans MS"/>
                <a:sym typeface="Comic Sans MS"/>
              </a:rPr>
              <a:t> a car 26,000 </a:t>
            </a:r>
            <a:r>
              <a:rPr lang="pl-PL" sz="2400" b="1" i="1" dirty="0" err="1">
                <a:solidFill>
                  <a:schemeClr val="dk1"/>
                </a:solidFill>
                <a:latin typeface="Comic Sans MS"/>
                <a:ea typeface="Comic Sans MS"/>
                <a:cs typeface="Comic Sans MS"/>
                <a:sym typeface="Comic Sans MS"/>
              </a:rPr>
              <a:t>miles</a:t>
            </a:r>
            <a:r>
              <a:rPr lang="pl-PL" sz="2400" b="1" i="1" dirty="0">
                <a:solidFill>
                  <a:schemeClr val="dk1"/>
                </a:solidFill>
                <a:latin typeface="Comic Sans MS"/>
                <a:ea typeface="Comic Sans MS"/>
                <a:cs typeface="Comic Sans MS"/>
                <a:sym typeface="Comic Sans MS"/>
              </a:rPr>
              <a:t>.</a:t>
            </a:r>
          </a:p>
          <a:p>
            <a:pPr marR="0" lvl="0" algn="l" rtl="0">
              <a:spcBef>
                <a:spcPts val="0"/>
              </a:spcBef>
              <a:buNone/>
            </a:pPr>
            <a:endParaRPr sz="2400" b="1" i="1" dirty="0">
              <a:solidFill>
                <a:schemeClr val="dk1"/>
              </a:solidFill>
              <a:latin typeface="Comic Sans MS"/>
              <a:ea typeface="Comic Sans MS"/>
              <a:cs typeface="Comic Sans MS"/>
              <a:sym typeface="Comic Sans MS"/>
            </a:endParaRPr>
          </a:p>
          <a:p>
            <a:pPr marL="0" marR="0" lvl="0" indent="0" algn="l" rtl="0">
              <a:spcBef>
                <a:spcPts val="0"/>
              </a:spcBef>
              <a:buClr>
                <a:schemeClr val="dk1"/>
              </a:buClr>
              <a:buSzPct val="100000"/>
              <a:buFont typeface="Comic Sans MS"/>
              <a:buChar char="➢"/>
            </a:pPr>
            <a:r>
              <a:rPr lang="pl-PL" sz="2400" b="1" i="1" dirty="0" err="1">
                <a:solidFill>
                  <a:schemeClr val="dk1"/>
                </a:solidFill>
                <a:latin typeface="Comic Sans MS"/>
                <a:ea typeface="Comic Sans MS"/>
                <a:cs typeface="Comic Sans MS"/>
                <a:sym typeface="Comic Sans MS"/>
              </a:rPr>
              <a:t>Trees</a:t>
            </a:r>
            <a:r>
              <a:rPr lang="pl-PL" sz="2400" b="1" i="1" dirty="0">
                <a:solidFill>
                  <a:schemeClr val="dk1"/>
                </a:solidFill>
                <a:latin typeface="Comic Sans MS"/>
                <a:ea typeface="Comic Sans MS"/>
                <a:cs typeface="Comic Sans MS"/>
                <a:sym typeface="Comic Sans MS"/>
              </a:rPr>
              <a:t> </a:t>
            </a:r>
            <a:r>
              <a:rPr lang="pl-PL" sz="2400" b="1" i="1" dirty="0" err="1">
                <a:solidFill>
                  <a:schemeClr val="dk1"/>
                </a:solidFill>
                <a:latin typeface="Comic Sans MS"/>
                <a:ea typeface="Comic Sans MS"/>
                <a:cs typeface="Comic Sans MS"/>
                <a:sym typeface="Comic Sans MS"/>
              </a:rPr>
              <a:t>provide</a:t>
            </a:r>
            <a:r>
              <a:rPr lang="pl-PL" sz="2400" b="1" i="1" dirty="0">
                <a:solidFill>
                  <a:schemeClr val="dk1"/>
                </a:solidFill>
                <a:latin typeface="Comic Sans MS"/>
                <a:ea typeface="Comic Sans MS"/>
                <a:cs typeface="Comic Sans MS"/>
                <a:sym typeface="Comic Sans MS"/>
              </a:rPr>
              <a:t> </a:t>
            </a:r>
            <a:r>
              <a:rPr lang="pl-PL" sz="2400" b="1" i="1" dirty="0" err="1">
                <a:solidFill>
                  <a:schemeClr val="dk1"/>
                </a:solidFill>
                <a:latin typeface="Comic Sans MS"/>
                <a:ea typeface="Comic Sans MS"/>
                <a:cs typeface="Comic Sans MS"/>
                <a:sym typeface="Comic Sans MS"/>
              </a:rPr>
              <a:t>food</a:t>
            </a:r>
            <a:r>
              <a:rPr lang="pl-PL" sz="2400" b="1" i="1" dirty="0">
                <a:solidFill>
                  <a:schemeClr val="dk1"/>
                </a:solidFill>
                <a:latin typeface="Comic Sans MS"/>
                <a:ea typeface="Comic Sans MS"/>
                <a:cs typeface="Comic Sans MS"/>
                <a:sym typeface="Comic Sans MS"/>
              </a:rPr>
              <a:t> and </a:t>
            </a:r>
            <a:r>
              <a:rPr lang="pl-PL" sz="2400" b="1" i="1" dirty="0" err="1">
                <a:solidFill>
                  <a:schemeClr val="dk1"/>
                </a:solidFill>
                <a:latin typeface="Comic Sans MS"/>
                <a:ea typeface="Comic Sans MS"/>
                <a:cs typeface="Comic Sans MS"/>
                <a:sym typeface="Comic Sans MS"/>
              </a:rPr>
              <a:t>wildlife</a:t>
            </a:r>
            <a:r>
              <a:rPr lang="pl-PL" sz="2400" b="1" i="1" dirty="0">
                <a:solidFill>
                  <a:schemeClr val="dk1"/>
                </a:solidFill>
                <a:latin typeface="Comic Sans MS"/>
                <a:ea typeface="Comic Sans MS"/>
                <a:cs typeface="Comic Sans MS"/>
                <a:sym typeface="Comic Sans MS"/>
              </a:rPr>
              <a:t> </a:t>
            </a:r>
            <a:r>
              <a:rPr lang="pl-PL" sz="2400" b="1" i="1" dirty="0" err="1">
                <a:solidFill>
                  <a:schemeClr val="dk1"/>
                </a:solidFill>
                <a:latin typeface="Comic Sans MS"/>
                <a:ea typeface="Comic Sans MS"/>
                <a:cs typeface="Comic Sans MS"/>
                <a:sym typeface="Comic Sans MS"/>
              </a:rPr>
              <a:t>habitats</a:t>
            </a:r>
            <a:r>
              <a:rPr lang="pl-PL" sz="2400" b="1" i="1" dirty="0">
                <a:solidFill>
                  <a:schemeClr val="dk1"/>
                </a:solidFill>
                <a:latin typeface="Comic Sans MS"/>
                <a:ea typeface="Comic Sans MS"/>
                <a:cs typeface="Comic Sans MS"/>
                <a:sym typeface="Comic Sans MS"/>
              </a:rPr>
              <a:t>.</a:t>
            </a:r>
          </a:p>
          <a:p>
            <a:pPr marR="0" lvl="0" algn="l" rtl="0">
              <a:spcBef>
                <a:spcPts val="0"/>
              </a:spcBef>
              <a:buNone/>
            </a:pPr>
            <a:endParaRPr sz="2400" b="1" i="1" dirty="0">
              <a:solidFill>
                <a:schemeClr val="dk1"/>
              </a:solidFill>
              <a:latin typeface="Comic Sans MS"/>
              <a:ea typeface="Comic Sans MS"/>
              <a:cs typeface="Comic Sans MS"/>
              <a:sym typeface="Comic Sans MS"/>
            </a:endParaRPr>
          </a:p>
          <a:p>
            <a:pPr marL="0" marR="0" lvl="0" indent="0" algn="l" rtl="0">
              <a:spcBef>
                <a:spcPts val="0"/>
              </a:spcBef>
              <a:buClr>
                <a:schemeClr val="dk1"/>
              </a:buClr>
              <a:buSzPct val="100000"/>
              <a:buFont typeface="Comic Sans MS"/>
              <a:buChar char="➢"/>
            </a:pPr>
            <a:r>
              <a:rPr lang="pl-PL" sz="2400" b="1" i="1" dirty="0" err="1">
                <a:solidFill>
                  <a:schemeClr val="dk1"/>
                </a:solidFill>
                <a:latin typeface="Comic Sans MS"/>
                <a:ea typeface="Comic Sans MS"/>
                <a:cs typeface="Comic Sans MS"/>
                <a:sym typeface="Comic Sans MS"/>
              </a:rPr>
              <a:t>Planting</a:t>
            </a:r>
            <a:r>
              <a:rPr lang="pl-PL" sz="2400" b="1" i="1" dirty="0">
                <a:solidFill>
                  <a:schemeClr val="dk1"/>
                </a:solidFill>
                <a:latin typeface="Comic Sans MS"/>
                <a:ea typeface="Comic Sans MS"/>
                <a:cs typeface="Comic Sans MS"/>
                <a:sym typeface="Comic Sans MS"/>
              </a:rPr>
              <a:t> </a:t>
            </a:r>
            <a:r>
              <a:rPr lang="pl-PL" sz="2400" b="1" i="1" dirty="0" err="1">
                <a:solidFill>
                  <a:schemeClr val="dk1"/>
                </a:solidFill>
                <a:latin typeface="Comic Sans MS"/>
                <a:ea typeface="Comic Sans MS"/>
                <a:cs typeface="Comic Sans MS"/>
                <a:sym typeface="Comic Sans MS"/>
              </a:rPr>
              <a:t>trees</a:t>
            </a:r>
            <a:r>
              <a:rPr lang="pl-PL" sz="2400" b="1" i="1" dirty="0">
                <a:solidFill>
                  <a:schemeClr val="dk1"/>
                </a:solidFill>
                <a:latin typeface="Comic Sans MS"/>
                <a:ea typeface="Comic Sans MS"/>
                <a:cs typeface="Comic Sans MS"/>
                <a:sym typeface="Comic Sans MS"/>
              </a:rPr>
              <a:t> </a:t>
            </a:r>
            <a:r>
              <a:rPr lang="pl-PL" sz="2400" b="1" i="1" dirty="0" err="1">
                <a:solidFill>
                  <a:schemeClr val="dk1"/>
                </a:solidFill>
                <a:latin typeface="Comic Sans MS"/>
                <a:ea typeface="Comic Sans MS"/>
                <a:cs typeface="Comic Sans MS"/>
                <a:sym typeface="Comic Sans MS"/>
              </a:rPr>
              <a:t>remains</a:t>
            </a:r>
            <a:r>
              <a:rPr lang="pl-PL" sz="2400" b="1" i="1" dirty="0">
                <a:solidFill>
                  <a:schemeClr val="dk1"/>
                </a:solidFill>
                <a:latin typeface="Comic Sans MS"/>
                <a:ea typeface="Comic Sans MS"/>
                <a:cs typeface="Comic Sans MS"/>
                <a:sym typeface="Comic Sans MS"/>
              </a:rPr>
              <a:t> one of </a:t>
            </a:r>
            <a:r>
              <a:rPr lang="pl-PL" sz="2400" b="1" i="1" dirty="0" err="1">
                <a:solidFill>
                  <a:schemeClr val="dk1"/>
                </a:solidFill>
                <a:latin typeface="Comic Sans MS"/>
                <a:ea typeface="Comic Sans MS"/>
                <a:cs typeface="Comic Sans MS"/>
                <a:sym typeface="Comic Sans MS"/>
              </a:rPr>
              <a:t>the</a:t>
            </a:r>
            <a:r>
              <a:rPr lang="pl-PL" sz="2400" b="1" i="1" dirty="0">
                <a:solidFill>
                  <a:schemeClr val="dk1"/>
                </a:solidFill>
                <a:latin typeface="Comic Sans MS"/>
                <a:ea typeface="Comic Sans MS"/>
                <a:cs typeface="Comic Sans MS"/>
                <a:sym typeface="Comic Sans MS"/>
              </a:rPr>
              <a:t> </a:t>
            </a:r>
            <a:r>
              <a:rPr lang="pl-PL" sz="2400" b="1" i="1" dirty="0" err="1">
                <a:solidFill>
                  <a:schemeClr val="dk1"/>
                </a:solidFill>
                <a:latin typeface="Comic Sans MS"/>
                <a:ea typeface="Comic Sans MS"/>
                <a:cs typeface="Comic Sans MS"/>
                <a:sym typeface="Comic Sans MS"/>
              </a:rPr>
              <a:t>cheapest</a:t>
            </a:r>
            <a:r>
              <a:rPr lang="pl-PL" sz="2400" b="1" i="1" dirty="0">
                <a:solidFill>
                  <a:schemeClr val="dk1"/>
                </a:solidFill>
                <a:latin typeface="Comic Sans MS"/>
                <a:ea typeface="Comic Sans MS"/>
                <a:cs typeface="Comic Sans MS"/>
                <a:sym typeface="Comic Sans MS"/>
              </a:rPr>
              <a:t>, most </a:t>
            </a:r>
            <a:r>
              <a:rPr lang="pl-PL" sz="2400" b="1" i="1" dirty="0" err="1">
                <a:solidFill>
                  <a:schemeClr val="dk1"/>
                </a:solidFill>
                <a:latin typeface="Comic Sans MS"/>
                <a:ea typeface="Comic Sans MS"/>
                <a:cs typeface="Comic Sans MS"/>
                <a:sym typeface="Comic Sans MS"/>
              </a:rPr>
              <a:t>effective</a:t>
            </a:r>
            <a:r>
              <a:rPr lang="pl-PL" sz="2400" b="1" i="1" dirty="0">
                <a:solidFill>
                  <a:schemeClr val="dk1"/>
                </a:solidFill>
                <a:latin typeface="Comic Sans MS"/>
                <a:ea typeface="Comic Sans MS"/>
                <a:cs typeface="Comic Sans MS"/>
                <a:sym typeface="Comic Sans MS"/>
              </a:rPr>
              <a:t> </a:t>
            </a:r>
            <a:r>
              <a:rPr lang="pl-PL" sz="2400" b="1" i="1" dirty="0" err="1">
                <a:solidFill>
                  <a:schemeClr val="dk1"/>
                </a:solidFill>
                <a:latin typeface="Comic Sans MS"/>
                <a:ea typeface="Comic Sans MS"/>
                <a:cs typeface="Comic Sans MS"/>
                <a:sym typeface="Comic Sans MS"/>
              </a:rPr>
              <a:t>means</a:t>
            </a:r>
            <a:r>
              <a:rPr lang="pl-PL" sz="2400" b="1" i="1" dirty="0">
                <a:solidFill>
                  <a:schemeClr val="dk1"/>
                </a:solidFill>
                <a:latin typeface="Comic Sans MS"/>
                <a:ea typeface="Comic Sans MS"/>
                <a:cs typeface="Comic Sans MS"/>
                <a:sym typeface="Comic Sans MS"/>
              </a:rPr>
              <a:t> of </a:t>
            </a:r>
            <a:r>
              <a:rPr lang="pl-PL" sz="2400" b="1" i="1" dirty="0" err="1">
                <a:solidFill>
                  <a:schemeClr val="dk1"/>
                </a:solidFill>
                <a:latin typeface="Comic Sans MS"/>
                <a:ea typeface="Comic Sans MS"/>
                <a:cs typeface="Comic Sans MS"/>
                <a:sym typeface="Comic Sans MS"/>
              </a:rPr>
              <a:t>drawing</a:t>
            </a:r>
            <a:r>
              <a:rPr lang="pl-PL" sz="2400" b="1" i="1" dirty="0">
                <a:solidFill>
                  <a:schemeClr val="dk1"/>
                </a:solidFill>
                <a:latin typeface="Comic Sans MS"/>
                <a:ea typeface="Comic Sans MS"/>
                <a:cs typeface="Comic Sans MS"/>
                <a:sym typeface="Comic Sans MS"/>
              </a:rPr>
              <a:t> </a:t>
            </a:r>
            <a:r>
              <a:rPr lang="pl-PL" sz="2400" b="1" i="1" dirty="0" err="1">
                <a:solidFill>
                  <a:schemeClr val="dk1"/>
                </a:solidFill>
                <a:latin typeface="Comic Sans MS"/>
                <a:ea typeface="Comic Sans MS"/>
                <a:cs typeface="Comic Sans MS"/>
                <a:sym typeface="Comic Sans MS"/>
              </a:rPr>
              <a:t>excess</a:t>
            </a:r>
            <a:r>
              <a:rPr lang="pl-PL" sz="2400" b="1" i="1" dirty="0">
                <a:solidFill>
                  <a:schemeClr val="dk1"/>
                </a:solidFill>
                <a:latin typeface="Comic Sans MS"/>
                <a:ea typeface="Comic Sans MS"/>
                <a:cs typeface="Comic Sans MS"/>
                <a:sym typeface="Comic Sans MS"/>
              </a:rPr>
              <a:t> CO</a:t>
            </a:r>
            <a:r>
              <a:rPr lang="pl-PL" sz="2400" b="1" i="1" baseline="-25000" dirty="0">
                <a:solidFill>
                  <a:schemeClr val="dk1"/>
                </a:solidFill>
                <a:latin typeface="Comic Sans MS"/>
                <a:ea typeface="Comic Sans MS"/>
                <a:cs typeface="Comic Sans MS"/>
                <a:sym typeface="Comic Sans MS"/>
              </a:rPr>
              <a:t>2</a:t>
            </a:r>
            <a:r>
              <a:rPr lang="pl-PL" sz="2400" b="1" i="1" dirty="0">
                <a:solidFill>
                  <a:schemeClr val="dk1"/>
                </a:solidFill>
                <a:latin typeface="Comic Sans MS"/>
                <a:ea typeface="Comic Sans MS"/>
                <a:cs typeface="Comic Sans MS"/>
                <a:sym typeface="Comic Sans MS"/>
              </a:rPr>
              <a:t> </a:t>
            </a:r>
            <a:r>
              <a:rPr lang="pl-PL" sz="2400" b="1" i="1" dirty="0" err="1">
                <a:solidFill>
                  <a:schemeClr val="dk1"/>
                </a:solidFill>
                <a:latin typeface="Comic Sans MS"/>
                <a:ea typeface="Comic Sans MS"/>
                <a:cs typeface="Comic Sans MS"/>
                <a:sym typeface="Comic Sans MS"/>
              </a:rPr>
              <a:t>from</a:t>
            </a:r>
            <a:r>
              <a:rPr lang="pl-PL" sz="2400" b="1" i="1" dirty="0">
                <a:solidFill>
                  <a:schemeClr val="dk1"/>
                </a:solidFill>
                <a:latin typeface="Comic Sans MS"/>
                <a:ea typeface="Comic Sans MS"/>
                <a:cs typeface="Comic Sans MS"/>
                <a:sym typeface="Comic Sans MS"/>
              </a:rPr>
              <a:t> </a:t>
            </a:r>
            <a:r>
              <a:rPr lang="pl-PL" sz="2400" b="1" i="1" dirty="0" err="1">
                <a:solidFill>
                  <a:schemeClr val="dk1"/>
                </a:solidFill>
                <a:latin typeface="Comic Sans MS"/>
                <a:ea typeface="Comic Sans MS"/>
                <a:cs typeface="Comic Sans MS"/>
                <a:sym typeface="Comic Sans MS"/>
              </a:rPr>
              <a:t>the</a:t>
            </a:r>
            <a:r>
              <a:rPr lang="pl-PL" sz="2400" b="1" i="1" dirty="0">
                <a:solidFill>
                  <a:schemeClr val="dk1"/>
                </a:solidFill>
                <a:latin typeface="Comic Sans MS"/>
                <a:ea typeface="Comic Sans MS"/>
                <a:cs typeface="Comic Sans MS"/>
                <a:sym typeface="Comic Sans MS"/>
              </a:rPr>
              <a:t> </a:t>
            </a:r>
            <a:r>
              <a:rPr lang="pl-PL" sz="2400" b="1" i="1" dirty="0" err="1">
                <a:solidFill>
                  <a:schemeClr val="dk1"/>
                </a:solidFill>
                <a:latin typeface="Comic Sans MS"/>
                <a:ea typeface="Comic Sans MS"/>
                <a:cs typeface="Comic Sans MS"/>
                <a:sym typeface="Comic Sans MS"/>
              </a:rPr>
              <a:t>atmosphere</a:t>
            </a:r>
            <a:r>
              <a:rPr lang="pl-PL" sz="2400" b="1" i="1" dirty="0">
                <a:solidFill>
                  <a:schemeClr val="dk1"/>
                </a:solidFill>
                <a:latin typeface="Comic Sans MS"/>
                <a:ea typeface="Comic Sans MS"/>
                <a:cs typeface="Comic Sans MS"/>
                <a:sym typeface="Comic Sans MS"/>
              </a:rPr>
              <a:t>.</a:t>
            </a:r>
          </a:p>
          <a:p>
            <a:pPr marR="0" lvl="0" algn="l" rtl="0">
              <a:spcBef>
                <a:spcPts val="0"/>
              </a:spcBef>
              <a:buNone/>
            </a:pPr>
            <a:endParaRPr sz="2400" b="1" i="1" dirty="0">
              <a:solidFill>
                <a:schemeClr val="dk1"/>
              </a:solidFill>
              <a:latin typeface="Comic Sans MS"/>
              <a:ea typeface="Comic Sans MS"/>
              <a:cs typeface="Comic Sans MS"/>
              <a:sym typeface="Comic Sans MS"/>
            </a:endParaRPr>
          </a:p>
          <a:p>
            <a:pPr marL="0" marR="0" lvl="0" indent="0" algn="l" rtl="0">
              <a:spcBef>
                <a:spcPts val="0"/>
              </a:spcBef>
              <a:buClr>
                <a:schemeClr val="dk1"/>
              </a:buClr>
              <a:buSzPct val="100000"/>
              <a:buFont typeface="Comic Sans MS"/>
              <a:buChar char="➢"/>
            </a:pPr>
            <a:r>
              <a:rPr lang="pl-PL" sz="2400" b="1" i="1" dirty="0" err="1">
                <a:solidFill>
                  <a:schemeClr val="dk1"/>
                </a:solidFill>
                <a:latin typeface="Comic Sans MS"/>
                <a:ea typeface="Comic Sans MS"/>
                <a:cs typeface="Comic Sans MS"/>
                <a:sym typeface="Comic Sans MS"/>
              </a:rPr>
              <a:t>Trees</a:t>
            </a:r>
            <a:r>
              <a:rPr lang="pl-PL" sz="2400" b="1" i="1" dirty="0">
                <a:solidFill>
                  <a:schemeClr val="dk1"/>
                </a:solidFill>
                <a:latin typeface="Comic Sans MS"/>
                <a:ea typeface="Comic Sans MS"/>
                <a:cs typeface="Comic Sans MS"/>
                <a:sym typeface="Comic Sans MS"/>
              </a:rPr>
              <a:t> </a:t>
            </a:r>
            <a:r>
              <a:rPr lang="pl-PL" sz="2400" b="1" i="1" dirty="0" err="1">
                <a:solidFill>
                  <a:schemeClr val="dk1"/>
                </a:solidFill>
                <a:latin typeface="Comic Sans MS"/>
                <a:ea typeface="Comic Sans MS"/>
                <a:cs typeface="Comic Sans MS"/>
                <a:sym typeface="Comic Sans MS"/>
              </a:rPr>
              <a:t>recharge</a:t>
            </a:r>
            <a:r>
              <a:rPr lang="pl-PL" sz="2400" b="1" i="1" dirty="0">
                <a:solidFill>
                  <a:schemeClr val="dk1"/>
                </a:solidFill>
                <a:latin typeface="Comic Sans MS"/>
                <a:ea typeface="Comic Sans MS"/>
                <a:cs typeface="Comic Sans MS"/>
                <a:sym typeface="Comic Sans MS"/>
              </a:rPr>
              <a:t> </a:t>
            </a:r>
            <a:r>
              <a:rPr lang="pl-PL" sz="2400" b="1" i="1" dirty="0" err="1">
                <a:solidFill>
                  <a:schemeClr val="dk1"/>
                </a:solidFill>
                <a:latin typeface="Comic Sans MS"/>
                <a:ea typeface="Comic Sans MS"/>
                <a:cs typeface="Comic Sans MS"/>
                <a:sym typeface="Comic Sans MS"/>
              </a:rPr>
              <a:t>ground</a:t>
            </a:r>
            <a:r>
              <a:rPr lang="pl-PL" sz="2400" b="1" i="1" dirty="0">
                <a:solidFill>
                  <a:schemeClr val="dk1"/>
                </a:solidFill>
                <a:latin typeface="Comic Sans MS"/>
                <a:ea typeface="Comic Sans MS"/>
                <a:cs typeface="Comic Sans MS"/>
                <a:sym typeface="Comic Sans MS"/>
              </a:rPr>
              <a:t> </a:t>
            </a:r>
            <a:r>
              <a:rPr lang="pl-PL" sz="2400" b="1" i="1" dirty="0" err="1">
                <a:solidFill>
                  <a:schemeClr val="dk1"/>
                </a:solidFill>
                <a:latin typeface="Comic Sans MS"/>
                <a:ea typeface="Comic Sans MS"/>
                <a:cs typeface="Comic Sans MS"/>
                <a:sym typeface="Comic Sans MS"/>
              </a:rPr>
              <a:t>water</a:t>
            </a:r>
            <a:r>
              <a:rPr lang="pl-PL" sz="2400" b="1" i="1" dirty="0">
                <a:solidFill>
                  <a:schemeClr val="dk1"/>
                </a:solidFill>
                <a:latin typeface="Comic Sans MS"/>
                <a:ea typeface="Comic Sans MS"/>
                <a:cs typeface="Comic Sans MS"/>
                <a:sym typeface="Comic Sans MS"/>
              </a:rPr>
              <a:t> and </a:t>
            </a:r>
            <a:r>
              <a:rPr lang="pl-PL" sz="2400" b="1" i="1" dirty="0" err="1">
                <a:solidFill>
                  <a:schemeClr val="dk1"/>
                </a:solidFill>
                <a:latin typeface="Comic Sans MS"/>
                <a:ea typeface="Comic Sans MS"/>
                <a:cs typeface="Comic Sans MS"/>
                <a:sym typeface="Comic Sans MS"/>
              </a:rPr>
              <a:t>sustain</a:t>
            </a:r>
            <a:r>
              <a:rPr lang="pl-PL" sz="2400" b="1" i="1" dirty="0">
                <a:solidFill>
                  <a:schemeClr val="dk1"/>
                </a:solidFill>
                <a:latin typeface="Comic Sans MS"/>
                <a:ea typeface="Comic Sans MS"/>
                <a:cs typeface="Comic Sans MS"/>
                <a:sym typeface="Comic Sans MS"/>
              </a:rPr>
              <a:t> </a:t>
            </a:r>
            <a:r>
              <a:rPr lang="pl-PL" sz="2400" b="1" i="1" dirty="0" err="1">
                <a:solidFill>
                  <a:schemeClr val="dk1"/>
                </a:solidFill>
                <a:latin typeface="Comic Sans MS"/>
                <a:ea typeface="Comic Sans MS"/>
                <a:cs typeface="Comic Sans MS"/>
                <a:sym typeface="Comic Sans MS"/>
              </a:rPr>
              <a:t>stream</a:t>
            </a:r>
            <a:r>
              <a:rPr lang="pl-PL" sz="2400" b="1" i="1" dirty="0">
                <a:solidFill>
                  <a:schemeClr val="dk1"/>
                </a:solidFill>
                <a:latin typeface="Comic Sans MS"/>
                <a:ea typeface="Comic Sans MS"/>
                <a:cs typeface="Comic Sans MS"/>
                <a:sym typeface="Comic Sans MS"/>
              </a:rPr>
              <a:t> </a:t>
            </a:r>
            <a:r>
              <a:rPr lang="pl-PL" sz="2400" b="1" i="1" dirty="0" err="1">
                <a:solidFill>
                  <a:schemeClr val="dk1"/>
                </a:solidFill>
                <a:latin typeface="Comic Sans MS"/>
                <a:ea typeface="Comic Sans MS"/>
                <a:cs typeface="Comic Sans MS"/>
                <a:sym typeface="Comic Sans MS"/>
              </a:rPr>
              <a:t>flow</a:t>
            </a:r>
            <a:r>
              <a:rPr lang="pl-PL" sz="2400" b="1" i="1" dirty="0">
                <a:solidFill>
                  <a:schemeClr val="dk1"/>
                </a:solidFill>
                <a:latin typeface="Comic Sans MS"/>
                <a:ea typeface="Comic Sans MS"/>
                <a:cs typeface="Comic Sans MS"/>
                <a:sym typeface="Comic Sans MS"/>
              </a:rPr>
              <a:t>.</a:t>
            </a:r>
          </a:p>
          <a:p>
            <a:pPr marR="0" lvl="0" algn="l" rtl="0">
              <a:spcBef>
                <a:spcPts val="0"/>
              </a:spcBef>
              <a:buNone/>
            </a:pPr>
            <a:endParaRPr sz="2400" b="1" i="1" dirty="0">
              <a:solidFill>
                <a:schemeClr val="dk1"/>
              </a:solidFill>
              <a:latin typeface="Comic Sans MS"/>
              <a:ea typeface="Comic Sans MS"/>
              <a:cs typeface="Comic Sans MS"/>
              <a:sym typeface="Comic Sans MS"/>
            </a:endParaRPr>
          </a:p>
          <a:p>
            <a:pPr marL="0" marR="0" lvl="0" indent="0" algn="l" rtl="0">
              <a:spcBef>
                <a:spcPts val="0"/>
              </a:spcBef>
              <a:buClr>
                <a:schemeClr val="dk1"/>
              </a:buClr>
              <a:buSzPct val="100000"/>
              <a:buFont typeface="Comic Sans MS"/>
              <a:buChar char="➢"/>
            </a:pPr>
            <a:r>
              <a:rPr lang="pl-PL" sz="2400" b="1" i="1" dirty="0">
                <a:solidFill>
                  <a:schemeClr val="dk1"/>
                </a:solidFill>
                <a:latin typeface="Comic Sans MS"/>
                <a:ea typeface="Comic Sans MS"/>
                <a:cs typeface="Comic Sans MS"/>
                <a:sym typeface="Comic Sans MS"/>
              </a:rPr>
              <a:t>One </a:t>
            </a:r>
            <a:r>
              <a:rPr lang="pl-PL" sz="2400" b="1" i="1" dirty="0" err="1">
                <a:solidFill>
                  <a:schemeClr val="dk1"/>
                </a:solidFill>
                <a:latin typeface="Comic Sans MS"/>
                <a:ea typeface="Comic Sans MS"/>
                <a:cs typeface="Comic Sans MS"/>
                <a:sym typeface="Comic Sans MS"/>
              </a:rPr>
              <a:t>large</a:t>
            </a:r>
            <a:r>
              <a:rPr lang="pl-PL" sz="2400" b="1" i="1" dirty="0">
                <a:solidFill>
                  <a:schemeClr val="dk1"/>
                </a:solidFill>
                <a:latin typeface="Comic Sans MS"/>
                <a:ea typeface="Comic Sans MS"/>
                <a:cs typeface="Comic Sans MS"/>
                <a:sym typeface="Comic Sans MS"/>
              </a:rPr>
              <a:t> </a:t>
            </a:r>
            <a:r>
              <a:rPr lang="pl-PL" sz="2400" b="1" i="1" dirty="0" err="1">
                <a:solidFill>
                  <a:schemeClr val="dk1"/>
                </a:solidFill>
                <a:latin typeface="Comic Sans MS"/>
                <a:ea typeface="Comic Sans MS"/>
                <a:cs typeface="Comic Sans MS"/>
                <a:sym typeface="Comic Sans MS"/>
              </a:rPr>
              <a:t>tree</a:t>
            </a:r>
            <a:r>
              <a:rPr lang="pl-PL" sz="2400" b="1" i="1" dirty="0">
                <a:solidFill>
                  <a:schemeClr val="dk1"/>
                </a:solidFill>
                <a:latin typeface="Comic Sans MS"/>
                <a:ea typeface="Comic Sans MS"/>
                <a:cs typeface="Comic Sans MS"/>
                <a:sym typeface="Comic Sans MS"/>
              </a:rPr>
              <a:t> </a:t>
            </a:r>
            <a:r>
              <a:rPr lang="pl-PL" sz="2400" b="1" i="1" dirty="0" err="1">
                <a:solidFill>
                  <a:schemeClr val="dk1"/>
                </a:solidFill>
                <a:latin typeface="Comic Sans MS"/>
                <a:ea typeface="Comic Sans MS"/>
                <a:cs typeface="Comic Sans MS"/>
                <a:sym typeface="Comic Sans MS"/>
              </a:rPr>
              <a:t>strategically</a:t>
            </a:r>
            <a:r>
              <a:rPr lang="pl-PL" sz="2400" b="1" i="1" dirty="0">
                <a:solidFill>
                  <a:schemeClr val="dk1"/>
                </a:solidFill>
                <a:latin typeface="Comic Sans MS"/>
                <a:ea typeface="Comic Sans MS"/>
                <a:cs typeface="Comic Sans MS"/>
                <a:sym typeface="Comic Sans MS"/>
              </a:rPr>
              <a:t> </a:t>
            </a:r>
            <a:r>
              <a:rPr lang="pl-PL" sz="2400" b="1" i="1" dirty="0" err="1">
                <a:solidFill>
                  <a:schemeClr val="dk1"/>
                </a:solidFill>
                <a:latin typeface="Comic Sans MS"/>
                <a:ea typeface="Comic Sans MS"/>
                <a:cs typeface="Comic Sans MS"/>
                <a:sym typeface="Comic Sans MS"/>
              </a:rPr>
              <a:t>placed</a:t>
            </a:r>
            <a:r>
              <a:rPr lang="pl-PL" sz="2400" b="1" i="1" dirty="0">
                <a:solidFill>
                  <a:schemeClr val="dk1"/>
                </a:solidFill>
                <a:latin typeface="Comic Sans MS"/>
                <a:ea typeface="Comic Sans MS"/>
                <a:cs typeface="Comic Sans MS"/>
                <a:sym typeface="Comic Sans MS"/>
              </a:rPr>
              <a:t> </a:t>
            </a:r>
            <a:r>
              <a:rPr lang="pl-PL" sz="2400" b="1" i="1" dirty="0" err="1">
                <a:solidFill>
                  <a:schemeClr val="dk1"/>
                </a:solidFill>
                <a:latin typeface="Comic Sans MS"/>
                <a:ea typeface="Comic Sans MS"/>
                <a:cs typeface="Comic Sans MS"/>
                <a:sym typeface="Comic Sans MS"/>
              </a:rPr>
              <a:t>in</a:t>
            </a:r>
            <a:r>
              <a:rPr lang="pl-PL" sz="2400" b="1" i="1" dirty="0">
                <a:solidFill>
                  <a:schemeClr val="dk1"/>
                </a:solidFill>
                <a:latin typeface="Comic Sans MS"/>
                <a:ea typeface="Comic Sans MS"/>
                <a:cs typeface="Comic Sans MS"/>
                <a:sym typeface="Comic Sans MS"/>
              </a:rPr>
              <a:t> a yard </a:t>
            </a:r>
            <a:r>
              <a:rPr lang="pl-PL" sz="2400" b="1" i="1" dirty="0" err="1">
                <a:solidFill>
                  <a:schemeClr val="dk1"/>
                </a:solidFill>
                <a:latin typeface="Comic Sans MS"/>
                <a:ea typeface="Comic Sans MS"/>
                <a:cs typeface="Comic Sans MS"/>
                <a:sym typeface="Comic Sans MS"/>
              </a:rPr>
              <a:t>can</a:t>
            </a:r>
            <a:r>
              <a:rPr lang="pl-PL" sz="2400" b="1" i="1" dirty="0">
                <a:solidFill>
                  <a:schemeClr val="dk1"/>
                </a:solidFill>
                <a:latin typeface="Comic Sans MS"/>
                <a:ea typeface="Comic Sans MS"/>
                <a:cs typeface="Comic Sans MS"/>
                <a:sym typeface="Comic Sans MS"/>
              </a:rPr>
              <a:t> </a:t>
            </a:r>
            <a:r>
              <a:rPr lang="pl-PL" sz="2400" b="1" i="1" dirty="0" err="1">
                <a:solidFill>
                  <a:schemeClr val="dk1"/>
                </a:solidFill>
                <a:latin typeface="Comic Sans MS"/>
                <a:ea typeface="Comic Sans MS"/>
                <a:cs typeface="Comic Sans MS"/>
                <a:sym typeface="Comic Sans MS"/>
              </a:rPr>
              <a:t>replace</a:t>
            </a:r>
            <a:r>
              <a:rPr lang="pl-PL" sz="2400" b="1" i="1" dirty="0">
                <a:solidFill>
                  <a:schemeClr val="dk1"/>
                </a:solidFill>
                <a:latin typeface="Comic Sans MS"/>
                <a:ea typeface="Comic Sans MS"/>
                <a:cs typeface="Comic Sans MS"/>
                <a:sym typeface="Comic Sans MS"/>
              </a:rPr>
              <a:t> 10 </a:t>
            </a:r>
            <a:r>
              <a:rPr lang="pl-PL" sz="2400" b="1" i="1" dirty="0" err="1">
                <a:solidFill>
                  <a:schemeClr val="dk1"/>
                </a:solidFill>
                <a:latin typeface="Comic Sans MS"/>
                <a:ea typeface="Comic Sans MS"/>
                <a:cs typeface="Comic Sans MS"/>
                <a:sym typeface="Comic Sans MS"/>
              </a:rPr>
              <a:t>room-size</a:t>
            </a:r>
            <a:r>
              <a:rPr lang="pl-PL" sz="2400" b="1" i="1" dirty="0">
                <a:solidFill>
                  <a:schemeClr val="dk1"/>
                </a:solidFill>
                <a:latin typeface="Comic Sans MS"/>
                <a:ea typeface="Comic Sans MS"/>
                <a:cs typeface="Comic Sans MS"/>
                <a:sym typeface="Comic Sans MS"/>
              </a:rPr>
              <a:t> air </a:t>
            </a:r>
            <a:r>
              <a:rPr lang="pl-PL" sz="2400" b="1" i="1" dirty="0" err="1">
                <a:solidFill>
                  <a:schemeClr val="dk1"/>
                </a:solidFill>
                <a:latin typeface="Comic Sans MS"/>
                <a:ea typeface="Comic Sans MS"/>
                <a:cs typeface="Comic Sans MS"/>
                <a:sym typeface="Comic Sans MS"/>
              </a:rPr>
              <a:t>conditioners</a:t>
            </a:r>
            <a:r>
              <a:rPr lang="pl-PL" sz="2400" b="1" i="1" dirty="0">
                <a:solidFill>
                  <a:schemeClr val="dk1"/>
                </a:solidFill>
                <a:latin typeface="Comic Sans MS"/>
                <a:ea typeface="Comic Sans MS"/>
                <a:cs typeface="Comic Sans MS"/>
                <a:sym typeface="Comic Sans MS"/>
              </a:rPr>
              <a:t> </a:t>
            </a:r>
            <a:r>
              <a:rPr lang="pl-PL" sz="2400" b="1" i="1" dirty="0" err="1">
                <a:solidFill>
                  <a:schemeClr val="dk1"/>
                </a:solidFill>
                <a:latin typeface="Comic Sans MS"/>
                <a:ea typeface="Comic Sans MS"/>
                <a:cs typeface="Comic Sans MS"/>
                <a:sym typeface="Comic Sans MS"/>
              </a:rPr>
              <a:t>operating</a:t>
            </a:r>
            <a:r>
              <a:rPr lang="pl-PL" sz="2400" b="1" i="1" dirty="0">
                <a:solidFill>
                  <a:schemeClr val="dk1"/>
                </a:solidFill>
                <a:latin typeface="Comic Sans MS"/>
                <a:ea typeface="Comic Sans MS"/>
                <a:cs typeface="Comic Sans MS"/>
                <a:sym typeface="Comic Sans MS"/>
              </a:rPr>
              <a:t> 20 </a:t>
            </a:r>
            <a:r>
              <a:rPr lang="pl-PL" sz="2400" b="1" i="1" dirty="0" err="1">
                <a:solidFill>
                  <a:schemeClr val="dk1"/>
                </a:solidFill>
                <a:latin typeface="Comic Sans MS"/>
                <a:ea typeface="Comic Sans MS"/>
                <a:cs typeface="Comic Sans MS"/>
                <a:sym typeface="Comic Sans MS"/>
              </a:rPr>
              <a:t>hours</a:t>
            </a:r>
            <a:r>
              <a:rPr lang="pl-PL" sz="2400" b="1" i="1" dirty="0">
                <a:solidFill>
                  <a:schemeClr val="dk1"/>
                </a:solidFill>
                <a:latin typeface="Comic Sans MS"/>
                <a:ea typeface="Comic Sans MS"/>
                <a:cs typeface="Comic Sans MS"/>
                <a:sym typeface="Comic Sans MS"/>
              </a:rPr>
              <a:t> per </a:t>
            </a:r>
            <a:r>
              <a:rPr lang="pl-PL" sz="2400" b="1" i="1" dirty="0" err="1">
                <a:solidFill>
                  <a:schemeClr val="dk1"/>
                </a:solidFill>
                <a:latin typeface="Comic Sans MS"/>
                <a:ea typeface="Comic Sans MS"/>
                <a:cs typeface="Comic Sans MS"/>
                <a:sym typeface="Comic Sans MS"/>
              </a:rPr>
              <a:t>day</a:t>
            </a:r>
            <a:r>
              <a:rPr lang="pl-PL" sz="2400" b="1" i="1" dirty="0">
                <a:solidFill>
                  <a:schemeClr val="dk1"/>
                </a:solidFill>
                <a:latin typeface="Comic Sans MS"/>
                <a:ea typeface="Comic Sans MS"/>
                <a:cs typeface="Comic Sans MS"/>
                <a:sym typeface="Comic Sans MS"/>
              </a:rPr>
              <a:t>.</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fade">
                                      <p:cBhvr>
                                        <p:cTn id="12"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169300" y="308400"/>
            <a:ext cx="8567100" cy="1065300"/>
          </a:xfrm>
          <a:prstGeom prst="rect">
            <a:avLst/>
          </a:prstGeom>
          <a:noFill/>
          <a:ln>
            <a:noFill/>
          </a:ln>
        </p:spPr>
        <p:txBody>
          <a:bodyPr lIns="91425" tIns="45700" rIns="91425" bIns="45700" anchor="t" anchorCtr="0">
            <a:noAutofit/>
          </a:bodyPr>
          <a:lstStyle/>
          <a:p>
            <a:pPr marL="0" marR="0" lvl="0" indent="0" algn="ctr" rtl="0">
              <a:spcBef>
                <a:spcPts val="0"/>
              </a:spcBef>
              <a:buNone/>
            </a:pPr>
            <a:r>
              <a:rPr lang="pl-PL" sz="2400" b="0" i="1" u="none" strike="noStrike" cap="none">
                <a:solidFill>
                  <a:schemeClr val="dk1"/>
                </a:solidFill>
                <a:latin typeface="Calibri"/>
                <a:ea typeface="Calibri"/>
                <a:cs typeface="Calibri"/>
                <a:sym typeface="Calibri"/>
              </a:rPr>
              <a:t>The task of </a:t>
            </a:r>
            <a:r>
              <a:rPr lang="pl-PL" sz="2400" i="1"/>
              <a:t>each</a:t>
            </a:r>
            <a:r>
              <a:rPr lang="pl-PL" sz="2400" b="0" i="1" u="none" strike="noStrike" cap="none">
                <a:solidFill>
                  <a:schemeClr val="dk1"/>
                </a:solidFill>
                <a:latin typeface="Calibri"/>
                <a:ea typeface="Calibri"/>
                <a:cs typeface="Calibri"/>
                <a:sym typeface="Calibri"/>
              </a:rPr>
              <a:t> </a:t>
            </a:r>
            <a:r>
              <a:rPr lang="pl-PL" sz="2400" i="1"/>
              <a:t>p</a:t>
            </a:r>
            <a:r>
              <a:rPr lang="pl-PL" sz="2400" b="0" i="1" u="none" strike="noStrike" cap="none">
                <a:solidFill>
                  <a:schemeClr val="dk1"/>
                </a:solidFill>
                <a:latin typeface="Calibri"/>
                <a:ea typeface="Calibri"/>
                <a:cs typeface="Calibri"/>
                <a:sym typeface="Calibri"/>
              </a:rPr>
              <a:t>ark is to protect the unique landscape with spectacular fauna and flora. Nowadays forest area in Poland covers ca. 9 million hectares. </a:t>
            </a:r>
          </a:p>
        </p:txBody>
      </p:sp>
      <p:pic>
        <p:nvPicPr>
          <p:cNvPr id="111" name="Shape 111"/>
          <p:cNvPicPr preferRelativeResize="0"/>
          <p:nvPr/>
        </p:nvPicPr>
        <p:blipFill rotWithShape="1">
          <a:blip r:embed="rId3">
            <a:alphaModFix/>
          </a:blip>
          <a:srcRect/>
          <a:stretch/>
        </p:blipFill>
        <p:spPr>
          <a:xfrm>
            <a:off x="585669" y="1618950"/>
            <a:ext cx="5908200" cy="3535500"/>
          </a:xfrm>
          <a:prstGeom prst="rect">
            <a:avLst/>
          </a:prstGeom>
          <a:noFill/>
          <a:ln>
            <a:noFill/>
          </a:ln>
        </p:spPr>
      </p:pic>
      <p:sp>
        <p:nvSpPr>
          <p:cNvPr id="112" name="Shape 112"/>
          <p:cNvSpPr/>
          <p:nvPr/>
        </p:nvSpPr>
        <p:spPr>
          <a:xfrm>
            <a:off x="636833" y="5403576"/>
            <a:ext cx="5760600" cy="12003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pl-PL" sz="2400" i="1">
                <a:solidFill>
                  <a:schemeClr val="dk1"/>
                </a:solidFill>
                <a:latin typeface="Calibri"/>
                <a:ea typeface="Calibri"/>
                <a:cs typeface="Calibri"/>
                <a:sym typeface="Calibri"/>
              </a:rPr>
              <a:t>National Parks are only 2% of the whole structure of forests in Poland but they are unique and exceptional!</a:t>
            </a:r>
          </a:p>
        </p:txBody>
      </p:sp>
      <p:sp>
        <p:nvSpPr>
          <p:cNvPr id="113" name="Shape 113"/>
          <p:cNvSpPr txBox="1"/>
          <p:nvPr/>
        </p:nvSpPr>
        <p:spPr>
          <a:xfrm>
            <a:off x="6704925" y="2403575"/>
            <a:ext cx="2251500" cy="3000000"/>
          </a:xfrm>
          <a:prstGeom prst="rect">
            <a:avLst/>
          </a:prstGeom>
          <a:noFill/>
          <a:ln>
            <a:noFill/>
          </a:ln>
        </p:spPr>
        <p:txBody>
          <a:bodyPr lIns="91425" tIns="91425" rIns="91425" bIns="91425" anchor="ctr" anchorCtr="0">
            <a:noAutofit/>
          </a:bodyPr>
          <a:lstStyle/>
          <a:p>
            <a:pPr lvl="0">
              <a:spcBef>
                <a:spcPts val="0"/>
              </a:spcBef>
              <a:buNone/>
            </a:pPr>
            <a:r>
              <a:rPr lang="pl-PL"/>
              <a:t>Typical and exceptional fauna and flora species in our forests:</a:t>
            </a:r>
          </a:p>
          <a:p>
            <a:pPr lvl="0" rtl="0">
              <a:spcBef>
                <a:spcPts val="0"/>
              </a:spcBef>
              <a:buNone/>
            </a:pPr>
            <a:r>
              <a:rPr lang="pl-PL"/>
              <a:t>Because of its moderate climate (in-between oceanic and continental) Poland is famous for the most diverse and the richest forest biocenose in Central Europe. There are 2.300 vascular plants, 600 mosses, 250 Hepaticopsida, and 1.600 lichens. Among vascular plants we can find species from various geographical regions such as: Eurasia, North-Americn, Arctic, Middle-Europe, West-Europe, Black-Sea; even Mediterranean Sea. Pine trees (Pinus sylvestris) and sporadically larch cover 70% of the forest area.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animEffect transition="in" filter="fade">
                                      <p:cBhvr>
                                        <p:cTn id="7" dur="500"/>
                                        <p:tgtEl>
                                          <p:spTgt spid="1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2">
                                            <p:txEl>
                                              <p:pRg st="0" end="0"/>
                                            </p:txEl>
                                          </p:spTgt>
                                        </p:tgtEl>
                                        <p:attrNameLst>
                                          <p:attrName>style.visibility</p:attrName>
                                        </p:attrNameLst>
                                      </p:cBhvr>
                                      <p:to>
                                        <p:strVal val="visible"/>
                                      </p:to>
                                    </p:set>
                                    <p:animEffect transition="in" filter="fade">
                                      <p:cBhvr>
                                        <p:cTn id="11" dur="500"/>
                                        <p:tgtEl>
                                          <p:spTgt spid="112">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Shape 118"/>
          <p:cNvPicPr preferRelativeResize="0"/>
          <p:nvPr/>
        </p:nvPicPr>
        <p:blipFill rotWithShape="1">
          <a:blip r:embed="rId3">
            <a:alphaModFix amt="63000"/>
          </a:blip>
          <a:srcRect/>
          <a:stretch/>
        </p:blipFill>
        <p:spPr>
          <a:xfrm>
            <a:off x="1514250" y="983850"/>
            <a:ext cx="6322200" cy="4761600"/>
          </a:xfrm>
          <a:prstGeom prst="rect">
            <a:avLst/>
          </a:prstGeom>
          <a:noFill/>
          <a:ln>
            <a:noFill/>
          </a:ln>
        </p:spPr>
      </p:pic>
      <p:sp>
        <p:nvSpPr>
          <p:cNvPr id="119" name="Shape 119"/>
          <p:cNvSpPr txBox="1"/>
          <p:nvPr/>
        </p:nvSpPr>
        <p:spPr>
          <a:xfrm>
            <a:off x="6320875" y="2411175"/>
            <a:ext cx="27624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pl-PL" sz="1800" b="1">
                <a:solidFill>
                  <a:schemeClr val="dk1"/>
                </a:solidFill>
                <a:latin typeface="Calibri"/>
                <a:ea typeface="Calibri"/>
                <a:cs typeface="Calibri"/>
                <a:sym typeface="Calibri"/>
              </a:rPr>
              <a:t>Bialowieża National  Park</a:t>
            </a:r>
          </a:p>
        </p:txBody>
      </p:sp>
      <p:sp>
        <p:nvSpPr>
          <p:cNvPr id="120" name="Shape 120"/>
          <p:cNvSpPr txBox="1"/>
          <p:nvPr/>
        </p:nvSpPr>
        <p:spPr>
          <a:xfrm>
            <a:off x="2439300" y="4514600"/>
            <a:ext cx="2733299"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pl-PL" sz="1800" b="1">
                <a:solidFill>
                  <a:schemeClr val="dk1"/>
                </a:solidFill>
                <a:latin typeface="Calibri"/>
                <a:ea typeface="Calibri"/>
                <a:cs typeface="Calibri"/>
                <a:sym typeface="Calibri"/>
              </a:rPr>
              <a:t>Popradzki Landscape Park</a:t>
            </a:r>
          </a:p>
        </p:txBody>
      </p:sp>
      <p:sp>
        <p:nvSpPr>
          <p:cNvPr id="121" name="Shape 121"/>
          <p:cNvSpPr txBox="1"/>
          <p:nvPr/>
        </p:nvSpPr>
        <p:spPr>
          <a:xfrm>
            <a:off x="5310832" y="4883900"/>
            <a:ext cx="28803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pl-PL" sz="1800" b="1">
                <a:solidFill>
                  <a:schemeClr val="dk1"/>
                </a:solidFill>
                <a:latin typeface="Calibri"/>
                <a:ea typeface="Calibri"/>
                <a:cs typeface="Calibri"/>
                <a:sym typeface="Calibri"/>
              </a:rPr>
              <a:t>Pieniński National Park</a:t>
            </a:r>
          </a:p>
        </p:txBody>
      </p:sp>
      <p:sp>
        <p:nvSpPr>
          <p:cNvPr id="122" name="Shape 122"/>
          <p:cNvSpPr txBox="1"/>
          <p:nvPr/>
        </p:nvSpPr>
        <p:spPr>
          <a:xfrm>
            <a:off x="2819326" y="4989400"/>
            <a:ext cx="2088299"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pl-PL" sz="1800" b="1">
                <a:solidFill>
                  <a:schemeClr val="dk1"/>
                </a:solidFill>
                <a:latin typeface="Calibri"/>
                <a:ea typeface="Calibri"/>
                <a:cs typeface="Calibri"/>
                <a:sym typeface="Calibri"/>
              </a:rPr>
              <a:t>Tatra National Park</a:t>
            </a:r>
          </a:p>
        </p:txBody>
      </p:sp>
      <p:sp>
        <p:nvSpPr>
          <p:cNvPr id="123" name="Shape 123"/>
          <p:cNvSpPr txBox="1"/>
          <p:nvPr/>
        </p:nvSpPr>
        <p:spPr>
          <a:xfrm>
            <a:off x="1606366" y="1773239"/>
            <a:ext cx="25923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pl-PL" sz="1800" b="1">
                <a:solidFill>
                  <a:schemeClr val="dk1"/>
                </a:solidFill>
                <a:latin typeface="Calibri"/>
                <a:ea typeface="Calibri"/>
                <a:cs typeface="Calibri"/>
                <a:sym typeface="Calibri"/>
              </a:rPr>
              <a:t>Drawieński National Park</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Effect transition="in" filter="fade">
                                      <p:cBhvr>
                                        <p:cTn id="7" dur="1300"/>
                                        <p:tgtEl>
                                          <p:spTgt spid="119">
                                            <p:txEl>
                                              <p:pRg st="0" end="0"/>
                                            </p:txEl>
                                          </p:spTgt>
                                        </p:tgtEl>
                                      </p:cBhvr>
                                    </p:animEffect>
                                  </p:childTnLst>
                                </p:cTn>
                              </p:par>
                            </p:childTnLst>
                          </p:cTn>
                        </p:par>
                        <p:par>
                          <p:cTn id="8" fill="hold">
                            <p:stCondLst>
                              <p:cond delay="1300"/>
                            </p:stCondLst>
                            <p:childTnLst>
                              <p:par>
                                <p:cTn id="9" presetID="1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1100"/>
                                        <p:tgtEl>
                                          <p:spTgt spid="120"/>
                                        </p:tgtEl>
                                      </p:cBhvr>
                                    </p:animEffect>
                                  </p:childTnLst>
                                </p:cTn>
                              </p:par>
                            </p:childTnLst>
                          </p:cTn>
                        </p:par>
                        <p:par>
                          <p:cTn id="12" fill="hold">
                            <p:stCondLst>
                              <p:cond delay="2400"/>
                            </p:stCondLst>
                            <p:childTnLst>
                              <p:par>
                                <p:cTn id="13" presetID="10" presetClass="entr" presetSubtype="0" fill="hold" nodeType="afterEffect">
                                  <p:stCondLst>
                                    <p:cond delay="0"/>
                                  </p:stCondLst>
                                  <p:childTnLst>
                                    <p:set>
                                      <p:cBhvr>
                                        <p:cTn id="14" dur="1" fill="hold">
                                          <p:stCondLst>
                                            <p:cond delay="0"/>
                                          </p:stCondLst>
                                        </p:cTn>
                                        <p:tgtEl>
                                          <p:spTgt spid="121">
                                            <p:txEl>
                                              <p:pRg st="0" end="0"/>
                                            </p:txEl>
                                          </p:spTgt>
                                        </p:tgtEl>
                                        <p:attrNameLst>
                                          <p:attrName>style.visibility</p:attrName>
                                        </p:attrNameLst>
                                      </p:cBhvr>
                                      <p:to>
                                        <p:strVal val="visible"/>
                                      </p:to>
                                    </p:set>
                                    <p:animEffect transition="in" filter="fade">
                                      <p:cBhvr>
                                        <p:cTn id="15" dur="1100"/>
                                        <p:tgtEl>
                                          <p:spTgt spid="121">
                                            <p:txEl>
                                              <p:pRg st="0" end="0"/>
                                            </p:txEl>
                                          </p:spTgt>
                                        </p:tgtEl>
                                      </p:cBhvr>
                                    </p:animEffect>
                                  </p:childTnLst>
                                </p:cTn>
                              </p:par>
                            </p:childTnLst>
                          </p:cTn>
                        </p:par>
                        <p:par>
                          <p:cTn id="16" fill="hold">
                            <p:stCondLst>
                              <p:cond delay="3500"/>
                            </p:stCondLst>
                            <p:childTnLst>
                              <p:par>
                                <p:cTn id="17" presetID="10" presetClass="entr" presetSubtype="0" fill="hold" nodeType="afterEffect">
                                  <p:stCondLst>
                                    <p:cond delay="0"/>
                                  </p:stCondLst>
                                  <p:childTnLst>
                                    <p:set>
                                      <p:cBhvr>
                                        <p:cTn id="18" dur="1" fill="hold">
                                          <p:stCondLst>
                                            <p:cond delay="0"/>
                                          </p:stCondLst>
                                        </p:cTn>
                                        <p:tgtEl>
                                          <p:spTgt spid="122">
                                            <p:txEl>
                                              <p:pRg st="0" end="0"/>
                                            </p:txEl>
                                          </p:spTgt>
                                        </p:tgtEl>
                                        <p:attrNameLst>
                                          <p:attrName>style.visibility</p:attrName>
                                        </p:attrNameLst>
                                      </p:cBhvr>
                                      <p:to>
                                        <p:strVal val="visible"/>
                                      </p:to>
                                    </p:set>
                                    <p:animEffect transition="in" filter="fade">
                                      <p:cBhvr>
                                        <p:cTn id="19" dur="1000"/>
                                        <p:tgtEl>
                                          <p:spTgt spid="122">
                                            <p:txEl>
                                              <p:pRg st="0" end="0"/>
                                            </p:txEl>
                                          </p:spTgt>
                                        </p:tgtEl>
                                      </p:cBhvr>
                                    </p:animEffect>
                                  </p:childTnLst>
                                </p:cTn>
                              </p:par>
                            </p:childTnLst>
                          </p:cTn>
                        </p:par>
                        <p:par>
                          <p:cTn id="20" fill="hold">
                            <p:stCondLst>
                              <p:cond delay="4500"/>
                            </p:stCondLst>
                            <p:childTnLst>
                              <p:par>
                                <p:cTn id="21" presetID="10" presetClass="entr" presetSubtype="0" fill="hold" nodeType="afterEffect">
                                  <p:stCondLst>
                                    <p:cond delay="0"/>
                                  </p:stCondLst>
                                  <p:childTnLst>
                                    <p:set>
                                      <p:cBhvr>
                                        <p:cTn id="22" dur="1" fill="hold">
                                          <p:stCondLst>
                                            <p:cond delay="0"/>
                                          </p:stCondLst>
                                        </p:cTn>
                                        <p:tgtEl>
                                          <p:spTgt spid="123">
                                            <p:txEl>
                                              <p:pRg st="0" end="0"/>
                                            </p:txEl>
                                          </p:spTgt>
                                        </p:tgtEl>
                                        <p:attrNameLst>
                                          <p:attrName>style.visibility</p:attrName>
                                        </p:attrNameLst>
                                      </p:cBhvr>
                                      <p:to>
                                        <p:strVal val="visible"/>
                                      </p:to>
                                    </p:set>
                                    <p:animEffect transition="in" filter="fade">
                                      <p:cBhvr>
                                        <p:cTn id="23" dur="1100"/>
                                        <p:tgtEl>
                                          <p:spTgt spid="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500033" y="214289"/>
            <a:ext cx="8229600" cy="1143000"/>
          </a:xfrm>
          <a:prstGeom prst="rect">
            <a:avLst/>
          </a:prstGeom>
          <a:solidFill>
            <a:schemeClr val="accent3"/>
          </a:solidFill>
          <a:ln w="381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pl-PL" sz="4400" b="0" i="0" u="none" strike="noStrike" cap="none" dirty="0" smtClean="0">
                <a:solidFill>
                  <a:schemeClr val="lt1"/>
                </a:solidFill>
                <a:latin typeface="Calibri"/>
                <a:ea typeface="Calibri"/>
                <a:cs typeface="Calibri"/>
                <a:sym typeface="Calibri"/>
              </a:rPr>
              <a:t>BIALOWIEZA </a:t>
            </a:r>
            <a:r>
              <a:rPr lang="pl-PL" sz="4400" b="0" i="0" u="none" strike="noStrike" cap="none" dirty="0">
                <a:solidFill>
                  <a:schemeClr val="lt1"/>
                </a:solidFill>
                <a:latin typeface="Calibri"/>
                <a:ea typeface="Calibri"/>
                <a:cs typeface="Calibri"/>
                <a:sym typeface="Calibri"/>
              </a:rPr>
              <a:t>NATIONAL PARK</a:t>
            </a:r>
          </a:p>
        </p:txBody>
      </p:sp>
      <p:pic>
        <p:nvPicPr>
          <p:cNvPr id="129" name="Shape 129"/>
          <p:cNvPicPr preferRelativeResize="0"/>
          <p:nvPr/>
        </p:nvPicPr>
        <p:blipFill rotWithShape="1">
          <a:blip r:embed="rId3">
            <a:alphaModFix/>
          </a:blip>
          <a:srcRect/>
          <a:stretch/>
        </p:blipFill>
        <p:spPr>
          <a:xfrm>
            <a:off x="5563848" y="2065391"/>
            <a:ext cx="2868299" cy="4071900"/>
          </a:xfrm>
          <a:prstGeom prst="rect">
            <a:avLst/>
          </a:prstGeom>
          <a:noFill/>
          <a:ln>
            <a:noFill/>
          </a:ln>
        </p:spPr>
      </p:pic>
      <p:sp>
        <p:nvSpPr>
          <p:cNvPr id="130" name="Shape 130"/>
          <p:cNvSpPr/>
          <p:nvPr/>
        </p:nvSpPr>
        <p:spPr>
          <a:xfrm>
            <a:off x="674593" y="1727999"/>
            <a:ext cx="4572000" cy="4524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pl-PL" sz="1800">
                <a:solidFill>
                  <a:schemeClr val="dk1"/>
                </a:solidFill>
                <a:latin typeface="Calibri"/>
                <a:ea typeface="Calibri"/>
                <a:cs typeface="Calibri"/>
                <a:sym typeface="Calibri"/>
              </a:rPr>
              <a:t>is the oldest national park in Poland. Its emblem is the bison. It includes very valuable natural lowland forests. 500 years ago hunting and settlement were prohibited with a king’s decree which, although it was issued for other purposes, was beneficial for nature and society. Animals were set free to nature from zoos and animal gardens during interwar times.</a:t>
            </a:r>
          </a:p>
          <a:p>
            <a:pPr marL="0" marR="0" lvl="0" indent="0" algn="l" rtl="0">
              <a:spcBef>
                <a:spcPts val="0"/>
              </a:spcBef>
              <a:buNone/>
            </a:pPr>
            <a:endParaRPr sz="1800">
              <a:solidFill>
                <a:schemeClr val="dk1"/>
              </a:solidFill>
              <a:latin typeface="Calibri"/>
              <a:ea typeface="Calibri"/>
              <a:cs typeface="Calibri"/>
              <a:sym typeface="Calibri"/>
            </a:endParaRPr>
          </a:p>
          <a:p>
            <a:pPr marL="0" marR="0" lvl="0" indent="0" algn="l" rtl="0">
              <a:spcBef>
                <a:spcPts val="0"/>
              </a:spcBef>
              <a:buSzPct val="25000"/>
              <a:buNone/>
            </a:pPr>
            <a:r>
              <a:rPr lang="pl-PL" sz="1800">
                <a:solidFill>
                  <a:schemeClr val="dk1"/>
                </a:solidFill>
                <a:latin typeface="Calibri"/>
                <a:ea typeface="Calibri"/>
                <a:cs typeface="Calibri"/>
                <a:sym typeface="Calibri"/>
              </a:rPr>
              <a:t>Bison bosonus is the King of the forest. </a:t>
            </a:r>
          </a:p>
          <a:p>
            <a:pPr marL="0" marR="0" lvl="0" indent="0" algn="l" rtl="0">
              <a:spcBef>
                <a:spcPts val="0"/>
              </a:spcBef>
              <a:buSzPct val="25000"/>
              <a:buNone/>
            </a:pPr>
            <a:r>
              <a:rPr lang="pl-PL" sz="1800">
                <a:solidFill>
                  <a:schemeClr val="dk1"/>
                </a:solidFill>
                <a:latin typeface="Calibri"/>
                <a:ea typeface="Calibri"/>
                <a:cs typeface="Calibri"/>
                <a:sym typeface="Calibri"/>
              </a:rPr>
              <a:t>Fauna: lizard, moose, badger, hare, grass snake, deer, viper, tree fog, roe, lynx. </a:t>
            </a:r>
          </a:p>
          <a:p>
            <a:pPr marL="0" marR="0" lvl="0" indent="0" algn="l" rtl="0">
              <a:spcBef>
                <a:spcPts val="0"/>
              </a:spcBef>
              <a:buSzPct val="25000"/>
              <a:buNone/>
            </a:pPr>
            <a:r>
              <a:rPr lang="pl-PL" sz="1800">
                <a:solidFill>
                  <a:schemeClr val="dk1"/>
                </a:solidFill>
                <a:latin typeface="Calibri"/>
                <a:ea typeface="Calibri"/>
                <a:cs typeface="Calibri"/>
                <a:sym typeface="Calibri"/>
              </a:rPr>
              <a:t>Flora: linden, oak, willow, sallow. </a:t>
            </a:r>
          </a:p>
          <a:p>
            <a:pPr marL="0" marR="0" lvl="0" indent="0" algn="l" rtl="0">
              <a:spcBef>
                <a:spcPts val="0"/>
              </a:spcBef>
              <a:buSzPct val="25000"/>
              <a:buNone/>
            </a:pPr>
            <a:r>
              <a:rPr lang="pl-PL" sz="1800">
                <a:solidFill>
                  <a:schemeClr val="dk1"/>
                </a:solidFill>
                <a:latin typeface="Calibri"/>
                <a:ea typeface="Calibri"/>
                <a:cs typeface="Calibri"/>
                <a:sym typeface="Calibri"/>
              </a:rPr>
              <a:t>Here we can meet an interesting animal- a cross beetwen a bison and the cow- in polish żubroń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500"/>
                                        <p:tgtEl>
                                          <p:spTgt spid="1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9"/>
                                        </p:tgtEl>
                                        <p:attrNameLst>
                                          <p:attrName>style.visibility</p:attrName>
                                        </p:attrNameLst>
                                      </p:cBhvr>
                                      <p:to>
                                        <p:strVal val="visible"/>
                                      </p:to>
                                    </p:set>
                                    <p:animEffect transition="in" filter="fade">
                                      <p:cBhvr>
                                        <p:cTn id="12" dur="500"/>
                                        <p:tgtEl>
                                          <p:spTgt spid="1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0"/>
                                        </p:tgtEl>
                                        <p:attrNameLst>
                                          <p:attrName>style.visibility</p:attrName>
                                        </p:attrNameLst>
                                      </p:cBhvr>
                                      <p:to>
                                        <p:strVal val="visible"/>
                                      </p:to>
                                    </p:set>
                                    <p:animEffect transition="in" filter="fade">
                                      <p:cBhvr>
                                        <p:cTn id="17"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274637"/>
            <a:ext cx="3826768" cy="1930225"/>
          </a:xfrm>
          <a:prstGeom prst="rect">
            <a:avLst/>
          </a:prstGeom>
          <a:solidFill>
            <a:schemeClr val="accent2"/>
          </a:solidFill>
          <a:ln w="381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pl-PL" sz="4400" b="0" i="0" u="none" strike="noStrike" cap="none">
                <a:solidFill>
                  <a:schemeClr val="lt1"/>
                </a:solidFill>
                <a:latin typeface="Calibri"/>
                <a:ea typeface="Calibri"/>
                <a:cs typeface="Calibri"/>
                <a:sym typeface="Calibri"/>
              </a:rPr>
              <a:t>DRAWIENSKI NATIONAL PARK</a:t>
            </a:r>
          </a:p>
        </p:txBody>
      </p:sp>
      <p:pic>
        <p:nvPicPr>
          <p:cNvPr id="136" name="Shape 136"/>
          <p:cNvPicPr preferRelativeResize="0"/>
          <p:nvPr/>
        </p:nvPicPr>
        <p:blipFill rotWithShape="1">
          <a:blip r:embed="rId3">
            <a:alphaModFix/>
          </a:blip>
          <a:srcRect/>
          <a:stretch/>
        </p:blipFill>
        <p:spPr>
          <a:xfrm>
            <a:off x="345300" y="2924949"/>
            <a:ext cx="4219200" cy="2735699"/>
          </a:xfrm>
          <a:prstGeom prst="rect">
            <a:avLst/>
          </a:prstGeom>
          <a:noFill/>
          <a:ln>
            <a:noFill/>
          </a:ln>
        </p:spPr>
      </p:pic>
      <p:sp>
        <p:nvSpPr>
          <p:cNvPr id="137" name="Shape 137"/>
          <p:cNvSpPr/>
          <p:nvPr/>
        </p:nvSpPr>
        <p:spPr>
          <a:xfrm>
            <a:off x="4860032" y="476672"/>
            <a:ext cx="3995936" cy="630942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100000"/>
              <a:buFont typeface="Arial"/>
              <a:buChar char="•"/>
            </a:pPr>
            <a:r>
              <a:rPr lang="pl-PL" sz="2400">
                <a:solidFill>
                  <a:schemeClr val="dk1"/>
                </a:solidFill>
                <a:latin typeface="Calibri"/>
                <a:ea typeface="Calibri"/>
                <a:cs typeface="Calibri"/>
                <a:sym typeface="Calibri"/>
              </a:rPr>
              <a:t>The area of Drawa National Park and its  neighbourhood      lies in the a plain called Równina Drawska, which is a fragment of the lake district Pojezierze Południowopomorskie, in the north-western part of Poland. It encompasses for the central part of a forest complex called Drawa Wilderness (Puszcza Drawska). A significant element in the cultural landscape of the Park is the remains of old human settlements, and cemeteries. </a:t>
            </a:r>
          </a:p>
          <a:p>
            <a:pPr marL="0" marR="0" lvl="0" indent="0" algn="l" rtl="0">
              <a:spcBef>
                <a:spcPts val="0"/>
              </a:spcBef>
              <a:buNone/>
            </a:pPr>
            <a:endParaRPr sz="2000">
              <a:solidFill>
                <a:schemeClr val="dk1"/>
              </a:solidFill>
              <a:latin typeface="Calibri"/>
              <a:ea typeface="Calibri"/>
              <a:cs typeface="Calibri"/>
              <a:sym typeface="Calibri"/>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fade">
                                      <p:cBhvr>
                                        <p:cTn id="12" dur="500"/>
                                        <p:tgtEl>
                                          <p:spTgt spid="1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7"/>
                                        </p:tgtEl>
                                        <p:attrNameLst>
                                          <p:attrName>style.visibility</p:attrName>
                                        </p:attrNameLst>
                                      </p:cBhvr>
                                      <p:to>
                                        <p:strVal val="visible"/>
                                      </p:to>
                                    </p:set>
                                    <p:animEffect transition="in" filter="fade">
                                      <p:cBhvr>
                                        <p:cTn id="17"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500033" y="214289"/>
            <a:ext cx="8229600" cy="1143000"/>
          </a:xfrm>
          <a:prstGeom prst="rect">
            <a:avLst/>
          </a:prstGeom>
          <a:solidFill>
            <a:schemeClr val="accent5"/>
          </a:solidFill>
          <a:ln w="381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Clr>
                <a:schemeClr val="lt1"/>
              </a:buClr>
              <a:buSzPct val="25000"/>
              <a:buFont typeface="Calibri"/>
              <a:buNone/>
            </a:pPr>
            <a:r>
              <a:rPr lang="pl-PL" sz="4400" b="0" i="0" u="none" strike="noStrike" cap="none" dirty="0" smtClean="0">
                <a:solidFill>
                  <a:schemeClr val="lt1"/>
                </a:solidFill>
                <a:latin typeface="Calibri"/>
                <a:ea typeface="Calibri"/>
                <a:cs typeface="Calibri"/>
                <a:sym typeface="Calibri"/>
              </a:rPr>
              <a:t>PIENINSKI </a:t>
            </a:r>
            <a:r>
              <a:rPr lang="pl-PL" sz="4400" b="0" i="0" u="none" strike="noStrike" cap="none" dirty="0">
                <a:solidFill>
                  <a:schemeClr val="lt1"/>
                </a:solidFill>
                <a:latin typeface="Calibri"/>
                <a:ea typeface="Calibri"/>
                <a:cs typeface="Calibri"/>
                <a:sym typeface="Calibri"/>
              </a:rPr>
              <a:t>NATIONAL PARK</a:t>
            </a:r>
          </a:p>
        </p:txBody>
      </p:sp>
      <p:pic>
        <p:nvPicPr>
          <p:cNvPr id="143" name="Shape 143"/>
          <p:cNvPicPr preferRelativeResize="0"/>
          <p:nvPr/>
        </p:nvPicPr>
        <p:blipFill rotWithShape="1">
          <a:blip r:embed="rId3">
            <a:alphaModFix/>
          </a:blip>
          <a:srcRect/>
          <a:stretch/>
        </p:blipFill>
        <p:spPr>
          <a:xfrm>
            <a:off x="5364087" y="2348880"/>
            <a:ext cx="3429023" cy="2831012"/>
          </a:xfrm>
          <a:prstGeom prst="rect">
            <a:avLst/>
          </a:prstGeom>
          <a:noFill/>
          <a:ln>
            <a:noFill/>
          </a:ln>
        </p:spPr>
      </p:pic>
      <p:sp>
        <p:nvSpPr>
          <p:cNvPr id="144" name="Shape 144"/>
          <p:cNvSpPr/>
          <p:nvPr/>
        </p:nvSpPr>
        <p:spPr>
          <a:xfrm>
            <a:off x="539552" y="1772816"/>
            <a:ext cx="4572000" cy="452431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pl-PL" sz="1800">
                <a:solidFill>
                  <a:schemeClr val="dk1"/>
                </a:solidFill>
                <a:latin typeface="Calibri"/>
                <a:ea typeface="Calibri"/>
                <a:cs typeface="Calibri"/>
                <a:sym typeface="Calibri"/>
              </a:rPr>
              <a:t>Pieniny, a small rocky group of mountains visible well already from Nowy Targ, extends from Czorsztyn village to Szczawnica town. In Pieniny, almost no upland forests exist. One of the most striking features of the Pieniny forest cover is its diversity, which depends on the slopes' exposures. Deeper shaded gorges and gullies of Central Pieniny, with underlying calcareous rock debris, are suitable habitats for the rare forest community – Phyllitido-Aceretum. In Poland, this community is found only in Pieniny, the Sudety Mountains (Kaczawskie Mountains), Krakowsko-Częstochowska Jura and Beskid Niski. But what about fauna? So far about 6,800 species are found here.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500"/>
                                        <p:tgtEl>
                                          <p:spTgt spid="1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4"/>
                                        </p:tgtEl>
                                        <p:attrNameLst>
                                          <p:attrName>style.visibility</p:attrName>
                                        </p:attrNameLst>
                                      </p:cBhvr>
                                      <p:to>
                                        <p:strVal val="visible"/>
                                      </p:to>
                                    </p:set>
                                    <p:animEffect transition="in" filter="fade">
                                      <p:cBhvr>
                                        <p:cTn id="12" dur="500"/>
                                        <p:tgtEl>
                                          <p:spTgt spid="1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
                                        </p:tgtEl>
                                        <p:attrNameLst>
                                          <p:attrName>style.visibility</p:attrName>
                                        </p:attrNameLst>
                                      </p:cBhvr>
                                      <p:to>
                                        <p:strVal val="visible"/>
                                      </p:to>
                                    </p:set>
                                    <p:animEffect transition="in" filter="fade">
                                      <p:cBhvr>
                                        <p:cTn id="17"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493175" y="953345"/>
            <a:ext cx="4474800" cy="54336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buClr>
                <a:schemeClr val="dk1"/>
              </a:buClr>
              <a:buSzPct val="124444"/>
              <a:buFont typeface="Arial"/>
              <a:buChar char="•"/>
            </a:pPr>
            <a:r>
              <a:rPr lang="pl-PL" sz="1800" b="1" i="1" u="none" strike="noStrike" cap="none">
                <a:solidFill>
                  <a:schemeClr val="dk1"/>
                </a:solidFill>
                <a:latin typeface="Calibri"/>
                <a:ea typeface="Calibri"/>
                <a:cs typeface="Calibri"/>
                <a:sym typeface="Calibri"/>
              </a:rPr>
              <a:t>While there have been many studies of park invertebrates, not enough information is known to indicate exactly how many species occur here; it is thought that the total number of invertebrates may be around 13,000 species (about half of the known total from the whole of Poland). </a:t>
            </a:r>
          </a:p>
          <a:p>
            <a:pPr marL="342900" marR="0" lvl="0" indent="-342900" algn="l" rtl="0">
              <a:lnSpc>
                <a:spcPct val="80000"/>
              </a:lnSpc>
              <a:spcBef>
                <a:spcPts val="0"/>
              </a:spcBef>
              <a:buClr>
                <a:schemeClr val="dk1"/>
              </a:buClr>
              <a:buSzPct val="124444"/>
              <a:buFont typeface="Arial"/>
              <a:buChar char="•"/>
            </a:pPr>
            <a:r>
              <a:rPr lang="pl-PL" sz="1800" b="1" i="1" u="none" strike="noStrike" cap="none">
                <a:solidFill>
                  <a:schemeClr val="dk1"/>
                </a:solidFill>
                <a:latin typeface="Calibri"/>
                <a:ea typeface="Calibri"/>
                <a:cs typeface="Calibri"/>
                <a:sym typeface="Calibri"/>
              </a:rPr>
              <a:t>Why is it good to know something about forests in your country? At first, it's really useful knowledge if it comes to planning your holidays. When you know where to take a long walks and rest a little it's much easier to come back to work after a long break. And is anywhere fresher air than in parks or forests? I don't think so</a:t>
            </a:r>
            <a:r>
              <a:rPr lang="pl-PL" sz="2240" b="0" i="0" u="none" strike="noStrike" cap="none">
                <a:solidFill>
                  <a:schemeClr val="dk1"/>
                </a:solidFill>
                <a:latin typeface="Calibri"/>
                <a:ea typeface="Calibri"/>
                <a:cs typeface="Calibri"/>
                <a:sym typeface="Calibri"/>
              </a:rPr>
              <a:t>.</a:t>
            </a:r>
          </a:p>
        </p:txBody>
      </p:sp>
      <p:pic>
        <p:nvPicPr>
          <p:cNvPr id="150" name="Shape 150"/>
          <p:cNvPicPr preferRelativeResize="0"/>
          <p:nvPr/>
        </p:nvPicPr>
        <p:blipFill rotWithShape="1">
          <a:blip r:embed="rId3">
            <a:alphaModFix/>
          </a:blip>
          <a:srcRect/>
          <a:stretch/>
        </p:blipFill>
        <p:spPr>
          <a:xfrm>
            <a:off x="5198649" y="1700800"/>
            <a:ext cx="3657300" cy="2851500"/>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animEffect transition="in" filter="fade">
                                      <p:cBhvr>
                                        <p:cTn id="7" dur="500"/>
                                        <p:tgtEl>
                                          <p:spTgt spid="1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
                                            <p:txEl>
                                              <p:pRg st="1" end="1"/>
                                            </p:txEl>
                                          </p:spTgt>
                                        </p:tgtEl>
                                        <p:attrNameLst>
                                          <p:attrName>style.visibility</p:attrName>
                                        </p:attrNameLst>
                                      </p:cBhvr>
                                      <p:to>
                                        <p:strVal val="visible"/>
                                      </p:to>
                                    </p:set>
                                    <p:animEffect transition="in" filter="fade">
                                      <p:cBhvr>
                                        <p:cTn id="12" dur="500"/>
                                        <p:tgtEl>
                                          <p:spTgt spid="1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0"/>
                                        </p:tgtEl>
                                        <p:attrNameLst>
                                          <p:attrName>style.visibility</p:attrName>
                                        </p:attrNameLst>
                                      </p:cBhvr>
                                      <p:to>
                                        <p:strVal val="visible"/>
                                      </p:to>
                                    </p:set>
                                    <p:animEffect transition="in" filter="fade">
                                      <p:cBhvr>
                                        <p:cTn id="17"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Pakiet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1037</Words>
  <Application>Microsoft Office PowerPoint</Application>
  <PresentationFormat>Pokaz na ekranie (4:3)</PresentationFormat>
  <Paragraphs>81</Paragraphs>
  <Slides>15</Slides>
  <Notes>15</Notes>
  <HiddenSlides>0</HiddenSlides>
  <MMClips>1</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15</vt:i4>
      </vt:variant>
    </vt:vector>
  </HeadingPairs>
  <TitlesOfParts>
    <vt:vector size="23" baseType="lpstr">
      <vt:lpstr>Arial</vt:lpstr>
      <vt:lpstr>Calibri</vt:lpstr>
      <vt:lpstr>Impact</vt:lpstr>
      <vt:lpstr>Teko</vt:lpstr>
      <vt:lpstr>Noto Sans Symbols</vt:lpstr>
      <vt:lpstr>Comic Sans MS</vt:lpstr>
      <vt:lpstr>Helvetica Neue</vt:lpstr>
      <vt:lpstr>Motyw pakietu Office</vt:lpstr>
      <vt:lpstr>VI  YPEF I LICEUM OGÓLNOKSZTAŁCĄCE IM. TADEUSZA KOŚCIUSZKI  UL. NADODRZAŃSKA 4, 98-300 WIELUŃ</vt:lpstr>
      <vt:lpstr>Slajd 2</vt:lpstr>
      <vt:lpstr>Slajd 3</vt:lpstr>
      <vt:lpstr>Slajd 4</vt:lpstr>
      <vt:lpstr>Slajd 5</vt:lpstr>
      <vt:lpstr>BIALOWIEZA NATIONAL PARK</vt:lpstr>
      <vt:lpstr>DRAWIENSKI NATIONAL PARK</vt:lpstr>
      <vt:lpstr>PIENINSKI NATIONAL PARK</vt:lpstr>
      <vt:lpstr>Slajd 9</vt:lpstr>
      <vt:lpstr>TATRA NATIONAL PARK</vt:lpstr>
      <vt:lpstr>Poprad Landscape Park</vt:lpstr>
      <vt:lpstr>Slajd 12</vt:lpstr>
      <vt:lpstr>Slajd 13</vt:lpstr>
      <vt:lpstr>Slajd 14</vt:lpstr>
      <vt:lpstr>Slajd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  YPEF I LICEUM OGÓLNOKSZTAŁCĄCE IM. TADEUSZA KOŚCIUSZKI  UL. NADODRZAŃSKA 4, 98-300 WIELUŃ</dc:title>
  <dc:creator>Sekretariat</dc:creator>
  <cp:lastModifiedBy>Sekretariat</cp:lastModifiedBy>
  <cp:revision>4</cp:revision>
  <dcterms:modified xsi:type="dcterms:W3CDTF">2016-04-22T09:35:02Z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1550240</vt:lpwstr>
  </property>
  <property fmtid="{D5CDD505-2E9C-101B-9397-08002B2CF9AE}" pid="3" name="NXPowerLiteSettings">
    <vt:lpwstr>F7000400038000</vt:lpwstr>
  </property>
  <property fmtid="{D5CDD505-2E9C-101B-9397-08002B2CF9AE}" pid="4" name="NXPowerLiteVersion">
    <vt:lpwstr>D7.0.4</vt:lpwstr>
  </property>
</Properties>
</file>