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9"/>
  </p:normalViewPr>
  <p:slideViewPr>
    <p:cSldViewPr snapToGrid="0" snapToObjects="1">
      <p:cViewPr>
        <p:scale>
          <a:sx n="50" d="100"/>
          <a:sy n="50" d="100"/>
        </p:scale>
        <p:origin x="147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 styl wz. tyt.</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65712640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tekst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86219844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 styl wz. tyt.</a:t>
            </a:r>
          </a:p>
        </p:txBody>
      </p:sp>
      <p:sp>
        <p:nvSpPr>
          <p:cNvPr id="3" name="Symbol zastępczy tekst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54256012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93913997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 styl wz. tyt.</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9648081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20285884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 styl wz. tyt.</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0350439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daty 2"/>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36537063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92149425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 styl wz. tyt.</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6947761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 styl wz. tyt.</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1FB7483-FCA3-214E-BDA2-FD344BAFE44E}" type="datetimeFigureOut">
              <a:rPr lang="pl-PL" smtClean="0"/>
              <a:t>22.04.2016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48271D6-132E-984B-978E-8871116C1028}" type="slidenum">
              <a:rPr lang="pl-PL" smtClean="0"/>
              <a:t>‹#›</a:t>
            </a:fld>
            <a:endParaRPr lang="pl-PL" dirty="0"/>
          </a:p>
        </p:txBody>
      </p:sp>
    </p:spTree>
    <p:extLst>
      <p:ext uri="{BB962C8B-B14F-4D97-AF65-F5344CB8AC3E}">
        <p14:creationId xmlns:p14="http://schemas.microsoft.com/office/powerpoint/2010/main" val="123439960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 styl wz. tyt.</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B7483-FCA3-214E-BDA2-FD344BAFE44E}" type="datetimeFigureOut">
              <a:rPr lang="pl-PL" smtClean="0"/>
              <a:t>22.04.2016</a:t>
            </a:fld>
            <a:endParaRPr lang="pl-PL"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271D6-132E-984B-978E-8871116C1028}" type="slidenum">
              <a:rPr lang="pl-PL" smtClean="0"/>
              <a:t>‹#›</a:t>
            </a:fld>
            <a:endParaRPr lang="pl-PL" dirty="0"/>
          </a:p>
        </p:txBody>
      </p:sp>
    </p:spTree>
    <p:extLst>
      <p:ext uri="{BB962C8B-B14F-4D97-AF65-F5344CB8AC3E}">
        <p14:creationId xmlns:p14="http://schemas.microsoft.com/office/powerpoint/2010/main" val="1414292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olishwolf.org.pl/wolf" TargetMode="External"/><Relationship Id="rId7" Type="http://schemas.openxmlformats.org/officeDocument/2006/relationships/hyperlink" Target="http://www.fao.org/forestry/43155-0df7c31227721bf2798efd6252dc2f42b.pdf"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www.lasy.gov.pl/informacje/publikacje/in-english/forests-in-poland/forests-in-poland-2014/view" TargetMode="External"/><Relationship Id="rId5" Type="http://schemas.openxmlformats.org/officeDocument/2006/relationships/hyperlink" Target="http://www.wolvesandhumans.org/pdf-documents/Wolves%20in%20Poland.pdf" TargetMode="External"/><Relationship Id="rId4" Type="http://schemas.openxmlformats.org/officeDocument/2006/relationships/hyperlink" Target="http://www.theguardian.com/environment/2015/nov/25/wolves-return-poland-after-being-wiped-ou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4" y="-5080"/>
            <a:ext cx="12172829" cy="6863080"/>
          </a:xfrm>
          <a:prstGeom prst="rect">
            <a:avLst/>
          </a:prstGeom>
        </p:spPr>
      </p:pic>
      <p:sp>
        <p:nvSpPr>
          <p:cNvPr id="2" name="Tytuł 1"/>
          <p:cNvSpPr>
            <a:spLocks noGrp="1"/>
          </p:cNvSpPr>
          <p:nvPr>
            <p:ph type="ctrTitle"/>
          </p:nvPr>
        </p:nvSpPr>
        <p:spPr/>
        <p:txBody>
          <a:bodyPr>
            <a:normAutofit fontScale="90000"/>
          </a:bodyPr>
          <a:lstStyle/>
          <a:p>
            <a:r>
              <a:rPr lang="pl-PL" dirty="0">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THE MYSTERY OF POLISH WOLVES</a:t>
            </a:r>
            <a:br>
              <a:rPr lang="pl-PL" dirty="0"/>
            </a:br>
            <a:endParaRPr lang="pl-PL" dirty="0"/>
          </a:p>
        </p:txBody>
      </p:sp>
      <p:sp>
        <p:nvSpPr>
          <p:cNvPr id="3" name="Podtytuł 2"/>
          <p:cNvSpPr>
            <a:spLocks noGrp="1"/>
          </p:cNvSpPr>
          <p:nvPr>
            <p:ph type="subTitle" idx="1"/>
          </p:nvPr>
        </p:nvSpPr>
        <p:spPr>
          <a:xfrm>
            <a:off x="1205781" y="3602038"/>
            <a:ext cx="9922294" cy="1655762"/>
          </a:xfrm>
        </p:spPr>
        <p:txBody>
          <a:bodyPr>
            <a:noAutofit/>
          </a:bodyPr>
          <a:lstStyle/>
          <a:p>
            <a:pPr>
              <a:lnSpc>
                <a:spcPct val="150000"/>
              </a:lnSpc>
            </a:pPr>
            <a:r>
              <a:rPr lang="pl-PL" dirty="0" err="1">
                <a:latin typeface="Century Gothic" charset="0"/>
                <a:ea typeface="Century Gothic" charset="0"/>
                <a:cs typeface="Century Gothic" charset="0"/>
              </a:rPr>
              <a:t>Have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you</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ever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considered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how</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mysterious</a:t>
            </a:r>
            <a:r>
              <a:rPr lang="pl-PL" dirty="0">
                <a:latin typeface="Century Gothic" charset="0"/>
                <a:ea typeface="Century Gothic" charset="0"/>
                <a:cs typeface="Century Gothic" charset="0"/>
              </a:rPr>
              <a:t> the life in </a:t>
            </a:r>
            <a:r>
              <a:rPr lang="pl-PL" dirty="0" err="1">
                <a:latin typeface="Century Gothic" charset="0"/>
                <a:ea typeface="Century Gothic" charset="0"/>
                <a:cs typeface="Century Gothic" charset="0"/>
              </a:rPr>
              <a:t>Polish</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forests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is</a:t>
            </a:r>
            <a:r>
              <a:rPr lang="pl-PL" dirty="0">
                <a:latin typeface="Century Gothic" charset="0"/>
                <a:ea typeface="Century Gothic" charset="0"/>
                <a:cs typeface="Century Gothic" charset="0"/>
              </a:rPr>
              <a:t>? We - the </a:t>
            </a:r>
            <a:r>
              <a:rPr lang="pl-PL" dirty="0" err="1">
                <a:latin typeface="Century Gothic" charset="0"/>
                <a:ea typeface="Century Gothic" charset="0"/>
                <a:cs typeface="Century Gothic" charset="0"/>
              </a:rPr>
              <a:t>habitants</a:t>
            </a:r>
            <a:r>
              <a:rPr lang="pl-PL" dirty="0">
                <a:latin typeface="Century Gothic" charset="0"/>
                <a:ea typeface="Century Gothic" charset="0"/>
                <a:cs typeface="Century Gothic" charset="0"/>
              </a:rPr>
              <a:t> of the </a:t>
            </a:r>
            <a:r>
              <a:rPr lang="pl-PL" dirty="0" err="1">
                <a:latin typeface="Century Gothic" charset="0"/>
                <a:ea typeface="Century Gothic" charset="0"/>
                <a:cs typeface="Century Gothic" charset="0"/>
              </a:rPr>
              <a:t>north</a:t>
            </a:r>
            <a:r>
              <a:rPr lang="pl-PL" dirty="0">
                <a:latin typeface="Century Gothic" charset="0"/>
                <a:ea typeface="Century Gothic" charset="0"/>
                <a:cs typeface="Century Gothic" charset="0"/>
              </a:rPr>
              <a:t> of Poland, </a:t>
            </a:r>
            <a:r>
              <a:rPr lang="pl-PL" dirty="0" err="1">
                <a:latin typeface="Century Gothic" charset="0"/>
                <a:ea typeface="Century Gothic" charset="0"/>
                <a:cs typeface="Century Gothic" charset="0"/>
              </a:rPr>
              <a:t>will</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try</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convince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you</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about</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irrefutable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beauty</a:t>
            </a:r>
            <a:r>
              <a:rPr lang="pl-PL" dirty="0">
                <a:latin typeface="Century Gothic" charset="0"/>
                <a:ea typeface="Century Gothic" charset="0"/>
                <a:cs typeface="Century Gothic" charset="0"/>
              </a:rPr>
              <a:t> and </a:t>
            </a:r>
            <a:r>
              <a:rPr lang="pl-PL" dirty="0" err="1">
                <a:latin typeface="Century Gothic" charset="0"/>
                <a:ea typeface="Century Gothic" charset="0"/>
                <a:cs typeface="Century Gothic" charset="0"/>
              </a:rPr>
              <a:t>variety</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our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closest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enviroment</a:t>
            </a:r>
            <a:r>
              <a:rPr lang="pl-PL" dirty="0">
                <a:latin typeface="Century Gothic" charset="0"/>
                <a:ea typeface="Century Gothic" charset="0"/>
                <a:cs typeface="Century Gothic" charset="0"/>
              </a:rPr>
              <a:t>.</a:t>
            </a:r>
          </a:p>
        </p:txBody>
      </p:sp>
      <p:pic>
        <p:nvPicPr>
          <p:cNvPr id="5" name="A Wolf Song_ Spirit Wolv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2981" y="5921075"/>
            <a:ext cx="812800" cy="812800"/>
          </a:xfrm>
          <a:prstGeom prst="rect">
            <a:avLst/>
          </a:prstGeom>
        </p:spPr>
      </p:pic>
    </p:spTree>
    <p:extLst>
      <p:ext uri="{BB962C8B-B14F-4D97-AF65-F5344CB8AC3E}">
        <p14:creationId xmlns:p14="http://schemas.microsoft.com/office/powerpoint/2010/main" val="608104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6" repeatCount="indefinite" fill="remove"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11" y="0"/>
            <a:ext cx="12187189" cy="6858000"/>
          </a:xfrm>
          <a:prstGeom prst="rect">
            <a:avLst/>
          </a:prstGeom>
        </p:spPr>
      </p:pic>
      <p:sp>
        <p:nvSpPr>
          <p:cNvPr id="2" name="Tytuł 1"/>
          <p:cNvSpPr>
            <a:spLocks noGrp="1"/>
          </p:cNvSpPr>
          <p:nvPr>
            <p:ph type="title"/>
          </p:nvPr>
        </p:nvSpPr>
        <p:spPr/>
        <p:txBody>
          <a:bodyPr>
            <a:normAutofit/>
          </a:bodyPr>
          <a:lstStyle/>
          <a:p>
            <a:r>
              <a:rPr lang="pl-PL" sz="6000" dirty="0" err="1">
                <a:ln w="0"/>
                <a:solidFill>
                  <a:schemeClr val="accent1"/>
                </a:solidFill>
                <a:effectLst>
                  <a:outerShdw blurRad="38100" dist="25400" dir="5400000" algn="ctr" rotWithShape="0">
                    <a:srgbClr val="6E747A">
                      <a:alpha val="43000"/>
                    </a:srgbClr>
                  </a:outerShdw>
                </a:effectLst>
              </a:rPr>
              <a:t>What</a:t>
            </a:r>
            <a:r>
              <a:rPr lang="pl-PL" sz="6000" dirty="0">
                <a:ln w="0"/>
                <a:solidFill>
                  <a:schemeClr val="accent1"/>
                </a:solidFill>
                <a:effectLst>
                  <a:outerShdw blurRad="38100" dist="25400" dir="5400000" algn="ctr" rotWithShape="0">
                    <a:srgbClr val="6E747A">
                      <a:alpha val="43000"/>
                    </a:srgbClr>
                  </a:outerShdw>
                </a:effectLst>
              </a:rPr>
              <a:t> do the </a:t>
            </a:r>
            <a:r>
              <a:rPr lang="pl-PL" sz="6000" dirty="0" err="1">
                <a:ln w="0"/>
                <a:solidFill>
                  <a:schemeClr val="accent1"/>
                </a:solidFill>
                <a:effectLst>
                  <a:outerShdw blurRad="38100" dist="25400" dir="5400000" algn="ctr" rotWithShape="0">
                    <a:srgbClr val="6E747A">
                      <a:alpha val="43000"/>
                    </a:srgbClr>
                  </a:outerShdw>
                </a:effectLst>
              </a:rPr>
              <a:t>wolves</a:t>
            </a:r>
            <a:r>
              <a:rPr lang="pl-PL" sz="6000" dirty="0">
                <a:ln w="0"/>
                <a:solidFill>
                  <a:schemeClr val="accent1"/>
                </a:solidFill>
                <a:effectLst>
                  <a:outerShdw blurRad="38100" dist="25400" dir="5400000" algn="ctr" rotWithShape="0">
                    <a:srgbClr val="6E747A">
                      <a:alpha val="43000"/>
                    </a:srgbClr>
                  </a:outerShdw>
                </a:effectLst>
              </a:rPr>
              <a:t> </a:t>
            </a:r>
            <a:r>
              <a:rPr lang="pl-PL" sz="6000" dirty="0" err="1">
                <a:ln w="0"/>
                <a:solidFill>
                  <a:schemeClr val="accent1"/>
                </a:solidFill>
                <a:effectLst>
                  <a:outerShdw blurRad="38100" dist="25400" dir="5400000" algn="ctr" rotWithShape="0">
                    <a:srgbClr val="6E747A">
                      <a:alpha val="43000"/>
                    </a:srgbClr>
                  </a:outerShdw>
                </a:effectLst>
              </a:rPr>
              <a:t>eat</a:t>
            </a:r>
            <a:r>
              <a:rPr lang="pl-PL" sz="6000" dirty="0">
                <a:ln w="0"/>
                <a:solidFill>
                  <a:schemeClr val="accent1"/>
                </a:solidFill>
                <a:effectLst>
                  <a:outerShdw blurRad="38100" dist="25400" dir="5400000" algn="ctr" rotWithShape="0">
                    <a:srgbClr val="6E747A">
                      <a:alpha val="43000"/>
                    </a:srgbClr>
                  </a:outerShdw>
                </a:effectLst>
              </a:rPr>
              <a:t>?</a:t>
            </a:r>
          </a:p>
        </p:txBody>
      </p:sp>
      <p:sp>
        <p:nvSpPr>
          <p:cNvPr id="3" name="Symbol zastępczy zawartości 2"/>
          <p:cNvSpPr>
            <a:spLocks noGrp="1"/>
          </p:cNvSpPr>
          <p:nvPr>
            <p:ph idx="1"/>
          </p:nvPr>
        </p:nvSpPr>
        <p:spPr>
          <a:xfrm>
            <a:off x="838200" y="1690688"/>
            <a:ext cx="10515600" cy="4351338"/>
          </a:xfrm>
        </p:spPr>
        <p:txBody>
          <a:bodyPr>
            <a:noAutofit/>
          </a:bodyPr>
          <a:lstStyle/>
          <a:p>
            <a:pPr marL="0" lvl="0" indent="0" algn="just">
              <a:lnSpc>
                <a:spcPct val="170000"/>
              </a:lnSpc>
              <a:spcBef>
                <a:spcPts val="0"/>
              </a:spcBef>
              <a:buNone/>
            </a:pPr>
            <a:r>
              <a:rPr lang="pl-PL" sz="2400" dirty="0">
                <a:latin typeface="Century Gothic" charset="0"/>
                <a:ea typeface="Century Gothic" charset="0"/>
                <a:cs typeface="Century Gothic" charset="0"/>
              </a:rPr>
              <a:t>The </a:t>
            </a:r>
            <a:r>
              <a:rPr lang="pl-PL" sz="2400" dirty="0" err="1">
                <a:latin typeface="Century Gothic" charset="0"/>
                <a:ea typeface="Century Gothic" charset="0"/>
                <a:cs typeface="Century Gothic" charset="0"/>
              </a:rPr>
              <a:t>average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daily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consumption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4-7kilos per </a:t>
            </a:r>
            <a:r>
              <a:rPr lang="pl-PL" sz="2400" dirty="0" err="1">
                <a:latin typeface="Century Gothic" charset="0"/>
                <a:ea typeface="Century Gothic" charset="0"/>
                <a:cs typeface="Century Gothic" charset="0"/>
              </a:rPr>
              <a:t>wolf</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kills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are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eaten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very</a:t>
            </a:r>
            <a:r>
              <a:rPr lang="pl-PL" sz="2400" dirty="0">
                <a:latin typeface="Century Gothic" charset="0"/>
                <a:ea typeface="Century Gothic" charset="0"/>
                <a:cs typeface="Century Gothic" charset="0"/>
              </a:rPr>
              <a:t> fast, one medium </a:t>
            </a:r>
            <a:r>
              <a:rPr lang="pl-PL" sz="2400" dirty="0" err="1">
                <a:latin typeface="Century Gothic" charset="0"/>
                <a:ea typeface="Century Gothic" charset="0"/>
                <a:cs typeface="Century Gothic" charset="0"/>
              </a:rPr>
              <a:t>pack</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can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consume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adult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female</a:t>
            </a:r>
            <a:r>
              <a:rPr lang="pl-PL" sz="2400" dirty="0">
                <a:latin typeface="Century Gothic" charset="0"/>
                <a:ea typeface="Century Gothic" charset="0"/>
                <a:cs typeface="Century Gothic" charset="0"/>
              </a:rPr>
              <a:t> red </a:t>
            </a:r>
            <a:r>
              <a:rPr lang="pl-PL" sz="2400" dirty="0" err="1">
                <a:latin typeface="Century Gothic" charset="0"/>
                <a:ea typeface="Century Gothic" charset="0"/>
                <a:cs typeface="Century Gothic" charset="0"/>
              </a:rPr>
              <a:t>deer</a:t>
            </a:r>
            <a:r>
              <a:rPr lang="pl-PL" sz="2400" dirty="0">
                <a:latin typeface="Century Gothic" charset="0"/>
                <a:ea typeface="Century Gothic" charset="0"/>
                <a:cs typeface="Century Gothic" charset="0"/>
              </a:rPr>
              <a:t> in 1 </a:t>
            </a:r>
            <a:r>
              <a:rPr lang="pl-PL" sz="2400" baseline="30000" dirty="0">
                <a:latin typeface="Century Gothic" charset="0"/>
                <a:ea typeface="Century Gothic" charset="0"/>
                <a:cs typeface="Century Gothic" charset="0"/>
              </a:rPr>
              <a:t>½</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days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Wolves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eat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their</a:t>
            </a:r>
            <a:r>
              <a:rPr lang="pl-PL" sz="2400" dirty="0">
                <a:latin typeface="Century Gothic" charset="0"/>
                <a:ea typeface="Century Gothic" charset="0"/>
                <a:cs typeface="Century Gothic" charset="0"/>
              </a:rPr>
              <a:t> food </a:t>
            </a:r>
            <a:r>
              <a:rPr lang="pl-PL" sz="2400" dirty="0" err="1">
                <a:latin typeface="Century Gothic" charset="0"/>
                <a:ea typeface="Century Gothic" charset="0"/>
                <a:cs typeface="Century Gothic" charset="0"/>
              </a:rPr>
              <a:t>very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quickly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probably</a:t>
            </a:r>
            <a:r>
              <a:rPr lang="pl-PL" sz="2400" dirty="0">
                <a:latin typeface="Century Gothic" charset="0"/>
                <a:ea typeface="Century Gothic" charset="0"/>
                <a:cs typeface="Century Gothic" charset="0"/>
              </a:rPr>
              <a:t> to </a:t>
            </a:r>
            <a:r>
              <a:rPr lang="pl-PL" sz="2400" dirty="0" err="1">
                <a:latin typeface="Century Gothic" charset="0"/>
                <a:ea typeface="Century Gothic" charset="0"/>
                <a:cs typeface="Century Gothic" charset="0"/>
              </a:rPr>
              <a:t>protect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it</a:t>
            </a:r>
            <a:r>
              <a:rPr lang="pl-PL" sz="2400" dirty="0">
                <a:latin typeface="Century Gothic" charset="0"/>
                <a:ea typeface="Century Gothic" charset="0"/>
                <a:cs typeface="Century Gothic" charset="0"/>
              </a:rPr>
              <a:t> from </a:t>
            </a:r>
            <a:r>
              <a:rPr lang="pl-PL" sz="2400" dirty="0" err="1">
                <a:latin typeface="Century Gothic" charset="0"/>
                <a:ea typeface="Century Gothic" charset="0"/>
                <a:cs typeface="Century Gothic" charset="0"/>
              </a:rPr>
              <a:t>being</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stolen</a:t>
            </a:r>
            <a:r>
              <a:rPr lang="pl-PL" sz="2400" dirty="0">
                <a:latin typeface="Century Gothic" charset="0"/>
                <a:ea typeface="Century Gothic" charset="0"/>
                <a:cs typeface="Century Gothic" charset="0"/>
              </a:rPr>
              <a:t>, and to </a:t>
            </a:r>
            <a:r>
              <a:rPr lang="pl-PL" sz="2400" dirty="0" err="1">
                <a:latin typeface="Century Gothic" charset="0"/>
                <a:ea typeface="Century Gothic" charset="0"/>
                <a:cs typeface="Century Gothic" charset="0"/>
              </a:rPr>
              <a:t>decrease</a:t>
            </a:r>
            <a:r>
              <a:rPr lang="pl-PL" sz="2400" dirty="0">
                <a:latin typeface="Century Gothic" charset="0"/>
                <a:ea typeface="Century Gothic" charset="0"/>
                <a:cs typeface="Century Gothic" charset="0"/>
              </a:rPr>
              <a:t> the </a:t>
            </a:r>
            <a:r>
              <a:rPr lang="pl-PL" sz="2400" dirty="0" err="1">
                <a:latin typeface="Century Gothic" charset="0"/>
                <a:ea typeface="Century Gothic" charset="0"/>
                <a:cs typeface="Century Gothic" charset="0"/>
              </a:rPr>
              <a:t>chance</a:t>
            </a:r>
            <a:r>
              <a:rPr lang="pl-PL" sz="2400" dirty="0">
                <a:latin typeface="Century Gothic" charset="0"/>
                <a:ea typeface="Century Gothic" charset="0"/>
                <a:cs typeface="Century Gothic" charset="0"/>
              </a:rPr>
              <a:t> of </a:t>
            </a:r>
            <a:r>
              <a:rPr lang="pl-PL" sz="2400" dirty="0" err="1">
                <a:latin typeface="Century Gothic" charset="0"/>
                <a:ea typeface="Century Gothic" charset="0"/>
                <a:cs typeface="Century Gothic" charset="0"/>
              </a:rPr>
              <a:t>attack</a:t>
            </a:r>
            <a:r>
              <a:rPr lang="pl-PL" sz="2400" dirty="0">
                <a:latin typeface="Century Gothic" charset="0"/>
                <a:ea typeface="Century Gothic" charset="0"/>
                <a:cs typeface="Century Gothic" charset="0"/>
              </a:rPr>
              <a:t> from </a:t>
            </a:r>
            <a:r>
              <a:rPr lang="pl-PL" sz="2400" dirty="0" err="1">
                <a:latin typeface="Century Gothic" charset="0"/>
                <a:ea typeface="Century Gothic" charset="0"/>
                <a:cs typeface="Century Gothic" charset="0"/>
              </a:rPr>
              <a:t>other</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predators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They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eat</a:t>
            </a:r>
            <a:r>
              <a:rPr lang="pl-PL" sz="2400" dirty="0">
                <a:latin typeface="Century Gothic" charset="0"/>
                <a:ea typeface="Century Gothic" charset="0"/>
                <a:cs typeface="Century Gothic" charset="0"/>
              </a:rPr>
              <a:t> the </a:t>
            </a:r>
            <a:r>
              <a:rPr lang="pl-PL" sz="2400" dirty="0" err="1">
                <a:latin typeface="Century Gothic" charset="0"/>
                <a:ea typeface="Century Gothic" charset="0"/>
                <a:cs typeface="Century Gothic" charset="0"/>
              </a:rPr>
              <a:t>best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parts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first</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come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back</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later</a:t>
            </a:r>
            <a:r>
              <a:rPr lang="pl-PL" sz="2400" dirty="0">
                <a:latin typeface="Century Gothic" charset="0"/>
                <a:ea typeface="Century Gothic" charset="0"/>
                <a:cs typeface="Century Gothic" charset="0"/>
              </a:rPr>
              <a:t> for the </a:t>
            </a:r>
            <a:r>
              <a:rPr lang="pl-PL" sz="2400" dirty="0" err="1">
                <a:latin typeface="Century Gothic" charset="0"/>
                <a:ea typeface="Century Gothic" charset="0"/>
                <a:cs typeface="Century Gothic" charset="0"/>
              </a:rPr>
              <a:t>remainder</a:t>
            </a:r>
            <a:r>
              <a:rPr lang="pl-PL" sz="2400" dirty="0">
                <a:latin typeface="Century Gothic" charset="0"/>
                <a:ea typeface="Century Gothic" charset="0"/>
                <a:cs typeface="Century Gothic" charset="0"/>
              </a:rPr>
              <a:t>, as </a:t>
            </a:r>
            <a:r>
              <a:rPr lang="pl-PL" sz="2400" dirty="0" err="1">
                <a:latin typeface="Century Gothic" charset="0"/>
                <a:ea typeface="Century Gothic" charset="0"/>
                <a:cs typeface="Century Gothic" charset="0"/>
              </a:rPr>
              <a:t>they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can't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afford</a:t>
            </a:r>
            <a:r>
              <a:rPr lang="pl-PL" sz="2400" dirty="0">
                <a:latin typeface="Century Gothic" charset="0"/>
                <a:ea typeface="Century Gothic" charset="0"/>
                <a:cs typeface="Century Gothic" charset="0"/>
              </a:rPr>
              <a:t> to be </a:t>
            </a:r>
            <a:r>
              <a:rPr lang="pl-PL" sz="2400" dirty="0" err="1">
                <a:latin typeface="Century Gothic" charset="0"/>
                <a:ea typeface="Century Gothic" charset="0"/>
                <a:cs typeface="Century Gothic" charset="0"/>
              </a:rPr>
              <a:t>wasteful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They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will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hide</a:t>
            </a:r>
            <a:r>
              <a:rPr lang="pl-PL" sz="2400" dirty="0">
                <a:latin typeface="Century Gothic" charset="0"/>
                <a:ea typeface="Century Gothic" charset="0"/>
                <a:cs typeface="Century Gothic" charset="0"/>
              </a:rPr>
              <a:t> food in the </a:t>
            </a:r>
            <a:r>
              <a:rPr lang="pl-PL" sz="2400" dirty="0" err="1">
                <a:latin typeface="Century Gothic" charset="0"/>
                <a:ea typeface="Century Gothic" charset="0"/>
                <a:cs typeface="Century Gothic" charset="0"/>
              </a:rPr>
              <a:t>snow</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or</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icy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soil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which</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helps</a:t>
            </a:r>
            <a:r>
              <a:rPr lang="pl-PL" sz="2400" dirty="0">
                <a:latin typeface="Century Gothic" charset="0"/>
                <a:ea typeface="Century Gothic" charset="0"/>
                <a:cs typeface="Century Gothic" charset="0"/>
              </a:rPr>
              <a:t> to </a:t>
            </a:r>
            <a:r>
              <a:rPr lang="pl-PL" sz="2400" dirty="0" err="1">
                <a:latin typeface="Century Gothic" charset="0"/>
                <a:ea typeface="Century Gothic" charset="0"/>
                <a:cs typeface="Century Gothic" charset="0"/>
              </a:rPr>
              <a:t>preserve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it</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protect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it</a:t>
            </a:r>
            <a:r>
              <a:rPr lang="pl-PL" sz="2400" dirty="0">
                <a:latin typeface="Century Gothic" charset="0"/>
                <a:ea typeface="Century Gothic" charset="0"/>
                <a:cs typeface="Century Gothic" charset="0"/>
              </a:rPr>
              <a:t> from </a:t>
            </a:r>
            <a:r>
              <a:rPr lang="pl-PL" sz="2400" dirty="0" err="1">
                <a:latin typeface="Century Gothic" charset="0"/>
                <a:ea typeface="Century Gothic" charset="0"/>
                <a:cs typeface="Century Gothic" charset="0"/>
              </a:rPr>
              <a:t>scavengers</a:t>
            </a:r>
            <a:r>
              <a:rPr lang="pl-PL" sz="2400" dirty="0">
                <a:latin typeface="Century Gothic" charset="0"/>
                <a:ea typeface="Century Gothic" charset="0"/>
                <a:cs typeface="Century Gothic" charset="0"/>
              </a:rPr>
              <a:t>.</a:t>
            </a:r>
          </a:p>
        </p:txBody>
      </p:sp>
    </p:spTree>
    <p:extLst>
      <p:ext uri="{BB962C8B-B14F-4D97-AF65-F5344CB8AC3E}">
        <p14:creationId xmlns:p14="http://schemas.microsoft.com/office/powerpoint/2010/main" val="876066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191"/>
            <a:ext cx="12192000" cy="6852810"/>
          </a:xfrm>
          <a:prstGeom prst="rect">
            <a:avLst/>
          </a:prstGeom>
        </p:spPr>
      </p:pic>
      <p:sp>
        <p:nvSpPr>
          <p:cNvPr id="2" name="Tytuł 1"/>
          <p:cNvSpPr>
            <a:spLocks noGrp="1"/>
          </p:cNvSpPr>
          <p:nvPr>
            <p:ph type="title"/>
          </p:nvPr>
        </p:nvSpPr>
        <p:spPr>
          <a:xfrm>
            <a:off x="838200" y="0"/>
            <a:ext cx="10515600" cy="1325563"/>
          </a:xfrm>
        </p:spPr>
        <p:txBody>
          <a:bodyPr/>
          <a:lstStyle/>
          <a:p>
            <a:r>
              <a:rPr lang="pl-PL" sz="6000" dirty="0" err="1">
                <a:ln w="0"/>
                <a:effectLst>
                  <a:outerShdw blurRad="38100" dist="19050" dir="2700000" algn="tl" rotWithShape="0">
                    <a:schemeClr val="dk1">
                      <a:alpha val="40000"/>
                    </a:schemeClr>
                  </a:outerShdw>
                </a:effectLst>
              </a:rPr>
              <a:t>Population</a:t>
            </a:r>
            <a:endParaRPr lang="pl-PL" dirty="0"/>
          </a:p>
        </p:txBody>
      </p:sp>
      <p:sp>
        <p:nvSpPr>
          <p:cNvPr id="3" name="Symbol zastępczy zawartości 2"/>
          <p:cNvSpPr>
            <a:spLocks noGrp="1"/>
          </p:cNvSpPr>
          <p:nvPr>
            <p:ph idx="1"/>
          </p:nvPr>
        </p:nvSpPr>
        <p:spPr>
          <a:xfrm>
            <a:off x="838200" y="983322"/>
            <a:ext cx="10515600" cy="4351338"/>
          </a:xfrm>
        </p:spPr>
        <p:txBody>
          <a:bodyPr>
            <a:noAutofit/>
          </a:bodyPr>
          <a:lstStyle/>
          <a:p>
            <a:pPr marL="0" lvl="0" indent="0" algn="just">
              <a:lnSpc>
                <a:spcPct val="150000"/>
              </a:lnSpc>
              <a:spcBef>
                <a:spcPts val="0"/>
              </a:spcBef>
              <a:buNone/>
            </a:pPr>
            <a:r>
              <a:rPr lang="pl-PL" sz="1950" dirty="0">
                <a:latin typeface="Century Gothic" charset="0"/>
                <a:ea typeface="Century Gothic" charset="0"/>
                <a:cs typeface="Century Gothic" charset="0"/>
              </a:rPr>
              <a:t>The </a:t>
            </a:r>
            <a:r>
              <a:rPr lang="pl-PL" sz="1950" dirty="0" err="1">
                <a:latin typeface="Century Gothic" charset="0"/>
                <a:ea typeface="Century Gothic" charset="0"/>
                <a:cs typeface="Century Gothic" charset="0"/>
              </a:rPr>
              <a:t>number</a:t>
            </a:r>
            <a:r>
              <a:rPr lang="pl-PL" sz="1950" dirty="0">
                <a:latin typeface="Century Gothic" charset="0"/>
                <a:ea typeface="Century Gothic" charset="0"/>
                <a:cs typeface="Century Gothic" charset="0"/>
              </a:rPr>
              <a:t> of </a:t>
            </a:r>
            <a:r>
              <a:rPr lang="pl-PL" sz="1950" dirty="0" err="1">
                <a:latin typeface="Century Gothic" charset="0"/>
                <a:ea typeface="Century Gothic" charset="0"/>
                <a:cs typeface="Century Gothic" charset="0"/>
              </a:rPr>
              <a:t>wolves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has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doubled</a:t>
            </a:r>
            <a:r>
              <a:rPr lang="pl-PL" sz="1950" dirty="0">
                <a:latin typeface="Century Gothic" charset="0"/>
                <a:ea typeface="Century Gothic" charset="0"/>
                <a:cs typeface="Century Gothic" charset="0"/>
              </a:rPr>
              <a:t> in 15 </a:t>
            </a:r>
            <a:r>
              <a:rPr lang="pl-PL" sz="1950" dirty="0" err="1">
                <a:latin typeface="Century Gothic" charset="0"/>
                <a:ea typeface="Century Gothic" charset="0"/>
                <a:cs typeface="Century Gothic" charset="0"/>
              </a:rPr>
              <a:t>years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Before</a:t>
            </a:r>
            <a:r>
              <a:rPr lang="pl-PL" sz="1950" dirty="0">
                <a:latin typeface="Century Gothic" charset="0"/>
                <a:ea typeface="Century Gothic" charset="0"/>
                <a:cs typeface="Century Gothic" charset="0"/>
              </a:rPr>
              <a:t> 2001, data on </a:t>
            </a:r>
            <a:r>
              <a:rPr lang="pl-PL" sz="1950" dirty="0" err="1">
                <a:latin typeface="Century Gothic" charset="0"/>
                <a:ea typeface="Century Gothic" charset="0"/>
                <a:cs typeface="Century Gothic" charset="0"/>
              </a:rPr>
              <a:t>wolf</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occurrence</a:t>
            </a:r>
            <a:r>
              <a:rPr lang="pl-PL" sz="1950" dirty="0">
                <a:latin typeface="Century Gothic" charset="0"/>
                <a:ea typeface="Century Gothic" charset="0"/>
                <a:cs typeface="Century Gothic" charset="0"/>
              </a:rPr>
              <a:t> and </a:t>
            </a:r>
            <a:r>
              <a:rPr lang="pl-PL" sz="1950" dirty="0" err="1">
                <a:latin typeface="Century Gothic" charset="0"/>
                <a:ea typeface="Century Gothic" charset="0"/>
                <a:cs typeface="Century Gothic" charset="0"/>
              </a:rPr>
              <a:t>numbers</a:t>
            </a:r>
            <a:r>
              <a:rPr lang="pl-PL" sz="1950" dirty="0">
                <a:latin typeface="Century Gothic" charset="0"/>
                <a:ea typeface="Century Gothic" charset="0"/>
                <a:cs typeface="Century Gothic" charset="0"/>
              </a:rPr>
              <a:t> in the country </a:t>
            </a:r>
            <a:r>
              <a:rPr lang="pl-PL" sz="1950" dirty="0" err="1">
                <a:latin typeface="Century Gothic" charset="0"/>
                <a:ea typeface="Century Gothic" charset="0"/>
                <a:cs typeface="Century Gothic" charset="0"/>
              </a:rPr>
              <a:t>were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provided</a:t>
            </a:r>
            <a:r>
              <a:rPr lang="pl-PL" sz="1950" dirty="0">
                <a:latin typeface="Century Gothic" charset="0"/>
                <a:ea typeface="Century Gothic" charset="0"/>
                <a:cs typeface="Century Gothic" charset="0"/>
              </a:rPr>
              <a:t> by </a:t>
            </a:r>
            <a:r>
              <a:rPr lang="pl-PL" sz="1950" dirty="0" err="1">
                <a:latin typeface="Century Gothic" charset="0"/>
                <a:ea typeface="Century Gothic" charset="0"/>
                <a:cs typeface="Century Gothic" charset="0"/>
              </a:rPr>
              <a:t>hunting</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inventories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which</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frequently</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overestimated</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numbers</a:t>
            </a:r>
            <a:r>
              <a:rPr lang="pl-PL" sz="1950" dirty="0">
                <a:latin typeface="Century Gothic" charset="0"/>
                <a:ea typeface="Century Gothic" charset="0"/>
                <a:cs typeface="Century Gothic" charset="0"/>
              </a:rPr>
              <a:t> by as much as 100%. </a:t>
            </a:r>
            <a:r>
              <a:rPr lang="pl-PL" sz="1950" dirty="0" err="1">
                <a:latin typeface="Century Gothic" charset="0"/>
                <a:ea typeface="Century Gothic" charset="0"/>
                <a:cs typeface="Century Gothic" charset="0"/>
              </a:rPr>
              <a:t>Since</a:t>
            </a:r>
            <a:r>
              <a:rPr lang="pl-PL" sz="1950" dirty="0">
                <a:latin typeface="Century Gothic" charset="0"/>
                <a:ea typeface="Century Gothic" charset="0"/>
                <a:cs typeface="Century Gothic" charset="0"/>
              </a:rPr>
              <a:t> 2001, a </a:t>
            </a:r>
            <a:r>
              <a:rPr lang="pl-PL" sz="1950" dirty="0" err="1">
                <a:latin typeface="Century Gothic" charset="0"/>
                <a:ea typeface="Century Gothic" charset="0"/>
                <a:cs typeface="Century Gothic" charset="0"/>
              </a:rPr>
              <a:t>regular</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large-scale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census</a:t>
            </a:r>
            <a:r>
              <a:rPr lang="pl-PL" sz="1950" dirty="0">
                <a:latin typeface="Century Gothic" charset="0"/>
                <a:ea typeface="Century Gothic" charset="0"/>
                <a:cs typeface="Century Gothic" charset="0"/>
              </a:rPr>
              <a:t> of </a:t>
            </a:r>
            <a:r>
              <a:rPr lang="pl-PL" sz="1950" dirty="0" err="1">
                <a:latin typeface="Century Gothic" charset="0"/>
                <a:ea typeface="Century Gothic" charset="0"/>
                <a:cs typeface="Century Gothic" charset="0"/>
              </a:rPr>
              <a:t>wolf</a:t>
            </a:r>
            <a:r>
              <a:rPr lang="pl-PL" sz="1950" dirty="0">
                <a:latin typeface="Century Gothic" charset="0"/>
                <a:ea typeface="Century Gothic" charset="0"/>
                <a:cs typeface="Century Gothic" charset="0"/>
              </a:rPr>
              <a:t> and </a:t>
            </a:r>
            <a:r>
              <a:rPr lang="pl-PL" sz="1950" dirty="0" err="1">
                <a:latin typeface="Century Gothic" charset="0"/>
                <a:ea typeface="Century Gothic" charset="0"/>
                <a:cs typeface="Century Gothic" charset="0"/>
              </a:rPr>
              <a:t>lynx</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populations</a:t>
            </a:r>
            <a:r>
              <a:rPr lang="pl-PL" sz="1950" dirty="0">
                <a:latin typeface="Century Gothic" charset="0"/>
                <a:ea typeface="Century Gothic" charset="0"/>
                <a:cs typeface="Century Gothic" charset="0"/>
              </a:rPr>
              <a:t>, co-</a:t>
            </a:r>
            <a:r>
              <a:rPr lang="pl-PL" sz="1950" dirty="0" err="1">
                <a:latin typeface="Century Gothic" charset="0"/>
                <a:ea typeface="Century Gothic" charset="0"/>
                <a:cs typeface="Century Gothic" charset="0"/>
              </a:rPr>
              <a:t>ordinated</a:t>
            </a:r>
            <a:r>
              <a:rPr lang="pl-PL" sz="1950" dirty="0">
                <a:latin typeface="Century Gothic" charset="0"/>
                <a:ea typeface="Century Gothic" charset="0"/>
                <a:cs typeface="Century Gothic" charset="0"/>
              </a:rPr>
              <a:t> the </a:t>
            </a:r>
            <a:r>
              <a:rPr lang="pl-PL" sz="1950" dirty="0" err="1">
                <a:latin typeface="Century Gothic" charset="0"/>
                <a:ea typeface="Century Gothic" charset="0"/>
                <a:cs typeface="Century Gothic" charset="0"/>
              </a:rPr>
              <a:t>Mammal</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Research</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Institute</a:t>
            </a:r>
            <a:r>
              <a:rPr lang="pl-PL" sz="1950" dirty="0">
                <a:latin typeface="Century Gothic" charset="0"/>
                <a:ea typeface="Century Gothic" charset="0"/>
                <a:cs typeface="Century Gothic" charset="0"/>
              </a:rPr>
              <a:t> PAS in Białowieża and the </a:t>
            </a:r>
            <a:r>
              <a:rPr lang="pl-PL" sz="1950" dirty="0" err="1">
                <a:latin typeface="Century Gothic" charset="0"/>
                <a:ea typeface="Century Gothic" charset="0"/>
                <a:cs typeface="Century Gothic" charset="0"/>
              </a:rPr>
              <a:t>Association</a:t>
            </a:r>
            <a:r>
              <a:rPr lang="pl-PL" sz="1950" dirty="0">
                <a:latin typeface="Century Gothic" charset="0"/>
                <a:ea typeface="Century Gothic" charset="0"/>
                <a:cs typeface="Century Gothic" charset="0"/>
              </a:rPr>
              <a:t> for Nature "Wolf", </a:t>
            </a:r>
            <a:r>
              <a:rPr lang="pl-PL" sz="1950" dirty="0" err="1">
                <a:latin typeface="Century Gothic" charset="0"/>
                <a:ea typeface="Century Gothic" charset="0"/>
                <a:cs typeface="Century Gothic" charset="0"/>
              </a:rPr>
              <a:t>has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been</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conducted</a:t>
            </a:r>
            <a:r>
              <a:rPr lang="pl-PL" sz="1950" dirty="0">
                <a:latin typeface="Century Gothic" charset="0"/>
                <a:ea typeface="Century Gothic" charset="0"/>
                <a:cs typeface="Century Gothic" charset="0"/>
              </a:rPr>
              <a:t> for the </a:t>
            </a:r>
            <a:r>
              <a:rPr lang="pl-PL" sz="1950" dirty="0" err="1">
                <a:latin typeface="Century Gothic" charset="0"/>
                <a:ea typeface="Century Gothic" charset="0"/>
                <a:cs typeface="Century Gothic" charset="0"/>
              </a:rPr>
              <a:t>whole</a:t>
            </a:r>
            <a:r>
              <a:rPr lang="pl-PL" sz="1950" dirty="0">
                <a:latin typeface="Century Gothic" charset="0"/>
                <a:ea typeface="Century Gothic" charset="0"/>
                <a:cs typeface="Century Gothic" charset="0"/>
              </a:rPr>
              <a:t> of Poland, in </a:t>
            </a:r>
            <a:r>
              <a:rPr lang="pl-PL" sz="1950" dirty="0" err="1">
                <a:latin typeface="Century Gothic" charset="0"/>
                <a:ea typeface="Century Gothic" charset="0"/>
                <a:cs typeface="Century Gothic" charset="0"/>
              </a:rPr>
              <a:t>close</a:t>
            </a:r>
            <a:r>
              <a:rPr lang="pl-PL" sz="1950" dirty="0">
                <a:latin typeface="Century Gothic" charset="0"/>
                <a:ea typeface="Century Gothic" charset="0"/>
                <a:cs typeface="Century Gothic" charset="0"/>
              </a:rPr>
              <a:t> co-</a:t>
            </a:r>
            <a:r>
              <a:rPr lang="pl-PL" sz="1950" dirty="0" err="1">
                <a:latin typeface="Century Gothic" charset="0"/>
                <a:ea typeface="Century Gothic" charset="0"/>
                <a:cs typeface="Century Gothic" charset="0"/>
              </a:rPr>
              <a:t>operation</a:t>
            </a:r>
            <a:r>
              <a:rPr lang="pl-PL" sz="1950" dirty="0">
                <a:latin typeface="Century Gothic" charset="0"/>
                <a:ea typeface="Century Gothic" charset="0"/>
                <a:cs typeface="Century Gothic" charset="0"/>
              </a:rPr>
              <a:t> with </a:t>
            </a:r>
            <a:r>
              <a:rPr lang="pl-PL" sz="1950" dirty="0" err="1">
                <a:latin typeface="Century Gothic" charset="0"/>
                <a:ea typeface="Century Gothic" charset="0"/>
                <a:cs typeface="Century Gothic" charset="0"/>
              </a:rPr>
              <a:t>foresters</a:t>
            </a:r>
            <a:r>
              <a:rPr lang="pl-PL" sz="1950" dirty="0">
                <a:latin typeface="Century Gothic" charset="0"/>
                <a:ea typeface="Century Gothic" charset="0"/>
                <a:cs typeface="Century Gothic" charset="0"/>
              </a:rPr>
              <a:t> from </a:t>
            </a:r>
            <a:r>
              <a:rPr lang="pl-PL" sz="1950" dirty="0" err="1">
                <a:latin typeface="Century Gothic" charset="0"/>
                <a:ea typeface="Century Gothic" charset="0"/>
                <a:cs typeface="Century Gothic" charset="0"/>
              </a:rPr>
              <a:t>all</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forest</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divisions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Between</a:t>
            </a:r>
            <a:r>
              <a:rPr lang="pl-PL" sz="1950" dirty="0">
                <a:latin typeface="Century Gothic" charset="0"/>
                <a:ea typeface="Century Gothic" charset="0"/>
                <a:cs typeface="Century Gothic" charset="0"/>
              </a:rPr>
              <a:t> 2001 and 2005, the </a:t>
            </a:r>
            <a:r>
              <a:rPr lang="pl-PL" sz="1950" dirty="0" err="1">
                <a:latin typeface="Century Gothic" charset="0"/>
                <a:ea typeface="Century Gothic" charset="0"/>
                <a:cs typeface="Century Gothic" charset="0"/>
              </a:rPr>
              <a:t>increase</a:t>
            </a:r>
            <a:r>
              <a:rPr lang="pl-PL" sz="1950" dirty="0">
                <a:latin typeface="Century Gothic" charset="0"/>
                <a:ea typeface="Century Gothic" charset="0"/>
                <a:cs typeface="Century Gothic" charset="0"/>
              </a:rPr>
              <a:t> in </a:t>
            </a:r>
            <a:r>
              <a:rPr lang="pl-PL" sz="1950" dirty="0" err="1">
                <a:latin typeface="Century Gothic" charset="0"/>
                <a:ea typeface="Century Gothic" charset="0"/>
                <a:cs typeface="Century Gothic" charset="0"/>
              </a:rPr>
              <a:t>both</a:t>
            </a:r>
            <a:r>
              <a:rPr lang="pl-PL" sz="1950" dirty="0">
                <a:latin typeface="Century Gothic" charset="0"/>
                <a:ea typeface="Century Gothic" charset="0"/>
                <a:cs typeface="Century Gothic" charset="0"/>
              </a:rPr>
              <a:t> the </a:t>
            </a:r>
            <a:r>
              <a:rPr lang="pl-PL" sz="1950" dirty="0" err="1">
                <a:latin typeface="Century Gothic" charset="0"/>
                <a:ea typeface="Century Gothic" charset="0"/>
                <a:cs typeface="Century Gothic" charset="0"/>
              </a:rPr>
              <a:t>number</a:t>
            </a:r>
            <a:r>
              <a:rPr lang="pl-PL" sz="1950" dirty="0">
                <a:latin typeface="Century Gothic" charset="0"/>
                <a:ea typeface="Century Gothic" charset="0"/>
                <a:cs typeface="Century Gothic" charset="0"/>
              </a:rPr>
              <a:t> and </a:t>
            </a:r>
            <a:r>
              <a:rPr lang="pl-PL" sz="1950" dirty="0" err="1">
                <a:latin typeface="Century Gothic" charset="0"/>
                <a:ea typeface="Century Gothic" charset="0"/>
                <a:cs typeface="Century Gothic" charset="0"/>
              </a:rPr>
              <a:t>range</a:t>
            </a:r>
            <a:r>
              <a:rPr lang="pl-PL" sz="1950" dirty="0">
                <a:latin typeface="Century Gothic" charset="0"/>
                <a:ea typeface="Century Gothic" charset="0"/>
                <a:cs typeface="Century Gothic" charset="0"/>
              </a:rPr>
              <a:t> of the </a:t>
            </a:r>
            <a:r>
              <a:rPr lang="pl-PL" sz="1950" dirty="0" err="1">
                <a:latin typeface="Century Gothic" charset="0"/>
                <a:ea typeface="Century Gothic" charset="0"/>
                <a:cs typeface="Century Gothic" charset="0"/>
              </a:rPr>
              <a:t>wolf</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population</a:t>
            </a:r>
            <a:r>
              <a:rPr lang="pl-PL" sz="1950" dirty="0">
                <a:latin typeface="Century Gothic" charset="0"/>
                <a:ea typeface="Century Gothic" charset="0"/>
                <a:cs typeface="Century Gothic" charset="0"/>
              </a:rPr>
              <a:t> was </a:t>
            </a:r>
            <a:r>
              <a:rPr lang="pl-PL" sz="1950" dirty="0" err="1">
                <a:latin typeface="Century Gothic" charset="0"/>
                <a:ea typeface="Century Gothic" charset="0"/>
                <a:cs typeface="Century Gothic" charset="0"/>
              </a:rPr>
              <a:t>recorded</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only</a:t>
            </a:r>
            <a:r>
              <a:rPr lang="pl-PL" sz="1950" dirty="0">
                <a:latin typeface="Century Gothic" charset="0"/>
                <a:ea typeface="Century Gothic" charset="0"/>
                <a:cs typeface="Century Gothic" charset="0"/>
              </a:rPr>
              <a:t> in </a:t>
            </a:r>
            <a:r>
              <a:rPr lang="pl-PL" sz="1950" dirty="0" err="1">
                <a:latin typeface="Century Gothic" charset="0"/>
                <a:ea typeface="Century Gothic" charset="0"/>
                <a:cs typeface="Century Gothic" charset="0"/>
              </a:rPr>
              <a:t>areas</a:t>
            </a:r>
            <a:r>
              <a:rPr lang="pl-PL" sz="1950" dirty="0">
                <a:latin typeface="Century Gothic" charset="0"/>
                <a:ea typeface="Century Gothic" charset="0"/>
                <a:cs typeface="Century Gothic" charset="0"/>
              </a:rPr>
              <a:t> east of the Vistula </a:t>
            </a:r>
            <a:r>
              <a:rPr lang="pl-PL" sz="1950" dirty="0" err="1">
                <a:latin typeface="Century Gothic" charset="0"/>
                <a:ea typeface="Century Gothic" charset="0"/>
                <a:cs typeface="Century Gothic" charset="0"/>
              </a:rPr>
              <a:t>river</a:t>
            </a:r>
            <a:r>
              <a:rPr lang="pl-PL" sz="1950" dirty="0">
                <a:latin typeface="Century Gothic" charset="0"/>
                <a:ea typeface="Century Gothic" charset="0"/>
                <a:cs typeface="Century Gothic" charset="0"/>
              </a:rPr>
              <a:t> and in the </a:t>
            </a:r>
            <a:r>
              <a:rPr lang="pl-PL" sz="1950" dirty="0" err="1">
                <a:latin typeface="Century Gothic" charset="0"/>
                <a:ea typeface="Century Gothic" charset="0"/>
                <a:cs typeface="Century Gothic" charset="0"/>
              </a:rPr>
              <a:t>Carpathians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Thus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wolves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distribution</a:t>
            </a:r>
            <a:r>
              <a:rPr lang="pl-PL" sz="1950" dirty="0">
                <a:latin typeface="Century Gothic" charset="0"/>
                <a:ea typeface="Century Gothic" charset="0"/>
                <a:cs typeface="Century Gothic" charset="0"/>
              </a:rPr>
              <a:t> was </a:t>
            </a:r>
            <a:r>
              <a:rPr lang="pl-PL" sz="1950" dirty="0" err="1">
                <a:latin typeface="Century Gothic" charset="0"/>
                <a:ea typeface="Century Gothic" charset="0"/>
                <a:cs typeface="Century Gothic" charset="0"/>
              </a:rPr>
              <a:t>mostly</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limited</a:t>
            </a:r>
            <a:r>
              <a:rPr lang="pl-PL" sz="1950" dirty="0">
                <a:latin typeface="Century Gothic" charset="0"/>
                <a:ea typeface="Century Gothic" charset="0"/>
                <a:cs typeface="Century Gothic" charset="0"/>
              </a:rPr>
              <a:t> to the </a:t>
            </a:r>
            <a:r>
              <a:rPr lang="pl-PL" sz="1950" dirty="0" err="1">
                <a:latin typeface="Century Gothic" charset="0"/>
                <a:ea typeface="Century Gothic" charset="0"/>
                <a:cs typeface="Century Gothic" charset="0"/>
              </a:rPr>
              <a:t>northeastern</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eastern</a:t>
            </a:r>
            <a:r>
              <a:rPr lang="pl-PL" sz="1950" dirty="0">
                <a:latin typeface="Century Gothic" charset="0"/>
                <a:ea typeface="Century Gothic" charset="0"/>
                <a:cs typeface="Century Gothic" charset="0"/>
              </a:rPr>
              <a:t>, and southern </a:t>
            </a:r>
            <a:r>
              <a:rPr lang="pl-PL" sz="1950" dirty="0" err="1">
                <a:latin typeface="Century Gothic" charset="0"/>
                <a:ea typeface="Century Gothic" charset="0"/>
                <a:cs typeface="Century Gothic" charset="0"/>
              </a:rPr>
              <a:t>parts</a:t>
            </a:r>
            <a:r>
              <a:rPr lang="pl-PL" sz="1950" dirty="0">
                <a:latin typeface="Century Gothic" charset="0"/>
                <a:ea typeface="Century Gothic" charset="0"/>
                <a:cs typeface="Century Gothic" charset="0"/>
              </a:rPr>
              <a:t> of the country. In central and western Poland </a:t>
            </a:r>
            <a:r>
              <a:rPr lang="pl-PL" sz="1950" dirty="0" err="1">
                <a:latin typeface="Century Gothic" charset="0"/>
                <a:ea typeface="Century Gothic" charset="0"/>
                <a:cs typeface="Century Gothic" charset="0"/>
              </a:rPr>
              <a:t>only</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few</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individuals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were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recorded</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However</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since</a:t>
            </a:r>
            <a:r>
              <a:rPr lang="pl-PL" sz="1950" dirty="0">
                <a:latin typeface="Century Gothic" charset="0"/>
                <a:ea typeface="Century Gothic" charset="0"/>
                <a:cs typeface="Century Gothic" charset="0"/>
              </a:rPr>
              <a:t> 2005 </a:t>
            </a:r>
            <a:r>
              <a:rPr lang="pl-PL" sz="1950" dirty="0" err="1">
                <a:latin typeface="Century Gothic" charset="0"/>
                <a:ea typeface="Century Gothic" charset="0"/>
                <a:cs typeface="Century Gothic" charset="0"/>
              </a:rPr>
              <a:t>wolves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have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begun</a:t>
            </a:r>
            <a:r>
              <a:rPr lang="pl-PL" sz="1950" dirty="0">
                <a:latin typeface="Century Gothic" charset="0"/>
                <a:ea typeface="Century Gothic" charset="0"/>
                <a:cs typeface="Century Gothic" charset="0"/>
              </a:rPr>
              <a:t> to </a:t>
            </a:r>
            <a:r>
              <a:rPr lang="pl-PL" sz="1950" dirty="0" err="1">
                <a:latin typeface="Century Gothic" charset="0"/>
                <a:ea typeface="Century Gothic" charset="0"/>
                <a:cs typeface="Century Gothic" charset="0"/>
              </a:rPr>
              <a:t>resettle</a:t>
            </a:r>
            <a:r>
              <a:rPr lang="pl-PL" sz="1950" dirty="0">
                <a:latin typeface="Century Gothic" charset="0"/>
                <a:ea typeface="Century Gothic" charset="0"/>
                <a:cs typeface="Century Gothic" charset="0"/>
              </a:rPr>
              <a:t> Western Poland. </a:t>
            </a:r>
            <a:r>
              <a:rPr lang="pl-PL" sz="1950" dirty="0" err="1">
                <a:latin typeface="Century Gothic" charset="0"/>
                <a:ea typeface="Century Gothic" charset="0"/>
                <a:cs typeface="Century Gothic" charset="0"/>
              </a:rPr>
              <a:t>Currently</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these</a:t>
            </a:r>
            <a:r>
              <a:rPr lang="pl-PL" sz="1950" dirty="0">
                <a:latin typeface="Century Gothic" charset="0"/>
                <a:ea typeface="Century Gothic" charset="0"/>
                <a:cs typeface="Century Gothic" charset="0"/>
              </a:rPr>
              <a:t> big </a:t>
            </a:r>
            <a:r>
              <a:rPr lang="pl-PL" sz="1950" dirty="0" err="1">
                <a:latin typeface="Century Gothic" charset="0"/>
                <a:ea typeface="Century Gothic" charset="0"/>
                <a:cs typeface="Century Gothic" charset="0"/>
              </a:rPr>
              <a:t>predators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gradually</a:t>
            </a:r>
            <a:r>
              <a:rPr lang="pl-PL" sz="1950" dirty="0">
                <a:latin typeface="Century Gothic" charset="0"/>
                <a:ea typeface="Century Gothic" charset="0"/>
                <a:cs typeface="Century Gothic" charset="0"/>
              </a:rPr>
              <a:t> re-</a:t>
            </a:r>
            <a:r>
              <a:rPr lang="pl-PL" sz="1950" dirty="0" err="1">
                <a:latin typeface="Century Gothic" charset="0"/>
                <a:ea typeface="Century Gothic" charset="0"/>
                <a:cs typeface="Century Gothic" charset="0"/>
              </a:rPr>
              <a:t>colonise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forests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where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they</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were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extirpated</a:t>
            </a:r>
            <a:r>
              <a:rPr lang="pl-PL" sz="1950" dirty="0">
                <a:latin typeface="Century Gothic" charset="0"/>
                <a:ea typeface="Century Gothic" charset="0"/>
                <a:cs typeface="Century Gothic" charset="0"/>
              </a:rPr>
              <a:t> by </a:t>
            </a:r>
            <a:r>
              <a:rPr lang="pl-PL" sz="1950" dirty="0" err="1">
                <a:latin typeface="Century Gothic" charset="0"/>
                <a:ea typeface="Century Gothic" charset="0"/>
                <a:cs typeface="Century Gothic" charset="0"/>
              </a:rPr>
              <a:t>people</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dozens</a:t>
            </a:r>
            <a:r>
              <a:rPr lang="pl-PL" sz="1950" dirty="0">
                <a:latin typeface="Century Gothic" charset="0"/>
                <a:ea typeface="Century Gothic" charset="0"/>
                <a:cs typeface="Century Gothic" charset="0"/>
              </a:rPr>
              <a:t> </a:t>
            </a:r>
            <a:r>
              <a:rPr lang="pl-PL" sz="1950" dirty="0" err="1">
                <a:latin typeface="Century Gothic" charset="0"/>
                <a:ea typeface="Century Gothic" charset="0"/>
                <a:cs typeface="Century Gothic" charset="0"/>
              </a:rPr>
              <a:t>years</a:t>
            </a:r>
            <a:r>
              <a:rPr lang="pl-PL" sz="1950" dirty="0">
                <a:latin typeface="Century Gothic" charset="0"/>
                <a:ea typeface="Century Gothic" charset="0"/>
                <a:cs typeface="Century Gothic" charset="0"/>
              </a:rPr>
              <a:t> ago.</a:t>
            </a:r>
          </a:p>
        </p:txBody>
      </p:sp>
    </p:spTree>
    <p:extLst>
      <p:ext uri="{BB962C8B-B14F-4D97-AF65-F5344CB8AC3E}">
        <p14:creationId xmlns:p14="http://schemas.microsoft.com/office/powerpoint/2010/main" val="412055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 y="0"/>
            <a:ext cx="12191974" cy="6858000"/>
          </a:xfrm>
          <a:prstGeom prst="rect">
            <a:avLst/>
          </a:prstGeom>
        </p:spPr>
      </p:pic>
      <p:sp>
        <p:nvSpPr>
          <p:cNvPr id="2" name="Tytuł 1"/>
          <p:cNvSpPr>
            <a:spLocks noGrp="1"/>
          </p:cNvSpPr>
          <p:nvPr>
            <p:ph type="title"/>
          </p:nvPr>
        </p:nvSpPr>
        <p:spPr>
          <a:xfrm>
            <a:off x="838200" y="500062"/>
            <a:ext cx="10515600" cy="1325563"/>
          </a:xfrm>
        </p:spPr>
        <p:txBody>
          <a:bodyPr>
            <a:normAutofit/>
          </a:bodyPr>
          <a:lstStyle/>
          <a:p>
            <a:r>
              <a:rPr lang="pl-PL" sz="5400" b="1" dirty="0" err="1">
                <a:ln w="22225">
                  <a:solidFill>
                    <a:schemeClr val="accent2"/>
                  </a:solidFill>
                  <a:prstDash val="solid"/>
                </a:ln>
                <a:solidFill>
                  <a:schemeClr val="accent2">
                    <a:lumMod val="40000"/>
                    <a:lumOff val="60000"/>
                  </a:schemeClr>
                </a:solidFill>
              </a:rPr>
              <a:t>Damage</a:t>
            </a:r>
            <a:r>
              <a:rPr lang="pl-PL" sz="5400" b="1" dirty="0">
                <a:ln w="22225">
                  <a:solidFill>
                    <a:schemeClr val="accent2"/>
                  </a:solidFill>
                  <a:prstDash val="solid"/>
                </a:ln>
                <a:solidFill>
                  <a:schemeClr val="accent2">
                    <a:lumMod val="40000"/>
                    <a:lumOff val="60000"/>
                  </a:schemeClr>
                </a:solidFill>
              </a:rPr>
              <a:t> </a:t>
            </a:r>
            <a:r>
              <a:rPr lang="pl-PL" sz="5400" b="1" dirty="0" err="1">
                <a:ln w="22225">
                  <a:solidFill>
                    <a:schemeClr val="accent2"/>
                  </a:solidFill>
                  <a:prstDash val="solid"/>
                </a:ln>
                <a:solidFill>
                  <a:schemeClr val="accent2">
                    <a:lumMod val="40000"/>
                    <a:lumOff val="60000"/>
                  </a:schemeClr>
                </a:solidFill>
              </a:rPr>
              <a:t>caused</a:t>
            </a:r>
            <a:r>
              <a:rPr lang="pl-PL" sz="5400" b="1" dirty="0">
                <a:ln w="22225">
                  <a:solidFill>
                    <a:schemeClr val="accent2"/>
                  </a:solidFill>
                  <a:prstDash val="solid"/>
                </a:ln>
                <a:solidFill>
                  <a:schemeClr val="accent2">
                    <a:lumMod val="40000"/>
                    <a:lumOff val="60000"/>
                  </a:schemeClr>
                </a:solidFill>
              </a:rPr>
              <a:t> by </a:t>
            </a:r>
            <a:r>
              <a:rPr lang="pl-PL" sz="5400" b="1" dirty="0" err="1">
                <a:ln w="22225">
                  <a:solidFill>
                    <a:schemeClr val="accent2"/>
                  </a:solidFill>
                  <a:prstDash val="solid"/>
                </a:ln>
                <a:solidFill>
                  <a:schemeClr val="accent2">
                    <a:lumMod val="40000"/>
                    <a:lumOff val="60000"/>
                  </a:schemeClr>
                </a:solidFill>
              </a:rPr>
              <a:t>wolves</a:t>
            </a:r>
            <a:r>
              <a:rPr lang="pl-PL" sz="5400" b="1" dirty="0">
                <a:ln w="22225">
                  <a:solidFill>
                    <a:schemeClr val="accent2"/>
                  </a:solidFill>
                  <a:prstDash val="solid"/>
                </a:ln>
                <a:solidFill>
                  <a:schemeClr val="accent2">
                    <a:lumMod val="40000"/>
                    <a:lumOff val="60000"/>
                  </a:schemeClr>
                </a:solidFill>
              </a:rPr>
              <a:t>…</a:t>
            </a:r>
          </a:p>
        </p:txBody>
      </p:sp>
      <p:sp>
        <p:nvSpPr>
          <p:cNvPr id="3" name="Symbol zastępczy zawartości 2"/>
          <p:cNvSpPr>
            <a:spLocks noGrp="1"/>
          </p:cNvSpPr>
          <p:nvPr>
            <p:ph idx="1"/>
          </p:nvPr>
        </p:nvSpPr>
        <p:spPr/>
        <p:txBody>
          <a:bodyPr/>
          <a:lstStyle/>
          <a:p>
            <a:pPr marL="0" marR="0" lvl="0" indent="0" defTabSz="914400" eaLnBrk="1" fontAlgn="auto" latinLnBrk="0" hangingPunct="1">
              <a:lnSpc>
                <a:spcPct val="150000"/>
              </a:lnSpc>
              <a:spcBef>
                <a:spcPts val="0"/>
              </a:spcBef>
              <a:spcAft>
                <a:spcPts val="0"/>
              </a:spcAft>
              <a:buClrTx/>
              <a:buSzTx/>
              <a:buFontTx/>
              <a:buNone/>
              <a:tabLst/>
              <a:defRPr/>
            </a:pPr>
            <a:r>
              <a:rPr lang="pl-PL" dirty="0">
                <a:latin typeface="Century Gothic" charset="0"/>
                <a:ea typeface="Century Gothic" charset="0"/>
                <a:cs typeface="Century Gothic" charset="0"/>
              </a:rPr>
              <a:t>The </a:t>
            </a:r>
            <a:r>
              <a:rPr lang="pl-PL" dirty="0" err="1">
                <a:latin typeface="Century Gothic" charset="0"/>
                <a:ea typeface="Century Gothic" charset="0"/>
                <a:cs typeface="Century Gothic" charset="0"/>
              </a:rPr>
              <a:t>Polish</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goverment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pays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compensation</a:t>
            </a:r>
            <a:r>
              <a:rPr lang="pl-PL" dirty="0">
                <a:latin typeface="Century Gothic" charset="0"/>
                <a:ea typeface="Century Gothic" charset="0"/>
                <a:cs typeface="Century Gothic" charset="0"/>
              </a:rPr>
              <a:t> for </a:t>
            </a:r>
            <a:r>
              <a:rPr lang="pl-PL" dirty="0" err="1">
                <a:latin typeface="Century Gothic" charset="0"/>
                <a:ea typeface="Century Gothic" charset="0"/>
                <a:cs typeface="Century Gothic" charset="0"/>
              </a:rPr>
              <a:t>livestocks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killed</a:t>
            </a:r>
            <a:r>
              <a:rPr lang="pl-PL" dirty="0">
                <a:latin typeface="Century Gothic" charset="0"/>
                <a:ea typeface="Century Gothic" charset="0"/>
                <a:cs typeface="Century Gothic" charset="0"/>
              </a:rPr>
              <a:t> by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1" y="3316860"/>
            <a:ext cx="4968042" cy="331202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58" y="3316861"/>
            <a:ext cx="5091767" cy="3312028"/>
          </a:xfrm>
          <a:prstGeom prst="rect">
            <a:avLst/>
          </a:prstGeom>
        </p:spPr>
      </p:pic>
    </p:spTree>
    <p:extLst>
      <p:ext uri="{BB962C8B-B14F-4D97-AF65-F5344CB8AC3E}">
        <p14:creationId xmlns:p14="http://schemas.microsoft.com/office/powerpoint/2010/main" val="117666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32" y="1"/>
            <a:ext cx="12186968" cy="6858000"/>
          </a:xfrm>
          <a:prstGeom prst="rect">
            <a:avLst/>
          </a:prstGeom>
        </p:spPr>
      </p:pic>
      <p:sp>
        <p:nvSpPr>
          <p:cNvPr id="2" name="Tytuł 1"/>
          <p:cNvSpPr>
            <a:spLocks noGrp="1"/>
          </p:cNvSpPr>
          <p:nvPr>
            <p:ph type="title"/>
          </p:nvPr>
        </p:nvSpPr>
        <p:spPr/>
        <p:txBody>
          <a:bodyPr>
            <a:normAutofit/>
          </a:bodyPr>
          <a:lstStyle/>
          <a:p>
            <a:r>
              <a:rPr lang="pl-PL" sz="6600" dirty="0" err="1">
                <a:ln w="0"/>
                <a:solidFill>
                  <a:schemeClr val="accent1"/>
                </a:solidFill>
                <a:effectLst>
                  <a:outerShdw blurRad="38100" dist="25400" dir="5400000" algn="ctr" rotWithShape="0">
                    <a:srgbClr val="6E747A">
                      <a:alpha val="43000"/>
                    </a:srgbClr>
                  </a:outerShdw>
                </a:effectLst>
              </a:rPr>
              <a:t>Wolves</a:t>
            </a:r>
            <a:r>
              <a:rPr lang="pl-PL" sz="6600" dirty="0">
                <a:ln w="0"/>
                <a:solidFill>
                  <a:schemeClr val="accent1"/>
                </a:solidFill>
                <a:effectLst>
                  <a:outerShdw blurRad="38100" dist="25400" dir="5400000" algn="ctr" rotWithShape="0">
                    <a:srgbClr val="6E747A">
                      <a:alpha val="43000"/>
                    </a:srgbClr>
                  </a:outerShdw>
                </a:effectLst>
              </a:rPr>
              <a:t>’ </a:t>
            </a:r>
            <a:r>
              <a:rPr lang="pl-PL" sz="6600" dirty="0" err="1">
                <a:ln w="0"/>
                <a:solidFill>
                  <a:schemeClr val="accent1"/>
                </a:solidFill>
                <a:effectLst>
                  <a:outerShdw blurRad="38100" dist="25400" dir="5400000" algn="ctr" rotWithShape="0">
                    <a:srgbClr val="6E747A">
                      <a:alpha val="43000"/>
                    </a:srgbClr>
                  </a:outerShdw>
                </a:effectLst>
              </a:rPr>
              <a:t>safety</a:t>
            </a:r>
            <a:endParaRPr lang="pl-PL" sz="6600" dirty="0">
              <a:ln w="0"/>
              <a:solidFill>
                <a:schemeClr val="accent1"/>
              </a:solidFill>
              <a:effectLst>
                <a:outerShdw blurRad="38100" dist="25400" dir="5400000" algn="ctr" rotWithShape="0">
                  <a:srgbClr val="6E747A">
                    <a:alpha val="43000"/>
                  </a:srgbClr>
                </a:outerShdw>
              </a:effectLst>
            </a:endParaRPr>
          </a:p>
        </p:txBody>
      </p:sp>
      <p:sp>
        <p:nvSpPr>
          <p:cNvPr id="3" name="Symbol zastępczy zawartości 2"/>
          <p:cNvSpPr>
            <a:spLocks noGrp="1"/>
          </p:cNvSpPr>
          <p:nvPr>
            <p:ph idx="1"/>
          </p:nvPr>
        </p:nvSpPr>
        <p:spPr/>
        <p:txBody>
          <a:bodyPr>
            <a:normAutofit fontScale="92500" lnSpcReduction="20000"/>
          </a:bodyPr>
          <a:lstStyle/>
          <a:p>
            <a:pPr marL="0" lvl="0" indent="0" algn="just">
              <a:lnSpc>
                <a:spcPct val="150000"/>
              </a:lnSpc>
              <a:spcBef>
                <a:spcPts val="0"/>
              </a:spcBef>
              <a:buNone/>
            </a:pPr>
            <a:r>
              <a:rPr lang="pl-PL" dirty="0">
                <a:latin typeface="Century Gothic" charset="0"/>
                <a:ea typeface="Century Gothic" charset="0"/>
                <a:cs typeface="Century Gothic" charset="0"/>
              </a:rPr>
              <a:t>Poland </a:t>
            </a:r>
            <a:r>
              <a:rPr lang="pl-PL" dirty="0" err="1">
                <a:latin typeface="Century Gothic" charset="0"/>
                <a:ea typeface="Century Gothic" charset="0"/>
                <a:cs typeface="Century Gothic" charset="0"/>
              </a:rPr>
              <a:t>has</a:t>
            </a:r>
            <a:r>
              <a:rPr lang="pl-PL" dirty="0">
                <a:latin typeface="Century Gothic" charset="0"/>
                <a:ea typeface="Century Gothic" charset="0"/>
                <a:cs typeface="Century Gothic" charset="0"/>
              </a:rPr>
              <a:t> one of the </a:t>
            </a:r>
            <a:r>
              <a:rPr lang="pl-PL" dirty="0" err="1">
                <a:latin typeface="Century Gothic" charset="0"/>
                <a:ea typeface="Century Gothic" charset="0"/>
                <a:cs typeface="Century Gothic" charset="0"/>
              </a:rPr>
              <a:t>highest</a:t>
            </a:r>
            <a:r>
              <a:rPr lang="pl-PL" dirty="0">
                <a:latin typeface="Century Gothic" charset="0"/>
                <a:ea typeface="Century Gothic" charset="0"/>
                <a:cs typeface="Century Gothic" charset="0"/>
              </a:rPr>
              <a:t> securities in the </a:t>
            </a:r>
            <a:r>
              <a:rPr lang="pl-PL" dirty="0" err="1">
                <a:latin typeface="Century Gothic" charset="0"/>
                <a:ea typeface="Century Gothic" charset="0"/>
                <a:cs typeface="Century Gothic" charset="0"/>
              </a:rPr>
              <a:t>world</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overlead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crossings</a:t>
            </a:r>
            <a:r>
              <a:rPr lang="pl-PL" dirty="0">
                <a:latin typeface="Century Gothic" charset="0"/>
                <a:ea typeface="Century Gothic" charset="0"/>
                <a:cs typeface="Century Gothic" charset="0"/>
              </a:rPr>
              <a:t> and </a:t>
            </a:r>
            <a:r>
              <a:rPr lang="pl-PL" dirty="0" err="1">
                <a:latin typeface="Century Gothic" charset="0"/>
                <a:ea typeface="Century Gothic" charset="0"/>
                <a:cs typeface="Century Gothic" charset="0"/>
              </a:rPr>
              <a:t>under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parses</a:t>
            </a:r>
            <a:r>
              <a:rPr lang="pl-PL" dirty="0">
                <a:latin typeface="Century Gothic" charset="0"/>
                <a:ea typeface="Century Gothic" charset="0"/>
                <a:cs typeface="Century Gothic" charset="0"/>
              </a:rPr>
              <a:t> for </a:t>
            </a:r>
            <a:r>
              <a:rPr lang="pl-PL" dirty="0" err="1">
                <a:latin typeface="Century Gothic" charset="0"/>
                <a:ea typeface="Century Gothic" charset="0"/>
                <a:cs typeface="Century Gothic" charset="0"/>
              </a:rPr>
              <a:t>wild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animals</a:t>
            </a:r>
            <a:r>
              <a:rPr lang="pl-PL" dirty="0">
                <a:latin typeface="Century Gothic" charset="0"/>
                <a:ea typeface="Century Gothic" charset="0"/>
                <a:cs typeface="Century Gothic" charset="0"/>
              </a:rPr>
              <a:t>. A </a:t>
            </a:r>
            <a:r>
              <a:rPr lang="pl-PL" dirty="0" err="1">
                <a:latin typeface="Century Gothic" charset="0"/>
                <a:ea typeface="Century Gothic" charset="0"/>
                <a:cs typeface="Century Gothic" charset="0"/>
              </a:rPr>
              <a:t>number</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studies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have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been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conducted</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determine</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effectiveness</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wildlife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corridors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providing</a:t>
            </a:r>
            <a:r>
              <a:rPr lang="pl-PL" dirty="0">
                <a:latin typeface="Century Gothic" charset="0"/>
                <a:ea typeface="Century Gothic" charset="0"/>
                <a:cs typeface="Century Gothic" charset="0"/>
              </a:rPr>
              <a:t> habitat </a:t>
            </a:r>
            <a:r>
              <a:rPr lang="pl-PL" dirty="0" err="1">
                <a:latin typeface="Century Gothic" charset="0"/>
                <a:ea typeface="Century Gothic" charset="0"/>
                <a:cs typeface="Century Gothic" charset="0"/>
              </a:rPr>
              <a:t>connectivity</a:t>
            </a:r>
            <a:r>
              <a:rPr lang="pl-PL" dirty="0">
                <a:latin typeface="Century Gothic" charset="0"/>
                <a:ea typeface="Century Gothic" charset="0"/>
                <a:cs typeface="Century Gothic" charset="0"/>
              </a:rPr>
              <a:t> (by </a:t>
            </a:r>
            <a:r>
              <a:rPr lang="pl-PL" dirty="0" err="1">
                <a:latin typeface="Century Gothic" charset="0"/>
                <a:ea typeface="Century Gothic" charset="0"/>
                <a:cs typeface="Century Gothic" charset="0"/>
              </a:rPr>
              <a:t>providing</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viable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migration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corridors</a:t>
            </a:r>
            <a:r>
              <a:rPr lang="pl-PL" dirty="0">
                <a:latin typeface="Century Gothic" charset="0"/>
                <a:ea typeface="Century Gothic" charset="0"/>
                <a:cs typeface="Century Gothic" charset="0"/>
              </a:rPr>
              <a:t>) and </a:t>
            </a:r>
            <a:r>
              <a:rPr lang="pl-PL" dirty="0" err="1">
                <a:latin typeface="Century Gothic" charset="0"/>
                <a:ea typeface="Century Gothic" charset="0"/>
                <a:cs typeface="Century Gothic" charset="0"/>
              </a:rPr>
              <a:t>reducing</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wildlife-vehicle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collisions</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effectiveness</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these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structures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appears</a:t>
            </a:r>
            <a:r>
              <a:rPr lang="pl-PL" dirty="0">
                <a:latin typeface="Century Gothic" charset="0"/>
                <a:ea typeface="Century Gothic" charset="0"/>
                <a:cs typeface="Century Gothic" charset="0"/>
              </a:rPr>
              <a:t> to be </a:t>
            </a:r>
            <a:r>
              <a:rPr lang="pl-PL" dirty="0" err="1">
                <a:latin typeface="Century Gothic" charset="0"/>
                <a:ea typeface="Century Gothic" charset="0"/>
                <a:cs typeface="Century Gothic" charset="0"/>
              </a:rPr>
              <a:t>highly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site-specific</a:t>
            </a:r>
            <a:r>
              <a:rPr lang="pl-PL" dirty="0">
                <a:latin typeface="Century Gothic" charset="0"/>
                <a:ea typeface="Century Gothic" charset="0"/>
                <a:cs typeface="Century Gothic" charset="0"/>
              </a:rPr>
              <a:t> but </a:t>
            </a:r>
            <a:r>
              <a:rPr lang="pl-PL" dirty="0" err="1">
                <a:latin typeface="Century Gothic" charset="0"/>
                <a:ea typeface="Century Gothic" charset="0"/>
                <a:cs typeface="Century Gothic" charset="0"/>
              </a:rPr>
              <a:t>crossings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have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been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beneficial</a:t>
            </a:r>
            <a:r>
              <a:rPr lang="pl-PL" dirty="0">
                <a:latin typeface="Century Gothic" charset="0"/>
                <a:ea typeface="Century Gothic" charset="0"/>
                <a:cs typeface="Century Gothic" charset="0"/>
              </a:rPr>
              <a:t> to a </a:t>
            </a:r>
            <a:r>
              <a:rPr lang="pl-PL" dirty="0" err="1">
                <a:latin typeface="Century Gothic" charset="0"/>
                <a:ea typeface="Century Gothic" charset="0"/>
                <a:cs typeface="Century Gothic" charset="0"/>
              </a:rPr>
              <a:t>number</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species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such</a:t>
            </a:r>
            <a:r>
              <a:rPr lang="pl-PL" dirty="0">
                <a:latin typeface="Century Gothic" charset="0"/>
                <a:ea typeface="Century Gothic" charset="0"/>
                <a:cs typeface="Century Gothic" charset="0"/>
              </a:rPr>
              <a:t> as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 </a:t>
            </a:r>
          </a:p>
        </p:txBody>
      </p:sp>
    </p:spTree>
    <p:extLst>
      <p:ext uri="{BB962C8B-B14F-4D97-AF65-F5344CB8AC3E}">
        <p14:creationId xmlns:p14="http://schemas.microsoft.com/office/powerpoint/2010/main" val="581830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951721"/>
            <a:ext cx="10515600" cy="1325563"/>
          </a:xfrm>
        </p:spPr>
        <p:txBody>
          <a:bodyPr>
            <a:noAutofit/>
          </a:bodyPr>
          <a:lstStyle/>
          <a:p>
            <a:pPr lvl="0"/>
            <a:r>
              <a:rPr lang="pl-PL" sz="6000" dirty="0" err="1">
                <a:ln w="0"/>
                <a:effectLst>
                  <a:outerShdw blurRad="38100" dist="19050" dir="2700000" algn="tl" rotWithShape="0">
                    <a:schemeClr val="dk1">
                      <a:alpha val="40000"/>
                    </a:schemeClr>
                  </a:outerShdw>
                </a:effectLst>
              </a:rPr>
              <a:t>Fear</a:t>
            </a:r>
            <a:r>
              <a:rPr lang="pl-PL" sz="6000" dirty="0">
                <a:ln w="0"/>
                <a:effectLst>
                  <a:outerShdw blurRad="38100" dist="19050" dir="2700000" algn="tl" rotWithShape="0">
                    <a:schemeClr val="dk1">
                      <a:alpha val="40000"/>
                    </a:schemeClr>
                  </a:outerShdw>
                </a:effectLst>
              </a:rPr>
              <a:t> of </a:t>
            </a:r>
            <a:r>
              <a:rPr lang="pl-PL" sz="6000" dirty="0" err="1">
                <a:ln w="0"/>
                <a:effectLst>
                  <a:outerShdw blurRad="38100" dist="19050" dir="2700000" algn="tl" rotWithShape="0">
                    <a:schemeClr val="dk1">
                      <a:alpha val="40000"/>
                    </a:schemeClr>
                  </a:outerShdw>
                </a:effectLst>
              </a:rPr>
              <a:t>wolves</a:t>
            </a:r>
            <a:r>
              <a:rPr lang="pl-PL" sz="6000" dirty="0">
                <a:ln w="0"/>
                <a:effectLst>
                  <a:outerShdw blurRad="38100" dist="19050" dir="2700000" algn="tl" rotWithShape="0">
                    <a:schemeClr val="dk1">
                      <a:alpha val="40000"/>
                    </a:schemeClr>
                  </a:outerShdw>
                </a:effectLst>
              </a:rPr>
              <a:t>:</a:t>
            </a:r>
            <a:br>
              <a:rPr lang="pl-PL" sz="6000" dirty="0">
                <a:ln w="0"/>
                <a:effectLst>
                  <a:outerShdw blurRad="38100" dist="19050" dir="2700000" algn="tl" rotWithShape="0">
                    <a:schemeClr val="dk1">
                      <a:alpha val="40000"/>
                    </a:schemeClr>
                  </a:outerShdw>
                </a:effectLst>
              </a:rPr>
            </a:br>
            <a:endParaRPr lang="pl-PL" sz="6000" dirty="0">
              <a:ln w="0"/>
              <a:effectLst>
                <a:outerShdw blurRad="38100" dist="19050" dir="2700000" algn="tl" rotWithShape="0">
                  <a:schemeClr val="dk1">
                    <a:alpha val="40000"/>
                  </a:schemeClr>
                </a:outerShdw>
              </a:effectLst>
            </a:endParaRPr>
          </a:p>
        </p:txBody>
      </p:sp>
      <p:sp>
        <p:nvSpPr>
          <p:cNvPr id="3" name="Symbol zastępczy zawartości 2"/>
          <p:cNvSpPr>
            <a:spLocks noGrp="1"/>
          </p:cNvSpPr>
          <p:nvPr>
            <p:ph idx="1"/>
          </p:nvPr>
        </p:nvSpPr>
        <p:spPr/>
        <p:txBody>
          <a:bodyPr>
            <a:normAutofit lnSpcReduction="10000"/>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pl-PL" dirty="0" err="1">
                <a:latin typeface="Century Gothic" charset="0"/>
                <a:ea typeface="Century Gothic" charset="0"/>
                <a:cs typeface="Century Gothic" charset="0"/>
              </a:rPr>
              <a:t>There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were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reported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attacks</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 on </a:t>
            </a:r>
            <a:r>
              <a:rPr lang="pl-PL" dirty="0" err="1">
                <a:latin typeface="Century Gothic" charset="0"/>
                <a:ea typeface="Century Gothic" charset="0"/>
                <a:cs typeface="Century Gothic" charset="0"/>
              </a:rPr>
              <a:t>humans</a:t>
            </a:r>
            <a:r>
              <a:rPr lang="pl-PL" dirty="0">
                <a:latin typeface="Century Gothic" charset="0"/>
                <a:ea typeface="Century Gothic" charset="0"/>
                <a:cs typeface="Century Gothic" charset="0"/>
              </a:rPr>
              <a:t> in Europe, </a:t>
            </a:r>
            <a:r>
              <a:rPr lang="pl-PL" dirty="0" err="1">
                <a:latin typeface="Century Gothic" charset="0"/>
                <a:ea typeface="Century Gothic" charset="0"/>
                <a:cs typeface="Century Gothic" charset="0"/>
              </a:rPr>
              <a:t>although</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there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few</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verified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reports</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attacks</a:t>
            </a:r>
            <a:r>
              <a:rPr lang="pl-PL" dirty="0">
                <a:latin typeface="Century Gothic" charset="0"/>
                <a:ea typeface="Century Gothic" charset="0"/>
                <a:cs typeface="Century Gothic" charset="0"/>
              </a:rPr>
              <a:t> past the </a:t>
            </a:r>
            <a:r>
              <a:rPr lang="pl-PL" dirty="0" err="1">
                <a:latin typeface="Century Gothic" charset="0"/>
                <a:ea typeface="Century Gothic" charset="0"/>
                <a:cs typeface="Century Gothic" charset="0"/>
              </a:rPr>
              <a:t>beggining</a:t>
            </a:r>
            <a:r>
              <a:rPr lang="pl-PL" dirty="0">
                <a:latin typeface="Century Gothic" charset="0"/>
                <a:ea typeface="Century Gothic" charset="0"/>
                <a:cs typeface="Century Gothic" charset="0"/>
              </a:rPr>
              <a:t> of the 20</a:t>
            </a:r>
            <a:r>
              <a:rPr lang="pl-PL" baseline="30000" dirty="0">
                <a:latin typeface="Century Gothic" charset="0"/>
                <a:ea typeface="Century Gothic" charset="0"/>
                <a:cs typeface="Century Gothic" charset="0"/>
              </a:rPr>
              <a:t>th</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century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Today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there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is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conrideredto</a:t>
            </a:r>
            <a:r>
              <a:rPr lang="pl-PL" dirty="0">
                <a:latin typeface="Century Gothic" charset="0"/>
                <a:ea typeface="Century Gothic" charset="0"/>
                <a:cs typeface="Century Gothic" charset="0"/>
              </a:rPr>
              <a:t> be </a:t>
            </a:r>
            <a:r>
              <a:rPr lang="pl-PL" dirty="0" err="1">
                <a:latin typeface="Century Gothic" charset="0"/>
                <a:ea typeface="Century Gothic" charset="0"/>
                <a:cs typeface="Century Gothic" charset="0"/>
              </a:rPr>
              <a:t>very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little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risk</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humans</a:t>
            </a:r>
            <a:r>
              <a:rPr lang="pl-PL" dirty="0">
                <a:latin typeface="Century Gothic" charset="0"/>
                <a:ea typeface="Century Gothic" charset="0"/>
                <a:cs typeface="Century Gothic" charset="0"/>
              </a:rPr>
              <a:t> from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 in Europe, </a:t>
            </a:r>
            <a:r>
              <a:rPr lang="pl-PL" dirty="0" err="1">
                <a:latin typeface="Century Gothic" charset="0"/>
                <a:ea typeface="Century Gothic" charset="0"/>
                <a:cs typeface="Century Gothic" charset="0"/>
              </a:rPr>
              <a:t>yet</a:t>
            </a:r>
            <a:r>
              <a:rPr lang="pl-PL" dirty="0">
                <a:latin typeface="Century Gothic" charset="0"/>
                <a:ea typeface="Century Gothic" charset="0"/>
                <a:cs typeface="Century Gothic" charset="0"/>
              </a:rPr>
              <a:t> public </a:t>
            </a:r>
            <a:r>
              <a:rPr lang="pl-PL" dirty="0" err="1">
                <a:latin typeface="Century Gothic" charset="0"/>
                <a:ea typeface="Century Gothic" charset="0"/>
                <a:cs typeface="Century Gothic" charset="0"/>
              </a:rPr>
              <a:t>attitude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remains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negative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Research</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shows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that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wolf</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attacks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perceived</a:t>
            </a:r>
            <a:r>
              <a:rPr lang="pl-PL" dirty="0">
                <a:latin typeface="Century Gothic" charset="0"/>
                <a:ea typeface="Century Gothic" charset="0"/>
                <a:cs typeface="Century Gothic" charset="0"/>
              </a:rPr>
              <a:t> to be </a:t>
            </a:r>
            <a:r>
              <a:rPr lang="pl-PL" dirty="0" err="1">
                <a:latin typeface="Century Gothic" charset="0"/>
                <a:ea typeface="Century Gothic" charset="0"/>
                <a:cs typeface="Century Gothic" charset="0"/>
              </a:rPr>
              <a:t>more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common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than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they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actually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are</a:t>
            </a:r>
            <a:r>
              <a:rPr lang="pl-PL" dirty="0">
                <a:latin typeface="Century Gothic" charset="0"/>
                <a:ea typeface="Century Gothic" charset="0"/>
                <a:cs typeface="Century Gothic" charset="0"/>
              </a:rPr>
              <a:t>.</a:t>
            </a:r>
          </a:p>
        </p:txBody>
      </p:sp>
    </p:spTree>
    <p:extLst>
      <p:ext uri="{BB962C8B-B14F-4D97-AF65-F5344CB8AC3E}">
        <p14:creationId xmlns:p14="http://schemas.microsoft.com/office/powerpoint/2010/main" val="2060677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3585"/>
            <a:ext cx="10515600" cy="1325563"/>
          </a:xfrm>
        </p:spPr>
        <p:txBody>
          <a:bodyPr>
            <a:normAutofit/>
          </a:bodyPr>
          <a:lstStyle/>
          <a:p>
            <a:r>
              <a:rPr lang="pl-PL" sz="5400" dirty="0" err="1">
                <a:ln w="0"/>
                <a:effectLst>
                  <a:outerShdw blurRad="38100" dist="19050" dir="2700000" algn="tl" rotWithShape="0">
                    <a:schemeClr val="dk1">
                      <a:alpha val="40000"/>
                    </a:schemeClr>
                  </a:outerShdw>
                </a:effectLst>
              </a:rPr>
              <a:t>Authors</a:t>
            </a:r>
            <a:r>
              <a:rPr lang="pl-PL" sz="5400" dirty="0">
                <a:ln w="0"/>
                <a:effectLst>
                  <a:outerShdw blurRad="38100" dist="19050" dir="2700000" algn="tl" rotWithShape="0">
                    <a:schemeClr val="dk1">
                      <a:alpha val="40000"/>
                    </a:schemeClr>
                  </a:outerShdw>
                </a:effectLst>
              </a:rPr>
              <a:t> :</a:t>
            </a:r>
          </a:p>
        </p:txBody>
      </p:sp>
      <p:sp>
        <p:nvSpPr>
          <p:cNvPr id="3" name="Symbol zastępczy zawartości 2"/>
          <p:cNvSpPr>
            <a:spLocks noGrp="1"/>
          </p:cNvSpPr>
          <p:nvPr>
            <p:ph idx="1"/>
          </p:nvPr>
        </p:nvSpPr>
        <p:spPr>
          <a:xfrm>
            <a:off x="707366" y="1293962"/>
            <a:ext cx="5572664" cy="4883001"/>
          </a:xfrm>
        </p:spPr>
        <p:txBody>
          <a:bodyPr>
            <a:noAutofit/>
          </a:bodyPr>
          <a:lstStyle/>
          <a:p>
            <a:r>
              <a:rPr lang="pl-PL" sz="1800" dirty="0">
                <a:latin typeface="Century Gothic" charset="0"/>
                <a:ea typeface="Century Gothic" charset="0"/>
                <a:cs typeface="Century Gothic" charset="0"/>
              </a:rPr>
              <a:t>Natalia (Natalie) Kempa</a:t>
            </a:r>
          </a:p>
          <a:p>
            <a:r>
              <a:rPr lang="pl-PL" sz="1800" dirty="0">
                <a:latin typeface="Century Gothic" charset="0"/>
                <a:ea typeface="Century Gothic" charset="0"/>
                <a:cs typeface="Century Gothic" charset="0"/>
              </a:rPr>
              <a:t>Zofia (</a:t>
            </a:r>
            <a:r>
              <a:rPr lang="pl-PL" sz="1800" dirty="0" err="1">
                <a:latin typeface="Century Gothic" charset="0"/>
                <a:ea typeface="Century Gothic" charset="0"/>
                <a:cs typeface="Century Gothic" charset="0"/>
              </a:rPr>
              <a:t>Sophie</a:t>
            </a:r>
            <a:r>
              <a:rPr lang="pl-PL" sz="1800" dirty="0">
                <a:latin typeface="Century Gothic" charset="0"/>
                <a:ea typeface="Century Gothic" charset="0"/>
                <a:cs typeface="Century Gothic" charset="0"/>
              </a:rPr>
              <a:t>) Ziemba</a:t>
            </a:r>
          </a:p>
          <a:p>
            <a:r>
              <a:rPr lang="pl-PL" sz="1800" dirty="0">
                <a:latin typeface="Century Gothic" charset="0"/>
                <a:ea typeface="Century Gothic" charset="0"/>
                <a:cs typeface="Century Gothic" charset="0"/>
              </a:rPr>
              <a:t>Karol (Charles) </a:t>
            </a:r>
            <a:r>
              <a:rPr lang="pl-PL" sz="1800" dirty="0" err="1">
                <a:latin typeface="Century Gothic" charset="0"/>
                <a:ea typeface="Century Gothic" charset="0"/>
                <a:cs typeface="Century Gothic" charset="0"/>
              </a:rPr>
              <a:t>Krupiniewicz</a:t>
            </a:r>
            <a:endParaRPr lang="pl-PL" sz="1800" dirty="0">
              <a:latin typeface="Century Gothic" charset="0"/>
              <a:ea typeface="Century Gothic" charset="0"/>
              <a:cs typeface="Century Gothic" charset="0"/>
            </a:endParaRPr>
          </a:p>
          <a:p>
            <a:endParaRPr lang="pl-PL" sz="1800" dirty="0">
              <a:latin typeface="Century Gothic" charset="0"/>
              <a:ea typeface="Century Gothic" charset="0"/>
              <a:cs typeface="Century Gothic" charset="0"/>
            </a:endParaRPr>
          </a:p>
          <a:p>
            <a:pPr marL="0" indent="0">
              <a:buNone/>
            </a:pPr>
            <a:r>
              <a:rPr lang="pl-PL" sz="1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School:</a:t>
            </a:r>
          </a:p>
          <a:p>
            <a:pPr marL="0" indent="0">
              <a:lnSpc>
                <a:spcPct val="170000"/>
              </a:lnSpc>
              <a:buNone/>
            </a:pPr>
            <a:r>
              <a:rPr lang="pl-PL" sz="1800" dirty="0">
                <a:latin typeface="Century Gothic" charset="0"/>
                <a:ea typeface="Century Gothic" charset="0"/>
                <a:cs typeface="Century Gothic" charset="0"/>
              </a:rPr>
              <a:t>II Liceum Ogólnokształcące z Oddziałami Dwujęzycznymi im. Adama Mickiewicza w Słupsku</a:t>
            </a:r>
          </a:p>
          <a:p>
            <a:pPr marL="0" indent="0">
              <a:buNone/>
            </a:pPr>
            <a:endParaRPr lang="pl-PL" sz="1800" dirty="0">
              <a:latin typeface="Century Gothic" charset="0"/>
              <a:ea typeface="Century Gothic" charset="0"/>
              <a:cs typeface="Century Gothic" charset="0"/>
            </a:endParaRPr>
          </a:p>
          <a:p>
            <a:pPr marL="0" indent="0">
              <a:buNone/>
            </a:pPr>
            <a:r>
              <a:rPr lang="pl-PL" sz="1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Class: </a:t>
            </a:r>
            <a:r>
              <a:rPr lang="pl-PL" sz="1800" dirty="0">
                <a:latin typeface="Century Gothic" charset="0"/>
                <a:ea typeface="Century Gothic" charset="0"/>
                <a:cs typeface="Century Gothic" charset="0"/>
              </a:rPr>
              <a:t>I b</a:t>
            </a:r>
          </a:p>
          <a:p>
            <a:pPr marL="0" indent="0">
              <a:lnSpc>
                <a:spcPct val="170000"/>
              </a:lnSpc>
              <a:buNone/>
            </a:pPr>
            <a:r>
              <a:rPr lang="pl-PL" sz="1800" dirty="0" err="1">
                <a:ln w="0"/>
                <a:effectLst>
                  <a:outerShdw blurRad="38100" dist="19050" dir="2700000" algn="tl" rotWithShape="0">
                    <a:schemeClr val="dk1">
                      <a:alpha val="40000"/>
                    </a:schemeClr>
                  </a:outerShdw>
                </a:effectLst>
                <a:latin typeface="Century Gothic" charset="0"/>
                <a:ea typeface="Century Gothic" charset="0"/>
                <a:cs typeface="Century Gothic" charset="0"/>
              </a:rPr>
              <a:t>Teachers</a:t>
            </a:r>
            <a:r>
              <a:rPr lang="pl-PL" sz="1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 </a:t>
            </a:r>
            <a:r>
              <a:rPr lang="pl-PL" sz="1800" dirty="0">
                <a:latin typeface="Century Gothic" charset="0"/>
                <a:ea typeface="Century Gothic" charset="0"/>
                <a:cs typeface="Century Gothic" charset="0"/>
              </a:rPr>
              <a:t>mgr Iwona Andrzejewska &amp; mgr </a:t>
            </a:r>
            <a:r>
              <a:rPr lang="pl-PL" sz="1800" dirty="0" err="1">
                <a:latin typeface="Century Gothic" charset="0"/>
                <a:ea typeface="Century Gothic" charset="0"/>
                <a:cs typeface="Century Gothic" charset="0"/>
              </a:rPr>
              <a:t>Shankar</a:t>
            </a:r>
            <a:r>
              <a:rPr lang="pl-PL" sz="1800" dirty="0">
                <a:latin typeface="Century Gothic" charset="0"/>
                <a:ea typeface="Century Gothic" charset="0"/>
                <a:cs typeface="Century Gothic" charset="0"/>
              </a:rPr>
              <a:t> </a:t>
            </a:r>
            <a:r>
              <a:rPr lang="pl-PL" sz="1800" dirty="0" err="1">
                <a:latin typeface="Century Gothic" charset="0"/>
                <a:ea typeface="Century Gothic" charset="0"/>
                <a:cs typeface="Century Gothic" charset="0"/>
              </a:rPr>
              <a:t>Dasgupta</a:t>
            </a:r>
            <a:endParaRPr lang="pl-PL" sz="1800" dirty="0">
              <a:latin typeface="Century Gothic" charset="0"/>
              <a:ea typeface="Century Gothic" charset="0"/>
              <a:cs typeface="Century Gothic"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466" y="537653"/>
            <a:ext cx="4356500" cy="5811838"/>
          </a:xfrm>
          <a:prstGeom prst="rect">
            <a:avLst/>
          </a:prstGeom>
        </p:spPr>
      </p:pic>
    </p:spTree>
    <p:extLst>
      <p:ext uri="{BB962C8B-B14F-4D97-AF65-F5344CB8AC3E}">
        <p14:creationId xmlns:p14="http://schemas.microsoft.com/office/powerpoint/2010/main" val="1485614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4" end="4"/>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5" end="5"/>
                                            </p:txEl>
                                          </p:spTgt>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7" end="7"/>
                                            </p:txEl>
                                          </p:spTgt>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58"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
                                            <p:txEl>
                                              <p:pRg st="8" end="8"/>
                                            </p:txEl>
                                          </p:spTgt>
                                        </p:tgtEl>
                                      </p:cBhvr>
                                    </p:animEffect>
                                  </p:childTnLst>
                                </p:cTn>
                              </p:par>
                              <p:par>
                                <p:cTn id="61" presetID="42"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527" y="-1"/>
            <a:ext cx="12199527" cy="6879893"/>
          </a:xfrm>
          <a:prstGeom prst="rect">
            <a:avLst/>
          </a:prstGeom>
        </p:spPr>
      </p:pic>
      <p:sp>
        <p:nvSpPr>
          <p:cNvPr id="2" name="Tytuł 1"/>
          <p:cNvSpPr>
            <a:spLocks noGrp="1"/>
          </p:cNvSpPr>
          <p:nvPr>
            <p:ph type="title"/>
          </p:nvPr>
        </p:nvSpPr>
        <p:spPr>
          <a:xfrm>
            <a:off x="838200" y="-140558"/>
            <a:ext cx="10515600" cy="1325563"/>
          </a:xfrm>
        </p:spPr>
        <p:txBody>
          <a:bodyPr/>
          <a:lstStyle/>
          <a:p>
            <a:r>
              <a:rPr lang="pl-PL" dirty="0" err="1">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Bibliography</a:t>
            </a:r>
            <a:r>
              <a:rPr lang="pl-PL" dirty="0">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a:t>
            </a:r>
          </a:p>
        </p:txBody>
      </p:sp>
      <p:sp>
        <p:nvSpPr>
          <p:cNvPr id="3" name="Symbol zastępczy zawartości 2"/>
          <p:cNvSpPr>
            <a:spLocks noGrp="1"/>
          </p:cNvSpPr>
          <p:nvPr>
            <p:ph idx="1"/>
          </p:nvPr>
        </p:nvSpPr>
        <p:spPr>
          <a:xfrm>
            <a:off x="838200" y="1459328"/>
            <a:ext cx="10515600" cy="5420564"/>
          </a:xfrm>
        </p:spPr>
        <p:txBody>
          <a:bodyPr>
            <a:normAutofit fontScale="77500" lnSpcReduction="20000"/>
          </a:bodyPr>
          <a:lstStyle/>
          <a:p>
            <a:r>
              <a:rPr lang="pl-PL" dirty="0" err="1"/>
              <a:t>Group</a:t>
            </a:r>
            <a:r>
              <a:rPr lang="pl-PL" dirty="0"/>
              <a:t> </a:t>
            </a:r>
            <a:r>
              <a:rPr lang="pl-PL" dirty="0" err="1"/>
              <a:t>work</a:t>
            </a:r>
            <a:r>
              <a:rPr lang="pl-PL" dirty="0"/>
              <a:t>, </a:t>
            </a:r>
            <a:r>
              <a:rPr lang="pl-PL" i="1" dirty="0" err="1"/>
              <a:t>Biosphere</a:t>
            </a:r>
            <a:r>
              <a:rPr lang="pl-PL" i="1" dirty="0"/>
              <a:t> </a:t>
            </a:r>
            <a:r>
              <a:rPr lang="pl-PL" i="1" dirty="0" err="1"/>
              <a:t>Reserves</a:t>
            </a:r>
            <a:r>
              <a:rPr lang="pl-PL" i="1" dirty="0"/>
              <a:t> in Poland</a:t>
            </a:r>
            <a:r>
              <a:rPr lang="pl-PL" dirty="0"/>
              <a:t>, Agencja Reklamowo – Wydawnicza A. Grzegorczyk, 1997r., </a:t>
            </a:r>
            <a:r>
              <a:rPr lang="pl-PL" dirty="0" err="1"/>
              <a:t>Warsaw</a:t>
            </a:r>
            <a:endParaRPr lang="pl-PL" dirty="0"/>
          </a:p>
          <a:p>
            <a:r>
              <a:rPr lang="pl-PL" i="1" dirty="0" err="1"/>
              <a:t>Beautifu</a:t>
            </a:r>
            <a:r>
              <a:rPr lang="pl-PL" i="1" dirty="0"/>
              <a:t> </a:t>
            </a:r>
            <a:r>
              <a:rPr lang="pl-PL" i="1" dirty="0" err="1"/>
              <a:t>Baltic</a:t>
            </a:r>
            <a:r>
              <a:rPr lang="pl-PL" i="1" dirty="0"/>
              <a:t> Sea, </a:t>
            </a:r>
            <a:r>
              <a:rPr lang="pl-PL" i="1" dirty="0" err="1"/>
              <a:t>Baltic</a:t>
            </a:r>
            <a:r>
              <a:rPr lang="pl-PL" i="1" dirty="0"/>
              <a:t> </a:t>
            </a:r>
            <a:r>
              <a:rPr lang="pl-PL" i="1" dirty="0" err="1"/>
              <a:t>Landscapes</a:t>
            </a:r>
            <a:r>
              <a:rPr lang="pl-PL" i="1" dirty="0"/>
              <a:t> of the Pomorze</a:t>
            </a:r>
            <a:r>
              <a:rPr lang="pl-PL" dirty="0"/>
              <a:t>, Gdańska Fundacja Wody, Gdańsk</a:t>
            </a:r>
          </a:p>
          <a:p>
            <a:r>
              <a:rPr lang="pl-PL" dirty="0"/>
              <a:t>Andrzej Grzywacz, </a:t>
            </a:r>
            <a:r>
              <a:rPr lang="pl-PL" i="1" dirty="0"/>
              <a:t>Las twoim bogactwem</a:t>
            </a:r>
            <a:r>
              <a:rPr lang="pl-PL" dirty="0"/>
              <a:t>, Agencja Reklamowo – Wydawnicza A. Grzegorczyk, 2000r., Warszawa</a:t>
            </a:r>
          </a:p>
          <a:p>
            <a:r>
              <a:rPr lang="pl-PL" dirty="0"/>
              <a:t>Adam </a:t>
            </a:r>
            <a:r>
              <a:rPr lang="pl-PL" dirty="0" err="1"/>
              <a:t>Wajrak</a:t>
            </a:r>
            <a:r>
              <a:rPr lang="pl-PL" dirty="0"/>
              <a:t>, </a:t>
            </a:r>
            <a:r>
              <a:rPr lang="pl-PL" i="1" dirty="0"/>
              <a:t>Wilki</a:t>
            </a:r>
            <a:r>
              <a:rPr lang="pl-PL" dirty="0"/>
              <a:t>, Agora, 2015r., Warszawa</a:t>
            </a:r>
          </a:p>
          <a:p>
            <a:r>
              <a:rPr lang="pl-PL" dirty="0">
                <a:hlinkClick r:id="rId3"/>
              </a:rPr>
              <a:t>http://www.polishwolf.org.pl/wolf</a:t>
            </a:r>
            <a:endParaRPr lang="pl-PL" dirty="0"/>
          </a:p>
          <a:p>
            <a:r>
              <a:rPr lang="pl-PL" dirty="0">
                <a:hlinkClick r:id="rId4"/>
              </a:rPr>
              <a:t>http://www.theguardian.com/environment/2015/nov/25/wolves-return-poland-after-being-wiped-out</a:t>
            </a:r>
            <a:endParaRPr lang="pl-PL" dirty="0"/>
          </a:p>
          <a:p>
            <a:r>
              <a:rPr lang="pl-PL" dirty="0">
                <a:hlinkClick r:id="rId5" invalidUrl="http://www.wolvesandhumans.org/pdf-documents/Wolves in Poland.pdf"/>
              </a:rPr>
              <a:t>http://www.wolvesandhumans.org/pdf-documents/Wolves%20in%20Poland.pdf</a:t>
            </a:r>
            <a:endParaRPr lang="pl-PL" dirty="0"/>
          </a:p>
          <a:p>
            <a:r>
              <a:rPr lang="pl-PL" dirty="0">
                <a:hlinkClick r:id="rId6"/>
              </a:rPr>
              <a:t>http://www.lasy.gov.pl/informacje/publikacje/in-english/forests-in-poland/forests-in-poland-2014/view</a:t>
            </a:r>
            <a:endParaRPr lang="pl-PL" dirty="0"/>
          </a:p>
          <a:p>
            <a:r>
              <a:rPr lang="nl-NL" dirty="0">
                <a:hlinkClick r:id="rId7"/>
              </a:rPr>
              <a:t>http://www.fao.org/forestry/43155-0df7c31227721bf2798efd6252dc2f42b.pdf</a:t>
            </a:r>
            <a:endParaRPr lang="nl-NL" dirty="0"/>
          </a:p>
          <a:p>
            <a:r>
              <a:rPr lang="nl-NL" dirty="0"/>
              <a:t>Google </a:t>
            </a:r>
            <a:r>
              <a:rPr lang="nl-NL" dirty="0" err="1"/>
              <a:t>grafika</a:t>
            </a:r>
            <a:endParaRPr lang="nl-NL" dirty="0"/>
          </a:p>
          <a:p>
            <a:r>
              <a:rPr lang="nl-NL" dirty="0" err="1"/>
              <a:t>Wikipedia.org</a:t>
            </a:r>
            <a:endParaRPr lang="pl-PL" dirty="0"/>
          </a:p>
          <a:p>
            <a:endParaRPr lang="pl-PL" dirty="0"/>
          </a:p>
        </p:txBody>
      </p:sp>
    </p:spTree>
    <p:extLst>
      <p:ext uri="{BB962C8B-B14F-4D97-AF65-F5344CB8AC3E}">
        <p14:creationId xmlns:p14="http://schemas.microsoft.com/office/powerpoint/2010/main" val="1981866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4" end="4"/>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5" end="5"/>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6" end="6"/>
                                            </p:txEl>
                                          </p:spTgt>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9" dur="500"/>
                                        <p:tgtEl>
                                          <p:spTgt spid="3">
                                            <p:txEl>
                                              <p:pRg st="7" end="7"/>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8" end="8"/>
                                            </p:txEl>
                                          </p:spTgt>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
                                            <p:txEl>
                                              <p:pRg st="9" end="9"/>
                                            </p:txEl>
                                          </p:spTgt>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ytuł 1"/>
          <p:cNvSpPr>
            <a:spLocks noGrp="1"/>
          </p:cNvSpPr>
          <p:nvPr>
            <p:ph type="title"/>
          </p:nvPr>
        </p:nvSpPr>
        <p:spPr/>
        <p:txBody>
          <a:bodyPr>
            <a:normAutofit/>
          </a:bodyPr>
          <a:lstStyle/>
          <a:p>
            <a:pPr algn="ctr"/>
            <a:r>
              <a:rPr lang="pl-PL" sz="7200" dirty="0" err="1">
                <a:ln w="0"/>
                <a:solidFill>
                  <a:schemeClr val="accent2">
                    <a:lumMod val="75000"/>
                  </a:schemeClr>
                </a:solidFill>
                <a:effectLst>
                  <a:outerShdw blurRad="38100" dist="25400" dir="5400000" algn="ctr" rotWithShape="0">
                    <a:srgbClr val="6E747A">
                      <a:alpha val="43000"/>
                    </a:srgbClr>
                  </a:outerShdw>
                </a:effectLst>
                <a:latin typeface="Century Gothic" charset="0"/>
                <a:ea typeface="Century Gothic" charset="0"/>
                <a:cs typeface="Century Gothic" charset="0"/>
              </a:rPr>
              <a:t>Forests</a:t>
            </a:r>
            <a:r>
              <a:rPr lang="pl-PL" sz="7200" dirty="0">
                <a:ln w="0"/>
                <a:solidFill>
                  <a:schemeClr val="accent2">
                    <a:lumMod val="75000"/>
                  </a:schemeClr>
                </a:solidFill>
                <a:effectLst>
                  <a:outerShdw blurRad="38100" dist="25400" dir="5400000" algn="ctr" rotWithShape="0">
                    <a:srgbClr val="6E747A">
                      <a:alpha val="43000"/>
                    </a:srgbClr>
                  </a:outerShdw>
                </a:effectLst>
                <a:latin typeface="Century Gothic" charset="0"/>
                <a:ea typeface="Century Gothic" charset="0"/>
                <a:cs typeface="Century Gothic" charset="0"/>
              </a:rPr>
              <a:t> in Poland</a:t>
            </a:r>
          </a:p>
        </p:txBody>
      </p:sp>
      <p:sp>
        <p:nvSpPr>
          <p:cNvPr id="3" name="Symbol zastępczy zawartości 2"/>
          <p:cNvSpPr>
            <a:spLocks noGrp="1"/>
          </p:cNvSpPr>
          <p:nvPr>
            <p:ph idx="1"/>
          </p:nvPr>
        </p:nvSpPr>
        <p:spPr>
          <a:xfrm>
            <a:off x="362309" y="2308704"/>
            <a:ext cx="11369616" cy="4351338"/>
          </a:xfrm>
        </p:spPr>
        <p:txBody>
          <a:bodyPr>
            <a:noAutofit/>
          </a:bodyPr>
          <a:lstStyle/>
          <a:p>
            <a:pPr marL="0" indent="0" algn="just">
              <a:lnSpc>
                <a:spcPct val="150000"/>
              </a:lnSpc>
              <a:buNone/>
            </a:pPr>
            <a:r>
              <a:rPr lang="pl-PL" sz="2400" dirty="0">
                <a:latin typeface="Century Gothic" charset="0"/>
                <a:ea typeface="Century Gothic" charset="0"/>
                <a:cs typeface="Century Gothic" charset="0"/>
              </a:rPr>
              <a:t>In Poland </a:t>
            </a:r>
            <a:r>
              <a:rPr lang="pl-PL" sz="2400" dirty="0" err="1">
                <a:latin typeface="Century Gothic" charset="0"/>
                <a:ea typeface="Century Gothic" charset="0"/>
                <a:cs typeface="Century Gothic" charset="0"/>
              </a:rPr>
              <a:t>forests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cover</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about</a:t>
            </a:r>
            <a:r>
              <a:rPr lang="pl-PL" sz="2400" dirty="0">
                <a:latin typeface="Century Gothic" charset="0"/>
                <a:ea typeface="Century Gothic" charset="0"/>
                <a:cs typeface="Century Gothic" charset="0"/>
              </a:rPr>
              <a:t> 9,1 mln ha, </a:t>
            </a:r>
            <a:r>
              <a:rPr lang="pl-PL" sz="2400" dirty="0" err="1">
                <a:latin typeface="Century Gothic" charset="0"/>
                <a:ea typeface="Century Gothic" charset="0"/>
                <a:cs typeface="Century Gothic" charset="0"/>
              </a:rPr>
              <a:t>this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about</a:t>
            </a:r>
            <a:r>
              <a:rPr lang="pl-PL" sz="2400" dirty="0">
                <a:latin typeface="Century Gothic" charset="0"/>
                <a:ea typeface="Century Gothic" charset="0"/>
                <a:cs typeface="Century Gothic" charset="0"/>
              </a:rPr>
              <a:t> 29% of </a:t>
            </a:r>
            <a:r>
              <a:rPr lang="pl-PL" sz="2400" dirty="0" err="1">
                <a:latin typeface="Century Gothic" charset="0"/>
                <a:ea typeface="Century Gothic" charset="0"/>
                <a:cs typeface="Century Gothic" charset="0"/>
              </a:rPr>
              <a:t>our</a:t>
            </a:r>
            <a:r>
              <a:rPr lang="pl-PL" sz="2400" dirty="0">
                <a:latin typeface="Century Gothic" charset="0"/>
                <a:ea typeface="Century Gothic" charset="0"/>
                <a:cs typeface="Century Gothic" charset="0"/>
              </a:rPr>
              <a:t> country and </a:t>
            </a:r>
            <a:r>
              <a:rPr lang="pl-PL" sz="2400" dirty="0" err="1">
                <a:latin typeface="Century Gothic" charset="0"/>
                <a:ea typeface="Century Gothic" charset="0"/>
                <a:cs typeface="Century Gothic" charset="0"/>
              </a:rPr>
              <a:t>they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are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dominated</a:t>
            </a:r>
            <a:r>
              <a:rPr lang="pl-PL" sz="2400" dirty="0">
                <a:latin typeface="Century Gothic" charset="0"/>
                <a:ea typeface="Century Gothic" charset="0"/>
                <a:cs typeface="Century Gothic" charset="0"/>
              </a:rPr>
              <a:t> by </a:t>
            </a:r>
            <a:r>
              <a:rPr lang="pl-PL" sz="2400" dirty="0" err="1">
                <a:latin typeface="Century Gothic" charset="0"/>
                <a:ea typeface="Century Gothic" charset="0"/>
                <a:cs typeface="Century Gothic" charset="0"/>
              </a:rPr>
              <a:t>scots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pine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Only</a:t>
            </a:r>
            <a:r>
              <a:rPr lang="pl-PL" sz="2400" dirty="0">
                <a:latin typeface="Century Gothic" charset="0"/>
                <a:ea typeface="Century Gothic" charset="0"/>
                <a:cs typeface="Century Gothic" charset="0"/>
              </a:rPr>
              <a:t> 7,6 mln ha of </a:t>
            </a:r>
            <a:r>
              <a:rPr lang="pl-PL" sz="2400" dirty="0" err="1">
                <a:latin typeface="Century Gothic" charset="0"/>
                <a:ea typeface="Century Gothic" charset="0"/>
                <a:cs typeface="Century Gothic" charset="0"/>
              </a:rPr>
              <a:t>forests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managed</a:t>
            </a:r>
            <a:r>
              <a:rPr lang="pl-PL" sz="2400" dirty="0">
                <a:latin typeface="Century Gothic" charset="0"/>
                <a:ea typeface="Century Gothic" charset="0"/>
                <a:cs typeface="Century Gothic" charset="0"/>
              </a:rPr>
              <a:t> by the </a:t>
            </a:r>
            <a:r>
              <a:rPr lang="pl-PL" sz="2400" dirty="0" err="1">
                <a:latin typeface="Century Gothic" charset="0"/>
                <a:ea typeface="Century Gothic" charset="0"/>
                <a:cs typeface="Century Gothic" charset="0"/>
              </a:rPr>
              <a:t>State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Forests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National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Forest</a:t>
            </a:r>
            <a:r>
              <a:rPr lang="pl-PL" sz="2400" dirty="0">
                <a:latin typeface="Century Gothic" charset="0"/>
                <a:ea typeface="Century Gothic" charset="0"/>
                <a:cs typeface="Century Gothic" charset="0"/>
              </a:rPr>
              <a:t> Holding. One of the most </a:t>
            </a:r>
            <a:r>
              <a:rPr lang="pl-PL" sz="2400" dirty="0" err="1">
                <a:latin typeface="Century Gothic" charset="0"/>
                <a:ea typeface="Century Gothic" charset="0"/>
                <a:cs typeface="Century Gothic" charset="0"/>
              </a:rPr>
              <a:t>important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sector</a:t>
            </a:r>
            <a:r>
              <a:rPr lang="pl-PL" sz="2400" dirty="0">
                <a:latin typeface="Century Gothic" charset="0"/>
                <a:ea typeface="Century Gothic" charset="0"/>
                <a:cs typeface="Century Gothic" charset="0"/>
              </a:rPr>
              <a:t> of the </a:t>
            </a:r>
            <a:r>
              <a:rPr lang="pl-PL" sz="2400" dirty="0" err="1">
                <a:latin typeface="Century Gothic" charset="0"/>
                <a:ea typeface="Century Gothic" charset="0"/>
                <a:cs typeface="Century Gothic" charset="0"/>
              </a:rPr>
              <a:t>polish</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economy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forestry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sector</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Interesting</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fact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that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offers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direct</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employment</a:t>
            </a:r>
            <a:r>
              <a:rPr lang="pl-PL" sz="2400" dirty="0">
                <a:latin typeface="Century Gothic" charset="0"/>
                <a:ea typeface="Century Gothic" charset="0"/>
                <a:cs typeface="Century Gothic" charset="0"/>
              </a:rPr>
              <a:t> to 300 000 in the </a:t>
            </a:r>
            <a:r>
              <a:rPr lang="pl-PL" sz="2400" dirty="0" err="1">
                <a:latin typeface="Century Gothic" charset="0"/>
                <a:ea typeface="Century Gothic" charset="0"/>
                <a:cs typeface="Century Gothic" charset="0"/>
              </a:rPr>
              <a:t>forest</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wood</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industry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Polish</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wood</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industry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one of the </a:t>
            </a:r>
            <a:r>
              <a:rPr lang="pl-PL" sz="2400" dirty="0" err="1">
                <a:latin typeface="Century Gothic" charset="0"/>
                <a:ea typeface="Century Gothic" charset="0"/>
                <a:cs typeface="Century Gothic" charset="0"/>
              </a:rPr>
              <a:t>biggest</a:t>
            </a:r>
            <a:r>
              <a:rPr lang="pl-PL" sz="2400" dirty="0">
                <a:latin typeface="Century Gothic" charset="0"/>
                <a:ea typeface="Century Gothic" charset="0"/>
                <a:cs typeface="Century Gothic" charset="0"/>
              </a:rPr>
              <a:t> in the </a:t>
            </a:r>
            <a:r>
              <a:rPr lang="pl-PL" sz="2400" dirty="0" err="1">
                <a:latin typeface="Century Gothic" charset="0"/>
                <a:ea typeface="Century Gothic" charset="0"/>
                <a:cs typeface="Century Gothic" charset="0"/>
              </a:rPr>
              <a:t>whole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world</a:t>
            </a:r>
            <a:r>
              <a:rPr lang="pl-PL" sz="2400" dirty="0">
                <a:latin typeface="Century Gothic" charset="0"/>
                <a:ea typeface="Century Gothic" charset="0"/>
                <a:cs typeface="Century Gothic" charset="0"/>
              </a:rPr>
              <a:t>).</a:t>
            </a:r>
          </a:p>
          <a:p>
            <a:pPr marL="0" indent="0" algn="just">
              <a:lnSpc>
                <a:spcPct val="150000"/>
              </a:lnSpc>
              <a:buNone/>
            </a:pPr>
            <a:r>
              <a:rPr lang="pl-PL" sz="2400" dirty="0">
                <a:latin typeface="Century Gothic" charset="0"/>
                <a:ea typeface="Century Gothic" charset="0"/>
                <a:cs typeface="Century Gothic" charset="0"/>
              </a:rPr>
              <a:t>We </a:t>
            </a:r>
            <a:r>
              <a:rPr lang="pl-PL" sz="2400" dirty="0" err="1">
                <a:latin typeface="Century Gothic" charset="0"/>
                <a:ea typeface="Century Gothic" charset="0"/>
                <a:cs typeface="Century Gothic" charset="0"/>
              </a:rPr>
              <a:t>have</a:t>
            </a:r>
            <a:r>
              <a:rPr lang="pl-PL" sz="2400" dirty="0">
                <a:latin typeface="Century Gothic" charset="0"/>
                <a:ea typeface="Century Gothic" charset="0"/>
                <a:cs typeface="Century Gothic" charset="0"/>
              </a:rPr>
              <a:t> 23 </a:t>
            </a:r>
            <a:r>
              <a:rPr lang="pl-PL" sz="2400" dirty="0" err="1">
                <a:latin typeface="Century Gothic" charset="0"/>
                <a:ea typeface="Century Gothic" charset="0"/>
                <a:cs typeface="Century Gothic" charset="0"/>
              </a:rPr>
              <a:t>national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parks</a:t>
            </a:r>
            <a:r>
              <a:rPr lang="pl-PL" sz="2400" dirty="0">
                <a:latin typeface="Century Gothic" charset="0"/>
                <a:ea typeface="Century Gothic" charset="0"/>
                <a:cs typeface="Century Gothic" charset="0"/>
              </a:rPr>
              <a:t>. The </a:t>
            </a:r>
            <a:r>
              <a:rPr lang="pl-PL" sz="2400" dirty="0" err="1">
                <a:latin typeface="Century Gothic" charset="0"/>
                <a:ea typeface="Century Gothic" charset="0"/>
                <a:cs typeface="Century Gothic" charset="0"/>
              </a:rPr>
              <a:t>total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area</a:t>
            </a:r>
            <a:r>
              <a:rPr lang="pl-PL" sz="2400" dirty="0">
                <a:latin typeface="Century Gothic" charset="0"/>
                <a:ea typeface="Century Gothic" charset="0"/>
                <a:cs typeface="Century Gothic" charset="0"/>
              </a:rPr>
              <a:t> of </a:t>
            </a:r>
            <a:r>
              <a:rPr lang="pl-PL" sz="2400" dirty="0" err="1">
                <a:latin typeface="Century Gothic" charset="0"/>
                <a:ea typeface="Century Gothic" charset="0"/>
                <a:cs typeface="Century Gothic" charset="0"/>
              </a:rPr>
              <a:t>them</a:t>
            </a:r>
            <a:r>
              <a:rPr lang="pl-PL" sz="2400" dirty="0">
                <a:latin typeface="Century Gothic" charset="0"/>
                <a:ea typeface="Century Gothic" charset="0"/>
                <a:cs typeface="Century Gothic" charset="0"/>
              </a:rPr>
              <a:t> in 316 748, 45 ha. It </a:t>
            </a:r>
            <a:r>
              <a:rPr lang="pl-PL" sz="2400" dirty="0" err="1">
                <a:latin typeface="Century Gothic" charset="0"/>
                <a:ea typeface="Century Gothic" charset="0"/>
                <a:cs typeface="Century Gothic" charset="0"/>
              </a:rPr>
              <a:t>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only</a:t>
            </a:r>
            <a:r>
              <a:rPr lang="pl-PL" sz="2400" dirty="0">
                <a:latin typeface="Century Gothic" charset="0"/>
                <a:ea typeface="Century Gothic" charset="0"/>
                <a:cs typeface="Century Gothic" charset="0"/>
              </a:rPr>
              <a:t> 1% of the country </a:t>
            </a:r>
            <a:r>
              <a:rPr lang="pl-PL" sz="2400" dirty="0" err="1">
                <a:latin typeface="Century Gothic" charset="0"/>
                <a:ea typeface="Century Gothic" charset="0"/>
                <a:cs typeface="Century Gothic" charset="0"/>
              </a:rPr>
              <a:t>area</a:t>
            </a:r>
            <a:r>
              <a:rPr lang="pl-PL" sz="2400" dirty="0">
                <a:latin typeface="Century Gothic" charset="0"/>
                <a:ea typeface="Century Gothic" charset="0"/>
                <a:cs typeface="Century Gothic" charset="0"/>
              </a:rPr>
              <a:t>.</a:t>
            </a:r>
          </a:p>
        </p:txBody>
      </p:sp>
    </p:spTree>
    <p:extLst>
      <p:ext uri="{BB962C8B-B14F-4D97-AF65-F5344CB8AC3E}">
        <p14:creationId xmlns:p14="http://schemas.microsoft.com/office/powerpoint/2010/main" val="120754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2" name="Tytuł 1"/>
          <p:cNvSpPr>
            <a:spLocks noGrp="1"/>
          </p:cNvSpPr>
          <p:nvPr>
            <p:ph type="title"/>
          </p:nvPr>
        </p:nvSpPr>
        <p:spPr>
          <a:xfrm>
            <a:off x="838200" y="0"/>
            <a:ext cx="10515600" cy="1325563"/>
          </a:xfrm>
        </p:spPr>
        <p:txBody>
          <a:bodyPr/>
          <a:lstStyle/>
          <a:p>
            <a:r>
              <a:rPr lang="pl-PL" dirty="0">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At the </a:t>
            </a:r>
            <a:r>
              <a:rPr lang="pl-PL" dirty="0" err="1">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beginning</a:t>
            </a:r>
            <a:r>
              <a:rPr lang="pl-PL" dirty="0">
                <a:ln w="0"/>
                <a:solidFill>
                  <a:schemeClr val="accent1"/>
                </a:solidFill>
                <a:effectLst>
                  <a:outerShdw blurRad="38100" dist="25400" dir="5400000" algn="ctr" rotWithShape="0">
                    <a:srgbClr val="6E747A">
                      <a:alpha val="43000"/>
                    </a:srgbClr>
                  </a:outerShdw>
                </a:effectLst>
                <a:latin typeface="Century Gothic" charset="0"/>
                <a:ea typeface="Century Gothic" charset="0"/>
                <a:cs typeface="Century Gothic" charset="0"/>
              </a:rPr>
              <a:t>…</a:t>
            </a:r>
          </a:p>
        </p:txBody>
      </p:sp>
      <p:sp>
        <p:nvSpPr>
          <p:cNvPr id="3" name="Symbol zastępczy zawartości 2"/>
          <p:cNvSpPr>
            <a:spLocks noGrp="1"/>
          </p:cNvSpPr>
          <p:nvPr>
            <p:ph idx="1"/>
          </p:nvPr>
        </p:nvSpPr>
        <p:spPr>
          <a:xfrm>
            <a:off x="838200" y="2506662"/>
            <a:ext cx="10515600" cy="4351338"/>
          </a:xfrm>
        </p:spPr>
        <p:txBody>
          <a:bodyPr/>
          <a:lstStyle/>
          <a:p>
            <a:pPr marL="0" indent="0" algn="just">
              <a:lnSpc>
                <a:spcPct val="150000"/>
              </a:lnSpc>
              <a:buNone/>
            </a:pPr>
            <a:r>
              <a:rPr lang="pl-PL" dirty="0">
                <a:latin typeface="Century Gothic" charset="0"/>
                <a:ea typeface="Century Gothic" charset="0"/>
                <a:cs typeface="Century Gothic" charset="0"/>
              </a:rPr>
              <a:t>The </a:t>
            </a:r>
            <a:r>
              <a:rPr lang="pl-PL" dirty="0" err="1">
                <a:latin typeface="Century Gothic" charset="0"/>
                <a:ea typeface="Century Gothic" charset="0"/>
                <a:cs typeface="Century Gothic" charset="0"/>
              </a:rPr>
              <a:t>wolf</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has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been</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protected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throughout</a:t>
            </a:r>
            <a:r>
              <a:rPr lang="pl-PL" dirty="0">
                <a:latin typeface="Century Gothic" charset="0"/>
                <a:ea typeface="Century Gothic" charset="0"/>
                <a:cs typeface="Century Gothic" charset="0"/>
              </a:rPr>
              <a:t> Poland </a:t>
            </a:r>
            <a:r>
              <a:rPr lang="pl-PL" dirty="0" err="1">
                <a:latin typeface="Century Gothic" charset="0"/>
                <a:ea typeface="Century Gothic" charset="0"/>
                <a:cs typeface="Century Gothic" charset="0"/>
              </a:rPr>
              <a:t>since</a:t>
            </a:r>
            <a:r>
              <a:rPr lang="pl-PL" dirty="0">
                <a:latin typeface="Century Gothic" charset="0"/>
                <a:ea typeface="Century Gothic" charset="0"/>
                <a:cs typeface="Century Gothic" charset="0"/>
              </a:rPr>
              <a:t> 1998.</a:t>
            </a:r>
          </a:p>
          <a:p>
            <a:pPr marL="0" indent="0" algn="just">
              <a:lnSpc>
                <a:spcPct val="150000"/>
              </a:lnSpc>
              <a:buNone/>
            </a:pPr>
            <a:r>
              <a:rPr lang="pl-PL" dirty="0" err="1">
                <a:latin typeface="Century Gothic" charset="0"/>
                <a:ea typeface="Century Gothic" charset="0"/>
                <a:cs typeface="Century Gothic" charset="0"/>
              </a:rPr>
              <a:t>Now</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according</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official</a:t>
            </a:r>
            <a:r>
              <a:rPr lang="pl-PL" dirty="0">
                <a:latin typeface="Century Gothic" charset="0"/>
                <a:ea typeface="Century Gothic" charset="0"/>
                <a:cs typeface="Century Gothic" charset="0"/>
              </a:rPr>
              <a:t> data, </a:t>
            </a:r>
            <a:r>
              <a:rPr lang="pl-PL" dirty="0" err="1">
                <a:latin typeface="Century Gothic" charset="0"/>
                <a:ea typeface="Century Gothic" charset="0"/>
                <a:cs typeface="Century Gothic" charset="0"/>
              </a:rPr>
              <a:t>there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are</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about</a:t>
            </a:r>
            <a:r>
              <a:rPr lang="pl-PL" dirty="0">
                <a:latin typeface="Century Gothic" charset="0"/>
                <a:ea typeface="Century Gothic" charset="0"/>
                <a:cs typeface="Century Gothic" charset="0"/>
              </a:rPr>
              <a:t> 1200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 in </a:t>
            </a:r>
            <a:r>
              <a:rPr lang="pl-PL" dirty="0" err="1">
                <a:latin typeface="Century Gothic" charset="0"/>
                <a:ea typeface="Century Gothic" charset="0"/>
                <a:cs typeface="Century Gothic" charset="0"/>
              </a:rPr>
              <a:t>whole</a:t>
            </a:r>
            <a:r>
              <a:rPr lang="pl-PL" dirty="0">
                <a:latin typeface="Century Gothic" charset="0"/>
                <a:ea typeface="Century Gothic" charset="0"/>
                <a:cs typeface="Century Gothic" charset="0"/>
              </a:rPr>
              <a:t> Poland and the </a:t>
            </a:r>
            <a:r>
              <a:rPr lang="pl-PL" dirty="0" err="1">
                <a:latin typeface="Century Gothic" charset="0"/>
                <a:ea typeface="Century Gothic" charset="0"/>
                <a:cs typeface="Century Gothic" charset="0"/>
              </a:rPr>
              <a:t>number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is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increasing</a:t>
            </a:r>
            <a:r>
              <a:rPr lang="pl-PL" dirty="0">
                <a:latin typeface="Century Gothic" charset="0"/>
                <a:ea typeface="Century Gothic" charset="0"/>
                <a:cs typeface="Century Gothic" charset="0"/>
              </a:rPr>
              <a:t>. </a:t>
            </a:r>
          </a:p>
        </p:txBody>
      </p:sp>
    </p:spTree>
    <p:extLst>
      <p:ext uri="{BB962C8B-B14F-4D97-AF65-F5344CB8AC3E}">
        <p14:creationId xmlns:p14="http://schemas.microsoft.com/office/powerpoint/2010/main" val="1715938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ytuł 1"/>
          <p:cNvSpPr>
            <a:spLocks noGrp="1"/>
          </p:cNvSpPr>
          <p:nvPr>
            <p:ph type="title"/>
          </p:nvPr>
        </p:nvSpPr>
        <p:spPr>
          <a:xfrm>
            <a:off x="389627" y="151636"/>
            <a:ext cx="10515600" cy="1325563"/>
          </a:xfrm>
        </p:spPr>
        <p:txBody>
          <a:bodyPr>
            <a:normAutofit/>
          </a:bodyPr>
          <a:lstStyle/>
          <a:p>
            <a:r>
              <a:rPr lang="pl-PL" sz="6000" b="1" dirty="0">
                <a:ln w="22225">
                  <a:solidFill>
                    <a:schemeClr val="accent2"/>
                  </a:solidFill>
                  <a:prstDash val="solid"/>
                </a:ln>
                <a:solidFill>
                  <a:schemeClr val="accent2">
                    <a:lumMod val="40000"/>
                    <a:lumOff val="60000"/>
                  </a:schemeClr>
                </a:solidFill>
              </a:rPr>
              <a:t>Expansion of </a:t>
            </a:r>
            <a:r>
              <a:rPr lang="pl-PL" sz="6000" b="1" dirty="0" err="1">
                <a:ln w="22225">
                  <a:solidFill>
                    <a:schemeClr val="accent2"/>
                  </a:solidFill>
                  <a:prstDash val="solid"/>
                </a:ln>
                <a:solidFill>
                  <a:schemeClr val="accent2">
                    <a:lumMod val="40000"/>
                    <a:lumOff val="60000"/>
                  </a:schemeClr>
                </a:solidFill>
              </a:rPr>
              <a:t>wolves</a:t>
            </a:r>
            <a:r>
              <a:rPr lang="pl-PL" sz="6000" b="1" dirty="0">
                <a:ln w="22225">
                  <a:solidFill>
                    <a:schemeClr val="accent2"/>
                  </a:solidFill>
                  <a:prstDash val="solid"/>
                </a:ln>
                <a:solidFill>
                  <a:schemeClr val="accent2">
                    <a:lumMod val="40000"/>
                    <a:lumOff val="60000"/>
                  </a:schemeClr>
                </a:solidFill>
              </a:rPr>
              <a:t>…</a:t>
            </a:r>
          </a:p>
        </p:txBody>
      </p:sp>
      <p:sp>
        <p:nvSpPr>
          <p:cNvPr id="3" name="Symbol zastępczy zawartości 2"/>
          <p:cNvSpPr>
            <a:spLocks noGrp="1"/>
          </p:cNvSpPr>
          <p:nvPr>
            <p:ph idx="1"/>
          </p:nvPr>
        </p:nvSpPr>
        <p:spPr>
          <a:xfrm>
            <a:off x="6024187" y="1882326"/>
            <a:ext cx="5431692" cy="4882551"/>
          </a:xfrm>
        </p:spPr>
        <p:txBody>
          <a:bodyPr>
            <a:normAutofit fontScale="85000" lnSpcReduction="10000"/>
          </a:bodyPr>
          <a:lstStyle/>
          <a:p>
            <a:pPr marL="0" indent="0" algn="just">
              <a:lnSpc>
                <a:spcPct val="160000"/>
              </a:lnSpc>
              <a:buNone/>
            </a:pPr>
            <a:r>
              <a:rPr lang="pl-PL" sz="2400" dirty="0" err="1">
                <a:latin typeface="Century Gothic" charset="0"/>
                <a:ea typeface="Century Gothic" charset="0"/>
                <a:cs typeface="Century Gothic" charset="0"/>
              </a:rPr>
              <a:t>Between</a:t>
            </a:r>
            <a:r>
              <a:rPr lang="pl-PL" sz="2400" dirty="0">
                <a:latin typeface="Century Gothic" charset="0"/>
                <a:ea typeface="Century Gothic" charset="0"/>
                <a:cs typeface="Century Gothic" charset="0"/>
              </a:rPr>
              <a:t> 2001 and 2005 the </a:t>
            </a:r>
            <a:r>
              <a:rPr lang="pl-PL" sz="2400" dirty="0" err="1">
                <a:latin typeface="Century Gothic" charset="0"/>
                <a:ea typeface="Century Gothic" charset="0"/>
                <a:cs typeface="Century Gothic" charset="0"/>
              </a:rPr>
              <a:t>increase</a:t>
            </a:r>
            <a:r>
              <a:rPr lang="pl-PL" sz="2400" dirty="0">
                <a:latin typeface="Century Gothic" charset="0"/>
                <a:ea typeface="Century Gothic" charset="0"/>
                <a:cs typeface="Century Gothic" charset="0"/>
              </a:rPr>
              <a:t> in </a:t>
            </a:r>
            <a:r>
              <a:rPr lang="pl-PL" sz="2400" dirty="0" err="1">
                <a:latin typeface="Century Gothic" charset="0"/>
                <a:ea typeface="Century Gothic" charset="0"/>
                <a:cs typeface="Century Gothic" charset="0"/>
              </a:rPr>
              <a:t>both</a:t>
            </a:r>
            <a:r>
              <a:rPr lang="pl-PL" sz="2400" dirty="0">
                <a:latin typeface="Century Gothic" charset="0"/>
                <a:ea typeface="Century Gothic" charset="0"/>
                <a:cs typeface="Century Gothic" charset="0"/>
              </a:rPr>
              <a:t> the </a:t>
            </a:r>
            <a:r>
              <a:rPr lang="pl-PL" sz="2400" dirty="0" err="1">
                <a:latin typeface="Century Gothic" charset="0"/>
                <a:ea typeface="Century Gothic" charset="0"/>
                <a:cs typeface="Century Gothic" charset="0"/>
              </a:rPr>
              <a:t>number</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range</a:t>
            </a:r>
            <a:r>
              <a:rPr lang="pl-PL" sz="2400" dirty="0">
                <a:latin typeface="Century Gothic" charset="0"/>
                <a:ea typeface="Century Gothic" charset="0"/>
                <a:cs typeface="Century Gothic" charset="0"/>
              </a:rPr>
              <a:t> of the </a:t>
            </a:r>
            <a:r>
              <a:rPr lang="pl-PL" sz="2400" dirty="0" err="1">
                <a:latin typeface="Century Gothic" charset="0"/>
                <a:ea typeface="Century Gothic" charset="0"/>
                <a:cs typeface="Century Gothic" charset="0"/>
              </a:rPr>
              <a:t>wolf</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population</a:t>
            </a:r>
            <a:r>
              <a:rPr lang="pl-PL" sz="2400" dirty="0">
                <a:latin typeface="Century Gothic" charset="0"/>
                <a:ea typeface="Century Gothic" charset="0"/>
                <a:cs typeface="Century Gothic" charset="0"/>
              </a:rPr>
              <a:t> was </a:t>
            </a:r>
            <a:r>
              <a:rPr lang="pl-PL" sz="2400" dirty="0" err="1">
                <a:latin typeface="Century Gothic" charset="0"/>
                <a:ea typeface="Century Gothic" charset="0"/>
                <a:cs typeface="Century Gothic" charset="0"/>
              </a:rPr>
              <a:t>recorded</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only</a:t>
            </a:r>
            <a:r>
              <a:rPr lang="pl-PL" sz="2400" dirty="0">
                <a:latin typeface="Century Gothic" charset="0"/>
                <a:ea typeface="Century Gothic" charset="0"/>
                <a:cs typeface="Century Gothic" charset="0"/>
              </a:rPr>
              <a:t> in </a:t>
            </a:r>
            <a:r>
              <a:rPr lang="pl-PL" sz="2400" dirty="0" err="1">
                <a:latin typeface="Century Gothic" charset="0"/>
                <a:ea typeface="Century Gothic" charset="0"/>
                <a:cs typeface="Century Gothic" charset="0"/>
              </a:rPr>
              <a:t>areas</a:t>
            </a:r>
            <a:r>
              <a:rPr lang="pl-PL" sz="2400" dirty="0">
                <a:latin typeface="Century Gothic" charset="0"/>
                <a:ea typeface="Century Gothic" charset="0"/>
                <a:cs typeface="Century Gothic" charset="0"/>
              </a:rPr>
              <a:t> of the Vistula </a:t>
            </a:r>
            <a:r>
              <a:rPr lang="pl-PL" sz="2400" dirty="0" err="1">
                <a:latin typeface="Century Gothic" charset="0"/>
                <a:ea typeface="Century Gothic" charset="0"/>
                <a:cs typeface="Century Gothic" charset="0"/>
              </a:rPr>
              <a:t>river</a:t>
            </a:r>
            <a:r>
              <a:rPr lang="pl-PL" sz="2400" dirty="0">
                <a:latin typeface="Century Gothic" charset="0"/>
                <a:ea typeface="Century Gothic" charset="0"/>
                <a:cs typeface="Century Gothic" charset="0"/>
              </a:rPr>
              <a:t> and in the </a:t>
            </a:r>
            <a:r>
              <a:rPr lang="pl-PL" sz="2400" dirty="0" err="1">
                <a:latin typeface="Century Gothic" charset="0"/>
                <a:ea typeface="Century Gothic" charset="0"/>
                <a:cs typeface="Century Gothic" charset="0"/>
              </a:rPr>
              <a:t>Carpathians</a:t>
            </a:r>
            <a:r>
              <a:rPr lang="pl-PL" sz="2400" dirty="0">
                <a:latin typeface="Century Gothic" charset="0"/>
                <a:ea typeface="Century Gothic" charset="0"/>
                <a:cs typeface="Century Gothic" charset="0"/>
              </a:rPr>
              <a:t>.</a:t>
            </a:r>
          </a:p>
          <a:p>
            <a:pPr marL="0" indent="0" algn="just">
              <a:lnSpc>
                <a:spcPct val="160000"/>
              </a:lnSpc>
              <a:buNone/>
            </a:pPr>
            <a:r>
              <a:rPr lang="pl-PL" sz="2400" dirty="0">
                <a:latin typeface="Century Gothic" charset="0"/>
                <a:ea typeface="Century Gothic" charset="0"/>
                <a:cs typeface="Century Gothic" charset="0"/>
              </a:rPr>
              <a:t>The </a:t>
            </a:r>
            <a:r>
              <a:rPr lang="pl-PL" sz="2400" dirty="0" err="1">
                <a:latin typeface="Century Gothic" charset="0"/>
                <a:ea typeface="Century Gothic" charset="0"/>
                <a:cs typeface="Century Gothic" charset="0"/>
              </a:rPr>
              <a:t>wolves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distribution</a:t>
            </a:r>
            <a:r>
              <a:rPr lang="pl-PL" sz="2400" dirty="0">
                <a:latin typeface="Century Gothic" charset="0"/>
                <a:ea typeface="Century Gothic" charset="0"/>
                <a:cs typeface="Century Gothic" charset="0"/>
              </a:rPr>
              <a:t> was </a:t>
            </a:r>
            <a:r>
              <a:rPr lang="pl-PL" sz="2400" dirty="0" err="1">
                <a:latin typeface="Century Gothic" charset="0"/>
                <a:ea typeface="Century Gothic" charset="0"/>
                <a:cs typeface="Century Gothic" charset="0"/>
              </a:rPr>
              <a:t>limited</a:t>
            </a:r>
            <a:r>
              <a:rPr lang="pl-PL" sz="2400" dirty="0">
                <a:latin typeface="Century Gothic" charset="0"/>
                <a:ea typeface="Century Gothic" charset="0"/>
                <a:cs typeface="Century Gothic" charset="0"/>
              </a:rPr>
              <a:t> to </a:t>
            </a:r>
            <a:r>
              <a:rPr lang="pl-PL" sz="2400" dirty="0" err="1">
                <a:latin typeface="Century Gothic" charset="0"/>
                <a:ea typeface="Century Gothic" charset="0"/>
                <a:cs typeface="Century Gothic" charset="0"/>
              </a:rPr>
              <a:t>northeastern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eastern</a:t>
            </a:r>
            <a:r>
              <a:rPr lang="pl-PL" sz="2400" dirty="0">
                <a:latin typeface="Century Gothic" charset="0"/>
                <a:ea typeface="Century Gothic" charset="0"/>
                <a:cs typeface="Century Gothic" charset="0"/>
              </a:rPr>
              <a:t>, and southern part of the country. In central and western Poland </a:t>
            </a:r>
            <a:r>
              <a:rPr lang="pl-PL" sz="2400" dirty="0" err="1">
                <a:latin typeface="Century Gothic" charset="0"/>
                <a:ea typeface="Century Gothic" charset="0"/>
                <a:cs typeface="Century Gothic" charset="0"/>
              </a:rPr>
              <a:t>only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few</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individuals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were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recorded</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Since</a:t>
            </a:r>
            <a:r>
              <a:rPr lang="pl-PL" sz="2400" dirty="0">
                <a:latin typeface="Century Gothic" charset="0"/>
                <a:ea typeface="Century Gothic" charset="0"/>
                <a:cs typeface="Century Gothic" charset="0"/>
              </a:rPr>
              <a:t> 2005 </a:t>
            </a:r>
            <a:r>
              <a:rPr lang="pl-PL" sz="2400" dirty="0" err="1">
                <a:latin typeface="Century Gothic" charset="0"/>
                <a:ea typeface="Century Gothic" charset="0"/>
                <a:cs typeface="Century Gothic" charset="0"/>
              </a:rPr>
              <a:t>wolves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have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begun</a:t>
            </a:r>
            <a:r>
              <a:rPr lang="pl-PL" sz="2400" dirty="0">
                <a:latin typeface="Century Gothic" charset="0"/>
                <a:ea typeface="Century Gothic" charset="0"/>
                <a:cs typeface="Century Gothic" charset="0"/>
              </a:rPr>
              <a:t> to </a:t>
            </a:r>
            <a:r>
              <a:rPr lang="pl-PL" sz="2400" dirty="0" err="1">
                <a:latin typeface="Century Gothic" charset="0"/>
                <a:ea typeface="Century Gothic" charset="0"/>
                <a:cs typeface="Century Gothic" charset="0"/>
              </a:rPr>
              <a:t>resettle</a:t>
            </a:r>
            <a:r>
              <a:rPr lang="pl-PL" sz="2400" dirty="0">
                <a:latin typeface="Century Gothic" charset="0"/>
                <a:ea typeface="Century Gothic" charset="0"/>
                <a:cs typeface="Century Gothic" charset="0"/>
              </a:rPr>
              <a:t> Western Poland.</a:t>
            </a: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27" y="1886485"/>
            <a:ext cx="5055151" cy="4598188"/>
          </a:xfrm>
          <a:prstGeom prst="rect">
            <a:avLst/>
          </a:prstGeom>
        </p:spPr>
      </p:pic>
    </p:spTree>
    <p:extLst>
      <p:ext uri="{BB962C8B-B14F-4D97-AF65-F5344CB8AC3E}">
        <p14:creationId xmlns:p14="http://schemas.microsoft.com/office/powerpoint/2010/main" val="2140884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r="-40"/>
          <a:stretch/>
        </p:blipFill>
        <p:spPr>
          <a:xfrm>
            <a:off x="4758" y="0"/>
            <a:ext cx="12187241" cy="6858000"/>
          </a:xfrm>
          <a:prstGeom prst="rect">
            <a:avLst/>
          </a:prstGeom>
        </p:spPr>
      </p:pic>
      <p:sp>
        <p:nvSpPr>
          <p:cNvPr id="2" name="Tytuł 1"/>
          <p:cNvSpPr>
            <a:spLocks noGrp="1"/>
          </p:cNvSpPr>
          <p:nvPr>
            <p:ph type="title"/>
          </p:nvPr>
        </p:nvSpPr>
        <p:spPr>
          <a:xfrm>
            <a:off x="838200" y="227102"/>
            <a:ext cx="10515600" cy="1325563"/>
          </a:xfrm>
        </p:spPr>
        <p:txBody>
          <a:bodyPr>
            <a:normAutofit/>
          </a:bodyPr>
          <a:lstStyle/>
          <a:p>
            <a:r>
              <a:rPr lang="pl-PL" sz="4800" dirty="0" err="1">
                <a:ln w="0"/>
                <a:effectLst>
                  <a:outerShdw blurRad="38100" dist="19050" dir="2700000" algn="tl" rotWithShape="0">
                    <a:schemeClr val="dk1">
                      <a:alpha val="40000"/>
                    </a:schemeClr>
                  </a:outerShdw>
                </a:effectLst>
                <a:latin typeface="Century Gothic" charset="0"/>
                <a:ea typeface="Century Gothic" charset="0"/>
                <a:cs typeface="Century Gothic" charset="0"/>
              </a:rPr>
              <a:t>Where</a:t>
            </a:r>
            <a:r>
              <a:rPr lang="pl-PL" sz="4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 </a:t>
            </a:r>
            <a:r>
              <a:rPr lang="pl-PL" sz="4800" dirty="0" err="1">
                <a:ln w="0"/>
                <a:effectLst>
                  <a:outerShdw blurRad="38100" dist="19050" dir="2700000" algn="tl" rotWithShape="0">
                    <a:schemeClr val="dk1">
                      <a:alpha val="40000"/>
                    </a:schemeClr>
                  </a:outerShdw>
                </a:effectLst>
                <a:latin typeface="Century Gothic" charset="0"/>
                <a:ea typeface="Century Gothic" charset="0"/>
                <a:cs typeface="Century Gothic" charset="0"/>
              </a:rPr>
              <a:t>can</a:t>
            </a:r>
            <a:r>
              <a:rPr lang="pl-PL" sz="4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 we </a:t>
            </a:r>
            <a:r>
              <a:rPr lang="pl-PL" sz="4800" dirty="0" err="1">
                <a:ln w="0"/>
                <a:effectLst>
                  <a:outerShdw blurRad="38100" dist="19050" dir="2700000" algn="tl" rotWithShape="0">
                    <a:schemeClr val="dk1">
                      <a:alpha val="40000"/>
                    </a:schemeClr>
                  </a:outerShdw>
                </a:effectLst>
                <a:latin typeface="Century Gothic" charset="0"/>
                <a:ea typeface="Century Gothic" charset="0"/>
                <a:cs typeface="Century Gothic" charset="0"/>
              </a:rPr>
              <a:t>find</a:t>
            </a:r>
            <a:r>
              <a:rPr lang="pl-PL" sz="4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 the </a:t>
            </a:r>
            <a:r>
              <a:rPr lang="pl-PL" sz="4800" dirty="0" err="1">
                <a:ln w="0"/>
                <a:effectLst>
                  <a:outerShdw blurRad="38100" dist="19050" dir="2700000" algn="tl" rotWithShape="0">
                    <a:schemeClr val="dk1">
                      <a:alpha val="40000"/>
                    </a:schemeClr>
                  </a:outerShdw>
                </a:effectLst>
                <a:latin typeface="Century Gothic" charset="0"/>
                <a:ea typeface="Century Gothic" charset="0"/>
                <a:cs typeface="Century Gothic" charset="0"/>
              </a:rPr>
              <a:t>wolves</a:t>
            </a:r>
            <a:r>
              <a:rPr lang="pl-PL" sz="4800" dirty="0">
                <a:ln w="0"/>
                <a:effectLst>
                  <a:outerShdw blurRad="38100" dist="19050" dir="2700000" algn="tl" rotWithShape="0">
                    <a:schemeClr val="dk1">
                      <a:alpha val="40000"/>
                    </a:schemeClr>
                  </a:outerShdw>
                </a:effectLst>
                <a:latin typeface="Century Gothic" charset="0"/>
                <a:ea typeface="Century Gothic" charset="0"/>
                <a:cs typeface="Century Gothic" charset="0"/>
              </a:rPr>
              <a:t>…</a:t>
            </a:r>
          </a:p>
        </p:txBody>
      </p:sp>
      <p:sp>
        <p:nvSpPr>
          <p:cNvPr id="3" name="Symbol zastępczy zawartości 2"/>
          <p:cNvSpPr>
            <a:spLocks noGrp="1"/>
          </p:cNvSpPr>
          <p:nvPr>
            <p:ph idx="1"/>
          </p:nvPr>
        </p:nvSpPr>
        <p:spPr/>
        <p:txBody>
          <a:bodyPr>
            <a:noAutofit/>
          </a:bodyPr>
          <a:lstStyle/>
          <a:p>
            <a:pPr marL="0" indent="0">
              <a:lnSpc>
                <a:spcPct val="150000"/>
              </a:lnSpc>
              <a:buNone/>
            </a:pPr>
            <a:r>
              <a:rPr lang="pl-PL" sz="2400" dirty="0" err="1">
                <a:latin typeface="Century Gothic" charset="0"/>
                <a:ea typeface="Century Gothic" charset="0"/>
                <a:cs typeface="Century Gothic" charset="0"/>
              </a:rPr>
              <a:t>Except</a:t>
            </a:r>
            <a:r>
              <a:rPr lang="pl-PL" sz="2400" dirty="0">
                <a:latin typeface="Century Gothic" charset="0"/>
                <a:ea typeface="Century Gothic" charset="0"/>
                <a:cs typeface="Century Gothic" charset="0"/>
              </a:rPr>
              <a:t> from Poland, we </a:t>
            </a:r>
            <a:r>
              <a:rPr lang="pl-PL" sz="2400" dirty="0" err="1">
                <a:latin typeface="Century Gothic" charset="0"/>
                <a:ea typeface="Century Gothic" charset="0"/>
                <a:cs typeface="Century Gothic" charset="0"/>
              </a:rPr>
              <a:t>can</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come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across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wolves</a:t>
            </a:r>
            <a:r>
              <a:rPr lang="pl-PL" sz="2400" dirty="0">
                <a:latin typeface="Century Gothic" charset="0"/>
                <a:ea typeface="Century Gothic" charset="0"/>
                <a:cs typeface="Century Gothic" charset="0"/>
              </a:rPr>
              <a:t> in Europe:</a:t>
            </a:r>
          </a:p>
          <a:p>
            <a:pPr>
              <a:lnSpc>
                <a:spcPct val="150000"/>
              </a:lnSpc>
            </a:pPr>
            <a:r>
              <a:rPr lang="pl-PL" sz="2400" dirty="0" err="1">
                <a:latin typeface="Century Gothic" charset="0"/>
                <a:ea typeface="Century Gothic" charset="0"/>
                <a:cs typeface="Century Gothic" charset="0"/>
              </a:rPr>
              <a:t>Italy</a:t>
            </a:r>
            <a:endParaRPr lang="pl-PL" sz="2400" dirty="0">
              <a:latin typeface="Century Gothic" charset="0"/>
              <a:ea typeface="Century Gothic" charset="0"/>
              <a:cs typeface="Century Gothic" charset="0"/>
            </a:endParaRPr>
          </a:p>
          <a:p>
            <a:pPr>
              <a:lnSpc>
                <a:spcPct val="150000"/>
              </a:lnSpc>
            </a:pPr>
            <a:r>
              <a:rPr lang="pl-PL" sz="2400" dirty="0">
                <a:latin typeface="Century Gothic" charset="0"/>
                <a:ea typeface="Century Gothic" charset="0"/>
                <a:cs typeface="Century Gothic" charset="0"/>
              </a:rPr>
              <a:t>France</a:t>
            </a:r>
          </a:p>
          <a:p>
            <a:pPr>
              <a:lnSpc>
                <a:spcPct val="150000"/>
              </a:lnSpc>
            </a:pPr>
            <a:r>
              <a:rPr lang="pl-PL" sz="2400" dirty="0" err="1">
                <a:latin typeface="Century Gothic" charset="0"/>
                <a:ea typeface="Century Gothic" charset="0"/>
                <a:cs typeface="Century Gothic" charset="0"/>
              </a:rPr>
              <a:t>Spain</a:t>
            </a:r>
            <a:endParaRPr lang="pl-PL" sz="2400" dirty="0">
              <a:latin typeface="Century Gothic" charset="0"/>
              <a:ea typeface="Century Gothic" charset="0"/>
              <a:cs typeface="Century Gothic" charset="0"/>
            </a:endParaRPr>
          </a:p>
          <a:p>
            <a:pPr>
              <a:lnSpc>
                <a:spcPct val="150000"/>
              </a:lnSpc>
            </a:pPr>
            <a:r>
              <a:rPr lang="pl-PL" sz="2400" dirty="0" err="1">
                <a:latin typeface="Century Gothic" charset="0"/>
                <a:ea typeface="Century Gothic" charset="0"/>
                <a:cs typeface="Century Gothic" charset="0"/>
              </a:rPr>
              <a:t>Sweden</a:t>
            </a:r>
            <a:endParaRPr lang="pl-PL" sz="2400" dirty="0">
              <a:latin typeface="Century Gothic" charset="0"/>
              <a:ea typeface="Century Gothic" charset="0"/>
              <a:cs typeface="Century Gothic" charset="0"/>
            </a:endParaRPr>
          </a:p>
          <a:p>
            <a:pPr marL="0" indent="0">
              <a:lnSpc>
                <a:spcPct val="150000"/>
              </a:lnSpc>
              <a:buNone/>
            </a:pPr>
            <a:r>
              <a:rPr lang="pl-PL" sz="2400" dirty="0" err="1">
                <a:latin typeface="Century Gothic" charset="0"/>
                <a:ea typeface="Century Gothic" charset="0"/>
                <a:cs typeface="Century Gothic" charset="0"/>
              </a:rPr>
              <a:t>This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countries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have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more</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isolated</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populations</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limited</a:t>
            </a:r>
            <a:r>
              <a:rPr lang="pl-PL" sz="2400" dirty="0">
                <a:latin typeface="Century Gothic" charset="0"/>
                <a:ea typeface="Century Gothic" charset="0"/>
                <a:cs typeface="Century Gothic" charset="0"/>
              </a:rPr>
              <a:t> in </a:t>
            </a:r>
            <a:r>
              <a:rPr lang="pl-PL" sz="2400" dirty="0" err="1">
                <a:latin typeface="Century Gothic" charset="0"/>
                <a:ea typeface="Century Gothic" charset="0"/>
                <a:cs typeface="Century Gothic" charset="0"/>
              </a:rPr>
              <a:t>number</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genetic</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diversly</a:t>
            </a:r>
            <a:r>
              <a:rPr lang="pl-PL" sz="2400" dirty="0">
                <a:latin typeface="Century Gothic" charset="0"/>
                <a:ea typeface="Century Gothic" charset="0"/>
                <a:cs typeface="Century Gothic" charset="0"/>
              </a:rPr>
              <a:t> and </a:t>
            </a:r>
            <a:r>
              <a:rPr lang="pl-PL" sz="2400" dirty="0" err="1">
                <a:latin typeface="Century Gothic" charset="0"/>
                <a:ea typeface="Century Gothic" charset="0"/>
                <a:cs typeface="Century Gothic" charset="0"/>
              </a:rPr>
              <a:t>very</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sensitive</a:t>
            </a:r>
            <a:r>
              <a:rPr lang="pl-PL" sz="2400" dirty="0">
                <a:latin typeface="Century Gothic" charset="0"/>
                <a:ea typeface="Century Gothic" charset="0"/>
                <a:cs typeface="Century Gothic" charset="0"/>
              </a:rPr>
              <a:t> to </a:t>
            </a:r>
            <a:r>
              <a:rPr lang="pl-PL" sz="2400" dirty="0" err="1">
                <a:latin typeface="Century Gothic" charset="0"/>
                <a:ea typeface="Century Gothic" charset="0"/>
                <a:cs typeface="Century Gothic" charset="0"/>
              </a:rPr>
              <a:t>enviromental</a:t>
            </a:r>
            <a:r>
              <a:rPr lang="pl-PL" sz="2400" dirty="0">
                <a:latin typeface="Century Gothic" charset="0"/>
                <a:ea typeface="Century Gothic" charset="0"/>
                <a:cs typeface="Century Gothic" charset="0"/>
              </a:rPr>
              <a:t> </a:t>
            </a:r>
            <a:r>
              <a:rPr lang="pl-PL" sz="2400" dirty="0" err="1">
                <a:latin typeface="Century Gothic" charset="0"/>
                <a:ea typeface="Century Gothic" charset="0"/>
                <a:cs typeface="Century Gothic" charset="0"/>
              </a:rPr>
              <a:t>changes</a:t>
            </a:r>
            <a:r>
              <a:rPr lang="pl-PL" sz="2400" dirty="0">
                <a:latin typeface="Century Gothic" charset="0"/>
                <a:ea typeface="Century Gothic" charset="0"/>
                <a:cs typeface="Century Gothic" charset="0"/>
              </a:rPr>
              <a:t>.</a:t>
            </a:r>
          </a:p>
        </p:txBody>
      </p:sp>
    </p:spTree>
    <p:extLst>
      <p:ext uri="{BB962C8B-B14F-4D97-AF65-F5344CB8AC3E}">
        <p14:creationId xmlns:p14="http://schemas.microsoft.com/office/powerpoint/2010/main" val="168954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r="-40"/>
          <a:stretch/>
        </p:blipFill>
        <p:spPr>
          <a:xfrm>
            <a:off x="4770" y="-1"/>
            <a:ext cx="12187230" cy="6858001"/>
          </a:xfrm>
          <a:prstGeom prst="rect">
            <a:avLst/>
          </a:prstGeom>
        </p:spPr>
      </p:pic>
      <p:sp>
        <p:nvSpPr>
          <p:cNvPr id="2" name="Tytuł 1"/>
          <p:cNvSpPr>
            <a:spLocks noGrp="1"/>
          </p:cNvSpPr>
          <p:nvPr>
            <p:ph type="title"/>
          </p:nvPr>
        </p:nvSpPr>
        <p:spPr>
          <a:xfrm>
            <a:off x="672860" y="-224288"/>
            <a:ext cx="10515600" cy="1325563"/>
          </a:xfrm>
        </p:spPr>
        <p:txBody>
          <a:bodyPr/>
          <a:lstStyle/>
          <a:p>
            <a:r>
              <a:rPr lang="pl-PL" dirty="0" err="1">
                <a:ln w="0"/>
                <a:effectLst>
                  <a:outerShdw blurRad="38100" dist="19050" dir="2700000" algn="tl" rotWithShape="0">
                    <a:schemeClr val="dk1">
                      <a:alpha val="40000"/>
                    </a:schemeClr>
                  </a:outerShdw>
                </a:effectLst>
              </a:rPr>
              <a:t>Where</a:t>
            </a:r>
            <a:r>
              <a:rPr lang="pl-PL" dirty="0">
                <a:ln w="0"/>
                <a:effectLst>
                  <a:outerShdw blurRad="38100" dist="19050" dir="2700000" algn="tl" rotWithShape="0">
                    <a:schemeClr val="dk1">
                      <a:alpha val="40000"/>
                    </a:schemeClr>
                  </a:outerShdw>
                </a:effectLst>
              </a:rPr>
              <a:t> do the </a:t>
            </a:r>
            <a:r>
              <a:rPr lang="pl-PL" dirty="0" err="1">
                <a:ln w="0"/>
                <a:effectLst>
                  <a:outerShdw blurRad="38100" dist="19050" dir="2700000" algn="tl" rotWithShape="0">
                    <a:schemeClr val="dk1">
                      <a:alpha val="40000"/>
                    </a:schemeClr>
                  </a:outerShdw>
                </a:effectLst>
              </a:rPr>
              <a:t>wolves</a:t>
            </a:r>
            <a:r>
              <a:rPr lang="pl-PL" dirty="0">
                <a:ln w="0"/>
                <a:effectLst>
                  <a:outerShdw blurRad="38100" dist="19050" dir="2700000" algn="tl" rotWithShape="0">
                    <a:schemeClr val="dk1">
                      <a:alpha val="40000"/>
                    </a:schemeClr>
                  </a:outerShdw>
                </a:effectLst>
              </a:rPr>
              <a:t> live?</a:t>
            </a:r>
          </a:p>
        </p:txBody>
      </p:sp>
      <p:sp>
        <p:nvSpPr>
          <p:cNvPr id="3" name="Symbol zastępczy zawartości 2"/>
          <p:cNvSpPr>
            <a:spLocks noGrp="1"/>
          </p:cNvSpPr>
          <p:nvPr>
            <p:ph idx="1"/>
          </p:nvPr>
        </p:nvSpPr>
        <p:spPr>
          <a:xfrm>
            <a:off x="672860" y="1016632"/>
            <a:ext cx="10680940" cy="1806092"/>
          </a:xfrm>
        </p:spPr>
        <p:txBody>
          <a:bodyPr>
            <a:noAutofit/>
          </a:bodyPr>
          <a:lstStyle/>
          <a:p>
            <a:pPr marL="0" indent="0">
              <a:lnSpc>
                <a:spcPct val="150000"/>
              </a:lnSpc>
              <a:buNone/>
            </a:pPr>
            <a:r>
              <a:rPr lang="pl-PL" sz="2000" dirty="0">
                <a:latin typeface="Century Gothic" charset="0"/>
                <a:ea typeface="Century Gothic" charset="0"/>
                <a:cs typeface="Century Gothic" charset="0"/>
              </a:rPr>
              <a:t>Studies </a:t>
            </a:r>
            <a:r>
              <a:rPr lang="pl-PL" sz="2000" dirty="0" err="1">
                <a:latin typeface="Century Gothic" charset="0"/>
                <a:ea typeface="Century Gothic" charset="0"/>
                <a:cs typeface="Century Gothic" charset="0"/>
              </a:rPr>
              <a:t>conducted</a:t>
            </a:r>
            <a:r>
              <a:rPr lang="pl-PL" sz="2000" dirty="0">
                <a:latin typeface="Century Gothic" charset="0"/>
                <a:ea typeface="Century Gothic" charset="0"/>
                <a:cs typeface="Century Gothic" charset="0"/>
              </a:rPr>
              <a:t> in Poland </a:t>
            </a:r>
            <a:r>
              <a:rPr lang="pl-PL" sz="2000" dirty="0" err="1">
                <a:latin typeface="Century Gothic" charset="0"/>
                <a:ea typeface="Century Gothic" charset="0"/>
                <a:cs typeface="Century Gothic" charset="0"/>
              </a:rPr>
              <a:t>reported</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that</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wolves</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requite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large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areas</a:t>
            </a:r>
            <a:r>
              <a:rPr lang="pl-PL" sz="2000" dirty="0">
                <a:latin typeface="Century Gothic" charset="0"/>
                <a:ea typeface="Century Gothic" charset="0"/>
                <a:cs typeface="Century Gothic" charset="0"/>
              </a:rPr>
              <a:t> to </a:t>
            </a:r>
            <a:r>
              <a:rPr lang="pl-PL" sz="2000" dirty="0" err="1">
                <a:latin typeface="Century Gothic" charset="0"/>
                <a:ea typeface="Century Gothic" charset="0"/>
                <a:cs typeface="Century Gothic" charset="0"/>
              </a:rPr>
              <a:t>function</a:t>
            </a:r>
            <a:r>
              <a:rPr lang="pl-PL" sz="2000" dirty="0">
                <a:latin typeface="Century Gothic" charset="0"/>
                <a:ea typeface="Century Gothic" charset="0"/>
                <a:cs typeface="Century Gothic" charset="0"/>
              </a:rPr>
              <a:t>.</a:t>
            </a:r>
          </a:p>
          <a:p>
            <a:pPr marL="0" indent="0">
              <a:lnSpc>
                <a:spcPct val="150000"/>
              </a:lnSpc>
              <a:buNone/>
            </a:pPr>
            <a:r>
              <a:rPr lang="pl-PL" sz="2000" dirty="0">
                <a:latin typeface="Century Gothic" charset="0"/>
                <a:ea typeface="Century Gothic" charset="0"/>
                <a:cs typeface="Century Gothic" charset="0"/>
              </a:rPr>
              <a:t>The </a:t>
            </a:r>
            <a:r>
              <a:rPr lang="pl-PL" sz="2000" dirty="0" err="1">
                <a:latin typeface="Century Gothic" charset="0"/>
                <a:ea typeface="Century Gothic" charset="0"/>
                <a:cs typeface="Century Gothic" charset="0"/>
              </a:rPr>
              <a:t>majority</a:t>
            </a:r>
            <a:r>
              <a:rPr lang="pl-PL" sz="2000" dirty="0">
                <a:latin typeface="Century Gothic" charset="0"/>
                <a:ea typeface="Century Gothic" charset="0"/>
                <a:cs typeface="Century Gothic" charset="0"/>
              </a:rPr>
              <a:t> of </a:t>
            </a:r>
            <a:r>
              <a:rPr lang="pl-PL" sz="2000" dirty="0" err="1">
                <a:latin typeface="Century Gothic" charset="0"/>
                <a:ea typeface="Century Gothic" charset="0"/>
                <a:cs typeface="Century Gothic" charset="0"/>
              </a:rPr>
              <a:t>wolf</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territories</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include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forests</a:t>
            </a:r>
            <a:r>
              <a:rPr lang="pl-PL" sz="2000" dirty="0">
                <a:latin typeface="Century Gothic" charset="0"/>
                <a:ea typeface="Century Gothic" charset="0"/>
                <a:cs typeface="Century Gothic" charset="0"/>
              </a:rPr>
              <a:t>. </a:t>
            </a:r>
          </a:p>
          <a:p>
            <a:pPr marL="0" indent="0">
              <a:lnSpc>
                <a:spcPct val="150000"/>
              </a:lnSpc>
              <a:buNone/>
            </a:pPr>
            <a:r>
              <a:rPr lang="pl-PL" sz="2000" dirty="0">
                <a:latin typeface="Century Gothic" charset="0"/>
                <a:ea typeface="Century Gothic" charset="0"/>
                <a:cs typeface="Century Gothic" charset="0"/>
              </a:rPr>
              <a:t>The </a:t>
            </a:r>
            <a:r>
              <a:rPr lang="pl-PL" sz="2000" dirty="0" err="1">
                <a:latin typeface="Century Gothic" charset="0"/>
                <a:ea typeface="Century Gothic" charset="0"/>
                <a:cs typeface="Century Gothic" charset="0"/>
              </a:rPr>
              <a:t>climate</a:t>
            </a:r>
            <a:r>
              <a:rPr lang="pl-PL" sz="2000" dirty="0">
                <a:latin typeface="Century Gothic" charset="0"/>
                <a:ea typeface="Century Gothic" charset="0"/>
                <a:cs typeface="Century Gothic" charset="0"/>
              </a:rPr>
              <a:t> of the </a:t>
            </a:r>
            <a:r>
              <a:rPr lang="pl-PL" sz="2000" dirty="0" err="1">
                <a:latin typeface="Century Gothic" charset="0"/>
                <a:ea typeface="Century Gothic" charset="0"/>
                <a:cs typeface="Century Gothic" charset="0"/>
              </a:rPr>
              <a:t>forest</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is</a:t>
            </a:r>
            <a:r>
              <a:rPr lang="pl-PL" sz="2000" dirty="0">
                <a:latin typeface="Century Gothic" charset="0"/>
                <a:ea typeface="Century Gothic" charset="0"/>
                <a:cs typeface="Century Gothic" charset="0"/>
              </a:rPr>
              <a:t> of the </a:t>
            </a:r>
            <a:r>
              <a:rPr lang="pl-PL" sz="2000" dirty="0" err="1">
                <a:latin typeface="Century Gothic" charset="0"/>
                <a:ea typeface="Century Gothic" charset="0"/>
                <a:cs typeface="Century Gothic" charset="0"/>
              </a:rPr>
              <a:t>cool</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continental</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temperature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type</a:t>
            </a:r>
            <a:r>
              <a:rPr lang="pl-PL" sz="2000" dirty="0">
                <a:latin typeface="Century Gothic" charset="0"/>
                <a:ea typeface="Century Gothic" charset="0"/>
                <a:cs typeface="Century Gothic" charset="0"/>
              </a:rPr>
              <a:t> with </a:t>
            </a:r>
            <a:r>
              <a:rPr lang="pl-PL" sz="2000" dirty="0" err="1">
                <a:latin typeface="Century Gothic" charset="0"/>
                <a:ea typeface="Century Gothic" charset="0"/>
                <a:cs typeface="Century Gothic" charset="0"/>
              </a:rPr>
              <a:t>some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influences</a:t>
            </a:r>
            <a:r>
              <a:rPr lang="pl-PL" sz="2000" dirty="0">
                <a:latin typeface="Century Gothic" charset="0"/>
                <a:ea typeface="Century Gothic" charset="0"/>
                <a:cs typeface="Century Gothic" charset="0"/>
              </a:rPr>
              <a:t> of the </a:t>
            </a:r>
            <a:r>
              <a:rPr lang="pl-PL" sz="2000" dirty="0" err="1">
                <a:latin typeface="Century Gothic" charset="0"/>
                <a:ea typeface="Century Gothic" charset="0"/>
                <a:cs typeface="Century Gothic" charset="0"/>
              </a:rPr>
              <a:t>Atlantic</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climate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According</a:t>
            </a:r>
            <a:r>
              <a:rPr lang="pl-PL" sz="2000" dirty="0">
                <a:latin typeface="Century Gothic" charset="0"/>
                <a:ea typeface="Century Gothic" charset="0"/>
                <a:cs typeface="Century Gothic" charset="0"/>
              </a:rPr>
              <a:t> to </a:t>
            </a:r>
            <a:r>
              <a:rPr lang="pl-PL" sz="2000" dirty="0" err="1">
                <a:latin typeface="Century Gothic" charset="0"/>
                <a:ea typeface="Century Gothic" charset="0"/>
                <a:cs typeface="Century Gothic" charset="0"/>
              </a:rPr>
              <a:t>long</a:t>
            </a:r>
            <a:r>
              <a:rPr lang="pl-PL" sz="2000" dirty="0">
                <a:latin typeface="Century Gothic" charset="0"/>
                <a:ea typeface="Century Gothic" charset="0"/>
                <a:cs typeface="Century Gothic" charset="0"/>
              </a:rPr>
              <a:t> term data the </a:t>
            </a:r>
            <a:r>
              <a:rPr lang="pl-PL" sz="2000" dirty="0" err="1">
                <a:latin typeface="Century Gothic" charset="0"/>
                <a:ea typeface="Century Gothic" charset="0"/>
                <a:cs typeface="Century Gothic" charset="0"/>
              </a:rPr>
              <a:t>mean</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annual</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temperataure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is</a:t>
            </a:r>
            <a:r>
              <a:rPr lang="pl-PL" sz="2000" dirty="0">
                <a:latin typeface="Century Gothic" charset="0"/>
                <a:ea typeface="Century Gothic" charset="0"/>
                <a:cs typeface="Century Gothic" charset="0"/>
              </a:rPr>
              <a:t> 6,8. The </a:t>
            </a:r>
            <a:r>
              <a:rPr lang="pl-PL" sz="2000" dirty="0" err="1">
                <a:latin typeface="Century Gothic" charset="0"/>
                <a:ea typeface="Century Gothic" charset="0"/>
                <a:cs typeface="Century Gothic" charset="0"/>
              </a:rPr>
              <a:t>lowest</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recorded</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temperature</a:t>
            </a:r>
            <a:r>
              <a:rPr lang="pl-PL" sz="2000" dirty="0">
                <a:latin typeface="Century Gothic" charset="0"/>
                <a:ea typeface="Century Gothic" charset="0"/>
                <a:cs typeface="Century Gothic" charset="0"/>
              </a:rPr>
              <a:t> </a:t>
            </a:r>
            <a:r>
              <a:rPr lang="pl-PL" sz="2000" dirty="0" err="1">
                <a:latin typeface="Century Gothic" charset="0"/>
                <a:ea typeface="Century Gothic" charset="0"/>
                <a:cs typeface="Century Gothic" charset="0"/>
              </a:rPr>
              <a:t>is</a:t>
            </a:r>
            <a:r>
              <a:rPr lang="pl-PL" sz="2000" dirty="0">
                <a:latin typeface="Century Gothic" charset="0"/>
                <a:ea typeface="Century Gothic" charset="0"/>
                <a:cs typeface="Century Gothic" charset="0"/>
              </a:rPr>
              <a:t> -38,7, and the </a:t>
            </a:r>
            <a:r>
              <a:rPr lang="pl-PL" sz="2000" dirty="0" err="1">
                <a:latin typeface="Century Gothic" charset="0"/>
                <a:ea typeface="Century Gothic" charset="0"/>
                <a:cs typeface="Century Gothic" charset="0"/>
              </a:rPr>
              <a:t>highest</a:t>
            </a:r>
            <a:r>
              <a:rPr lang="pl-PL" sz="2000" dirty="0">
                <a:latin typeface="Century Gothic" charset="0"/>
                <a:ea typeface="Century Gothic" charset="0"/>
                <a:cs typeface="Century Gothic" charset="0"/>
              </a:rPr>
              <a:t> +34,5.</a:t>
            </a: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445" y="4048237"/>
            <a:ext cx="3921108" cy="2626761"/>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469" y="4051630"/>
            <a:ext cx="3891206" cy="2619975"/>
          </a:xfrm>
          <a:prstGeom prst="rect">
            <a:avLst/>
          </a:prstGeom>
        </p:spPr>
      </p:pic>
    </p:spTree>
    <p:extLst>
      <p:ext uri="{BB962C8B-B14F-4D97-AF65-F5344CB8AC3E}">
        <p14:creationId xmlns:p14="http://schemas.microsoft.com/office/powerpoint/2010/main" val="1061110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2" name="Tytuł 1"/>
          <p:cNvSpPr>
            <a:spLocks noGrp="1"/>
          </p:cNvSpPr>
          <p:nvPr>
            <p:ph type="title"/>
          </p:nvPr>
        </p:nvSpPr>
        <p:spPr/>
        <p:txBody>
          <a:bodyPr>
            <a:normAutofit/>
          </a:bodyPr>
          <a:lstStyle/>
          <a:p>
            <a:pPr algn="ctr"/>
            <a:r>
              <a:rPr lang="pl-PL" sz="6600" dirty="0" err="1">
                <a:ln w="0"/>
                <a:solidFill>
                  <a:schemeClr val="accent1">
                    <a:lumMod val="75000"/>
                  </a:schemeClr>
                </a:solidFill>
                <a:effectLst>
                  <a:outerShdw blurRad="50800" dist="38100" dir="16200000" rotWithShape="0">
                    <a:prstClr val="black">
                      <a:alpha val="40000"/>
                    </a:prstClr>
                  </a:outerShdw>
                </a:effectLst>
              </a:rPr>
              <a:t>Wolves</a:t>
            </a:r>
            <a:r>
              <a:rPr lang="pl-PL" sz="6600" dirty="0">
                <a:ln w="0"/>
                <a:solidFill>
                  <a:schemeClr val="accent1">
                    <a:lumMod val="75000"/>
                  </a:schemeClr>
                </a:solidFill>
                <a:effectLst>
                  <a:outerShdw blurRad="50800" dist="38100" dir="16200000" rotWithShape="0">
                    <a:prstClr val="black">
                      <a:alpha val="40000"/>
                    </a:prstClr>
                  </a:outerShdw>
                </a:effectLst>
              </a:rPr>
              <a:t> </a:t>
            </a:r>
            <a:r>
              <a:rPr lang="pl-PL" sz="6600" dirty="0" err="1">
                <a:ln w="0"/>
                <a:solidFill>
                  <a:schemeClr val="accent1">
                    <a:lumMod val="75000"/>
                  </a:schemeClr>
                </a:solidFill>
                <a:effectLst>
                  <a:outerShdw blurRad="50800" dist="38100" dir="16200000" rotWithShape="0">
                    <a:prstClr val="black">
                      <a:alpha val="40000"/>
                    </a:prstClr>
                  </a:outerShdw>
                </a:effectLst>
              </a:rPr>
              <a:t>history</a:t>
            </a:r>
            <a:r>
              <a:rPr lang="pl-PL" sz="6600" dirty="0">
                <a:ln w="0"/>
                <a:solidFill>
                  <a:schemeClr val="accent1">
                    <a:lumMod val="75000"/>
                  </a:schemeClr>
                </a:solidFill>
                <a:effectLst>
                  <a:outerShdw blurRad="50800" dist="38100" dir="16200000" rotWithShape="0">
                    <a:prstClr val="black">
                      <a:alpha val="40000"/>
                    </a:prstClr>
                  </a:outerShdw>
                </a:effectLst>
              </a:rPr>
              <a:t> in Poland</a:t>
            </a:r>
          </a:p>
        </p:txBody>
      </p:sp>
      <p:sp>
        <p:nvSpPr>
          <p:cNvPr id="3" name="Symbol zastępczy zawartości 2"/>
          <p:cNvSpPr>
            <a:spLocks noGrp="1"/>
          </p:cNvSpPr>
          <p:nvPr>
            <p:ph idx="1"/>
          </p:nvPr>
        </p:nvSpPr>
        <p:spPr>
          <a:xfrm>
            <a:off x="838200" y="2860795"/>
            <a:ext cx="10515600" cy="4351338"/>
          </a:xfrm>
        </p:spPr>
        <p: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pl-PL" dirty="0" err="1">
                <a:latin typeface="Century Gothic" charset="0"/>
                <a:ea typeface="Century Gothic" charset="0"/>
                <a:cs typeface="Century Gothic" charset="0"/>
              </a:rPr>
              <a:t>Poland’s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communists</a:t>
            </a:r>
            <a:r>
              <a:rPr lang="pl-PL" dirty="0">
                <a:latin typeface="Century Gothic" charset="0"/>
                <a:ea typeface="Century Gothic" charset="0"/>
                <a:cs typeface="Century Gothic" charset="0"/>
              </a:rPr>
              <a:t> regime </a:t>
            </a:r>
            <a:r>
              <a:rPr lang="pl-PL" dirty="0" err="1">
                <a:latin typeface="Century Gothic" charset="0"/>
                <a:ea typeface="Century Gothic" charset="0"/>
                <a:cs typeface="Century Gothic" charset="0"/>
              </a:rPr>
              <a:t>organised</a:t>
            </a:r>
            <a:r>
              <a:rPr lang="pl-PL" dirty="0">
                <a:latin typeface="Century Gothic" charset="0"/>
                <a:ea typeface="Century Gothic" charset="0"/>
                <a:cs typeface="Century Gothic" charset="0"/>
              </a:rPr>
              <a:t> a </a:t>
            </a:r>
            <a:r>
              <a:rPr lang="pl-PL" dirty="0" err="1">
                <a:latin typeface="Century Gothic" charset="0"/>
                <a:ea typeface="Century Gothic" charset="0"/>
                <a:cs typeface="Century Gothic" charset="0"/>
              </a:rPr>
              <a:t>vast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wolf</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cull</a:t>
            </a:r>
            <a:r>
              <a:rPr lang="pl-PL" dirty="0">
                <a:latin typeface="Century Gothic" charset="0"/>
                <a:ea typeface="Century Gothic" charset="0"/>
                <a:cs typeface="Century Gothic" charset="0"/>
              </a:rPr>
              <a:t> in the 60s in </a:t>
            </a:r>
            <a:r>
              <a:rPr lang="pl-PL" dirty="0" err="1">
                <a:latin typeface="Century Gothic" charset="0"/>
                <a:ea typeface="Century Gothic" charset="0"/>
                <a:cs typeface="Century Gothic" charset="0"/>
              </a:rPr>
              <a:t>respond</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their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perceived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danger</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paying</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residents</a:t>
            </a:r>
            <a:r>
              <a:rPr lang="pl-PL" dirty="0">
                <a:latin typeface="Century Gothic" charset="0"/>
                <a:ea typeface="Century Gothic" charset="0"/>
                <a:cs typeface="Century Gothic" charset="0"/>
              </a:rPr>
              <a:t> for </a:t>
            </a:r>
            <a:r>
              <a:rPr lang="pl-PL" dirty="0" err="1">
                <a:latin typeface="Century Gothic" charset="0"/>
                <a:ea typeface="Century Gothic" charset="0"/>
                <a:cs typeface="Century Gothic" charset="0"/>
              </a:rPr>
              <a:t>every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animal</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shot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dead</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park’s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lost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wolf</a:t>
            </a:r>
            <a:r>
              <a:rPr lang="pl-PL" dirty="0">
                <a:latin typeface="Century Gothic" charset="0"/>
                <a:ea typeface="Century Gothic" charset="0"/>
                <a:cs typeface="Century Gothic" charset="0"/>
              </a:rPr>
              <a:t> was </a:t>
            </a:r>
            <a:r>
              <a:rPr lang="pl-PL" dirty="0" err="1">
                <a:latin typeface="Century Gothic" charset="0"/>
                <a:ea typeface="Century Gothic" charset="0"/>
                <a:cs typeface="Century Gothic" charset="0"/>
              </a:rPr>
              <a:t>killed</a:t>
            </a:r>
            <a:r>
              <a:rPr lang="pl-PL" dirty="0">
                <a:latin typeface="Century Gothic" charset="0"/>
                <a:ea typeface="Century Gothic" charset="0"/>
                <a:cs typeface="Century Gothic" charset="0"/>
              </a:rPr>
              <a:t> in 1964. </a:t>
            </a:r>
          </a:p>
        </p:txBody>
      </p:sp>
    </p:spTree>
    <p:extLst>
      <p:ext uri="{BB962C8B-B14F-4D97-AF65-F5344CB8AC3E}">
        <p14:creationId xmlns:p14="http://schemas.microsoft.com/office/powerpoint/2010/main" val="688572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2" name="Tytuł 1"/>
          <p:cNvSpPr>
            <a:spLocks noGrp="1"/>
          </p:cNvSpPr>
          <p:nvPr>
            <p:ph type="title"/>
          </p:nvPr>
        </p:nvSpPr>
        <p:spPr/>
        <p:txBody>
          <a:bodyPr>
            <a:normAutofit/>
          </a:bodyPr>
          <a:lstStyle/>
          <a:p>
            <a:pPr algn="ctr"/>
            <a:r>
              <a:rPr lang="en-US" sz="6600" b="1" dirty="0">
                <a:ln w="22225">
                  <a:solidFill>
                    <a:schemeClr val="accent2"/>
                  </a:solidFill>
                  <a:prstDash val="solid"/>
                </a:ln>
                <a:solidFill>
                  <a:schemeClr val="accent2">
                    <a:lumMod val="40000"/>
                    <a:lumOff val="60000"/>
                  </a:schemeClr>
                </a:solidFill>
              </a:rPr>
              <a:t>Wolves</a:t>
            </a:r>
            <a:r>
              <a:rPr lang="pl-PL" sz="6600" b="1" dirty="0">
                <a:ln w="22225">
                  <a:solidFill>
                    <a:schemeClr val="accent2"/>
                  </a:solidFill>
                  <a:prstDash val="solid"/>
                </a:ln>
                <a:solidFill>
                  <a:schemeClr val="accent2">
                    <a:lumMod val="40000"/>
                    <a:lumOff val="60000"/>
                  </a:schemeClr>
                </a:solidFill>
              </a:rPr>
              <a:t>’ turf</a:t>
            </a:r>
          </a:p>
        </p:txBody>
      </p:sp>
      <p:sp>
        <p:nvSpPr>
          <p:cNvPr id="3" name="Symbol zastępczy zawartości 2"/>
          <p:cNvSpPr>
            <a:spLocks noGrp="1"/>
          </p:cNvSpPr>
          <p:nvPr>
            <p:ph idx="1"/>
          </p:nvPr>
        </p:nvSpPr>
        <p:spPr/>
        <p: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pl-PL" dirty="0" err="1">
                <a:latin typeface="Century Gothic" charset="0"/>
                <a:ea typeface="Century Gothic" charset="0"/>
                <a:cs typeface="Century Gothic" charset="0"/>
              </a:rPr>
              <a:t>According</a:t>
            </a:r>
            <a:r>
              <a:rPr lang="pl-PL" dirty="0">
                <a:latin typeface="Century Gothic" charset="0"/>
                <a:ea typeface="Century Gothic" charset="0"/>
                <a:cs typeface="Century Gothic" charset="0"/>
              </a:rPr>
              <a:t> to </a:t>
            </a:r>
            <a:r>
              <a:rPr lang="pl-PL" dirty="0" err="1">
                <a:latin typeface="Century Gothic" charset="0"/>
                <a:ea typeface="Century Gothic" charset="0"/>
                <a:cs typeface="Century Gothic" charset="0"/>
              </a:rPr>
              <a:t>recent</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studies</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overaged</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number</a:t>
            </a:r>
            <a:r>
              <a:rPr lang="pl-PL" dirty="0">
                <a:latin typeface="Century Gothic" charset="0"/>
                <a:ea typeface="Century Gothic" charset="0"/>
                <a:cs typeface="Century Gothic" charset="0"/>
              </a:rPr>
              <a:t> of </a:t>
            </a:r>
            <a:r>
              <a:rPr lang="pl-PL" dirty="0" err="1">
                <a:latin typeface="Century Gothic" charset="0"/>
                <a:ea typeface="Century Gothic" charset="0"/>
                <a:cs typeface="Century Gothic" charset="0"/>
              </a:rPr>
              <a:t>wolves</a:t>
            </a:r>
            <a:r>
              <a:rPr lang="pl-PL" dirty="0">
                <a:latin typeface="Century Gothic" charset="0"/>
                <a:ea typeface="Century Gothic" charset="0"/>
                <a:cs typeface="Century Gothic" charset="0"/>
              </a:rPr>
              <a:t> in a </a:t>
            </a:r>
            <a:r>
              <a:rPr lang="pl-PL" dirty="0" err="1">
                <a:latin typeface="Century Gothic" charset="0"/>
                <a:ea typeface="Century Gothic" charset="0"/>
                <a:cs typeface="Century Gothic" charset="0"/>
              </a:rPr>
              <a:t>pack</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varies</a:t>
            </a:r>
            <a:r>
              <a:rPr lang="pl-PL" dirty="0">
                <a:latin typeface="Century Gothic" charset="0"/>
                <a:ea typeface="Century Gothic" charset="0"/>
                <a:cs typeface="Century Gothic" charset="0"/>
              </a:rPr>
              <a:t> from to 3-5 </a:t>
            </a:r>
            <a:r>
              <a:rPr lang="pl-PL" dirty="0" err="1">
                <a:latin typeface="Century Gothic" charset="0"/>
                <a:ea typeface="Century Gothic" charset="0"/>
                <a:cs typeface="Century Gothic" charset="0"/>
              </a:rPr>
              <a:t>individuals</a:t>
            </a:r>
            <a:r>
              <a:rPr lang="pl-PL" dirty="0">
                <a:latin typeface="Century Gothic" charset="0"/>
                <a:ea typeface="Century Gothic" charset="0"/>
                <a:cs typeface="Century Gothic" charset="0"/>
              </a:rPr>
              <a:t>. The </a:t>
            </a:r>
            <a:r>
              <a:rPr lang="pl-PL" dirty="0" err="1">
                <a:latin typeface="Century Gothic" charset="0"/>
                <a:ea typeface="Century Gothic" charset="0"/>
                <a:cs typeface="Century Gothic" charset="0"/>
              </a:rPr>
              <a:t>wolf</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pack</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territory</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covers</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about</a:t>
            </a:r>
            <a:r>
              <a:rPr lang="pl-PL" dirty="0">
                <a:latin typeface="Century Gothic" charset="0"/>
                <a:ea typeface="Century Gothic" charset="0"/>
                <a:cs typeface="Century Gothic" charset="0"/>
              </a:rPr>
              <a:t> 200 – 300 km </a:t>
            </a:r>
            <a:r>
              <a:rPr lang="pl-PL" baseline="30000" dirty="0">
                <a:latin typeface="Century Gothic" charset="0"/>
                <a:ea typeface="Century Gothic" charset="0"/>
                <a:cs typeface="Century Gothic" charset="0"/>
              </a:rPr>
              <a:t>2</a:t>
            </a:r>
            <a:r>
              <a:rPr lang="pl-PL" dirty="0">
                <a:latin typeface="Century Gothic" charset="0"/>
                <a:ea typeface="Century Gothic" charset="0"/>
                <a:cs typeface="Century Gothic" charset="0"/>
              </a:rPr>
              <a:t> </a:t>
            </a:r>
            <a:r>
              <a:rPr lang="pl-PL" dirty="0" err="1">
                <a:latin typeface="Century Gothic" charset="0"/>
                <a:ea typeface="Century Gothic" charset="0"/>
                <a:cs typeface="Century Gothic" charset="0"/>
              </a:rPr>
              <a:t>lowland</a:t>
            </a:r>
            <a:r>
              <a:rPr lang="pl-PL" dirty="0">
                <a:latin typeface="Century Gothic" charset="0"/>
                <a:ea typeface="Century Gothic" charset="0"/>
                <a:cs typeface="Century Gothic" charset="0"/>
              </a:rPr>
              <a:t> and </a:t>
            </a:r>
            <a:r>
              <a:rPr lang="pl-PL" dirty="0" err="1">
                <a:latin typeface="Century Gothic" charset="0"/>
                <a:ea typeface="Century Gothic" charset="0"/>
                <a:cs typeface="Century Gothic" charset="0"/>
              </a:rPr>
              <a:t>about</a:t>
            </a:r>
            <a:r>
              <a:rPr lang="pl-PL" dirty="0">
                <a:latin typeface="Century Gothic" charset="0"/>
                <a:ea typeface="Century Gothic" charset="0"/>
                <a:cs typeface="Century Gothic" charset="0"/>
              </a:rPr>
              <a:t> 100 km</a:t>
            </a:r>
            <a:r>
              <a:rPr lang="pl-PL" baseline="30000" dirty="0">
                <a:latin typeface="Century Gothic" charset="0"/>
                <a:ea typeface="Century Gothic" charset="0"/>
                <a:cs typeface="Century Gothic" charset="0"/>
              </a:rPr>
              <a:t>2</a:t>
            </a:r>
            <a:r>
              <a:rPr lang="pl-PL" dirty="0">
                <a:latin typeface="Century Gothic" charset="0"/>
                <a:ea typeface="Century Gothic" charset="0"/>
                <a:cs typeface="Century Gothic" charset="0"/>
              </a:rPr>
              <a:t> in the mountains.</a:t>
            </a:r>
          </a:p>
        </p:txBody>
      </p:sp>
    </p:spTree>
    <p:extLst>
      <p:ext uri="{BB962C8B-B14F-4D97-AF65-F5344CB8AC3E}">
        <p14:creationId xmlns:p14="http://schemas.microsoft.com/office/powerpoint/2010/main" val="1533838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84255" cy="6858000"/>
          </a:xfrm>
          <a:prstGeom prst="rect">
            <a:avLst/>
          </a:prstGeom>
        </p:spPr>
      </p:pic>
      <p:sp>
        <p:nvSpPr>
          <p:cNvPr id="2" name="Tytuł 1"/>
          <p:cNvSpPr>
            <a:spLocks noGrp="1"/>
          </p:cNvSpPr>
          <p:nvPr>
            <p:ph type="title"/>
          </p:nvPr>
        </p:nvSpPr>
        <p:spPr>
          <a:xfrm>
            <a:off x="2270184" y="277073"/>
            <a:ext cx="10515600" cy="1325563"/>
          </a:xfrm>
        </p:spPr>
        <p:txBody>
          <a:bodyPr>
            <a:normAutofit/>
          </a:bodyPr>
          <a:lstStyle/>
          <a:p>
            <a:r>
              <a:rPr lang="pl-PL" sz="6600" b="1" dirty="0" err="1">
                <a:ln w="22225">
                  <a:solidFill>
                    <a:schemeClr val="accent2"/>
                  </a:solidFill>
                  <a:prstDash val="solid"/>
                </a:ln>
                <a:solidFill>
                  <a:schemeClr val="accent2">
                    <a:lumMod val="40000"/>
                    <a:lumOff val="60000"/>
                  </a:schemeClr>
                </a:solidFill>
              </a:rPr>
              <a:t>Wolves</a:t>
            </a:r>
            <a:r>
              <a:rPr lang="pl-PL" sz="6600" b="1" dirty="0">
                <a:ln w="22225">
                  <a:solidFill>
                    <a:schemeClr val="accent2"/>
                  </a:solidFill>
                  <a:prstDash val="solid"/>
                </a:ln>
                <a:solidFill>
                  <a:schemeClr val="accent2">
                    <a:lumMod val="40000"/>
                    <a:lumOff val="60000"/>
                  </a:schemeClr>
                </a:solidFill>
              </a:rPr>
              <a:t> </a:t>
            </a:r>
            <a:r>
              <a:rPr lang="pl-PL" sz="6600" b="1" dirty="0" err="1">
                <a:ln w="22225">
                  <a:solidFill>
                    <a:schemeClr val="accent2"/>
                  </a:solidFill>
                  <a:prstDash val="solid"/>
                </a:ln>
                <a:solidFill>
                  <a:schemeClr val="accent2">
                    <a:lumMod val="40000"/>
                    <a:lumOff val="60000"/>
                  </a:schemeClr>
                </a:solidFill>
              </a:rPr>
              <a:t>hunting</a:t>
            </a:r>
            <a:r>
              <a:rPr lang="pl-PL" sz="6600" b="1" dirty="0">
                <a:ln w="22225">
                  <a:solidFill>
                    <a:schemeClr val="accent2"/>
                  </a:solidFill>
                  <a:prstDash val="solid"/>
                </a:ln>
                <a:solidFill>
                  <a:schemeClr val="accent2">
                    <a:lumMod val="40000"/>
                    <a:lumOff val="60000"/>
                  </a:schemeClr>
                </a:solidFill>
              </a:rPr>
              <a:t>.</a:t>
            </a:r>
          </a:p>
        </p:txBody>
      </p:sp>
      <p:sp>
        <p:nvSpPr>
          <p:cNvPr id="3" name="Symbol zastępczy zawartości 2"/>
          <p:cNvSpPr>
            <a:spLocks noGrp="1"/>
          </p:cNvSpPr>
          <p:nvPr>
            <p:ph idx="1"/>
          </p:nvPr>
        </p:nvSpPr>
        <p:spPr>
          <a:xfrm>
            <a:off x="714554" y="1649631"/>
            <a:ext cx="10515600" cy="4351338"/>
          </a:xfrm>
        </p:spPr>
        <p:txBody>
          <a:bodyPr>
            <a:normAutofit fontScale="70000" lnSpcReduction="20000"/>
          </a:bodyPr>
          <a:lstStyle/>
          <a:p>
            <a:pPr marL="0" lvl="0" indent="0" algn="just">
              <a:lnSpc>
                <a:spcPct val="170000"/>
              </a:lnSpc>
              <a:spcBef>
                <a:spcPts val="0"/>
              </a:spcBef>
              <a:buNone/>
            </a:pPr>
            <a:r>
              <a:rPr lang="en-US" dirty="0">
                <a:latin typeface="Century Gothic" charset="0"/>
                <a:ea typeface="Century Gothic" charset="0"/>
                <a:cs typeface="Century Gothic" charset="0"/>
              </a:rPr>
              <a:t>Wolves in Poland mostly prey on wild ungulates. They mainly hunt for red deer, roe deer and wild bear. Wolves are opportunists. They test their prey, sensing any weakness or vulnerability through visual cues and even through hearing and scent. Contrary to ambush predators that rely on the element of surprise and a short and intense burst of energy to secure their prey, wolves are endurance or coursing predators. They chase their prey, often over longer distances, sometimes even a few miles, in order to find the right animal or opportunity. On the hunt, wolves work together with certain individuals typically carrying out their specific role in the hunt, often based on age, gender and social standing.</a:t>
            </a:r>
          </a:p>
        </p:txBody>
      </p:sp>
    </p:spTree>
    <p:extLst>
      <p:ext uri="{BB962C8B-B14F-4D97-AF65-F5344CB8AC3E}">
        <p14:creationId xmlns:p14="http://schemas.microsoft.com/office/powerpoint/2010/main" val="427852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1132</Words>
  <Application>Microsoft Office PowerPoint</Application>
  <PresentationFormat>Panoramiczny</PresentationFormat>
  <Paragraphs>60</Paragraphs>
  <Slides>16</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Calibri</vt:lpstr>
      <vt:lpstr>Calibri Light</vt:lpstr>
      <vt:lpstr>Century Gothic</vt:lpstr>
      <vt:lpstr>Motyw pakietu Office</vt:lpstr>
      <vt:lpstr>THE MYSTERY OF POLISH WOLVES </vt:lpstr>
      <vt:lpstr>Forests in Poland</vt:lpstr>
      <vt:lpstr>At the beginning…</vt:lpstr>
      <vt:lpstr>Expansion of wolves…</vt:lpstr>
      <vt:lpstr>Where can we find the wolves…</vt:lpstr>
      <vt:lpstr>Where do the wolves live?</vt:lpstr>
      <vt:lpstr>Wolves history in Poland</vt:lpstr>
      <vt:lpstr>Wolves’ turf</vt:lpstr>
      <vt:lpstr>Wolves hunting.</vt:lpstr>
      <vt:lpstr>What do the wolves eat?</vt:lpstr>
      <vt:lpstr>Population</vt:lpstr>
      <vt:lpstr>Damage caused by wolves…</vt:lpstr>
      <vt:lpstr>Wolves’ safety</vt:lpstr>
      <vt:lpstr>Fear of wolves: </vt:lpstr>
      <vt:lpstr>Authors :</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MYSTERY OF POLISH WOLVES</dc:title>
  <dc:creator>Piotr Kempa</dc:creator>
  <cp:lastModifiedBy>Ewa Iwańska-Boroszko</cp:lastModifiedBy>
  <cp:revision>50</cp:revision>
  <dcterms:created xsi:type="dcterms:W3CDTF">2016-04-22T06:25:36Z</dcterms:created>
  <dcterms:modified xsi:type="dcterms:W3CDTF">2016-04-22T21:05:08Z</dcterms:modified>
</cp:coreProperties>
</file>