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8C65"/>
    <a:srgbClr val="281E16"/>
    <a:srgbClr val="B833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34" autoAdjust="0"/>
    <p:restoredTop sz="99120" autoAdjust="0"/>
  </p:normalViewPr>
  <p:slideViewPr>
    <p:cSldViewPr snapToGrid="0" snapToObjects="1">
      <p:cViewPr varScale="1">
        <p:scale>
          <a:sx n="100" d="100"/>
          <a:sy n="100" d="100"/>
        </p:scale>
        <p:origin x="-16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 styl wz. tyt.</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8E86523-2B7F-5D4A-BA67-506388F6A130}" type="datetimeFigureOut">
              <a:rPr lang="pl-PL" smtClean="0"/>
              <a:t>22.04.16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1879410742"/>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tekst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8E86523-2B7F-5D4A-BA67-506388F6A130}" type="datetimeFigureOut">
              <a:rPr lang="pl-PL" smtClean="0"/>
              <a:t>22.04.16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301339710"/>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 styl wz. tyt.</a:t>
            </a:r>
            <a:endParaRPr lang="pl-PL"/>
          </a:p>
        </p:txBody>
      </p:sp>
      <p:sp>
        <p:nvSpPr>
          <p:cNvPr id="3" name="Symbol zastępczy tekst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8E86523-2B7F-5D4A-BA67-506388F6A130}" type="datetimeFigureOut">
              <a:rPr lang="pl-PL" smtClean="0"/>
              <a:t>22.04.16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3537330156"/>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8E86523-2B7F-5D4A-BA67-506388F6A130}" type="datetimeFigureOut">
              <a:rPr lang="pl-PL" smtClean="0"/>
              <a:t>22.04.16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679007455"/>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 styl wz. tyt.</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8E86523-2B7F-5D4A-BA67-506388F6A130}" type="datetimeFigureOut">
              <a:rPr lang="pl-PL" smtClean="0"/>
              <a:t>22.04.16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2079613944"/>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8E86523-2B7F-5D4A-BA67-506388F6A130}" type="datetimeFigureOut">
              <a:rPr lang="pl-PL" smtClean="0"/>
              <a:t>22.04.16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2664087227"/>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 styl wz. tyt.</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8E86523-2B7F-5D4A-BA67-506388F6A130}" type="datetimeFigureOut">
              <a:rPr lang="pl-PL" smtClean="0"/>
              <a:t>22.04.16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42959598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 styl wz. tyt.</a:t>
            </a:r>
            <a:endParaRPr lang="pl-PL"/>
          </a:p>
        </p:txBody>
      </p:sp>
      <p:sp>
        <p:nvSpPr>
          <p:cNvPr id="3" name="Symbol zastępczy daty 2"/>
          <p:cNvSpPr>
            <a:spLocks noGrp="1"/>
          </p:cNvSpPr>
          <p:nvPr>
            <p:ph type="dt" sz="half" idx="10"/>
          </p:nvPr>
        </p:nvSpPr>
        <p:spPr/>
        <p:txBody>
          <a:bodyPr/>
          <a:lstStyle/>
          <a:p>
            <a:fld id="{48E86523-2B7F-5D4A-BA67-506388F6A130}" type="datetimeFigureOut">
              <a:rPr lang="pl-PL" smtClean="0"/>
              <a:t>22.04.16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20635689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8E86523-2B7F-5D4A-BA67-506388F6A130}" type="datetimeFigureOut">
              <a:rPr lang="pl-PL" smtClean="0"/>
              <a:t>22.04.16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1269276573"/>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 styl wz. tyt.</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8E86523-2B7F-5D4A-BA67-506388F6A130}" type="datetimeFigureOut">
              <a:rPr lang="pl-PL" smtClean="0"/>
              <a:t>22.04.16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398310099"/>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 styl wz. tyt.</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8E86523-2B7F-5D4A-BA67-506388F6A130}" type="datetimeFigureOut">
              <a:rPr lang="pl-PL" smtClean="0"/>
              <a:t>22.04.16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04AE27-0967-904E-8CD3-A3097A69F11C}" type="slidenum">
              <a:rPr lang="pl-PL" smtClean="0"/>
              <a:t>‹nr›</a:t>
            </a:fld>
            <a:endParaRPr lang="pl-PL"/>
          </a:p>
        </p:txBody>
      </p:sp>
    </p:spTree>
    <p:extLst>
      <p:ext uri="{BB962C8B-B14F-4D97-AF65-F5344CB8AC3E}">
        <p14:creationId xmlns:p14="http://schemas.microsoft.com/office/powerpoint/2010/main" val="2618493780"/>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 styl wz. tyt.</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86523-2B7F-5D4A-BA67-506388F6A130}" type="datetimeFigureOut">
              <a:rPr lang="pl-PL" smtClean="0"/>
              <a:t>22.04.16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4AE27-0967-904E-8CD3-A3097A69F11C}" type="slidenum">
              <a:rPr lang="pl-PL" smtClean="0"/>
              <a:t>‹nr›</a:t>
            </a:fld>
            <a:endParaRPr lang="pl-PL"/>
          </a:p>
        </p:txBody>
      </p:sp>
    </p:spTree>
    <p:extLst>
      <p:ext uri="{BB962C8B-B14F-4D97-AF65-F5344CB8AC3E}">
        <p14:creationId xmlns:p14="http://schemas.microsoft.com/office/powerpoint/2010/main" val="135689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1498600"/>
            <a:ext cx="8229600" cy="3035300"/>
          </a:xfrm>
        </p:spPr>
        <p:txBody>
          <a:bodyPr>
            <a:normAutofit/>
          </a:bodyPr>
          <a:lstStyle/>
          <a:p>
            <a:r>
              <a:rPr lang="pl-PL" sz="8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rPr>
              <a:t>Oulanka</a:t>
            </a:r>
            <a:r>
              <a:rPr lang="pl-PL"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rPr>
              <a:t> vs. </a:t>
            </a:r>
            <a:r>
              <a:rPr lang="pl-PL" sz="8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rPr>
              <a:t>Nuuksio</a:t>
            </a:r>
            <a:r>
              <a:rPr lang="pl-PL"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rPr>
              <a:t/>
            </a:r>
            <a:br>
              <a:rPr lang="pl-PL"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rPr>
            </a:br>
            <a:r>
              <a:rPr lang="pl-PL" sz="4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rPr>
              <a:t>National</a:t>
            </a:r>
            <a:r>
              <a:rPr lang="pl-PL"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rPr>
              <a:t> </a:t>
            </a:r>
            <a:r>
              <a:rPr lang="pl-PL" sz="4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rPr>
              <a:t>Parks</a:t>
            </a:r>
            <a:endParaRPr lang="pl-PL"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endParaRPr>
          </a:p>
        </p:txBody>
      </p:sp>
      <p:sp>
        <p:nvSpPr>
          <p:cNvPr id="3" name="PoleTekstowe 2"/>
          <p:cNvSpPr txBox="1"/>
          <p:nvPr/>
        </p:nvSpPr>
        <p:spPr>
          <a:xfrm>
            <a:off x="4111853" y="5639186"/>
            <a:ext cx="5032147" cy="1200329"/>
          </a:xfrm>
          <a:prstGeom prst="rect">
            <a:avLst/>
          </a:prstGeom>
          <a:noFill/>
        </p:spPr>
        <p:txBody>
          <a:bodyPr wrap="none" rtlCol="0">
            <a:spAutoFit/>
          </a:bodyPr>
          <a:lstStyle/>
          <a:p>
            <a:pPr algn="r"/>
            <a:r>
              <a:rPr lang="pl-PL" dirty="0" smtClean="0">
                <a:solidFill>
                  <a:schemeClr val="bg1">
                    <a:lumMod val="95000"/>
                  </a:schemeClr>
                </a:solidFill>
                <a:latin typeface="Gabriola"/>
                <a:cs typeface="Gabriola"/>
              </a:rPr>
              <a:t>Oliwia Madej 1.d</a:t>
            </a:r>
          </a:p>
          <a:p>
            <a:pPr algn="r"/>
            <a:r>
              <a:rPr lang="pl-PL" dirty="0" smtClean="0">
                <a:solidFill>
                  <a:schemeClr val="bg1">
                    <a:lumMod val="95000"/>
                  </a:schemeClr>
                </a:solidFill>
                <a:latin typeface="Gabriola"/>
                <a:cs typeface="Gabriola"/>
              </a:rPr>
              <a:t>Wiktoria Stępak 1.d</a:t>
            </a:r>
          </a:p>
          <a:p>
            <a:pPr algn="r"/>
            <a:r>
              <a:rPr lang="pl-PL" dirty="0" smtClean="0">
                <a:solidFill>
                  <a:schemeClr val="bg1">
                    <a:lumMod val="95000"/>
                  </a:schemeClr>
                </a:solidFill>
                <a:latin typeface="Gabriola"/>
                <a:cs typeface="Gabriola"/>
              </a:rPr>
              <a:t>Julia Wamberska 1.d</a:t>
            </a:r>
          </a:p>
          <a:p>
            <a:pPr algn="r"/>
            <a:r>
              <a:rPr lang="pl-PL" dirty="0" smtClean="0">
                <a:solidFill>
                  <a:schemeClr val="bg1">
                    <a:lumMod val="95000"/>
                  </a:schemeClr>
                </a:solidFill>
                <a:latin typeface="Gabriola"/>
                <a:cs typeface="Gabriola"/>
              </a:rPr>
              <a:t>Liceum </a:t>
            </a:r>
            <a:r>
              <a:rPr lang="pl-PL" smtClean="0">
                <a:solidFill>
                  <a:schemeClr val="bg1">
                    <a:lumMod val="95000"/>
                  </a:schemeClr>
                </a:solidFill>
                <a:latin typeface="Gabriola"/>
                <a:cs typeface="Gabriola"/>
              </a:rPr>
              <a:t>Ogólnokształcące </a:t>
            </a:r>
            <a:r>
              <a:rPr lang="pl-PL" smtClean="0">
                <a:solidFill>
                  <a:schemeClr val="bg1">
                    <a:lumMod val="95000"/>
                  </a:schemeClr>
                </a:solidFill>
                <a:latin typeface="Gabriola"/>
                <a:cs typeface="Gabriola"/>
              </a:rPr>
              <a:t>nr </a:t>
            </a:r>
            <a:r>
              <a:rPr lang="pl-PL" dirty="0" smtClean="0">
                <a:solidFill>
                  <a:schemeClr val="bg1">
                    <a:lumMod val="95000"/>
                  </a:schemeClr>
                </a:solidFill>
                <a:latin typeface="Gabriola"/>
                <a:cs typeface="Gabriola"/>
              </a:rPr>
              <a:t>2 w Krakowie </a:t>
            </a:r>
            <a:endParaRPr lang="pl-PL" dirty="0">
              <a:solidFill>
                <a:schemeClr val="bg1">
                  <a:lumMod val="95000"/>
                </a:schemeClr>
              </a:solidFill>
              <a:latin typeface="Gabriola"/>
              <a:cs typeface="Gabriola"/>
            </a:endParaRPr>
          </a:p>
        </p:txBody>
      </p:sp>
    </p:spTree>
    <p:extLst>
      <p:ext uri="{BB962C8B-B14F-4D97-AF65-F5344CB8AC3E}">
        <p14:creationId xmlns:p14="http://schemas.microsoft.com/office/powerpoint/2010/main" val="2558574066"/>
      </p:ext>
    </p:extLst>
  </p:cSld>
  <p:clrMapOvr>
    <a:masterClrMapping/>
  </p:clrMapOvr>
  <p:transition xmlns:p14="http://schemas.microsoft.com/office/powerpoint/2010/main" advTm="4000">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127000" y="152400"/>
            <a:ext cx="3505200" cy="6324600"/>
          </a:xfrm>
          <a:solidFill>
            <a:srgbClr val="F2F2F2">
              <a:alpha val="51000"/>
            </a:srgbClr>
          </a:solidFill>
          <a:ln>
            <a:noFill/>
          </a:ln>
          <a:effectLst/>
        </p:spPr>
        <p:txBody>
          <a:bodyPr>
            <a:noAutofit/>
          </a:bodyPr>
          <a:lstStyle/>
          <a:p>
            <a:pPr algn="just"/>
            <a:r>
              <a:rPr lang="en-US" sz="2500" dirty="0" err="1">
                <a:effectLst/>
                <a:latin typeface="Gabriola"/>
                <a:cs typeface="Gabriola"/>
              </a:rPr>
              <a:t>Nuuksio</a:t>
            </a:r>
            <a:r>
              <a:rPr lang="en-US" sz="2500" dirty="0">
                <a:effectLst/>
                <a:latin typeface="Gabriola"/>
                <a:cs typeface="Gabriola"/>
              </a:rPr>
              <a:t> National Park is situated in </a:t>
            </a:r>
            <a:r>
              <a:rPr lang="en-US" sz="2500" dirty="0" err="1">
                <a:effectLst/>
                <a:latin typeface="Gabriola"/>
                <a:cs typeface="Gabriola"/>
              </a:rPr>
              <a:t>Uusimaa</a:t>
            </a:r>
            <a:r>
              <a:rPr lang="en-US" sz="2500" dirty="0">
                <a:effectLst/>
                <a:latin typeface="Gabriola"/>
                <a:cs typeface="Gabriola"/>
              </a:rPr>
              <a:t> Region in the areas of Espoo, </a:t>
            </a:r>
            <a:r>
              <a:rPr lang="en-US" sz="2500" dirty="0" err="1">
                <a:effectLst/>
                <a:latin typeface="Gabriola"/>
                <a:cs typeface="Gabriola"/>
              </a:rPr>
              <a:t>Kirkkonummi</a:t>
            </a:r>
            <a:r>
              <a:rPr lang="en-US" sz="2500" dirty="0">
                <a:effectLst/>
                <a:latin typeface="Gabriola"/>
                <a:cs typeface="Gabriola"/>
              </a:rPr>
              <a:t> and </a:t>
            </a:r>
            <a:r>
              <a:rPr lang="en-US" sz="2500" dirty="0" err="1">
                <a:effectLst/>
                <a:latin typeface="Gabriola"/>
                <a:cs typeface="Gabriola"/>
              </a:rPr>
              <a:t>Vihti</a:t>
            </a:r>
            <a:r>
              <a:rPr lang="en-US" sz="2500" dirty="0">
                <a:effectLst/>
                <a:latin typeface="Gabriola"/>
                <a:cs typeface="Gabriola"/>
              </a:rPr>
              <a:t>.</a:t>
            </a:r>
            <a:br>
              <a:rPr lang="en-US" sz="2500" dirty="0">
                <a:effectLst/>
                <a:latin typeface="Gabriola"/>
                <a:cs typeface="Gabriola"/>
              </a:rPr>
            </a:br>
            <a:r>
              <a:rPr lang="en-US" sz="2500" dirty="0">
                <a:effectLst/>
                <a:latin typeface="Gabriola"/>
                <a:cs typeface="Gabriola"/>
              </a:rPr>
              <a:t>It is located in the border of the oak forest zone and the southern boreal forest zone. The scenery is dominated by valleys and gorges which were formed by the Ice Age, and barren rocky hills are covered by lichen and sparse pine forest. The highest hills reach only 110 </a:t>
            </a:r>
            <a:r>
              <a:rPr lang="en-US" sz="2500" dirty="0" err="1">
                <a:effectLst/>
                <a:latin typeface="Gabriola"/>
                <a:cs typeface="Gabriola"/>
              </a:rPr>
              <a:t>metres</a:t>
            </a:r>
            <a:r>
              <a:rPr lang="en-US" sz="2500" dirty="0">
                <a:effectLst/>
                <a:latin typeface="Gabriola"/>
                <a:cs typeface="Gabriola"/>
              </a:rPr>
              <a:t> above the sea level. The most threatened species are </a:t>
            </a:r>
            <a:r>
              <a:rPr lang="en-US" sz="2500" b="1" dirty="0" smtClean="0">
                <a:effectLst/>
                <a:latin typeface="Gabriola"/>
                <a:cs typeface="Gabriola"/>
              </a:rPr>
              <a:t>Woodlark</a:t>
            </a:r>
            <a:r>
              <a:rPr lang="en-US" sz="2500" b="1" dirty="0">
                <a:effectLst/>
                <a:latin typeface="Gabriola"/>
                <a:cs typeface="Gabriola"/>
              </a:rPr>
              <a:t> </a:t>
            </a:r>
            <a:r>
              <a:rPr lang="en-US" sz="2400" b="1" dirty="0">
                <a:effectLst/>
                <a:latin typeface="Gabriola"/>
                <a:cs typeface="Gabriola"/>
              </a:rPr>
              <a:t>(</a:t>
            </a:r>
            <a:r>
              <a:rPr lang="en-US" sz="2400" b="1" dirty="0" err="1">
                <a:effectLst/>
                <a:latin typeface="Gabriola"/>
                <a:cs typeface="Gabriola"/>
              </a:rPr>
              <a:t>Lullula</a:t>
            </a:r>
            <a:r>
              <a:rPr lang="en-US" sz="2400" b="1" dirty="0">
                <a:effectLst/>
                <a:latin typeface="Gabriola"/>
                <a:cs typeface="Gabriola"/>
              </a:rPr>
              <a:t> </a:t>
            </a:r>
            <a:r>
              <a:rPr lang="en-US" sz="2400" b="1" dirty="0" err="1">
                <a:effectLst/>
                <a:latin typeface="Gabriola"/>
                <a:cs typeface="Gabriola"/>
              </a:rPr>
              <a:t>arborea</a:t>
            </a:r>
            <a:r>
              <a:rPr lang="en-US" sz="2400" b="1" dirty="0" smtClean="0">
                <a:effectLst/>
                <a:latin typeface="Gabriola"/>
                <a:cs typeface="Gabriola"/>
              </a:rPr>
              <a:t>)</a:t>
            </a:r>
            <a:r>
              <a:rPr lang="en-US" sz="2400" dirty="0" smtClean="0">
                <a:effectLst/>
                <a:latin typeface="Gabriola"/>
                <a:cs typeface="Gabriola"/>
              </a:rPr>
              <a:t> </a:t>
            </a:r>
            <a:r>
              <a:rPr lang="en-US" sz="2500" dirty="0" smtClean="0">
                <a:effectLst/>
                <a:latin typeface="Gabriola"/>
                <a:cs typeface="Gabriola"/>
              </a:rPr>
              <a:t>and </a:t>
            </a:r>
            <a:r>
              <a:rPr lang="en-US" sz="2500" b="1" dirty="0">
                <a:effectLst/>
                <a:latin typeface="Gabriola"/>
                <a:cs typeface="Gabriola"/>
              </a:rPr>
              <a:t>the European Nightjar </a:t>
            </a:r>
            <a:r>
              <a:rPr lang="en-US" sz="2400" b="1" dirty="0">
                <a:effectLst/>
                <a:latin typeface="Gabriola"/>
                <a:cs typeface="Gabriola"/>
              </a:rPr>
              <a:t>(</a:t>
            </a:r>
            <a:r>
              <a:rPr lang="en-US" sz="2400" b="1" dirty="0" err="1">
                <a:effectLst/>
                <a:latin typeface="Gabriola"/>
                <a:cs typeface="Gabriola"/>
              </a:rPr>
              <a:t>Caprimulgus</a:t>
            </a:r>
            <a:r>
              <a:rPr lang="en-US" sz="2400" b="1" dirty="0">
                <a:effectLst/>
                <a:latin typeface="Gabriola"/>
                <a:cs typeface="Gabriola"/>
              </a:rPr>
              <a:t> </a:t>
            </a:r>
            <a:r>
              <a:rPr lang="en-US" sz="2400" b="1" dirty="0" err="1">
                <a:effectLst/>
                <a:latin typeface="Gabriola"/>
                <a:cs typeface="Gabriola"/>
              </a:rPr>
              <a:t>europeaus</a:t>
            </a:r>
            <a:r>
              <a:rPr lang="en-US" sz="2400" b="1" dirty="0" smtClean="0">
                <a:effectLst/>
                <a:latin typeface="Gabriola"/>
                <a:cs typeface="Gabriola"/>
              </a:rPr>
              <a:t>)</a:t>
            </a:r>
            <a:r>
              <a:rPr lang="en-US" sz="2400" dirty="0" smtClean="0">
                <a:effectLst/>
                <a:latin typeface="Gabriola"/>
                <a:cs typeface="Gabriola"/>
              </a:rPr>
              <a:t>.</a:t>
            </a:r>
            <a:endParaRPr lang="pl-PL" sz="2400" dirty="0">
              <a:effectLst/>
              <a:latin typeface="Gabriola"/>
              <a:cs typeface="Gabriola"/>
            </a:endParaRPr>
          </a:p>
        </p:txBody>
      </p:sp>
    </p:spTree>
    <p:extLst>
      <p:ext uri="{BB962C8B-B14F-4D97-AF65-F5344CB8AC3E}">
        <p14:creationId xmlns:p14="http://schemas.microsoft.com/office/powerpoint/2010/main" val="2764795727"/>
      </p:ext>
    </p:extLst>
  </p:cSld>
  <p:clrMapOvr>
    <a:masterClrMapping/>
  </p:clrMapOvr>
  <p:transition xmlns:p14="http://schemas.microsoft.com/office/powerpoint/2010/main" advTm="21000">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457200" y="1435100"/>
            <a:ext cx="8229600" cy="3149600"/>
          </a:xfrm>
          <a:solidFill>
            <a:srgbClr val="F2F2F2">
              <a:alpha val="45000"/>
            </a:srgbClr>
          </a:solidFill>
          <a:ln>
            <a:noFill/>
          </a:ln>
          <a:effectLst/>
        </p:spPr>
        <p:txBody>
          <a:bodyPr>
            <a:noAutofit/>
          </a:bodyPr>
          <a:lstStyle/>
          <a:p>
            <a:pPr algn="just"/>
            <a:r>
              <a:rPr lang="en-US" sz="2500" dirty="0">
                <a:effectLst/>
                <a:latin typeface="Gabriola"/>
                <a:cs typeface="Gabriola"/>
              </a:rPr>
              <a:t>There are many picturesque places on the cliffs. On </a:t>
            </a:r>
            <a:r>
              <a:rPr lang="en-US" sz="2500" dirty="0" err="1">
                <a:effectLst/>
                <a:latin typeface="Gabriola"/>
                <a:cs typeface="Gabriola"/>
              </a:rPr>
              <a:t>Haukankierros</a:t>
            </a:r>
            <a:r>
              <a:rPr lang="en-US" sz="2500" dirty="0">
                <a:effectLst/>
                <a:latin typeface="Gabriola"/>
                <a:cs typeface="Gabriola"/>
              </a:rPr>
              <a:t> Trail there is a high rock which looked out to Brook </a:t>
            </a:r>
            <a:r>
              <a:rPr lang="en-US" sz="2500" dirty="0" err="1">
                <a:effectLst/>
                <a:latin typeface="Gabriola"/>
                <a:cs typeface="Gabriola"/>
              </a:rPr>
              <a:t>Myllypuro</a:t>
            </a:r>
            <a:r>
              <a:rPr lang="en-US" sz="2500" dirty="0">
                <a:effectLst/>
                <a:latin typeface="Gabriola"/>
                <a:cs typeface="Gabriola"/>
              </a:rPr>
              <a:t> valley in the northeast. The landscape changes with the seasons. In the autumn it shines with gorgeous </a:t>
            </a:r>
            <a:r>
              <a:rPr lang="en-US" sz="2500" dirty="0" err="1">
                <a:effectLst/>
                <a:latin typeface="Gabriola"/>
                <a:cs typeface="Gabriola"/>
              </a:rPr>
              <a:t>colours</a:t>
            </a:r>
            <a:r>
              <a:rPr lang="en-US" sz="2500" dirty="0">
                <a:effectLst/>
                <a:latin typeface="Gabriola"/>
                <a:cs typeface="Gabriola"/>
              </a:rPr>
              <a:t>. You can also see the </a:t>
            </a:r>
            <a:r>
              <a:rPr lang="en-US" sz="2500" dirty="0" err="1">
                <a:effectLst/>
                <a:latin typeface="Gabriola"/>
                <a:cs typeface="Gabriola"/>
              </a:rPr>
              <a:t>Högbacka</a:t>
            </a:r>
            <a:r>
              <a:rPr lang="en-US" sz="2500" dirty="0">
                <a:effectLst/>
                <a:latin typeface="Gabriola"/>
                <a:cs typeface="Gabriola"/>
              </a:rPr>
              <a:t> farm, which was built in 1930´s. These days serves as a preservation base for the National Park. In close proximity to </a:t>
            </a:r>
            <a:r>
              <a:rPr lang="en-US" sz="2500" dirty="0" err="1">
                <a:effectLst/>
                <a:latin typeface="Gabriola"/>
                <a:cs typeface="Gabriola"/>
              </a:rPr>
              <a:t>Högbacka</a:t>
            </a:r>
            <a:r>
              <a:rPr lang="en-US" sz="2500" dirty="0">
                <a:effectLst/>
                <a:latin typeface="Gabriola"/>
                <a:cs typeface="Gabriola"/>
              </a:rPr>
              <a:t> there is Giant's Kettle, which is the boundary mark between the towns Espoo and </a:t>
            </a:r>
            <a:r>
              <a:rPr lang="en-US" sz="2500" dirty="0" err="1">
                <a:effectLst/>
                <a:latin typeface="Gabriola"/>
                <a:cs typeface="Gabriola"/>
              </a:rPr>
              <a:t>Vihti</a:t>
            </a:r>
            <a:r>
              <a:rPr lang="en-US" sz="2500" dirty="0">
                <a:effectLst/>
                <a:latin typeface="Gabriola"/>
                <a:cs typeface="Gabriola"/>
              </a:rPr>
              <a:t>. These Giant´s Kettles were formed during the Ice Age by water making stones rotate around which made a deep hole in the rock.</a:t>
            </a:r>
          </a:p>
        </p:txBody>
      </p:sp>
    </p:spTree>
    <p:extLst>
      <p:ext uri="{BB962C8B-B14F-4D97-AF65-F5344CB8AC3E}">
        <p14:creationId xmlns:p14="http://schemas.microsoft.com/office/powerpoint/2010/main" val="1573993118"/>
      </p:ext>
    </p:extLst>
  </p:cSld>
  <p:clrMapOvr>
    <a:masterClrMapping/>
  </p:clrMapOvr>
  <p:transition xmlns:p14="http://schemas.microsoft.com/office/powerpoint/2010/main" advTm="20000">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457200" y="1054100"/>
            <a:ext cx="8229600" cy="3987800"/>
          </a:xfrm>
          <a:solidFill>
            <a:srgbClr val="F2F2F2">
              <a:alpha val="52000"/>
            </a:srgbClr>
          </a:solidFill>
          <a:ln>
            <a:noFill/>
          </a:ln>
          <a:effectLst/>
        </p:spPr>
        <p:txBody>
          <a:bodyPr>
            <a:noAutofit/>
          </a:bodyPr>
          <a:lstStyle/>
          <a:p>
            <a:pPr algn="just"/>
            <a:r>
              <a:rPr lang="en-US" sz="2500" dirty="0">
                <a:effectLst/>
                <a:latin typeface="Gabriola"/>
                <a:cs typeface="Gabriola"/>
              </a:rPr>
              <a:t>The rocks descend vertically or little by little to damp gorges, which are dominated by moist forests, and spruce and pine mires. Under the cliffs, the dense trim forests are cool, damp and dim. On the base of the rocks </a:t>
            </a:r>
            <a:r>
              <a:rPr lang="en-US" sz="2500" b="1" dirty="0">
                <a:effectLst/>
                <a:latin typeface="Gabriola"/>
                <a:cs typeface="Gabriola"/>
              </a:rPr>
              <a:t>and in the creek hollows full of nutrients, the vegetation is lavish. There grows the Alpine </a:t>
            </a:r>
            <a:r>
              <a:rPr lang="en-US" sz="2500" b="1" dirty="0" smtClean="0">
                <a:effectLst/>
                <a:latin typeface="Gabriola"/>
                <a:cs typeface="Gabriola"/>
              </a:rPr>
              <a:t>Currant </a:t>
            </a:r>
            <a:r>
              <a:rPr lang="en-US" sz="2400" b="1" dirty="0" smtClean="0">
                <a:effectLst/>
                <a:latin typeface="Gabriola"/>
                <a:cs typeface="Gabriola"/>
              </a:rPr>
              <a:t>(</a:t>
            </a:r>
            <a:r>
              <a:rPr lang="en-US" sz="2400" b="1" dirty="0" err="1">
                <a:effectLst/>
                <a:latin typeface="Gabriola"/>
                <a:cs typeface="Gabriola"/>
              </a:rPr>
              <a:t>Ribes</a:t>
            </a:r>
            <a:r>
              <a:rPr lang="en-US" sz="2400" b="1" dirty="0">
                <a:effectLst/>
                <a:latin typeface="Gabriola"/>
                <a:cs typeface="Gabriola"/>
              </a:rPr>
              <a:t> </a:t>
            </a:r>
            <a:r>
              <a:rPr lang="en-US" sz="2400" b="1" dirty="0" err="1">
                <a:effectLst/>
                <a:latin typeface="Gabriola"/>
                <a:cs typeface="Gabriola"/>
              </a:rPr>
              <a:t>alpinum</a:t>
            </a:r>
            <a:r>
              <a:rPr lang="en-US" sz="2400" b="1" dirty="0">
                <a:effectLst/>
                <a:latin typeface="Gabriola"/>
                <a:cs typeface="Gabriola"/>
              </a:rPr>
              <a:t>)</a:t>
            </a:r>
            <a:r>
              <a:rPr lang="en-US" sz="2500" dirty="0">
                <a:effectLst/>
                <a:latin typeface="Gabriola"/>
                <a:cs typeface="Gabriola"/>
              </a:rPr>
              <a:t> and other currants, </a:t>
            </a:r>
            <a:r>
              <a:rPr lang="en-US" sz="2500" b="1" dirty="0">
                <a:effectLst/>
                <a:latin typeface="Gabriola"/>
                <a:cs typeface="Gabriola"/>
              </a:rPr>
              <a:t>the European </a:t>
            </a:r>
            <a:r>
              <a:rPr lang="en-US" sz="2500" b="1" dirty="0" smtClean="0">
                <a:effectLst/>
                <a:latin typeface="Gabriola"/>
                <a:cs typeface="Gabriola"/>
              </a:rPr>
              <a:t>Honeysuckle </a:t>
            </a:r>
            <a:r>
              <a:rPr lang="en-US" sz="2400" b="1" dirty="0" smtClean="0">
                <a:effectLst/>
                <a:latin typeface="Gabriola"/>
                <a:cs typeface="Gabriola"/>
              </a:rPr>
              <a:t>(</a:t>
            </a:r>
            <a:r>
              <a:rPr lang="en-US" sz="2400" b="1" dirty="0" err="1">
                <a:effectLst/>
                <a:latin typeface="Gabriola"/>
                <a:cs typeface="Gabriola"/>
              </a:rPr>
              <a:t>Lonicera</a:t>
            </a:r>
            <a:r>
              <a:rPr lang="en-US" sz="2400" b="1" dirty="0">
                <a:effectLst/>
                <a:latin typeface="Gabriola"/>
                <a:cs typeface="Gabriola"/>
              </a:rPr>
              <a:t> </a:t>
            </a:r>
            <a:r>
              <a:rPr lang="en-US" sz="2400" b="1" dirty="0" err="1">
                <a:effectLst/>
                <a:latin typeface="Gabriola"/>
                <a:cs typeface="Gabriola"/>
              </a:rPr>
              <a:t>xylosteum</a:t>
            </a:r>
            <a:r>
              <a:rPr lang="en-US" sz="2400" b="1" dirty="0">
                <a:effectLst/>
                <a:latin typeface="Gabriola"/>
                <a:cs typeface="Gabriola"/>
              </a:rPr>
              <a:t>)</a:t>
            </a:r>
            <a:r>
              <a:rPr lang="en-US" sz="2500" dirty="0">
                <a:effectLst/>
                <a:latin typeface="Gabriola"/>
                <a:cs typeface="Gabriola"/>
              </a:rPr>
              <a:t>, </a:t>
            </a:r>
            <a:r>
              <a:rPr lang="en-US" sz="2500" b="1" dirty="0">
                <a:effectLst/>
                <a:latin typeface="Gabriola"/>
                <a:cs typeface="Gabriola"/>
              </a:rPr>
              <a:t>the </a:t>
            </a:r>
            <a:r>
              <a:rPr lang="en-US" sz="2500" b="1" dirty="0" err="1">
                <a:effectLst/>
                <a:latin typeface="Gabriola"/>
                <a:cs typeface="Gabriola"/>
              </a:rPr>
              <a:t>Mezereon</a:t>
            </a:r>
            <a:r>
              <a:rPr lang="en-US" sz="2500" b="1" dirty="0">
                <a:effectLst/>
                <a:latin typeface="Gabriola"/>
                <a:cs typeface="Gabriola"/>
              </a:rPr>
              <a:t> </a:t>
            </a:r>
            <a:r>
              <a:rPr lang="en-US" sz="2400" b="1" dirty="0">
                <a:effectLst/>
                <a:latin typeface="Gabriola"/>
                <a:cs typeface="Gabriola"/>
              </a:rPr>
              <a:t>(Daphne </a:t>
            </a:r>
            <a:r>
              <a:rPr lang="en-US" sz="2400" b="1" dirty="0" err="1">
                <a:effectLst/>
                <a:latin typeface="Gabriola"/>
                <a:cs typeface="Gabriola"/>
              </a:rPr>
              <a:t>Mezereum</a:t>
            </a:r>
            <a:r>
              <a:rPr lang="en-US" sz="2400" b="1" dirty="0" smtClean="0">
                <a:effectLst/>
                <a:latin typeface="Gabriola"/>
                <a:cs typeface="Gabriola"/>
              </a:rPr>
              <a:t>)</a:t>
            </a:r>
            <a:r>
              <a:rPr lang="en-US" sz="2500" b="1" dirty="0" smtClean="0">
                <a:effectLst/>
                <a:latin typeface="Gabriola"/>
                <a:cs typeface="Gabriola"/>
              </a:rPr>
              <a:t>, </a:t>
            </a:r>
            <a:r>
              <a:rPr lang="en-US" sz="2500" dirty="0" smtClean="0">
                <a:effectLst/>
                <a:latin typeface="Gabriola"/>
                <a:cs typeface="Gabriola"/>
              </a:rPr>
              <a:t>trees </a:t>
            </a:r>
            <a:r>
              <a:rPr lang="en-US" sz="2500" dirty="0">
                <a:effectLst/>
                <a:latin typeface="Gabriola"/>
                <a:cs typeface="Gabriola"/>
              </a:rPr>
              <a:t>like </a:t>
            </a:r>
            <a:r>
              <a:rPr lang="en-US" sz="2500" b="1" dirty="0">
                <a:effectLst/>
                <a:latin typeface="Gabriola"/>
                <a:cs typeface="Gabriola"/>
              </a:rPr>
              <a:t>the Hazel </a:t>
            </a:r>
            <a:r>
              <a:rPr lang="en-US" sz="2400" b="1" dirty="0">
                <a:effectLst/>
                <a:latin typeface="Gabriola"/>
                <a:cs typeface="Gabriola"/>
              </a:rPr>
              <a:t>(</a:t>
            </a:r>
            <a:r>
              <a:rPr lang="en-US" sz="2400" b="1" dirty="0" err="1">
                <a:effectLst/>
                <a:latin typeface="Gabriola"/>
                <a:cs typeface="Gabriola"/>
              </a:rPr>
              <a:t>Corylus</a:t>
            </a:r>
            <a:r>
              <a:rPr lang="en-US" sz="2400" b="1" dirty="0">
                <a:effectLst/>
                <a:latin typeface="Gabriola"/>
                <a:cs typeface="Gabriola"/>
              </a:rPr>
              <a:t> </a:t>
            </a:r>
            <a:r>
              <a:rPr lang="en-US" sz="2400" b="1" dirty="0" err="1">
                <a:effectLst/>
                <a:latin typeface="Gabriola"/>
                <a:cs typeface="Gabriola"/>
              </a:rPr>
              <a:t>avellana</a:t>
            </a:r>
            <a:r>
              <a:rPr lang="en-US" sz="2400" b="1" dirty="0">
                <a:effectLst/>
                <a:latin typeface="Gabriola"/>
                <a:cs typeface="Gabriola"/>
              </a:rPr>
              <a:t>)</a:t>
            </a:r>
            <a:r>
              <a:rPr lang="en-US" sz="2500" b="1" dirty="0">
                <a:effectLst/>
                <a:latin typeface="Gabriola"/>
                <a:cs typeface="Gabriola"/>
              </a:rPr>
              <a:t> </a:t>
            </a:r>
            <a:r>
              <a:rPr lang="en-US" sz="2500" dirty="0">
                <a:effectLst/>
                <a:latin typeface="Gabriola"/>
                <a:cs typeface="Gabriola"/>
              </a:rPr>
              <a:t>and</a:t>
            </a:r>
            <a:r>
              <a:rPr lang="en-US" sz="2500" b="1" dirty="0">
                <a:effectLst/>
                <a:latin typeface="Gabriola"/>
                <a:cs typeface="Gabriola"/>
              </a:rPr>
              <a:t> the </a:t>
            </a:r>
            <a:r>
              <a:rPr lang="en-US" sz="2500" b="1" dirty="0" err="1">
                <a:effectLst/>
                <a:latin typeface="Gabriola"/>
                <a:cs typeface="Gabriola"/>
              </a:rPr>
              <a:t>Littleleaf</a:t>
            </a:r>
            <a:r>
              <a:rPr lang="en-US" sz="2500" b="1" dirty="0">
                <a:effectLst/>
                <a:latin typeface="Gabriola"/>
                <a:cs typeface="Gabriola"/>
              </a:rPr>
              <a:t> Linden </a:t>
            </a:r>
            <a:r>
              <a:rPr lang="en-US" sz="2400" b="1" dirty="0">
                <a:effectLst/>
                <a:latin typeface="Gabriola"/>
                <a:cs typeface="Gabriola"/>
              </a:rPr>
              <a:t>(</a:t>
            </a:r>
            <a:r>
              <a:rPr lang="en-US" sz="2400" b="1" dirty="0" err="1">
                <a:effectLst/>
                <a:latin typeface="Gabriola"/>
                <a:cs typeface="Gabriola"/>
              </a:rPr>
              <a:t>Tilia</a:t>
            </a:r>
            <a:r>
              <a:rPr lang="en-US" sz="2400" b="1" dirty="0">
                <a:effectLst/>
                <a:latin typeface="Gabriola"/>
                <a:cs typeface="Gabriola"/>
              </a:rPr>
              <a:t> </a:t>
            </a:r>
            <a:r>
              <a:rPr lang="en-US" sz="2400" b="1" dirty="0" err="1">
                <a:effectLst/>
                <a:latin typeface="Gabriola"/>
                <a:cs typeface="Gabriola"/>
              </a:rPr>
              <a:t>cordata</a:t>
            </a:r>
            <a:r>
              <a:rPr lang="en-US" sz="2400" b="1" dirty="0">
                <a:effectLst/>
                <a:latin typeface="Gabriola"/>
                <a:cs typeface="Gabriola"/>
              </a:rPr>
              <a:t>)</a:t>
            </a:r>
            <a:r>
              <a:rPr lang="en-US" sz="2500" b="1" dirty="0">
                <a:effectLst/>
                <a:latin typeface="Gabriola"/>
                <a:cs typeface="Gabriola"/>
              </a:rPr>
              <a:t>.</a:t>
            </a:r>
            <a:r>
              <a:rPr lang="en-US" sz="2500" dirty="0">
                <a:effectLst/>
                <a:latin typeface="Gabriola"/>
                <a:cs typeface="Gabriola"/>
              </a:rPr>
              <a:t> In May the earth seems entirely blue and white with </a:t>
            </a:r>
            <a:r>
              <a:rPr lang="en-US" sz="2500" b="1" dirty="0" err="1" smtClean="0">
                <a:effectLst/>
                <a:latin typeface="Gabriola"/>
                <a:cs typeface="Gabriola"/>
              </a:rPr>
              <a:t>Liverleafs</a:t>
            </a:r>
            <a:r>
              <a:rPr lang="en-US" sz="2500" b="1" dirty="0" smtClean="0">
                <a:effectLst/>
                <a:latin typeface="Gabriola"/>
                <a:cs typeface="Gabriola"/>
              </a:rPr>
              <a:t> </a:t>
            </a:r>
            <a:r>
              <a:rPr lang="en-US" sz="2400" b="1" dirty="0" smtClean="0">
                <a:effectLst/>
                <a:latin typeface="Gabriola"/>
                <a:cs typeface="Gabriola"/>
              </a:rPr>
              <a:t>(</a:t>
            </a:r>
            <a:r>
              <a:rPr lang="en-US" sz="2400" b="1" dirty="0">
                <a:effectLst/>
                <a:latin typeface="Gabriola"/>
                <a:cs typeface="Gabriola"/>
              </a:rPr>
              <a:t>Hepatica </a:t>
            </a:r>
            <a:r>
              <a:rPr lang="en-US" sz="2400" b="1" dirty="0" err="1">
                <a:effectLst/>
                <a:latin typeface="Gabriola"/>
                <a:cs typeface="Gabriola"/>
              </a:rPr>
              <a:t>Nobilis</a:t>
            </a:r>
            <a:r>
              <a:rPr lang="en-US" sz="2400" b="1" dirty="0">
                <a:effectLst/>
                <a:latin typeface="Gabriola"/>
                <a:cs typeface="Gabriola"/>
              </a:rPr>
              <a:t>)</a:t>
            </a:r>
            <a:r>
              <a:rPr lang="en-US" sz="2500" dirty="0">
                <a:effectLst/>
                <a:latin typeface="Gabriola"/>
                <a:cs typeface="Gabriola"/>
              </a:rPr>
              <a:t> and </a:t>
            </a:r>
            <a:r>
              <a:rPr lang="en-US" sz="2500" b="1" dirty="0">
                <a:effectLst/>
                <a:latin typeface="Gabriola"/>
                <a:cs typeface="Gabriola"/>
              </a:rPr>
              <a:t>the Wood Anemones </a:t>
            </a:r>
            <a:r>
              <a:rPr lang="en-US" sz="2400" b="1" dirty="0">
                <a:effectLst/>
                <a:latin typeface="Gabriola"/>
                <a:cs typeface="Gabriola"/>
              </a:rPr>
              <a:t>(Anemone </a:t>
            </a:r>
            <a:r>
              <a:rPr lang="en-US" sz="2400" b="1" dirty="0" err="1">
                <a:effectLst/>
                <a:latin typeface="Gabriola"/>
                <a:cs typeface="Gabriola"/>
              </a:rPr>
              <a:t>nemorosa</a:t>
            </a:r>
            <a:r>
              <a:rPr lang="en-US" sz="2400" b="1" dirty="0">
                <a:effectLst/>
                <a:latin typeface="Gabriola"/>
                <a:cs typeface="Gabriola"/>
              </a:rPr>
              <a:t>)</a:t>
            </a:r>
            <a:r>
              <a:rPr lang="en-US" sz="2500" b="1" dirty="0">
                <a:effectLst/>
                <a:latin typeface="Gabriola"/>
                <a:cs typeface="Gabriola"/>
              </a:rPr>
              <a:t>. </a:t>
            </a:r>
            <a:r>
              <a:rPr lang="en-US" sz="2500" dirty="0">
                <a:effectLst/>
                <a:latin typeface="Gabriola"/>
                <a:cs typeface="Gabriola"/>
              </a:rPr>
              <a:t>In the valleys chirp the </a:t>
            </a:r>
            <a:r>
              <a:rPr lang="en-US" sz="2500" b="1" dirty="0">
                <a:effectLst/>
                <a:latin typeface="Gabriola"/>
                <a:cs typeface="Gabriola"/>
              </a:rPr>
              <a:t>Blackcaps </a:t>
            </a:r>
            <a:r>
              <a:rPr lang="en-US" sz="2400" b="1" dirty="0">
                <a:effectLst/>
                <a:latin typeface="Gabriola"/>
                <a:cs typeface="Gabriola"/>
              </a:rPr>
              <a:t>(Sylvia </a:t>
            </a:r>
            <a:r>
              <a:rPr lang="en-US" sz="2400" b="1" dirty="0" err="1">
                <a:effectLst/>
                <a:latin typeface="Gabriola"/>
                <a:cs typeface="Gabriola"/>
              </a:rPr>
              <a:t>atricapilla</a:t>
            </a:r>
            <a:r>
              <a:rPr lang="en-US" sz="2400" b="1" dirty="0">
                <a:effectLst/>
                <a:latin typeface="Gabriola"/>
                <a:cs typeface="Gabriola"/>
              </a:rPr>
              <a:t>)</a:t>
            </a:r>
            <a:r>
              <a:rPr lang="en-US" sz="2500" b="1" dirty="0">
                <a:effectLst/>
                <a:latin typeface="Gabriola"/>
                <a:cs typeface="Gabriola"/>
              </a:rPr>
              <a:t> </a:t>
            </a:r>
            <a:r>
              <a:rPr lang="en-US" sz="2500" dirty="0">
                <a:effectLst/>
                <a:latin typeface="Gabriola"/>
                <a:cs typeface="Gabriola"/>
              </a:rPr>
              <a:t>and </a:t>
            </a:r>
            <a:r>
              <a:rPr lang="en-US" sz="2500" b="1" dirty="0">
                <a:effectLst/>
                <a:latin typeface="Gabriola"/>
                <a:cs typeface="Gabriola"/>
              </a:rPr>
              <a:t>the Red-breasted Flycatchers </a:t>
            </a:r>
            <a:r>
              <a:rPr lang="en-US" sz="2400" b="1" dirty="0">
                <a:effectLst/>
                <a:latin typeface="Gabriola"/>
                <a:cs typeface="Gabriola"/>
              </a:rPr>
              <a:t>(</a:t>
            </a:r>
            <a:r>
              <a:rPr lang="en-US" sz="2400" b="1" dirty="0" err="1">
                <a:effectLst/>
                <a:latin typeface="Gabriola"/>
                <a:cs typeface="Gabriola"/>
              </a:rPr>
              <a:t>Ficedula</a:t>
            </a:r>
            <a:r>
              <a:rPr lang="en-US" sz="2400" b="1" dirty="0">
                <a:effectLst/>
                <a:latin typeface="Gabriola"/>
                <a:cs typeface="Gabriola"/>
              </a:rPr>
              <a:t> </a:t>
            </a:r>
            <a:r>
              <a:rPr lang="en-US" sz="2400" b="1" dirty="0" err="1">
                <a:effectLst/>
                <a:latin typeface="Gabriola"/>
                <a:cs typeface="Gabriola"/>
              </a:rPr>
              <a:t>parva</a:t>
            </a:r>
            <a:r>
              <a:rPr lang="en-US" sz="2400" b="1" dirty="0">
                <a:effectLst/>
                <a:latin typeface="Gabriola"/>
                <a:cs typeface="Gabriola"/>
              </a:rPr>
              <a:t>)</a:t>
            </a:r>
            <a:r>
              <a:rPr lang="en-US" sz="2500" dirty="0">
                <a:effectLst/>
                <a:latin typeface="Gabriola"/>
                <a:cs typeface="Gabriola"/>
              </a:rPr>
              <a:t>.The Park is also a habitat of Flying Squirrels.</a:t>
            </a:r>
          </a:p>
        </p:txBody>
      </p:sp>
    </p:spTree>
    <p:extLst>
      <p:ext uri="{BB962C8B-B14F-4D97-AF65-F5344CB8AC3E}">
        <p14:creationId xmlns:p14="http://schemas.microsoft.com/office/powerpoint/2010/main" val="595508576"/>
      </p:ext>
    </p:extLst>
  </p:cSld>
  <p:clrMapOvr>
    <a:masterClrMapping/>
  </p:clrMapOvr>
  <p:transition xmlns:p14="http://schemas.microsoft.com/office/powerpoint/2010/main" advTm="25000">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457200" y="1270000"/>
            <a:ext cx="8229600" cy="3657600"/>
          </a:xfrm>
          <a:solidFill>
            <a:schemeClr val="bg1">
              <a:lumMod val="95000"/>
              <a:alpha val="40000"/>
            </a:schemeClr>
          </a:solidFill>
          <a:ln>
            <a:noFill/>
          </a:ln>
          <a:effectLst>
            <a:outerShdw blurRad="50800" dist="38100" dir="8100000" algn="tr" rotWithShape="0">
              <a:prstClr val="black">
                <a:alpha val="40000"/>
              </a:prstClr>
            </a:outerShdw>
          </a:effectLst>
        </p:spPr>
        <p:txBody>
          <a:bodyPr>
            <a:noAutofit/>
          </a:bodyPr>
          <a:lstStyle/>
          <a:p>
            <a:pPr algn="just"/>
            <a:r>
              <a:rPr lang="en-US" sz="2500" dirty="0">
                <a:effectLst/>
                <a:latin typeface="Gabriola"/>
                <a:cs typeface="Gabriola"/>
              </a:rPr>
              <a:t>There are over 80 little lakes and ponds inside </a:t>
            </a:r>
            <a:r>
              <a:rPr lang="en-US" sz="2500" dirty="0" err="1">
                <a:effectLst/>
                <a:latin typeface="Gabriola"/>
                <a:cs typeface="Gabriola"/>
              </a:rPr>
              <a:t>Nuuksio</a:t>
            </a:r>
            <a:r>
              <a:rPr lang="en-US" sz="2500" dirty="0">
                <a:effectLst/>
                <a:latin typeface="Gabriola"/>
                <a:cs typeface="Gabriola"/>
              </a:rPr>
              <a:t> National Park. Some of the lakes have brown water and are surrounded by open bogs and </a:t>
            </a:r>
            <a:r>
              <a:rPr lang="en-US" sz="2500" dirty="0" err="1">
                <a:effectLst/>
                <a:latin typeface="Gabriola"/>
                <a:cs typeface="Gabriola"/>
              </a:rPr>
              <a:t>someof</a:t>
            </a:r>
            <a:r>
              <a:rPr lang="en-US" sz="2500" dirty="0">
                <a:effectLst/>
                <a:latin typeface="Gabriola"/>
                <a:cs typeface="Gabriola"/>
              </a:rPr>
              <a:t> them have clear water and rocky shores. There are also many mires. The largest one is called </a:t>
            </a:r>
            <a:r>
              <a:rPr lang="en-US" sz="2500" dirty="0" err="1">
                <a:effectLst/>
                <a:latin typeface="Gabriola"/>
                <a:cs typeface="Gabriola"/>
              </a:rPr>
              <a:t>Soidinsuo</a:t>
            </a:r>
            <a:r>
              <a:rPr lang="en-US" sz="2500" dirty="0">
                <a:effectLst/>
                <a:latin typeface="Gabriola"/>
                <a:cs typeface="Gabriola"/>
              </a:rPr>
              <a:t>, which is in its natural shape and surrounded by old forest. Most parts of the National Park have been created by men, but some parts have already had a long time to develop into proper old-growth forest. The best old-growth forests can be found around Lake </a:t>
            </a:r>
            <a:r>
              <a:rPr lang="en-US" sz="2500" dirty="0" err="1">
                <a:effectLst/>
                <a:latin typeface="Gabriola"/>
                <a:cs typeface="Gabriola"/>
              </a:rPr>
              <a:t>Haukkalampi</a:t>
            </a:r>
            <a:r>
              <a:rPr lang="en-US" sz="2500" dirty="0">
                <a:effectLst/>
                <a:latin typeface="Gabriola"/>
                <a:cs typeface="Gabriola"/>
              </a:rPr>
              <a:t> and Brook </a:t>
            </a:r>
            <a:r>
              <a:rPr lang="en-US" sz="2500" dirty="0" err="1">
                <a:effectLst/>
                <a:latin typeface="Gabriola"/>
                <a:cs typeface="Gabriola"/>
              </a:rPr>
              <a:t>Myllypuro</a:t>
            </a:r>
            <a:r>
              <a:rPr lang="en-US" sz="2500" dirty="0">
                <a:effectLst/>
                <a:latin typeface="Gabriola"/>
                <a:cs typeface="Gabriola"/>
              </a:rPr>
              <a:t> on the slopes and the bottom of the dells.</a:t>
            </a:r>
            <a:br>
              <a:rPr lang="en-US" sz="2500" dirty="0">
                <a:effectLst/>
                <a:latin typeface="Gabriola"/>
                <a:cs typeface="Gabriola"/>
              </a:rPr>
            </a:br>
            <a:r>
              <a:rPr lang="en-US" sz="2500" dirty="0">
                <a:effectLst/>
                <a:latin typeface="Gabriola"/>
                <a:cs typeface="Gabriola"/>
              </a:rPr>
              <a:t>The turf floats of </a:t>
            </a:r>
            <a:r>
              <a:rPr lang="en-US" sz="2500" b="1" dirty="0">
                <a:effectLst/>
                <a:latin typeface="Gabriola"/>
                <a:cs typeface="Gabriola"/>
              </a:rPr>
              <a:t>Lake </a:t>
            </a:r>
            <a:r>
              <a:rPr lang="en-US" sz="2500" b="1" dirty="0" err="1">
                <a:effectLst/>
                <a:latin typeface="Gabriola"/>
                <a:cs typeface="Gabriola"/>
              </a:rPr>
              <a:t>Mustalampi</a:t>
            </a:r>
            <a:r>
              <a:rPr lang="en-US" sz="2500" b="1" dirty="0">
                <a:effectLst/>
                <a:latin typeface="Gabriola"/>
                <a:cs typeface="Gabriola"/>
              </a:rPr>
              <a:t> </a:t>
            </a:r>
            <a:r>
              <a:rPr lang="en-US" sz="2500" dirty="0">
                <a:effectLst/>
                <a:latin typeface="Gabriola"/>
                <a:cs typeface="Gabriola"/>
              </a:rPr>
              <a:t>are a unique feature of </a:t>
            </a:r>
            <a:r>
              <a:rPr lang="en-US" sz="2500" dirty="0" err="1">
                <a:effectLst/>
                <a:latin typeface="Gabriola"/>
                <a:cs typeface="Gabriola"/>
              </a:rPr>
              <a:t>Nuuksio</a:t>
            </a:r>
            <a:r>
              <a:rPr lang="en-US" sz="2500" dirty="0">
                <a:effectLst/>
                <a:latin typeface="Gabriola"/>
                <a:cs typeface="Gabriola"/>
              </a:rPr>
              <a:t> National Park. </a:t>
            </a:r>
          </a:p>
        </p:txBody>
      </p:sp>
    </p:spTree>
    <p:extLst>
      <p:ext uri="{BB962C8B-B14F-4D97-AF65-F5344CB8AC3E}">
        <p14:creationId xmlns:p14="http://schemas.microsoft.com/office/powerpoint/2010/main" val="2794907520"/>
      </p:ext>
    </p:extLst>
  </p:cSld>
  <p:clrMapOvr>
    <a:masterClrMapping/>
  </p:clrMapOvr>
  <p:transition xmlns:p14="http://schemas.microsoft.com/office/powerpoint/2010/main" advTm="24000">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rPr>
              <a:t>Bibliography</a:t>
            </a:r>
            <a:endParaRPr lang="cs-CZ"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a:cs typeface="Gabriola"/>
            </a:endParaRPr>
          </a:p>
        </p:txBody>
      </p:sp>
      <p:sp>
        <p:nvSpPr>
          <p:cNvPr id="4" name="Podtytuł 3"/>
          <p:cNvSpPr>
            <a:spLocks noGrp="1"/>
          </p:cNvSpPr>
          <p:nvPr>
            <p:ph type="subTitle" idx="4294967295"/>
          </p:nvPr>
        </p:nvSpPr>
        <p:spPr>
          <a:xfrm>
            <a:off x="939800" y="7518400"/>
            <a:ext cx="6400800" cy="3530600"/>
          </a:xfrm>
        </p:spPr>
        <p:txBody>
          <a:bodyPr>
            <a:normAutofit/>
            <a:scene3d>
              <a:camera prst="orthographicFront"/>
              <a:lightRig rig="soft" dir="t">
                <a:rot lat="0" lon="0" rev="10800000"/>
              </a:lightRig>
            </a:scene3d>
            <a:sp3d>
              <a:bevelT w="27940" h="12700"/>
              <a:contourClr>
                <a:srgbClr val="DDDDDD"/>
              </a:contourClr>
            </a:sp3d>
          </a:bodyPr>
          <a:lstStyle/>
          <a:p>
            <a:pPr algn="l"/>
            <a:endParaRPr lang="cs-CZ" b="1" spc="150" dirty="0">
              <a:ln w="11430"/>
              <a:solidFill>
                <a:srgbClr val="F8F8F8"/>
              </a:solidFill>
              <a:effectLst>
                <a:outerShdw blurRad="25400" algn="tl" rotWithShape="0">
                  <a:srgbClr val="000000">
                    <a:alpha val="43000"/>
                  </a:srgbClr>
                </a:outerShdw>
              </a:effectLst>
              <a:latin typeface="Gabriola"/>
              <a:cs typeface="Gabriola"/>
            </a:endParaRPr>
          </a:p>
          <a:p>
            <a:pPr marL="0" indent="0">
              <a:buNone/>
            </a:pPr>
            <a:endParaRPr lang="pl-PL" b="1" spc="150" dirty="0">
              <a:ln w="11430"/>
              <a:solidFill>
                <a:srgbClr val="F8F8F8"/>
              </a:solidFill>
              <a:effectLst>
                <a:outerShdw blurRad="25400" algn="tl" rotWithShape="0">
                  <a:srgbClr val="000000">
                    <a:alpha val="43000"/>
                  </a:srgbClr>
                </a:outerShdw>
              </a:effectLst>
              <a:latin typeface="Gabriola"/>
              <a:cs typeface="Gabriola"/>
            </a:endParaRPr>
          </a:p>
        </p:txBody>
      </p:sp>
      <p:sp>
        <p:nvSpPr>
          <p:cNvPr id="5" name="Prostokąt 4"/>
          <p:cNvSpPr/>
          <p:nvPr/>
        </p:nvSpPr>
        <p:spPr>
          <a:xfrm>
            <a:off x="1739900" y="2045376"/>
            <a:ext cx="6108700" cy="3539430"/>
          </a:xfrm>
          <a:prstGeom prst="rect">
            <a:avLst/>
          </a:prstGeom>
        </p:spPr>
        <p:txBody>
          <a:bodyPr wrap="square">
            <a:spAutoFit/>
          </a:bodyPr>
          <a:lstStyle/>
          <a:p>
            <a:r>
              <a:rPr lang="pl-PL" sz="3200" dirty="0" err="1">
                <a:solidFill>
                  <a:srgbClr val="F2F2F2"/>
                </a:solidFill>
                <a:latin typeface="Gabriola"/>
                <a:cs typeface="Gabriola"/>
              </a:rPr>
              <a:t>www.nationalparks.fi</a:t>
            </a:r>
            <a:endParaRPr lang="pl-PL" sz="3200" dirty="0">
              <a:solidFill>
                <a:srgbClr val="F2F2F2"/>
              </a:solidFill>
              <a:latin typeface="Gabriola"/>
              <a:cs typeface="Gabriola"/>
            </a:endParaRPr>
          </a:p>
          <a:p>
            <a:r>
              <a:rPr lang="pl-PL" sz="3200" dirty="0" err="1">
                <a:solidFill>
                  <a:srgbClr val="F2F2F2"/>
                </a:solidFill>
                <a:latin typeface="Gabriola"/>
                <a:cs typeface="Gabriola"/>
              </a:rPr>
              <a:t>www.visitespoo.fi</a:t>
            </a:r>
            <a:endParaRPr lang="pl-PL" sz="3200" dirty="0">
              <a:solidFill>
                <a:srgbClr val="F2F2F2"/>
              </a:solidFill>
              <a:latin typeface="Gabriola"/>
              <a:cs typeface="Gabriola"/>
            </a:endParaRPr>
          </a:p>
          <a:p>
            <a:r>
              <a:rPr lang="pl-PL" sz="3200" dirty="0" err="1">
                <a:solidFill>
                  <a:srgbClr val="F2F2F2"/>
                </a:solidFill>
                <a:latin typeface="Gabriola"/>
                <a:cs typeface="Gabriola"/>
              </a:rPr>
              <a:t>www.haltia.com</a:t>
            </a:r>
            <a:r>
              <a:rPr lang="pl-PL" sz="3200" dirty="0">
                <a:solidFill>
                  <a:srgbClr val="F2F2F2"/>
                </a:solidFill>
                <a:latin typeface="Gabriola"/>
                <a:cs typeface="Gabriola"/>
              </a:rPr>
              <a:t> </a:t>
            </a:r>
          </a:p>
          <a:p>
            <a:r>
              <a:rPr lang="pl-PL" sz="3200" dirty="0" err="1">
                <a:solidFill>
                  <a:srgbClr val="F2F2F2"/>
                </a:solidFill>
                <a:latin typeface="Gabriola"/>
                <a:cs typeface="Gabriola"/>
              </a:rPr>
              <a:t>www.nationalparks.fi</a:t>
            </a:r>
            <a:r>
              <a:rPr lang="pl-PL" sz="3200" dirty="0">
                <a:solidFill>
                  <a:srgbClr val="F2F2F2"/>
                </a:solidFill>
                <a:latin typeface="Gabriola"/>
                <a:cs typeface="Gabriola"/>
              </a:rPr>
              <a:t> </a:t>
            </a:r>
          </a:p>
          <a:p>
            <a:r>
              <a:rPr lang="pl-PL" sz="3200" dirty="0" err="1">
                <a:solidFill>
                  <a:srgbClr val="F2F2F2"/>
                </a:solidFill>
                <a:latin typeface="Gabriola"/>
                <a:cs typeface="Gabriola"/>
              </a:rPr>
              <a:t>en.wikipedia.org</a:t>
            </a:r>
            <a:r>
              <a:rPr lang="pl-PL" sz="3200" dirty="0">
                <a:solidFill>
                  <a:srgbClr val="F2F2F2"/>
                </a:solidFill>
                <a:latin typeface="Gabriola"/>
                <a:cs typeface="Gabriola"/>
              </a:rPr>
              <a:t> </a:t>
            </a:r>
          </a:p>
          <a:p>
            <a:r>
              <a:rPr lang="pl-PL" sz="3200" dirty="0" err="1">
                <a:solidFill>
                  <a:srgbClr val="F2F2F2"/>
                </a:solidFill>
                <a:latin typeface="Gabriola"/>
                <a:cs typeface="Gabriola"/>
              </a:rPr>
              <a:t>travel.nationalgeographic.com</a:t>
            </a:r>
            <a:endParaRPr lang="pl-PL" sz="3200" dirty="0">
              <a:solidFill>
                <a:srgbClr val="F2F2F2"/>
              </a:solidFill>
              <a:latin typeface="Gabriola"/>
              <a:cs typeface="Gabriola"/>
            </a:endParaRPr>
          </a:p>
          <a:p>
            <a:r>
              <a:rPr lang="pl-PL" sz="3200" dirty="0" err="1">
                <a:solidFill>
                  <a:srgbClr val="F2F2F2"/>
                </a:solidFill>
                <a:latin typeface="Gabriola"/>
                <a:cs typeface="Gabriola"/>
              </a:rPr>
              <a:t>www.nationalmgeographic.pl</a:t>
            </a:r>
            <a:r>
              <a:rPr lang="pl-PL" sz="3200" dirty="0">
                <a:solidFill>
                  <a:srgbClr val="F2F2F2"/>
                </a:solidFill>
                <a:latin typeface="Gabriola"/>
                <a:cs typeface="Gabriola"/>
              </a:rPr>
              <a:t> </a:t>
            </a:r>
          </a:p>
        </p:txBody>
      </p:sp>
    </p:spTree>
    <p:extLst>
      <p:ext uri="{BB962C8B-B14F-4D97-AF65-F5344CB8AC3E}">
        <p14:creationId xmlns:p14="http://schemas.microsoft.com/office/powerpoint/2010/main" val="4102313675"/>
      </p:ext>
    </p:extLst>
  </p:cSld>
  <p:clrMapOvr>
    <a:masterClrMapping/>
  </p:clrMapOvr>
  <p:transition xmlns:p14="http://schemas.microsoft.com/office/powerpoint/2010/main" advTm="6000">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ctrTitle"/>
          </p:nvPr>
        </p:nvSpPr>
        <p:spPr>
          <a:xfrm>
            <a:off x="2006600" y="203200"/>
            <a:ext cx="7772400" cy="1149350"/>
          </a:xfrm>
        </p:spPr>
        <p:txBody>
          <a:bodyPr>
            <a:normAutofit/>
          </a:bodyPr>
          <a:lstStyle/>
          <a:p>
            <a:r>
              <a:rPr lang="en-US" sz="5400" dirty="0" err="1">
                <a:solidFill>
                  <a:schemeClr val="tx2">
                    <a:lumMod val="10000"/>
                    <a:lumOff val="90000"/>
                  </a:schemeClr>
                </a:solidFill>
                <a:latin typeface="Gabriola"/>
                <a:cs typeface="Gabriola"/>
              </a:rPr>
              <a:t>Oulanka</a:t>
            </a:r>
            <a:r>
              <a:rPr lang="en-US" sz="5400" dirty="0">
                <a:solidFill>
                  <a:schemeClr val="tx2">
                    <a:lumMod val="10000"/>
                    <a:lumOff val="90000"/>
                  </a:schemeClr>
                </a:solidFill>
                <a:latin typeface="Gabriola"/>
                <a:cs typeface="Gabriola"/>
              </a:rPr>
              <a:t> National Park</a:t>
            </a:r>
            <a:r>
              <a:rPr lang="cs-CZ" sz="5400" dirty="0" smtClean="0">
                <a:solidFill>
                  <a:schemeClr val="tx2">
                    <a:lumMod val="10000"/>
                    <a:lumOff val="90000"/>
                  </a:schemeClr>
                </a:solidFill>
                <a:effectLst/>
                <a:latin typeface="Gabriola"/>
                <a:cs typeface="Gabriola"/>
              </a:rPr>
              <a:t> </a:t>
            </a:r>
            <a:endParaRPr lang="pl-PL" sz="5400" dirty="0">
              <a:solidFill>
                <a:schemeClr val="tx2">
                  <a:lumMod val="10000"/>
                  <a:lumOff val="90000"/>
                </a:schemeClr>
              </a:solidFill>
              <a:latin typeface="Gabriola"/>
              <a:cs typeface="Gabriola"/>
            </a:endParaRPr>
          </a:p>
        </p:txBody>
      </p:sp>
      <p:sp>
        <p:nvSpPr>
          <p:cNvPr id="5" name="Podtytuł 4"/>
          <p:cNvSpPr>
            <a:spLocks noGrp="1"/>
          </p:cNvSpPr>
          <p:nvPr>
            <p:ph type="subTitle" idx="1"/>
          </p:nvPr>
        </p:nvSpPr>
        <p:spPr>
          <a:xfrm>
            <a:off x="4508500" y="6350000"/>
            <a:ext cx="4635500" cy="508000"/>
          </a:xfrm>
        </p:spPr>
        <p:txBody>
          <a:bodyPr>
            <a:normAutofit/>
          </a:bodyPr>
          <a:lstStyle/>
          <a:p>
            <a:r>
              <a:rPr lang="en-US" sz="2000" i="1" dirty="0">
                <a:solidFill>
                  <a:schemeClr val="tx2">
                    <a:lumMod val="25000"/>
                    <a:lumOff val="75000"/>
                  </a:schemeClr>
                </a:solidFill>
                <a:latin typeface="Gabriola"/>
                <a:cs typeface="Gabriola"/>
              </a:rPr>
              <a:t>The Emblem of </a:t>
            </a:r>
            <a:r>
              <a:rPr lang="en-US" sz="2000" i="1" dirty="0" err="1">
                <a:solidFill>
                  <a:schemeClr val="tx2">
                    <a:lumMod val="25000"/>
                    <a:lumOff val="75000"/>
                  </a:schemeClr>
                </a:solidFill>
                <a:latin typeface="Gabriola"/>
                <a:cs typeface="Gabriola"/>
              </a:rPr>
              <a:t>Oulanka</a:t>
            </a:r>
            <a:r>
              <a:rPr lang="en-US" sz="2000" i="1" dirty="0">
                <a:solidFill>
                  <a:schemeClr val="tx2">
                    <a:lumMod val="25000"/>
                    <a:lumOff val="75000"/>
                  </a:schemeClr>
                </a:solidFill>
                <a:latin typeface="Gabriola"/>
                <a:cs typeface="Gabriola"/>
              </a:rPr>
              <a:t> National Park -</a:t>
            </a:r>
            <a:r>
              <a:rPr lang="en-US" sz="2000" i="1" dirty="0" smtClean="0">
                <a:solidFill>
                  <a:schemeClr val="tx2">
                    <a:lumMod val="25000"/>
                    <a:lumOff val="75000"/>
                  </a:schemeClr>
                </a:solidFill>
                <a:latin typeface="Gabriola"/>
                <a:cs typeface="Gabriola"/>
              </a:rPr>
              <a:t> </a:t>
            </a:r>
            <a:r>
              <a:rPr lang="en-US" sz="2000" i="1" dirty="0">
                <a:solidFill>
                  <a:schemeClr val="tx2">
                    <a:lumMod val="25000"/>
                    <a:lumOff val="75000"/>
                  </a:schemeClr>
                </a:solidFill>
                <a:latin typeface="Gabriola"/>
                <a:cs typeface="Gabriola"/>
              </a:rPr>
              <a:t>Calypso </a:t>
            </a:r>
            <a:r>
              <a:rPr lang="en-US" sz="2000" i="1" dirty="0" smtClean="0">
                <a:solidFill>
                  <a:schemeClr val="tx2">
                    <a:lumMod val="25000"/>
                    <a:lumOff val="75000"/>
                  </a:schemeClr>
                </a:solidFill>
                <a:latin typeface="Gabriola"/>
                <a:cs typeface="Gabriola"/>
              </a:rPr>
              <a:t>Orchid</a:t>
            </a:r>
            <a:r>
              <a:rPr lang="cs-CZ" sz="2000" i="1" dirty="0" smtClean="0">
                <a:solidFill>
                  <a:schemeClr val="tx2">
                    <a:lumMod val="25000"/>
                    <a:lumOff val="75000"/>
                  </a:schemeClr>
                </a:solidFill>
                <a:latin typeface="Gabriola"/>
                <a:cs typeface="Gabriola"/>
              </a:rPr>
              <a:t> </a:t>
            </a:r>
            <a:endParaRPr lang="pl-PL" sz="2000" i="1" dirty="0">
              <a:solidFill>
                <a:schemeClr val="tx2">
                  <a:lumMod val="25000"/>
                  <a:lumOff val="75000"/>
                </a:schemeClr>
              </a:solidFill>
              <a:latin typeface="Gabriola"/>
              <a:cs typeface="Gabriola"/>
            </a:endParaRPr>
          </a:p>
        </p:txBody>
      </p:sp>
    </p:spTree>
    <p:extLst>
      <p:ext uri="{BB962C8B-B14F-4D97-AF65-F5344CB8AC3E}">
        <p14:creationId xmlns:p14="http://schemas.microsoft.com/office/powerpoint/2010/main" val="3706477845"/>
      </p:ext>
    </p:extLst>
  </p:cSld>
  <p:clrMapOvr>
    <a:masterClrMapping/>
  </p:clrMapOvr>
  <p:transition xmlns:p14="http://schemas.microsoft.com/office/powerpoint/2010/main" advTm="4000">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457200" y="1612900"/>
            <a:ext cx="8229600" cy="2895600"/>
          </a:xfrm>
          <a:solidFill>
            <a:srgbClr val="F2F2F2">
              <a:alpha val="33000"/>
            </a:srgbClr>
          </a:solidFill>
          <a:ln>
            <a:noFill/>
          </a:ln>
          <a:effectLst/>
        </p:spPr>
        <p:txBody>
          <a:bodyPr>
            <a:noAutofit/>
          </a:bodyPr>
          <a:lstStyle/>
          <a:p>
            <a:pPr algn="just"/>
            <a:r>
              <a:rPr lang="en-US" sz="2500" dirty="0">
                <a:effectLst/>
                <a:latin typeface="Gabriola"/>
                <a:cs typeface="Gabriola"/>
              </a:rPr>
              <a:t>The </a:t>
            </a:r>
            <a:r>
              <a:rPr lang="en-US" sz="2500" dirty="0" err="1">
                <a:effectLst/>
                <a:latin typeface="Gabriola"/>
                <a:cs typeface="Gabriola"/>
              </a:rPr>
              <a:t>Oulanka</a:t>
            </a:r>
            <a:r>
              <a:rPr lang="en-US" sz="2500" dirty="0">
                <a:effectLst/>
                <a:latin typeface="Gabriola"/>
                <a:cs typeface="Gabriola"/>
              </a:rPr>
              <a:t> National Park is situated in Northern </a:t>
            </a:r>
            <a:r>
              <a:rPr lang="en-US" sz="2500" dirty="0" err="1">
                <a:effectLst/>
                <a:latin typeface="Gabriola"/>
                <a:cs typeface="Gabriola"/>
              </a:rPr>
              <a:t>Ostrobothnia</a:t>
            </a:r>
            <a:r>
              <a:rPr lang="en-US" sz="2500" dirty="0">
                <a:effectLst/>
                <a:latin typeface="Gabriola"/>
                <a:cs typeface="Gabriola"/>
              </a:rPr>
              <a:t> in </a:t>
            </a:r>
            <a:r>
              <a:rPr lang="en-US" sz="2500" dirty="0" err="1">
                <a:effectLst/>
                <a:latin typeface="Gabriola"/>
                <a:cs typeface="Gabriola"/>
              </a:rPr>
              <a:t>Kuusamo</a:t>
            </a:r>
            <a:r>
              <a:rPr lang="en-US" sz="2500" dirty="0">
                <a:effectLst/>
                <a:latin typeface="Gabriola"/>
                <a:cs typeface="Gabriola"/>
              </a:rPr>
              <a:t> and in Eastern Lapland in </a:t>
            </a:r>
            <a:r>
              <a:rPr lang="en-US" sz="2500" dirty="0" err="1">
                <a:effectLst/>
                <a:latin typeface="Gabriola"/>
                <a:cs typeface="Gabriola"/>
              </a:rPr>
              <a:t>Salla</a:t>
            </a:r>
            <a:r>
              <a:rPr lang="en-US" sz="2500" dirty="0">
                <a:effectLst/>
                <a:latin typeface="Gabriola"/>
                <a:cs typeface="Gabriola"/>
              </a:rPr>
              <a:t>.</a:t>
            </a:r>
            <a:r>
              <a:rPr lang="cs-CZ" sz="2500" dirty="0">
                <a:effectLst/>
                <a:latin typeface="Gabriola"/>
                <a:cs typeface="Gabriola"/>
              </a:rPr>
              <a:t/>
            </a:r>
            <a:br>
              <a:rPr lang="cs-CZ" sz="2500" dirty="0">
                <a:effectLst/>
                <a:latin typeface="Gabriola"/>
                <a:cs typeface="Gabriola"/>
              </a:rPr>
            </a:br>
            <a:r>
              <a:rPr lang="en-US" sz="2500" dirty="0" smtClean="0">
                <a:effectLst/>
                <a:latin typeface="Gabriola"/>
                <a:cs typeface="Gabriola"/>
              </a:rPr>
              <a:t>It </a:t>
            </a:r>
            <a:r>
              <a:rPr lang="en-US" sz="2500" dirty="0">
                <a:effectLst/>
                <a:latin typeface="Gabriola"/>
                <a:cs typeface="Gabriola"/>
              </a:rPr>
              <a:t>represents nature in the zone of northern boreal forest. The heights of the terrain is between the </a:t>
            </a:r>
            <a:r>
              <a:rPr lang="en-US" sz="2500" dirty="0" err="1">
                <a:effectLst/>
                <a:latin typeface="Gabriola"/>
                <a:cs typeface="Gabriola"/>
              </a:rPr>
              <a:t>lowes</a:t>
            </a:r>
            <a:r>
              <a:rPr lang="en-US" sz="2500" dirty="0">
                <a:effectLst/>
                <a:latin typeface="Gabriola"/>
                <a:cs typeface="Gabriola"/>
              </a:rPr>
              <a:t> river valleys at 151 meters to the area's highest hills which reach to 380 </a:t>
            </a:r>
            <a:r>
              <a:rPr lang="en-US" sz="2500" dirty="0" err="1">
                <a:effectLst/>
                <a:latin typeface="Gabriola"/>
                <a:cs typeface="Gabriola"/>
              </a:rPr>
              <a:t>metres</a:t>
            </a:r>
            <a:r>
              <a:rPr lang="en-US" sz="2500" dirty="0">
                <a:effectLst/>
                <a:latin typeface="Gabriola"/>
                <a:cs typeface="Gabriola"/>
              </a:rPr>
              <a:t> above sea-level. The landscape is dominated by Scots Pine forests. Nestled in a bed of moss in that forest, </a:t>
            </a:r>
            <a:r>
              <a:rPr lang="en-US" sz="2500" dirty="0" smtClean="0">
                <a:effectLst/>
                <a:latin typeface="Gabriola"/>
                <a:cs typeface="Gabriola"/>
              </a:rPr>
              <a:t>grows </a:t>
            </a:r>
            <a:r>
              <a:rPr lang="en-US" sz="2500" dirty="0">
                <a:effectLst/>
                <a:latin typeface="Gabriola"/>
                <a:cs typeface="Gabriola"/>
              </a:rPr>
              <a:t>the fragile orchid called calypso. It is a </a:t>
            </a:r>
            <a:r>
              <a:rPr lang="en-US" sz="2500" dirty="0" err="1">
                <a:effectLst/>
                <a:latin typeface="Gabriola"/>
                <a:cs typeface="Gabriola"/>
              </a:rPr>
              <a:t>Oulanka</a:t>
            </a:r>
            <a:r>
              <a:rPr lang="en-US" sz="2500" dirty="0">
                <a:effectLst/>
                <a:latin typeface="Gabriola"/>
                <a:cs typeface="Gabriola"/>
              </a:rPr>
              <a:t> National Park's floral emblem.</a:t>
            </a:r>
            <a:endParaRPr lang="pl-PL" sz="2500" dirty="0">
              <a:effectLst/>
              <a:latin typeface="Gabriola"/>
              <a:cs typeface="Gabriola"/>
            </a:endParaRPr>
          </a:p>
        </p:txBody>
      </p:sp>
    </p:spTree>
    <p:extLst>
      <p:ext uri="{BB962C8B-B14F-4D97-AF65-F5344CB8AC3E}">
        <p14:creationId xmlns:p14="http://schemas.microsoft.com/office/powerpoint/2010/main" val="2233220703"/>
      </p:ext>
    </p:extLst>
  </p:cSld>
  <p:clrMapOvr>
    <a:masterClrMapping/>
  </p:clrMapOvr>
  <p:transition xmlns:p14="http://schemas.microsoft.com/office/powerpoint/2010/main" advTm="17000">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355600" y="1828800"/>
            <a:ext cx="8432800" cy="2882900"/>
          </a:xfrm>
          <a:solidFill>
            <a:srgbClr val="F2F2F2">
              <a:alpha val="50000"/>
            </a:srgbClr>
          </a:solidFill>
          <a:ln>
            <a:noFill/>
          </a:ln>
          <a:effectLst/>
        </p:spPr>
        <p:txBody>
          <a:bodyPr>
            <a:noAutofit/>
          </a:bodyPr>
          <a:lstStyle/>
          <a:p>
            <a:pPr algn="just"/>
            <a:r>
              <a:rPr lang="en-US" sz="2500" dirty="0" err="1">
                <a:effectLst/>
                <a:latin typeface="Gabriola"/>
                <a:cs typeface="Gabriola"/>
              </a:rPr>
              <a:t>Oulanka</a:t>
            </a:r>
            <a:r>
              <a:rPr lang="en-US" sz="2500" dirty="0">
                <a:effectLst/>
                <a:latin typeface="Gabriola"/>
                <a:cs typeface="Gabriola"/>
              </a:rPr>
              <a:t> is called "the National Park of flowing water". The area is traversed by two large rivers: </a:t>
            </a:r>
            <a:r>
              <a:rPr lang="en-US" sz="2500" dirty="0" err="1">
                <a:effectLst/>
                <a:latin typeface="Gabriola"/>
                <a:cs typeface="Gabriola"/>
              </a:rPr>
              <a:t>Oulankajoki</a:t>
            </a:r>
            <a:r>
              <a:rPr lang="en-US" sz="2500" dirty="0">
                <a:effectLst/>
                <a:latin typeface="Gabriola"/>
                <a:cs typeface="Gabriola"/>
              </a:rPr>
              <a:t> and </a:t>
            </a:r>
            <a:r>
              <a:rPr lang="en-US" sz="2500" dirty="0" err="1">
                <a:effectLst/>
                <a:latin typeface="Gabriola"/>
                <a:cs typeface="Gabriola"/>
              </a:rPr>
              <a:t>Kitkajoki</a:t>
            </a:r>
            <a:r>
              <a:rPr lang="en-US" sz="2500" dirty="0">
                <a:effectLst/>
                <a:latin typeface="Gabriola"/>
                <a:cs typeface="Gabriola"/>
              </a:rPr>
              <a:t> with several tributaries, such as the Rivers </a:t>
            </a:r>
            <a:r>
              <a:rPr lang="en-US" sz="2500" dirty="0" err="1">
                <a:effectLst/>
                <a:latin typeface="Gabriola"/>
                <a:cs typeface="Gabriola"/>
              </a:rPr>
              <a:t>Maaninkajoki</a:t>
            </a:r>
            <a:r>
              <a:rPr lang="en-US" sz="2500" dirty="0">
                <a:effectLst/>
                <a:latin typeface="Gabriola"/>
                <a:cs typeface="Gabriola"/>
              </a:rPr>
              <a:t> and </a:t>
            </a:r>
            <a:r>
              <a:rPr lang="en-US" sz="2500" dirty="0" err="1">
                <a:effectLst/>
                <a:latin typeface="Gabriola"/>
                <a:cs typeface="Gabriola"/>
              </a:rPr>
              <a:t>Savinajoki</a:t>
            </a:r>
            <a:r>
              <a:rPr lang="en-US" sz="2500" dirty="0">
                <a:effectLst/>
                <a:latin typeface="Gabriola"/>
                <a:cs typeface="Gabriola"/>
              </a:rPr>
              <a:t>, and many little brooks.</a:t>
            </a:r>
            <a:br>
              <a:rPr lang="en-US" sz="2500" dirty="0">
                <a:effectLst/>
                <a:latin typeface="Gabriola"/>
                <a:cs typeface="Gabriola"/>
              </a:rPr>
            </a:br>
            <a:r>
              <a:rPr lang="en-US" sz="2500" dirty="0">
                <a:effectLst/>
                <a:latin typeface="Gabriola"/>
                <a:cs typeface="Gabriola"/>
              </a:rPr>
              <a:t>The River </a:t>
            </a:r>
            <a:r>
              <a:rPr lang="en-US" sz="2500" dirty="0" err="1">
                <a:effectLst/>
                <a:latin typeface="Gabriola"/>
                <a:cs typeface="Gabriola"/>
              </a:rPr>
              <a:t>Oulankajoki</a:t>
            </a:r>
            <a:r>
              <a:rPr lang="en-US" sz="2500" dirty="0">
                <a:effectLst/>
                <a:latin typeface="Gabriola"/>
                <a:cs typeface="Gabriola"/>
              </a:rPr>
              <a:t> is the heart of </a:t>
            </a:r>
            <a:r>
              <a:rPr lang="en-US" sz="2500" dirty="0" err="1">
                <a:effectLst/>
                <a:latin typeface="Gabriola"/>
                <a:cs typeface="Gabriola"/>
              </a:rPr>
              <a:t>Oulanka</a:t>
            </a:r>
            <a:r>
              <a:rPr lang="en-US" sz="2500" dirty="0">
                <a:effectLst/>
                <a:latin typeface="Gabriola"/>
                <a:cs typeface="Gabriola"/>
              </a:rPr>
              <a:t> National Park. The waters originate from the </a:t>
            </a:r>
            <a:r>
              <a:rPr lang="en-US" sz="2500" dirty="0" err="1">
                <a:effectLst/>
                <a:latin typeface="Gabriola"/>
                <a:cs typeface="Gabriola"/>
              </a:rPr>
              <a:t>Salla</a:t>
            </a:r>
            <a:r>
              <a:rPr lang="en-US" sz="2500" dirty="0">
                <a:effectLst/>
                <a:latin typeface="Gabriola"/>
                <a:cs typeface="Gabriola"/>
              </a:rPr>
              <a:t> mires and the actual river begins at Lake </a:t>
            </a:r>
            <a:r>
              <a:rPr lang="en-US" sz="2500" dirty="0" err="1">
                <a:effectLst/>
                <a:latin typeface="Gabriola"/>
                <a:cs typeface="Gabriola"/>
              </a:rPr>
              <a:t>Aittajärvi</a:t>
            </a:r>
            <a:r>
              <a:rPr lang="en-US" sz="2500" dirty="0">
                <a:effectLst/>
                <a:latin typeface="Gabriola"/>
                <a:cs typeface="Gabriola"/>
              </a:rPr>
              <a:t>. It is a 135-kilometre-long river. The River </a:t>
            </a:r>
            <a:r>
              <a:rPr lang="en-US" sz="2500" dirty="0" err="1">
                <a:effectLst/>
                <a:latin typeface="Gabriola"/>
                <a:cs typeface="Gabriola"/>
              </a:rPr>
              <a:t>Kitkajoki</a:t>
            </a:r>
            <a:r>
              <a:rPr lang="en-US" sz="2500" dirty="0">
                <a:effectLst/>
                <a:latin typeface="Gabriola"/>
                <a:cs typeface="Gabriola"/>
              </a:rPr>
              <a:t> begins at </a:t>
            </a:r>
            <a:r>
              <a:rPr lang="en-US" sz="2500" dirty="0" err="1">
                <a:effectLst/>
                <a:latin typeface="Gabriola"/>
                <a:cs typeface="Gabriola"/>
              </a:rPr>
              <a:t>Kiveskoski</a:t>
            </a:r>
            <a:r>
              <a:rPr lang="en-US" sz="2500" dirty="0">
                <a:effectLst/>
                <a:latin typeface="Gabriola"/>
                <a:cs typeface="Gabriola"/>
              </a:rPr>
              <a:t> Rapids in Lake </a:t>
            </a:r>
            <a:r>
              <a:rPr lang="en-US" sz="2500" dirty="0" err="1">
                <a:effectLst/>
                <a:latin typeface="Gabriola"/>
                <a:cs typeface="Gabriola"/>
              </a:rPr>
              <a:t>Ala-Kitkajärvi</a:t>
            </a:r>
            <a:r>
              <a:rPr lang="en-US" sz="2500" dirty="0">
                <a:effectLst/>
                <a:latin typeface="Gabriola"/>
                <a:cs typeface="Gabriola"/>
              </a:rPr>
              <a:t>.</a:t>
            </a:r>
          </a:p>
        </p:txBody>
      </p:sp>
    </p:spTree>
    <p:extLst>
      <p:ext uri="{BB962C8B-B14F-4D97-AF65-F5344CB8AC3E}">
        <p14:creationId xmlns:p14="http://schemas.microsoft.com/office/powerpoint/2010/main" val="305156657"/>
      </p:ext>
    </p:extLst>
  </p:cSld>
  <p:clrMapOvr>
    <a:masterClrMapping/>
  </p:clrMapOvr>
  <p:transition xmlns:p14="http://schemas.microsoft.com/office/powerpoint/2010/main" advTm="16000">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215900" y="139700"/>
            <a:ext cx="3454400" cy="850900"/>
          </a:xfrm>
          <a:noFill/>
          <a:ln>
            <a:noFill/>
          </a:ln>
          <a:effectLst/>
        </p:spPr>
        <p:txBody>
          <a:bodyPr>
            <a:noAutofit/>
          </a:bodyPr>
          <a:lstStyle/>
          <a:p>
            <a:pPr algn="dist"/>
            <a:r>
              <a:rPr lang="en-US" sz="5400" dirty="0">
                <a:gradFill flip="none" rotWithShape="1">
                  <a:gsLst>
                    <a:gs pos="0">
                      <a:schemeClr val="accent5">
                        <a:lumMod val="75000"/>
                      </a:schemeClr>
                    </a:gs>
                    <a:gs pos="100000">
                      <a:srgbClr val="B8338B"/>
                    </a:gs>
                  </a:gsLst>
                  <a:lin ang="0" scaled="1"/>
                  <a:tileRect/>
                </a:gradFill>
                <a:effectLst/>
                <a:latin typeface="Gabriola"/>
                <a:cs typeface="Gabriola"/>
              </a:rPr>
              <a:t>Rare </a:t>
            </a:r>
            <a:r>
              <a:rPr lang="en-US" sz="5400" dirty="0" smtClean="0">
                <a:gradFill flip="none" rotWithShape="1">
                  <a:gsLst>
                    <a:gs pos="0">
                      <a:schemeClr val="accent5">
                        <a:lumMod val="75000"/>
                      </a:schemeClr>
                    </a:gs>
                    <a:gs pos="100000">
                      <a:srgbClr val="B8338B"/>
                    </a:gs>
                  </a:gsLst>
                  <a:lin ang="0" scaled="1"/>
                  <a:tileRect/>
                </a:gradFill>
                <a:effectLst/>
                <a:latin typeface="Gabriola"/>
                <a:cs typeface="Gabriola"/>
              </a:rPr>
              <a:t>Species</a:t>
            </a:r>
            <a:endParaRPr lang="en-US" sz="5400" dirty="0">
              <a:gradFill flip="none" rotWithShape="1">
                <a:gsLst>
                  <a:gs pos="0">
                    <a:schemeClr val="accent5">
                      <a:lumMod val="75000"/>
                    </a:schemeClr>
                  </a:gs>
                  <a:gs pos="100000">
                    <a:srgbClr val="B8338B"/>
                  </a:gs>
                </a:gsLst>
                <a:lin ang="0" scaled="1"/>
                <a:tileRect/>
              </a:gradFill>
              <a:effectLst/>
              <a:latin typeface="Gabriola"/>
              <a:cs typeface="Gabriola"/>
            </a:endParaRPr>
          </a:p>
        </p:txBody>
      </p:sp>
      <p:sp>
        <p:nvSpPr>
          <p:cNvPr id="2" name="Prostokąt 1"/>
          <p:cNvSpPr/>
          <p:nvPr/>
        </p:nvSpPr>
        <p:spPr>
          <a:xfrm>
            <a:off x="431800" y="1993900"/>
            <a:ext cx="8115300" cy="3108544"/>
          </a:xfrm>
          <a:prstGeom prst="rect">
            <a:avLst/>
          </a:prstGeom>
          <a:solidFill>
            <a:srgbClr val="F2F2F2">
              <a:alpha val="35000"/>
            </a:srgbClr>
          </a:solidFill>
        </p:spPr>
        <p:txBody>
          <a:bodyPr wrap="square">
            <a:spAutoFit/>
          </a:bodyPr>
          <a:lstStyle/>
          <a:p>
            <a:pPr algn="just"/>
            <a:r>
              <a:rPr lang="en-US" sz="2800" dirty="0">
                <a:effectLst/>
                <a:latin typeface="Gabriola"/>
                <a:cs typeface="Gabriola"/>
              </a:rPr>
              <a:t>There are many rare species in </a:t>
            </a:r>
            <a:r>
              <a:rPr lang="en-US" sz="2800" dirty="0" err="1">
                <a:effectLst/>
                <a:latin typeface="Gabriola"/>
                <a:cs typeface="Gabriola"/>
              </a:rPr>
              <a:t>Oulanka</a:t>
            </a:r>
            <a:r>
              <a:rPr lang="en-US" sz="2800" dirty="0">
                <a:effectLst/>
                <a:latin typeface="Gabriola"/>
                <a:cs typeface="Gabriola"/>
              </a:rPr>
              <a:t> National Park. An ideal environment for a versatile range of species </a:t>
            </a:r>
            <a:r>
              <a:rPr lang="en-US" sz="2800" dirty="0" err="1">
                <a:effectLst/>
                <a:latin typeface="Gabriola"/>
                <a:cs typeface="Gabriola"/>
              </a:rPr>
              <a:t>i</a:t>
            </a:r>
            <a:r>
              <a:rPr lang="en-US" sz="2800" dirty="0">
                <a:effectLst/>
                <a:latin typeface="Gabriola"/>
                <a:cs typeface="Gabriola"/>
              </a:rPr>
              <a:t> created by the difference in temperature between the high rising fells and low river valleys. For example the park's emblem plant, the calypso, is threatened, but common in this area. Other endangered species that appear in </a:t>
            </a:r>
            <a:r>
              <a:rPr lang="en-US" sz="2800" dirty="0" err="1">
                <a:effectLst/>
                <a:latin typeface="Gabriola"/>
                <a:cs typeface="Gabriola"/>
              </a:rPr>
              <a:t>Oulanka</a:t>
            </a:r>
            <a:r>
              <a:rPr lang="en-US" sz="2800" dirty="0">
                <a:effectLst/>
                <a:latin typeface="Gabriola"/>
                <a:cs typeface="Gabriola"/>
              </a:rPr>
              <a:t> are </a:t>
            </a:r>
            <a:r>
              <a:rPr lang="en-US" sz="2800" b="1" dirty="0" err="1">
                <a:effectLst/>
                <a:latin typeface="Gabriola"/>
                <a:cs typeface="Gabriola"/>
              </a:rPr>
              <a:t>pohjanailakki</a:t>
            </a:r>
            <a:r>
              <a:rPr lang="en-US" sz="2800" dirty="0">
                <a:effectLst/>
                <a:latin typeface="Gabriola"/>
                <a:cs typeface="Gabriola"/>
              </a:rPr>
              <a:t> and </a:t>
            </a:r>
            <a:r>
              <a:rPr lang="en-US" sz="2800" b="1" dirty="0">
                <a:effectLst/>
                <a:latin typeface="Gabriola"/>
                <a:cs typeface="Gabriola"/>
              </a:rPr>
              <a:t>lady's-slipper</a:t>
            </a:r>
            <a:r>
              <a:rPr lang="en-US" sz="2800" dirty="0">
                <a:effectLst/>
                <a:latin typeface="Gabriola"/>
                <a:cs typeface="Gabriola"/>
              </a:rPr>
              <a:t>, </a:t>
            </a:r>
            <a:r>
              <a:rPr lang="en-US" sz="2800" b="1" dirty="0">
                <a:effectLst/>
                <a:latin typeface="Gabriola"/>
                <a:cs typeface="Gabriola"/>
              </a:rPr>
              <a:t>Mountain </a:t>
            </a:r>
            <a:r>
              <a:rPr lang="en-US" sz="2800" b="1" dirty="0" err="1">
                <a:effectLst/>
                <a:latin typeface="Gabriola"/>
                <a:cs typeface="Gabriola"/>
              </a:rPr>
              <a:t>Avens</a:t>
            </a:r>
            <a:r>
              <a:rPr lang="en-US" sz="2800" dirty="0">
                <a:effectLst/>
                <a:latin typeface="Gabriola"/>
                <a:cs typeface="Gabriola"/>
              </a:rPr>
              <a:t>, </a:t>
            </a:r>
            <a:r>
              <a:rPr lang="en-US" sz="2800" b="1" dirty="0">
                <a:effectLst/>
                <a:latin typeface="Gabriola"/>
                <a:cs typeface="Gabriola"/>
              </a:rPr>
              <a:t>arnicas</a:t>
            </a:r>
            <a:r>
              <a:rPr lang="en-US" sz="2800" dirty="0">
                <a:effectLst/>
                <a:latin typeface="Gabriola"/>
                <a:cs typeface="Gabriola"/>
              </a:rPr>
              <a:t> and </a:t>
            </a:r>
            <a:r>
              <a:rPr lang="en-US" sz="2800" b="1" dirty="0">
                <a:effectLst/>
                <a:latin typeface="Gabriola"/>
                <a:cs typeface="Gabriola"/>
              </a:rPr>
              <a:t>Tartar Catchflies</a:t>
            </a:r>
            <a:r>
              <a:rPr lang="en-US" sz="2800" dirty="0">
                <a:effectLst/>
                <a:latin typeface="Gabriola"/>
                <a:cs typeface="Gabriola"/>
              </a:rPr>
              <a:t>.</a:t>
            </a:r>
            <a:endParaRPr lang="pl-PL" sz="2800" dirty="0">
              <a:effectLst/>
            </a:endParaRPr>
          </a:p>
        </p:txBody>
      </p:sp>
    </p:spTree>
    <p:extLst>
      <p:ext uri="{BB962C8B-B14F-4D97-AF65-F5344CB8AC3E}">
        <p14:creationId xmlns:p14="http://schemas.microsoft.com/office/powerpoint/2010/main" val="3566475650"/>
      </p:ext>
    </p:extLst>
  </p:cSld>
  <p:clrMapOvr>
    <a:masterClrMapping/>
  </p:clrMapOvr>
  <p:transition xmlns:p14="http://schemas.microsoft.com/office/powerpoint/2010/main" advTm="18000">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355600" y="1943100"/>
            <a:ext cx="8432800" cy="2844800"/>
          </a:xfrm>
          <a:solidFill>
            <a:srgbClr val="F2F2F2">
              <a:alpha val="43000"/>
            </a:srgbClr>
          </a:solidFill>
          <a:ln>
            <a:noFill/>
          </a:ln>
          <a:effectLst/>
        </p:spPr>
        <p:txBody>
          <a:bodyPr>
            <a:noAutofit/>
          </a:bodyPr>
          <a:lstStyle/>
          <a:p>
            <a:pPr algn="just"/>
            <a:r>
              <a:rPr lang="en-US" sz="2500" dirty="0" err="1">
                <a:effectLst/>
                <a:latin typeface="Gabriola"/>
                <a:cs typeface="Gabriola"/>
              </a:rPr>
              <a:t>Oulanka's</a:t>
            </a:r>
            <a:r>
              <a:rPr lang="en-US" sz="2500" dirty="0">
                <a:effectLst/>
                <a:latin typeface="Gabriola"/>
                <a:cs typeface="Gabriola"/>
              </a:rPr>
              <a:t> herb-rich forests and broad mires make the National Park a superb habitat. The vegetation of </a:t>
            </a:r>
            <a:r>
              <a:rPr lang="en-US" sz="2500" dirty="0" smtClean="0">
                <a:effectLst/>
                <a:latin typeface="Gabriola"/>
                <a:cs typeface="Gabriola"/>
              </a:rPr>
              <a:t>the </a:t>
            </a:r>
            <a:r>
              <a:rPr lang="en-US" sz="2500" dirty="0">
                <a:effectLst/>
                <a:latin typeface="Gabriola"/>
                <a:cs typeface="Gabriola"/>
              </a:rPr>
              <a:t>herb-rich forests is especially plentiful and lush. Some plants that grow in </a:t>
            </a:r>
            <a:r>
              <a:rPr lang="en-US" sz="2500" dirty="0" smtClean="0">
                <a:effectLst/>
                <a:latin typeface="Gabriola"/>
                <a:cs typeface="Gabriola"/>
              </a:rPr>
              <a:t>the area are</a:t>
            </a:r>
            <a:r>
              <a:rPr lang="en-US" sz="2500" b="1" dirty="0" smtClean="0">
                <a:effectLst/>
                <a:latin typeface="Gabriola"/>
                <a:cs typeface="Gabriola"/>
              </a:rPr>
              <a:t> the European baneberry</a:t>
            </a:r>
            <a:r>
              <a:rPr lang="en-US" sz="2500" dirty="0" smtClean="0">
                <a:effectLst/>
                <a:latin typeface="Gabriola"/>
                <a:cs typeface="Gabriola"/>
              </a:rPr>
              <a:t>, </a:t>
            </a:r>
            <a:r>
              <a:rPr lang="en-US" sz="2500" b="1" dirty="0" smtClean="0">
                <a:effectLst/>
                <a:latin typeface="Gabriola"/>
                <a:cs typeface="Gabriola"/>
              </a:rPr>
              <a:t>the Daphne</a:t>
            </a:r>
            <a:r>
              <a:rPr lang="en-US" sz="2500" dirty="0" smtClean="0">
                <a:effectLst/>
                <a:latin typeface="Gabriola"/>
                <a:cs typeface="Gabriola"/>
              </a:rPr>
              <a:t>, </a:t>
            </a:r>
            <a:r>
              <a:rPr lang="en-US" sz="2500" b="1" dirty="0" smtClean="0">
                <a:effectLst/>
                <a:latin typeface="Gabriola"/>
                <a:cs typeface="Gabriola"/>
              </a:rPr>
              <a:t>the Woodland strawberry</a:t>
            </a:r>
            <a:r>
              <a:rPr lang="en-US" sz="2500" dirty="0" smtClean="0">
                <a:effectLst/>
                <a:latin typeface="Gabriola"/>
                <a:cs typeface="Gabriola"/>
              </a:rPr>
              <a:t> and </a:t>
            </a:r>
            <a:r>
              <a:rPr lang="en-US" sz="2500" b="1" dirty="0">
                <a:effectLst/>
                <a:latin typeface="Gabriola"/>
                <a:cs typeface="Gabriola"/>
              </a:rPr>
              <a:t>the Frog orchid</a:t>
            </a:r>
            <a:r>
              <a:rPr lang="en-US" sz="2500" dirty="0">
                <a:effectLst/>
                <a:latin typeface="Gabriola"/>
                <a:cs typeface="Gabriola"/>
              </a:rPr>
              <a:t>. Dry herb-rich forest on the edges of Norway Spruce and Scot's Pine forests are emblematic of </a:t>
            </a:r>
            <a:r>
              <a:rPr lang="en-US" sz="2500" dirty="0" err="1">
                <a:effectLst/>
                <a:latin typeface="Gabriola"/>
                <a:cs typeface="Gabriola"/>
              </a:rPr>
              <a:t>Oulanka</a:t>
            </a:r>
            <a:r>
              <a:rPr lang="en-US" sz="2500" dirty="0">
                <a:effectLst/>
                <a:latin typeface="Gabriola"/>
                <a:cs typeface="Gabriola"/>
              </a:rPr>
              <a:t> National Park. Some species that appear in them are </a:t>
            </a:r>
            <a:r>
              <a:rPr lang="en-US" sz="2500" b="1" dirty="0">
                <a:effectLst/>
                <a:latin typeface="Gabriola"/>
                <a:cs typeface="Gabriola"/>
              </a:rPr>
              <a:t>Dark Red </a:t>
            </a:r>
            <a:r>
              <a:rPr lang="en-US" sz="2500" b="1" dirty="0" err="1">
                <a:effectLst/>
                <a:latin typeface="Gabriola"/>
                <a:cs typeface="Gabriola"/>
              </a:rPr>
              <a:t>Helleborine</a:t>
            </a:r>
            <a:r>
              <a:rPr lang="en-US" sz="2500" b="1" dirty="0">
                <a:effectLst/>
                <a:latin typeface="Gabriola"/>
                <a:cs typeface="Gabriola"/>
              </a:rPr>
              <a:t> </a:t>
            </a:r>
            <a:r>
              <a:rPr lang="en-US" sz="2500" dirty="0">
                <a:effectLst/>
                <a:latin typeface="Gabriola"/>
                <a:cs typeface="Gabriola"/>
              </a:rPr>
              <a:t>and </a:t>
            </a:r>
            <a:r>
              <a:rPr lang="en-US" sz="2500" b="1" dirty="0">
                <a:effectLst/>
                <a:latin typeface="Gabriola"/>
                <a:cs typeface="Gabriola"/>
              </a:rPr>
              <a:t>Dwarf Milkwort</a:t>
            </a:r>
            <a:r>
              <a:rPr lang="en-US" sz="2500" dirty="0">
                <a:effectLst/>
                <a:latin typeface="Gabriola"/>
                <a:cs typeface="Gabriola"/>
              </a:rPr>
              <a:t>. The diverse mires also have </a:t>
            </a:r>
            <a:r>
              <a:rPr lang="en-US" sz="2500" b="1" dirty="0">
                <a:effectLst/>
                <a:latin typeface="Gabriola"/>
                <a:cs typeface="Gabriola"/>
              </a:rPr>
              <a:t>Marsh Saxifrage</a:t>
            </a:r>
            <a:r>
              <a:rPr lang="en-US" sz="2500" dirty="0">
                <a:effectLst/>
                <a:latin typeface="Gabriola"/>
                <a:cs typeface="Gabriola"/>
              </a:rPr>
              <a:t> </a:t>
            </a:r>
            <a:r>
              <a:rPr lang="en-US" sz="2400" b="1" dirty="0">
                <a:effectLst/>
                <a:latin typeface="Gabriola"/>
                <a:cs typeface="Gabriola"/>
              </a:rPr>
              <a:t>(</a:t>
            </a:r>
            <a:r>
              <a:rPr lang="en-US" sz="2400" b="1" dirty="0" err="1">
                <a:effectLst/>
                <a:latin typeface="Gabriola"/>
                <a:cs typeface="Gabriola"/>
              </a:rPr>
              <a:t>Saxifraga</a:t>
            </a:r>
            <a:r>
              <a:rPr lang="en-US" sz="2400" b="1" dirty="0">
                <a:effectLst/>
                <a:latin typeface="Gabriola"/>
                <a:cs typeface="Gabriola"/>
              </a:rPr>
              <a:t> </a:t>
            </a:r>
            <a:r>
              <a:rPr lang="en-US" sz="2400" b="1" dirty="0" err="1">
                <a:effectLst/>
                <a:latin typeface="Gabriola"/>
                <a:cs typeface="Gabriola"/>
              </a:rPr>
              <a:t>hirculus</a:t>
            </a:r>
            <a:r>
              <a:rPr lang="en-US" sz="2400" b="1" dirty="0">
                <a:effectLst/>
                <a:latin typeface="Gabriola"/>
                <a:cs typeface="Gabriola"/>
              </a:rPr>
              <a:t>) </a:t>
            </a:r>
            <a:r>
              <a:rPr lang="en-US" sz="2500" dirty="0">
                <a:effectLst/>
                <a:latin typeface="Gabriola"/>
                <a:cs typeface="Gabriola"/>
              </a:rPr>
              <a:t>and mosses, which are rare.</a:t>
            </a:r>
          </a:p>
        </p:txBody>
      </p:sp>
    </p:spTree>
    <p:extLst>
      <p:ext uri="{BB962C8B-B14F-4D97-AF65-F5344CB8AC3E}">
        <p14:creationId xmlns:p14="http://schemas.microsoft.com/office/powerpoint/2010/main" val="3262349598"/>
      </p:ext>
    </p:extLst>
  </p:cSld>
  <p:clrMapOvr>
    <a:masterClrMapping/>
  </p:clrMapOvr>
  <p:transition xmlns:p14="http://schemas.microsoft.com/office/powerpoint/2010/main" advTm="19000">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355600" y="2260600"/>
            <a:ext cx="8432800" cy="1752600"/>
          </a:xfrm>
          <a:solidFill>
            <a:srgbClr val="F2F2F2">
              <a:alpha val="64000"/>
            </a:srgbClr>
          </a:solidFill>
          <a:ln>
            <a:noFill/>
          </a:ln>
          <a:effectLst/>
        </p:spPr>
        <p:txBody>
          <a:bodyPr>
            <a:noAutofit/>
          </a:bodyPr>
          <a:lstStyle/>
          <a:p>
            <a:pPr algn="just"/>
            <a:r>
              <a:rPr lang="en-US" sz="2600" dirty="0">
                <a:effectLst/>
                <a:latin typeface="Gabriola"/>
                <a:cs typeface="Gabriola"/>
              </a:rPr>
              <a:t>Unfortunately, the National Park was victim of wild fires which have left their mark on the region's landscape and nature. Some of tree stumps bear black burn scars left by raging fires of the past. Even today small forest fires burn in the park occasionally. However rare species such as beetles benefit from fires.</a:t>
            </a:r>
          </a:p>
        </p:txBody>
      </p:sp>
    </p:spTree>
    <p:extLst>
      <p:ext uri="{BB962C8B-B14F-4D97-AF65-F5344CB8AC3E}">
        <p14:creationId xmlns:p14="http://schemas.microsoft.com/office/powerpoint/2010/main" val="2241285391"/>
      </p:ext>
    </p:extLst>
  </p:cSld>
  <p:clrMapOvr>
    <a:masterClrMapping/>
  </p:clrMapOvr>
  <p:transition xmlns:p14="http://schemas.microsoft.com/office/powerpoint/2010/main" advTm="15000">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215900" y="139700"/>
            <a:ext cx="4546600" cy="850900"/>
          </a:xfrm>
          <a:noFill/>
          <a:ln>
            <a:noFill/>
          </a:ln>
          <a:effectLst/>
        </p:spPr>
        <p:txBody>
          <a:bodyPr>
            <a:noAutofit/>
          </a:bodyPr>
          <a:lstStyle/>
          <a:p>
            <a:r>
              <a:rPr lang="en-US" sz="5400" dirty="0">
                <a:gradFill flip="none" rotWithShape="1">
                  <a:gsLst>
                    <a:gs pos="0">
                      <a:schemeClr val="tx1">
                        <a:lumMod val="95000"/>
                        <a:lumOff val="5000"/>
                      </a:schemeClr>
                    </a:gs>
                    <a:gs pos="100000">
                      <a:srgbClr val="281E16"/>
                    </a:gs>
                  </a:gsLst>
                  <a:lin ang="0" scaled="1"/>
                  <a:tileRect/>
                </a:gradFill>
                <a:effectLst>
                  <a:glow rad="1270000">
                    <a:schemeClr val="bg1">
                      <a:lumMod val="75000"/>
                      <a:alpha val="0"/>
                    </a:schemeClr>
                  </a:glow>
                </a:effectLst>
                <a:latin typeface="Gabriola"/>
                <a:cs typeface="Gabriola"/>
              </a:rPr>
              <a:t>Animals in </a:t>
            </a:r>
            <a:r>
              <a:rPr lang="en-US" sz="5400" dirty="0" err="1">
                <a:gradFill flip="none" rotWithShape="1">
                  <a:gsLst>
                    <a:gs pos="0">
                      <a:schemeClr val="tx1">
                        <a:lumMod val="95000"/>
                        <a:lumOff val="5000"/>
                      </a:schemeClr>
                    </a:gs>
                    <a:gs pos="100000">
                      <a:srgbClr val="281E16"/>
                    </a:gs>
                  </a:gsLst>
                  <a:lin ang="0" scaled="1"/>
                  <a:tileRect/>
                </a:gradFill>
                <a:effectLst>
                  <a:glow rad="1270000">
                    <a:schemeClr val="bg1">
                      <a:lumMod val="75000"/>
                      <a:alpha val="0"/>
                    </a:schemeClr>
                  </a:glow>
                </a:effectLst>
                <a:latin typeface="Gabriola"/>
                <a:cs typeface="Gabriola"/>
              </a:rPr>
              <a:t>Oulanka</a:t>
            </a:r>
            <a:endParaRPr lang="en-US" sz="5400" dirty="0">
              <a:gradFill flip="none" rotWithShape="1">
                <a:gsLst>
                  <a:gs pos="0">
                    <a:schemeClr val="tx1">
                      <a:lumMod val="95000"/>
                      <a:lumOff val="5000"/>
                    </a:schemeClr>
                  </a:gs>
                  <a:gs pos="100000">
                    <a:srgbClr val="281E16"/>
                  </a:gs>
                </a:gsLst>
                <a:lin ang="0" scaled="1"/>
                <a:tileRect/>
              </a:gradFill>
              <a:effectLst>
                <a:glow rad="1270000">
                  <a:schemeClr val="bg1">
                    <a:lumMod val="75000"/>
                    <a:alpha val="0"/>
                  </a:schemeClr>
                </a:glow>
              </a:effectLst>
              <a:latin typeface="Gabriola"/>
              <a:cs typeface="Gabriola"/>
            </a:endParaRPr>
          </a:p>
        </p:txBody>
      </p:sp>
      <p:sp>
        <p:nvSpPr>
          <p:cNvPr id="2" name="Prostokąt 1"/>
          <p:cNvSpPr/>
          <p:nvPr/>
        </p:nvSpPr>
        <p:spPr>
          <a:xfrm>
            <a:off x="431800" y="1689100"/>
            <a:ext cx="8115300" cy="3539431"/>
          </a:xfrm>
          <a:prstGeom prst="rect">
            <a:avLst/>
          </a:prstGeom>
          <a:solidFill>
            <a:srgbClr val="F2F2F2">
              <a:alpha val="43000"/>
            </a:srgbClr>
          </a:solidFill>
        </p:spPr>
        <p:txBody>
          <a:bodyPr wrap="square">
            <a:spAutoFit/>
          </a:bodyPr>
          <a:lstStyle/>
          <a:p>
            <a:pPr algn="just"/>
            <a:r>
              <a:rPr lang="en-US" sz="2800" dirty="0" smtClean="0">
                <a:effectLst/>
                <a:latin typeface="Gabriola"/>
                <a:cs typeface="Gabriola"/>
              </a:rPr>
              <a:t>The </a:t>
            </a:r>
            <a:r>
              <a:rPr lang="en-US" sz="2800" dirty="0">
                <a:effectLst/>
                <a:latin typeface="Gabriola"/>
                <a:cs typeface="Gabriola"/>
              </a:rPr>
              <a:t>moose </a:t>
            </a:r>
            <a:r>
              <a:rPr lang="en-US" sz="2400" b="1" dirty="0">
                <a:effectLst/>
                <a:latin typeface="Gabriola"/>
                <a:cs typeface="Gabriola"/>
              </a:rPr>
              <a:t>(</a:t>
            </a:r>
            <a:r>
              <a:rPr lang="en-US" sz="2400" b="1" dirty="0" err="1">
                <a:effectLst/>
                <a:latin typeface="Gabriola"/>
                <a:cs typeface="Gabriola"/>
              </a:rPr>
              <a:t>Alces</a:t>
            </a:r>
            <a:r>
              <a:rPr lang="en-US" sz="2400" b="1" dirty="0">
                <a:effectLst/>
                <a:latin typeface="Gabriola"/>
                <a:cs typeface="Gabriola"/>
              </a:rPr>
              <a:t> </a:t>
            </a:r>
            <a:r>
              <a:rPr lang="en-US" sz="2400" b="1" dirty="0" err="1">
                <a:effectLst/>
                <a:latin typeface="Gabriola"/>
                <a:cs typeface="Gabriola"/>
              </a:rPr>
              <a:t>alces</a:t>
            </a:r>
            <a:r>
              <a:rPr lang="en-US" sz="2400" b="1" dirty="0">
                <a:effectLst/>
                <a:latin typeface="Gabriola"/>
                <a:cs typeface="Gabriola"/>
              </a:rPr>
              <a:t>)  </a:t>
            </a:r>
            <a:r>
              <a:rPr lang="en-US" sz="2800" dirty="0">
                <a:effectLst/>
                <a:latin typeface="Gabriola"/>
                <a:cs typeface="Gabriola"/>
              </a:rPr>
              <a:t>and </a:t>
            </a:r>
            <a:r>
              <a:rPr lang="en-US" sz="2800" b="1" dirty="0">
                <a:effectLst/>
                <a:latin typeface="Gabriola"/>
                <a:cs typeface="Gabriola"/>
              </a:rPr>
              <a:t>the half-</a:t>
            </a:r>
            <a:r>
              <a:rPr lang="en-US" sz="2800" b="1" dirty="0" smtClean="0">
                <a:effectLst/>
                <a:latin typeface="Gabriola"/>
                <a:cs typeface="Gabriola"/>
              </a:rPr>
              <a:t>time </a:t>
            </a:r>
            <a:r>
              <a:rPr lang="en-US" sz="2800" b="1" dirty="0">
                <a:effectLst/>
                <a:latin typeface="Gabriola"/>
                <a:cs typeface="Gabriola"/>
              </a:rPr>
              <a:t>reindeer </a:t>
            </a:r>
            <a:r>
              <a:rPr lang="en-US" sz="2400" b="1" dirty="0">
                <a:effectLst/>
                <a:latin typeface="Gabriola"/>
                <a:cs typeface="Gabriola"/>
              </a:rPr>
              <a:t>(</a:t>
            </a:r>
            <a:r>
              <a:rPr lang="en-US" sz="2400" b="1" dirty="0" err="1">
                <a:effectLst/>
                <a:latin typeface="Gabriola"/>
                <a:cs typeface="Gabriola"/>
              </a:rPr>
              <a:t>Rangifer</a:t>
            </a:r>
            <a:r>
              <a:rPr lang="en-US" sz="2400" b="1" dirty="0">
                <a:effectLst/>
                <a:latin typeface="Gabriola"/>
                <a:cs typeface="Gabriola"/>
              </a:rPr>
              <a:t> </a:t>
            </a:r>
            <a:r>
              <a:rPr lang="en-US" sz="2400" b="1" dirty="0" err="1">
                <a:effectLst/>
                <a:latin typeface="Gabriola"/>
                <a:cs typeface="Gabriola"/>
              </a:rPr>
              <a:t>Tarandus</a:t>
            </a:r>
            <a:r>
              <a:rPr lang="en-US" sz="2400" b="1" dirty="0">
                <a:effectLst/>
                <a:latin typeface="Gabriola"/>
                <a:cs typeface="Gabriola"/>
              </a:rPr>
              <a:t>) </a:t>
            </a:r>
            <a:r>
              <a:rPr lang="en-US" sz="2800" dirty="0">
                <a:effectLst/>
                <a:latin typeface="Gabriola"/>
                <a:cs typeface="Gabriola"/>
              </a:rPr>
              <a:t>are the most common spices in the National Park. Small mammals are also typical in the area. There are also large carnivores such as the bear. </a:t>
            </a:r>
            <a:r>
              <a:rPr lang="en-US" sz="2800" b="1" dirty="0">
                <a:effectLst/>
                <a:latin typeface="Gabriola"/>
                <a:cs typeface="Gabriola"/>
              </a:rPr>
              <a:t>The wolf, wolverine </a:t>
            </a:r>
            <a:r>
              <a:rPr lang="en-US" sz="2000" b="1" dirty="0">
                <a:effectLst/>
                <a:latin typeface="Gabriola"/>
                <a:cs typeface="Gabriola"/>
              </a:rPr>
              <a:t>(</a:t>
            </a:r>
            <a:r>
              <a:rPr lang="en-US" sz="2000" b="1" dirty="0" err="1">
                <a:effectLst/>
                <a:latin typeface="Gabriola"/>
                <a:cs typeface="Gabriola"/>
              </a:rPr>
              <a:t>Gulo</a:t>
            </a:r>
            <a:r>
              <a:rPr lang="en-US" sz="2000" b="1" dirty="0">
                <a:effectLst/>
                <a:latin typeface="Gabriola"/>
                <a:cs typeface="Gabriola"/>
              </a:rPr>
              <a:t> </a:t>
            </a:r>
            <a:r>
              <a:rPr lang="en-US" sz="2000" b="1" dirty="0" err="1">
                <a:effectLst/>
                <a:latin typeface="Gabriola"/>
                <a:cs typeface="Gabriola"/>
              </a:rPr>
              <a:t>gulo</a:t>
            </a:r>
            <a:r>
              <a:rPr lang="en-US" sz="2000" b="1" dirty="0">
                <a:effectLst/>
                <a:latin typeface="Gabriola"/>
                <a:cs typeface="Gabriola"/>
              </a:rPr>
              <a:t>) </a:t>
            </a:r>
            <a:r>
              <a:rPr lang="en-US" sz="2800" dirty="0">
                <a:effectLst/>
                <a:latin typeface="Gabriola"/>
                <a:cs typeface="Gabriola"/>
              </a:rPr>
              <a:t>and </a:t>
            </a:r>
            <a:r>
              <a:rPr lang="en-US" sz="2800" b="1" dirty="0">
                <a:effectLst/>
                <a:latin typeface="Gabriola"/>
                <a:cs typeface="Gabriola"/>
              </a:rPr>
              <a:t>lynx </a:t>
            </a:r>
            <a:r>
              <a:rPr lang="en-US" sz="2000" b="1" dirty="0">
                <a:effectLst/>
                <a:latin typeface="Gabriola"/>
                <a:cs typeface="Gabriola"/>
              </a:rPr>
              <a:t>(Lynx lynx)</a:t>
            </a:r>
            <a:r>
              <a:rPr lang="en-US" sz="2800" dirty="0">
                <a:effectLst/>
                <a:latin typeface="Gabriola"/>
                <a:cs typeface="Gabriola"/>
              </a:rPr>
              <a:t>, are quite rare in the park.</a:t>
            </a:r>
          </a:p>
          <a:p>
            <a:pPr algn="just"/>
            <a:r>
              <a:rPr lang="en-US" sz="2800" dirty="0">
                <a:effectLst/>
                <a:latin typeface="Gabriola"/>
                <a:cs typeface="Gabriola"/>
              </a:rPr>
              <a:t>Birds which are common on the shores of flowing waters in </a:t>
            </a:r>
            <a:r>
              <a:rPr lang="en-US" sz="2800" dirty="0" err="1">
                <a:effectLst/>
                <a:latin typeface="Gabriola"/>
                <a:cs typeface="Gabriola"/>
              </a:rPr>
              <a:t>Oulanka</a:t>
            </a:r>
            <a:r>
              <a:rPr lang="en-US" sz="2800" dirty="0">
                <a:effectLst/>
                <a:latin typeface="Gabriola"/>
                <a:cs typeface="Gabriola"/>
              </a:rPr>
              <a:t> are </a:t>
            </a:r>
            <a:r>
              <a:rPr lang="en-US" sz="2800" b="1" dirty="0">
                <a:effectLst/>
                <a:latin typeface="Gabriola"/>
                <a:cs typeface="Gabriola"/>
              </a:rPr>
              <a:t>the White-throated Dipper </a:t>
            </a:r>
            <a:r>
              <a:rPr lang="en-US" sz="2400" b="1" dirty="0">
                <a:effectLst/>
                <a:latin typeface="Gabriola"/>
                <a:cs typeface="Gabriola"/>
              </a:rPr>
              <a:t>(</a:t>
            </a:r>
            <a:r>
              <a:rPr lang="en-US" sz="2400" b="1" dirty="0" err="1">
                <a:effectLst/>
                <a:latin typeface="Gabriola"/>
                <a:cs typeface="Gabriola"/>
              </a:rPr>
              <a:t>Cinclus</a:t>
            </a:r>
            <a:r>
              <a:rPr lang="en-US" sz="2400" b="1" dirty="0">
                <a:effectLst/>
                <a:latin typeface="Gabriola"/>
                <a:cs typeface="Gabriola"/>
              </a:rPr>
              <a:t> </a:t>
            </a:r>
            <a:r>
              <a:rPr lang="en-US" sz="2400" b="1" dirty="0" err="1">
                <a:effectLst/>
                <a:latin typeface="Gabriola"/>
                <a:cs typeface="Gabriola"/>
              </a:rPr>
              <a:t>cinclus</a:t>
            </a:r>
            <a:r>
              <a:rPr lang="en-US" sz="2400" b="1" dirty="0">
                <a:effectLst/>
                <a:latin typeface="Gabriola"/>
                <a:cs typeface="Gabriola"/>
              </a:rPr>
              <a:t>) </a:t>
            </a:r>
            <a:r>
              <a:rPr lang="en-US" sz="2800" dirty="0">
                <a:effectLst/>
                <a:latin typeface="Gabriola"/>
                <a:cs typeface="Gabriola"/>
              </a:rPr>
              <a:t>and</a:t>
            </a:r>
            <a:r>
              <a:rPr lang="en-US" sz="2800" b="1" dirty="0">
                <a:effectLst/>
                <a:latin typeface="Gabriola"/>
                <a:cs typeface="Gabriola"/>
              </a:rPr>
              <a:t> the Common Sandpiper </a:t>
            </a:r>
            <a:r>
              <a:rPr lang="en-US" sz="2000" b="1" dirty="0">
                <a:effectLst/>
                <a:latin typeface="Gabriola"/>
                <a:cs typeface="Gabriola"/>
              </a:rPr>
              <a:t>(</a:t>
            </a:r>
            <a:r>
              <a:rPr lang="en-US" sz="2000" b="1" dirty="0" err="1">
                <a:effectLst/>
                <a:latin typeface="Gabriola"/>
                <a:cs typeface="Gabriola"/>
              </a:rPr>
              <a:t>Actitis</a:t>
            </a:r>
            <a:r>
              <a:rPr lang="en-US" sz="2000" b="1" dirty="0">
                <a:effectLst/>
                <a:latin typeface="Gabriola"/>
                <a:cs typeface="Gabriola"/>
              </a:rPr>
              <a:t> </a:t>
            </a:r>
            <a:r>
              <a:rPr lang="en-US" sz="2000" b="1" dirty="0" err="1">
                <a:effectLst/>
                <a:latin typeface="Gabriola"/>
                <a:cs typeface="Gabriola"/>
              </a:rPr>
              <a:t>hypoleucos</a:t>
            </a:r>
            <a:r>
              <a:rPr lang="en-US" sz="2000" b="1" dirty="0">
                <a:effectLst/>
                <a:latin typeface="Gabriola"/>
                <a:cs typeface="Gabriola"/>
              </a:rPr>
              <a:t>)</a:t>
            </a:r>
            <a:r>
              <a:rPr lang="en-US" sz="2800" dirty="0">
                <a:effectLst/>
                <a:latin typeface="Gabriola"/>
                <a:cs typeface="Gabriola"/>
              </a:rPr>
              <a:t>. Under the sky in that National Park flies the Golden Eagle </a:t>
            </a:r>
            <a:r>
              <a:rPr lang="en-US" sz="2400" b="1" dirty="0">
                <a:effectLst/>
                <a:latin typeface="Gabriola"/>
                <a:cs typeface="Gabriola"/>
              </a:rPr>
              <a:t>(Aquila </a:t>
            </a:r>
            <a:r>
              <a:rPr lang="en-US" sz="2400" b="1" dirty="0" err="1">
                <a:effectLst/>
                <a:latin typeface="Gabriola"/>
                <a:cs typeface="Gabriola"/>
              </a:rPr>
              <a:t>chrysaetos</a:t>
            </a:r>
            <a:r>
              <a:rPr lang="en-US" sz="2400" b="1" dirty="0">
                <a:effectLst/>
                <a:latin typeface="Gabriola"/>
                <a:cs typeface="Gabriola"/>
              </a:rPr>
              <a:t>) </a:t>
            </a:r>
            <a:r>
              <a:rPr lang="en-US" sz="2800" dirty="0">
                <a:effectLst/>
                <a:latin typeface="Gabriola"/>
                <a:cs typeface="Gabriola"/>
              </a:rPr>
              <a:t>and the White-tailed </a:t>
            </a:r>
            <a:r>
              <a:rPr lang="en-US" sz="2800" dirty="0" smtClean="0">
                <a:effectLst/>
                <a:latin typeface="Gabriola"/>
                <a:cs typeface="Gabriola"/>
              </a:rPr>
              <a:t>Eagle </a:t>
            </a:r>
            <a:r>
              <a:rPr lang="en-US" sz="2400" b="1" dirty="0" smtClean="0">
                <a:effectLst/>
                <a:latin typeface="Gabriola"/>
                <a:cs typeface="Gabriola"/>
              </a:rPr>
              <a:t>(</a:t>
            </a:r>
            <a:r>
              <a:rPr lang="en-US" sz="2400" b="1" dirty="0" err="1">
                <a:effectLst/>
                <a:latin typeface="Gabriola"/>
                <a:cs typeface="Gabriola"/>
              </a:rPr>
              <a:t>Haliaeetus</a:t>
            </a:r>
            <a:r>
              <a:rPr lang="en-US" sz="2400" b="1" dirty="0">
                <a:effectLst/>
                <a:latin typeface="Gabriola"/>
                <a:cs typeface="Gabriola"/>
              </a:rPr>
              <a:t> </a:t>
            </a:r>
            <a:r>
              <a:rPr lang="en-US" sz="2400" b="1" dirty="0" err="1">
                <a:effectLst/>
                <a:latin typeface="Gabriola"/>
                <a:cs typeface="Gabriola"/>
              </a:rPr>
              <a:t>albicilla</a:t>
            </a:r>
            <a:r>
              <a:rPr lang="en-US" sz="2400" b="1" dirty="0">
                <a:effectLst/>
                <a:latin typeface="Gabriola"/>
                <a:cs typeface="Gabriola"/>
              </a:rPr>
              <a:t>)</a:t>
            </a:r>
            <a:r>
              <a:rPr lang="en-US" sz="2800" dirty="0">
                <a:effectLst/>
                <a:latin typeface="Gabriola"/>
                <a:cs typeface="Gabriola"/>
              </a:rPr>
              <a:t>. </a:t>
            </a:r>
          </a:p>
        </p:txBody>
      </p:sp>
    </p:spTree>
    <p:extLst>
      <p:ext uri="{BB962C8B-B14F-4D97-AF65-F5344CB8AC3E}">
        <p14:creationId xmlns:p14="http://schemas.microsoft.com/office/powerpoint/2010/main" val="238415721"/>
      </p:ext>
    </p:extLst>
  </p:cSld>
  <p:clrMapOvr>
    <a:masterClrMapping/>
  </p:clrMapOvr>
  <p:transition xmlns:p14="http://schemas.microsoft.com/office/powerpoint/2010/main" advTm="22000">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ytuł 3"/>
          <p:cNvSpPr>
            <a:spLocks noGrp="1"/>
          </p:cNvSpPr>
          <p:nvPr>
            <p:ph type="ctrTitle"/>
          </p:nvPr>
        </p:nvSpPr>
        <p:spPr>
          <a:xfrm>
            <a:off x="101600" y="457200"/>
            <a:ext cx="6096000" cy="1149350"/>
          </a:xfrm>
        </p:spPr>
        <p:txBody>
          <a:bodyPr>
            <a:normAutofit/>
          </a:bodyPr>
          <a:lstStyle/>
          <a:p>
            <a:r>
              <a:rPr lang="en-US" sz="5400" dirty="0" err="1" smtClean="0">
                <a:solidFill>
                  <a:schemeClr val="tx1">
                    <a:lumMod val="85000"/>
                    <a:lumOff val="15000"/>
                  </a:schemeClr>
                </a:solidFill>
                <a:latin typeface="Gabriola"/>
                <a:cs typeface="Gabriola"/>
              </a:rPr>
              <a:t>Nuuksio</a:t>
            </a:r>
            <a:r>
              <a:rPr lang="en-US" sz="5400" dirty="0" smtClean="0">
                <a:solidFill>
                  <a:schemeClr val="tx1">
                    <a:lumMod val="85000"/>
                    <a:lumOff val="15000"/>
                  </a:schemeClr>
                </a:solidFill>
                <a:latin typeface="Gabriola"/>
                <a:cs typeface="Gabriola"/>
              </a:rPr>
              <a:t> </a:t>
            </a:r>
            <a:r>
              <a:rPr lang="en-US" sz="5400" dirty="0">
                <a:solidFill>
                  <a:schemeClr val="tx1">
                    <a:lumMod val="85000"/>
                    <a:lumOff val="15000"/>
                  </a:schemeClr>
                </a:solidFill>
                <a:latin typeface="Gabriola"/>
                <a:cs typeface="Gabriola"/>
              </a:rPr>
              <a:t>National </a:t>
            </a:r>
            <a:r>
              <a:rPr lang="en-US" sz="5400" dirty="0" smtClean="0">
                <a:solidFill>
                  <a:schemeClr val="tx1">
                    <a:lumMod val="85000"/>
                    <a:lumOff val="15000"/>
                  </a:schemeClr>
                </a:solidFill>
                <a:latin typeface="Gabriola"/>
                <a:cs typeface="Gabriola"/>
              </a:rPr>
              <a:t>Park</a:t>
            </a:r>
            <a:endParaRPr lang="pl-PL" sz="5400" dirty="0">
              <a:solidFill>
                <a:schemeClr val="tx1">
                  <a:lumMod val="85000"/>
                  <a:lumOff val="15000"/>
                </a:schemeClr>
              </a:solidFill>
              <a:latin typeface="Gabriola"/>
              <a:cs typeface="Gabriola"/>
            </a:endParaRPr>
          </a:p>
        </p:txBody>
      </p:sp>
      <p:sp>
        <p:nvSpPr>
          <p:cNvPr id="5" name="Podtytuł 4"/>
          <p:cNvSpPr>
            <a:spLocks noGrp="1"/>
          </p:cNvSpPr>
          <p:nvPr>
            <p:ph type="subTitle" idx="1"/>
          </p:nvPr>
        </p:nvSpPr>
        <p:spPr>
          <a:xfrm>
            <a:off x="3492500" y="6350000"/>
            <a:ext cx="5651500" cy="508000"/>
          </a:xfrm>
        </p:spPr>
        <p:txBody>
          <a:bodyPr>
            <a:normAutofit/>
          </a:bodyPr>
          <a:lstStyle/>
          <a:p>
            <a:r>
              <a:rPr lang="en-US" sz="2000" i="1" dirty="0">
                <a:solidFill>
                  <a:schemeClr val="tx1">
                    <a:lumMod val="95000"/>
                    <a:lumOff val="5000"/>
                  </a:schemeClr>
                </a:solidFill>
                <a:latin typeface="Gabriola"/>
                <a:cs typeface="Gabriola"/>
              </a:rPr>
              <a:t>The Emblem of </a:t>
            </a:r>
            <a:r>
              <a:rPr lang="en-US" sz="2000" i="1" dirty="0" err="1">
                <a:solidFill>
                  <a:schemeClr val="tx1">
                    <a:lumMod val="95000"/>
                    <a:lumOff val="5000"/>
                  </a:schemeClr>
                </a:solidFill>
                <a:latin typeface="Gabriola"/>
                <a:cs typeface="Gabriola"/>
              </a:rPr>
              <a:t>Nuuksio</a:t>
            </a:r>
            <a:r>
              <a:rPr lang="en-US" sz="2000" i="1" dirty="0">
                <a:solidFill>
                  <a:schemeClr val="tx1">
                    <a:lumMod val="95000"/>
                    <a:lumOff val="5000"/>
                  </a:schemeClr>
                </a:solidFill>
                <a:latin typeface="Gabriola"/>
                <a:cs typeface="Gabriola"/>
              </a:rPr>
              <a:t> National Park is Siberian Flying Squirrel. </a:t>
            </a:r>
            <a:endParaRPr lang="pl-PL" sz="2000" i="1" dirty="0">
              <a:solidFill>
                <a:schemeClr val="tx1">
                  <a:lumMod val="95000"/>
                  <a:lumOff val="5000"/>
                </a:schemeClr>
              </a:solidFill>
              <a:latin typeface="Gabriola"/>
              <a:cs typeface="Gabriola"/>
            </a:endParaRPr>
          </a:p>
        </p:txBody>
      </p:sp>
    </p:spTree>
    <p:extLst>
      <p:ext uri="{BB962C8B-B14F-4D97-AF65-F5344CB8AC3E}">
        <p14:creationId xmlns:p14="http://schemas.microsoft.com/office/powerpoint/2010/main" val="3591766815"/>
      </p:ext>
    </p:extLst>
  </p:cSld>
  <p:clrMapOvr>
    <a:masterClrMapping/>
  </p:clrMapOvr>
  <p:transition xmlns:p14="http://schemas.microsoft.com/office/powerpoint/2010/main" advTm="4000">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otyw pakietu Office">
  <a:themeElements>
    <a:clrScheme name="Opowieść">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TotalTime>
  <Words>551</Words>
  <Application>Microsoft Macintosh PowerPoint</Application>
  <PresentationFormat>Pokaz na ekranie (4:3)</PresentationFormat>
  <Paragraphs>30</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Oulanka vs. Nuuksio National Parks</vt:lpstr>
      <vt:lpstr>Oulanka National Park </vt:lpstr>
      <vt:lpstr>The Oulanka National Park is situated in Northern Ostrobothnia in Kuusamo and in Eastern Lapland in Salla. It represents nature in the zone of northern boreal forest. The heights of the terrain is between the lowes river valleys at 151 meters to the area's highest hills which reach to 380 metres above sea-level. The landscape is dominated by Scots Pine forests. Nestled in a bed of moss in that forest, grows the fragile orchid called calypso. It is a Oulanka National Park's floral emblem.</vt:lpstr>
      <vt:lpstr>Oulanka is called "the National Park of flowing water". The area is traversed by two large rivers: Oulankajoki and Kitkajoki with several tributaries, such as the Rivers Maaninkajoki and Savinajoki, and many little brooks. The River Oulankajoki is the heart of Oulanka National Park. The waters originate from the Salla mires and the actual river begins at Lake Aittajärvi. It is a 135-kilometre-long river. The River Kitkajoki begins at Kiveskoski Rapids in Lake Ala-Kitkajärvi.</vt:lpstr>
      <vt:lpstr>Rare Species</vt:lpstr>
      <vt:lpstr>Oulanka's herb-rich forests and broad mires make the National Park a superb habitat. The vegetation of the herb-rich forests is especially plentiful and lush. Some plants that grow in the area are the European baneberry, the Daphne, the Woodland strawberry and the Frog orchid. Dry herb-rich forest on the edges of Norway Spruce and Scot's Pine forests are emblematic of Oulanka National Park. Some species that appear in them are Dark Red Helleborine and Dwarf Milkwort. The diverse mires also have Marsh Saxifrage (Saxifraga hirculus) and mosses, which are rare.</vt:lpstr>
      <vt:lpstr>Unfortunately, the National Park was victim of wild fires which have left their mark on the region's landscape and nature. Some of tree stumps bear black burn scars left by raging fires of the past. Even today small forest fires burn in the park occasionally. However rare species such as beetles benefit from fires.</vt:lpstr>
      <vt:lpstr>Animals in Oulanka</vt:lpstr>
      <vt:lpstr>Nuuksio National Park</vt:lpstr>
      <vt:lpstr>Nuuksio National Park is situated in Uusimaa Region in the areas of Espoo, Kirkkonummi and Vihti. It is located in the border of the oak forest zone and the southern boreal forest zone. The scenery is dominated by valleys and gorges which were formed by the Ice Age, and barren rocky hills are covered by lichen and sparse pine forest. The highest hills reach only 110 metres above the sea level. The most threatened species are Woodlark (Lullula arborea) and the European Nightjar (Caprimulgus europeaus).</vt:lpstr>
      <vt:lpstr>There are many picturesque places on the cliffs. On Haukankierros Trail there is a high rock which looked out to Brook Myllypuro valley in the northeast. The landscape changes with the seasons. In the autumn it shines with gorgeous colours. You can also see the Högbacka farm, which was built in 1930´s. These days serves as a preservation base for the National Park. In close proximity to Högbacka there is Giant's Kettle, which is the boundary mark between the towns Espoo and Vihti. These Giant´s Kettles were formed during the Ice Age by water making stones rotate around which made a deep hole in the rock.</vt:lpstr>
      <vt:lpstr>The rocks descend vertically or little by little to damp gorges, which are dominated by moist forests, and spruce and pine mires. Under the cliffs, the dense trim forests are cool, damp and dim. On the base of the rocks and in the creek hollows full of nutrients, the vegetation is lavish. There grows the Alpine Currant (Ribes alpinum) and other currants, the European Honeysuckle (Lonicera xylosteum), the Mezereon (Daphne Mezereum), trees like the Hazel (Corylus avellana) and the Littleleaf Linden (Tilia cordata). In May the earth seems entirely blue and white with Liverleafs (Hepatica Nobilis) and the Wood Anemones (Anemone nemorosa). In the valleys chirp the Blackcaps (Sylvia atricapilla) and the Red-breasted Flycatchers (Ficedula parva).The Park is also a habitat of Flying Squirrels.</vt:lpstr>
      <vt:lpstr>There are over 80 little lakes and ponds inside Nuuksio National Park. Some of the lakes have brown water and are surrounded by open bogs and someof them have clear water and rocky shores. There are also many mires. The largest one is called Soidinsuo, which is in its natural shape and surrounded by old forest. Most parts of the National Park have been created by men, but some parts have already had a long time to develop into proper old-growth forest. The best old-growth forests can be found around Lake Haukkalampi and Brook Myllypuro on the slopes and the bottom of the dells. The turf floats of Lake Mustalampi are a unique feature of Nuuksio National Park. </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„Forests in Poland and Europe. Characteristics and management”</dc:title>
  <dc:creator>Julia Wamberska</dc:creator>
  <cp:lastModifiedBy>Julia Wamberska</cp:lastModifiedBy>
  <cp:revision>65</cp:revision>
  <dcterms:created xsi:type="dcterms:W3CDTF">2016-04-20T13:29:41Z</dcterms:created>
  <dcterms:modified xsi:type="dcterms:W3CDTF">2016-04-22T17:55:15Z</dcterms:modified>
</cp:coreProperties>
</file>